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5" r:id="rId6"/>
    <p:sldMasterId id="2147483730" r:id="rId7"/>
    <p:sldMasterId id="2147483744" r:id="rId8"/>
    <p:sldMasterId id="2147483756" r:id="rId9"/>
    <p:sldMasterId id="2147483766" r:id="rId10"/>
    <p:sldMasterId id="2147483779" r:id="rId11"/>
    <p:sldMasterId id="2147483791" r:id="rId12"/>
    <p:sldMasterId id="2147483806" r:id="rId13"/>
    <p:sldMasterId id="2147483818" r:id="rId14"/>
    <p:sldMasterId id="2147483832" r:id="rId15"/>
  </p:sldMasterIdLst>
  <p:notesMasterIdLst>
    <p:notesMasterId r:id="rId89"/>
  </p:notesMasterIdLst>
  <p:sldIdLst>
    <p:sldId id="466" r:id="rId16"/>
    <p:sldId id="534" r:id="rId17"/>
    <p:sldId id="535" r:id="rId18"/>
    <p:sldId id="536" r:id="rId19"/>
    <p:sldId id="659" r:id="rId20"/>
    <p:sldId id="323" r:id="rId21"/>
    <p:sldId id="658" r:id="rId22"/>
    <p:sldId id="2810" r:id="rId23"/>
    <p:sldId id="2848" r:id="rId24"/>
    <p:sldId id="2806" r:id="rId25"/>
    <p:sldId id="507" r:id="rId26"/>
    <p:sldId id="643" r:id="rId27"/>
    <p:sldId id="644" r:id="rId28"/>
    <p:sldId id="626" r:id="rId29"/>
    <p:sldId id="579" r:id="rId30"/>
    <p:sldId id="584" r:id="rId31"/>
    <p:sldId id="629" r:id="rId32"/>
    <p:sldId id="627" r:id="rId33"/>
    <p:sldId id="2852" r:id="rId34"/>
    <p:sldId id="278" r:id="rId35"/>
    <p:sldId id="274" r:id="rId36"/>
    <p:sldId id="2854" r:id="rId37"/>
    <p:sldId id="2853" r:id="rId38"/>
    <p:sldId id="285" r:id="rId39"/>
    <p:sldId id="1457" r:id="rId40"/>
    <p:sldId id="1480" r:id="rId41"/>
    <p:sldId id="2839" r:id="rId42"/>
    <p:sldId id="2849" r:id="rId43"/>
    <p:sldId id="645" r:id="rId44"/>
    <p:sldId id="2850" r:id="rId45"/>
    <p:sldId id="2851" r:id="rId46"/>
    <p:sldId id="2855" r:id="rId47"/>
    <p:sldId id="2821" r:id="rId48"/>
    <p:sldId id="2835" r:id="rId49"/>
    <p:sldId id="2856" r:id="rId50"/>
    <p:sldId id="2863" r:id="rId51"/>
    <p:sldId id="275" r:id="rId52"/>
    <p:sldId id="2862" r:id="rId53"/>
    <p:sldId id="258" r:id="rId54"/>
    <p:sldId id="268" r:id="rId55"/>
    <p:sldId id="271" r:id="rId56"/>
    <p:sldId id="646" r:id="rId57"/>
    <p:sldId id="648" r:id="rId58"/>
    <p:sldId id="283" r:id="rId59"/>
    <p:sldId id="284" r:id="rId60"/>
    <p:sldId id="263" r:id="rId61"/>
    <p:sldId id="423" r:id="rId62"/>
    <p:sldId id="2844" r:id="rId63"/>
    <p:sldId id="2843" r:id="rId64"/>
    <p:sldId id="2845" r:id="rId65"/>
    <p:sldId id="818" r:id="rId66"/>
    <p:sldId id="819" r:id="rId67"/>
    <p:sldId id="2861" r:id="rId68"/>
    <p:sldId id="2866" r:id="rId69"/>
    <p:sldId id="2867" r:id="rId70"/>
    <p:sldId id="2864" r:id="rId71"/>
    <p:sldId id="2865" r:id="rId72"/>
    <p:sldId id="2868" r:id="rId73"/>
    <p:sldId id="2869" r:id="rId74"/>
    <p:sldId id="2870" r:id="rId75"/>
    <p:sldId id="2871" r:id="rId76"/>
    <p:sldId id="2846" r:id="rId77"/>
    <p:sldId id="2847" r:id="rId78"/>
    <p:sldId id="2825" r:id="rId79"/>
    <p:sldId id="305" r:id="rId80"/>
    <p:sldId id="443" r:id="rId81"/>
    <p:sldId id="935" r:id="rId82"/>
    <p:sldId id="2860" r:id="rId83"/>
    <p:sldId id="2858" r:id="rId84"/>
    <p:sldId id="2859" r:id="rId85"/>
    <p:sldId id="277" r:id="rId86"/>
    <p:sldId id="2857" r:id="rId87"/>
    <p:sldId id="279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8" autoAdjust="0"/>
    <p:restoredTop sz="94660"/>
  </p:normalViewPr>
  <p:slideViewPr>
    <p:cSldViewPr snapToGrid="0">
      <p:cViewPr>
        <p:scale>
          <a:sx n="75" d="100"/>
          <a:sy n="75" d="100"/>
        </p:scale>
        <p:origin x="16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2475041956142E-2"/>
          <c:y val="0.1301905789327199"/>
          <c:w val="0.87248410784723918"/>
          <c:h val="0.62170177007781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3-BE44-BA83-2C7EC03FD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PB17-0.8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3-BE44-BA83-2C7EC03FDA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PB19-0.3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43-BE44-BA83-2C7EC03FDA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PA38-0.1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43-BE44-BA83-2C7EC03FDA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PA31-1.0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43-BE44-BA83-2C7EC03FDA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PA35-0.6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43-BE44-BA83-2C7EC03FDA6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PA33-0.13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79.400000000000006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43-BE44-BA83-2C7EC03FDA6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PA37-0.3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43-BE44-BA83-2C7EC03FDA6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PA21-0.3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Sum of arcs [km]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43-BE44-BA83-2C7EC03FDA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7170655"/>
        <c:axId val="1167172303"/>
      </c:barChart>
      <c:catAx>
        <c:axId val="116717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2303"/>
        <c:crosses val="autoZero"/>
        <c:auto val="1"/>
        <c:lblAlgn val="ctr"/>
        <c:lblOffset val="100"/>
        <c:noMultiLvlLbl val="0"/>
      </c:catAx>
      <c:valAx>
        <c:axId val="1167172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0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5110983040828"/>
          <c:y val="0.13019058033982711"/>
          <c:w val="0.87248410784723918"/>
          <c:h val="0.62170177007781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3-BE44-BA83-2C7EC03FD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PB17-0.8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96.955223880597018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3-BE44-BA83-2C7EC03FDA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PB19-0.3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92.895522388059703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43-BE44-BA83-2C7EC03FDA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PA38-0.1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Sheet1!$E$2</c:f>
              <c:numCache>
                <c:formatCode>0</c:formatCode>
                <c:ptCount val="1"/>
                <c:pt idx="0">
                  <c:v>89.791044776119406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43-BE44-BA83-2C7EC03FDA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PA31-1.0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Sheet1!$F$2</c:f>
              <c:numCache>
                <c:formatCode>0</c:formatCode>
                <c:ptCount val="1"/>
                <c:pt idx="0">
                  <c:v>91.820895522388071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43-BE44-BA83-2C7EC03FDA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PA35-0.6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Sheet1!$G$2</c:f>
              <c:numCache>
                <c:formatCode>0</c:formatCode>
                <c:ptCount val="1"/>
                <c:pt idx="0">
                  <c:v>93.850746268656707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43-BE44-BA83-2C7EC03FDA6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PA33-0.13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Sheet1!$H$2</c:f>
              <c:numCache>
                <c:formatCode>0</c:formatCode>
                <c:ptCount val="1"/>
                <c:pt idx="0">
                  <c:v>94.805970149253739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43-BE44-BA83-2C7EC03FDA6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PA37-0.3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Sheet1!$I$2</c:f>
              <c:numCache>
                <c:formatCode>0</c:formatCode>
                <c:ptCount val="1"/>
                <c:pt idx="0">
                  <c:v>96.477611940298502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43-BE44-BA83-2C7EC03FDA6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PA21-0.3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TeV c.m. with 16 T magnets</c:v>
                </c:pt>
              </c:strCache>
            </c:strRef>
          </c:cat>
          <c:val>
            <c:numRef>
              <c:f>Sheet1!$J$2</c:f>
              <c:numCache>
                <c:formatCode>0</c:formatCode>
                <c:ptCount val="1"/>
                <c:pt idx="0">
                  <c:v>97.910447761194035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43-BE44-BA83-2C7EC03FDA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7170655"/>
        <c:axId val="1167172303"/>
      </c:barChart>
      <c:catAx>
        <c:axId val="116717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2303"/>
        <c:crosses val="autoZero"/>
        <c:auto val="1"/>
        <c:lblAlgn val="ctr"/>
        <c:lblOffset val="100"/>
        <c:noMultiLvlLbl val="0"/>
      </c:catAx>
      <c:valAx>
        <c:axId val="1167172303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0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2475041956142E-2"/>
          <c:y val="0.1301905789327199"/>
          <c:w val="0.87248410784723918"/>
          <c:h val="0.62170177007781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3-BE44-BA83-2C7EC03FD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PB17-0.8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16.502463054187192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3-BE44-BA83-2C7EC03FDA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PB19-0.3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Sheet1!$D$2</c:f>
              <c:numCache>
                <c:formatCode>0.0</c:formatCode>
                <c:ptCount val="1"/>
                <c:pt idx="0">
                  <c:v>17.223650385604113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43-BE44-BA83-2C7EC03FDA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PA38-0.1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Sheet1!$E$2</c:f>
              <c:numCache>
                <c:formatCode>0.0</c:formatCode>
                <c:ptCount val="1"/>
                <c:pt idx="0">
                  <c:v>17.819148936170212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43-BE44-BA83-2C7EC03FDA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PA31-1.0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Sheet1!$F$2</c:f>
              <c:numCache>
                <c:formatCode>0.0</c:formatCode>
                <c:ptCount val="1"/>
                <c:pt idx="0">
                  <c:v>17.425227568270479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43-BE44-BA83-2C7EC03FDA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PA35-0.6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Sheet1!$G$2</c:f>
              <c:numCache>
                <c:formatCode>0.0</c:formatCode>
                <c:ptCount val="1"/>
                <c:pt idx="0">
                  <c:v>17.048346055979646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43-BE44-BA83-2C7EC03FDA6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PA33-0.13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Sheet1!$H$2</c:f>
              <c:numCache>
                <c:formatCode>0.0</c:formatCode>
                <c:ptCount val="1"/>
                <c:pt idx="0">
                  <c:v>16.876574307304786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43-BE44-BA83-2C7EC03FDA6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PA37-0.3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Sheet1!$I$2</c:f>
              <c:numCache>
                <c:formatCode>0.0</c:formatCode>
                <c:ptCount val="1"/>
                <c:pt idx="0">
                  <c:v>16.584158415841586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43-BE44-BA83-2C7EC03FDA6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PA21-0.3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Magnet field strength [T] required for 100 TeV</c:v>
                </c:pt>
              </c:strCache>
            </c:strRef>
          </c:cat>
          <c:val>
            <c:numRef>
              <c:f>Sheet1!$J$2</c:f>
              <c:numCache>
                <c:formatCode>0.0</c:formatCode>
                <c:ptCount val="1"/>
                <c:pt idx="0">
                  <c:v>16.341463414634145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43-BE44-BA83-2C7EC03FDA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67170655"/>
        <c:axId val="1167172303"/>
      </c:barChart>
      <c:catAx>
        <c:axId val="116717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2303"/>
        <c:crosses val="autoZero"/>
        <c:auto val="1"/>
        <c:lblAlgn val="ctr"/>
        <c:lblOffset val="100"/>
        <c:noMultiLvlLbl val="0"/>
      </c:catAx>
      <c:valAx>
        <c:axId val="1167172303"/>
        <c:scaling>
          <c:orientation val="minMax"/>
          <c:max val="18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170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F898F-3FDE-4CFE-8109-636EEADC3F18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AB324-3E64-4292-B9A5-554A5E835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6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72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1F81B-0188-F944-95C5-D896A11FC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9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5723E-3624-E040-B4C2-A5844EFF9C3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6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5723E-3624-E040-B4C2-A5844EFF9C3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9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822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20EAF-FF79-2C4B-B585-58BEF0C45F8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3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377B-9895-4A7A-97A1-D79138EDB550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1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E116B-D32A-46FD-A1EC-A01B7B4B9E4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3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78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E1FC-130A-4C0B-B065-0E77C3649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B62CE-7199-4AA7-BF4A-81D1B997D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A3CF-C1FE-4A5F-8816-CF8DC76B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5962E-A82B-446B-9867-01ADE147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6D88-FAF4-4756-B9BA-F9A07E82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C705-4A65-44C1-B14C-AAAAAE0E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8A570-27F2-4191-BB44-339B2637F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0922C-B0EF-4ADC-A1D8-FBFEE5A2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1DD3-C293-480F-82CA-A2430C99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137AB-A227-49F5-91E3-E12EE7A7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76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28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b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61433E-798B-5F49-9757-E375052C7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28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7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le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ADE924E-8D52-CD4C-B230-180DBB796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9106" r="24168" b="4413"/>
          <a:stretch/>
        </p:blipFill>
        <p:spPr>
          <a:xfrm>
            <a:off x="4611755" y="2216426"/>
            <a:ext cx="2928732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0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GB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93776"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 eaLnBrk="1" latinLnBrk="0" hangingPunct="1"/>
            <a:r>
              <a:rPr lang="en-GB" noProof="0" dirty="0"/>
              <a:t>Click to edit Master text styles</a:t>
            </a:r>
          </a:p>
          <a:p>
            <a:pPr lvl="1" eaLnBrk="1" latinLnBrk="0" hangingPunct="1"/>
            <a:r>
              <a:rPr lang="en-GB" noProof="0" dirty="0"/>
              <a:t>Second level</a:t>
            </a:r>
          </a:p>
          <a:p>
            <a:pPr lvl="2" eaLnBrk="1" latinLnBrk="0" hangingPunct="1"/>
            <a:r>
              <a:rPr lang="en-GB" noProof="0" dirty="0"/>
              <a:t>Third level</a:t>
            </a:r>
          </a:p>
          <a:p>
            <a:pPr lvl="3" eaLnBrk="1" latinLnBrk="0" hangingPunct="1"/>
            <a:r>
              <a:rPr lang="en-GB" noProof="0" dirty="0"/>
              <a:t>Fourth level</a:t>
            </a:r>
          </a:p>
          <a:p>
            <a:pPr lvl="4" eaLnBrk="1" latinLnBrk="0" hangingPunct="1"/>
            <a:r>
              <a:rPr lang="en-GB" noProof="0" dirty="0"/>
              <a:t>Fifth level</a:t>
            </a:r>
            <a:endParaRPr kumimoji="0" lang="en-GB" noProof="0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55A3FD6-C10F-0094-FB0F-597B2F302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5D40538-7DE4-4C0F-03BC-0EFE83E2F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0F9E821-37B2-0E80-2416-58183C34C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069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955" y="744678"/>
            <a:ext cx="11021312" cy="2513191"/>
          </a:xfrm>
        </p:spPr>
        <p:txBody>
          <a:bodyPr tIns="0" bIns="0" anchor="t"/>
          <a:lstStyle>
            <a:lvl1pPr algn="r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77067" y="3461966"/>
            <a:ext cx="88392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865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36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597" y="936000"/>
            <a:ext cx="5424000" cy="519016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noProof="0"/>
              <a:t>Click to edit Master text styles</a:t>
            </a:r>
          </a:p>
          <a:p>
            <a:pPr lvl="1" eaLnBrk="1" latinLnBrk="0" hangingPunct="1"/>
            <a:r>
              <a:rPr lang="en-GB" noProof="0"/>
              <a:t>Second level</a:t>
            </a:r>
          </a:p>
          <a:p>
            <a:pPr lvl="2" eaLnBrk="1" latinLnBrk="0" hangingPunct="1"/>
            <a:r>
              <a:rPr lang="en-GB" noProof="0"/>
              <a:t>Third level</a:t>
            </a:r>
          </a:p>
          <a:p>
            <a:pPr lvl="3" eaLnBrk="1" latinLnBrk="0" hangingPunct="1"/>
            <a:r>
              <a:rPr lang="en-GB" noProof="0"/>
              <a:t>Fourth level</a:t>
            </a:r>
          </a:p>
          <a:p>
            <a:pPr lvl="4" eaLnBrk="1" latinLnBrk="0" hangingPunct="1"/>
            <a:r>
              <a:rPr lang="en-GB" noProof="0"/>
              <a:t>Fifth level</a:t>
            </a:r>
            <a:endParaRPr kumimoji="0"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28741" y="936002"/>
            <a:ext cx="5424000" cy="51901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 eaLnBrk="1" latinLnBrk="0" hangingPunct="1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 eaLnBrk="1" latinLnBrk="0" hangingPunct="1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 eaLnBrk="1" latinLnBrk="0" hangingPunct="1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kumimoji="0" 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80774A5D-83AB-D08E-CCB4-04D54E92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B4016D2-294B-F88A-1917-5657413F3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B2D01B9-2B7C-2047-F618-07D27A180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950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010549"/>
            <a:ext cx="5386917" cy="39192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018056"/>
            <a:ext cx="5389033" cy="39192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23A9BCC7-DD5C-0FFD-FD2A-2119E469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1BE231C6-2AAF-41F4-BDC0-15257ACF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D81A3B3-D55A-9ABC-45D4-AC0D721C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9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2851" y="-1"/>
            <a:ext cx="10959548" cy="936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6FEEB70-577B-CCE2-ED95-C800335E9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24C9FAE-EA0C-B902-66AD-DB629BFE4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DF41238-1F2D-2552-70C6-34417E4A3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252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7F0A9CB4-14DD-9E58-ADC6-A1F03E707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81D550A-46E2-1FF4-1001-4B8C8E450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1D2F0C8-2046-BA0F-82B8-D08B6F66B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2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271884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9C833-9BC7-43AD-A01C-B59C02EDB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3E9DA-B7F2-406C-8F19-40D88232B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4984-470E-40B2-BD62-A6B76474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743B4-E3D8-44DB-A777-AD90C3BB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0F993-E17F-49D4-B445-398FACE9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217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382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705626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89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noProof="0"/>
              <a:t>Click to edit Master title style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7632657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noProof="0"/>
              <a:t>Click to edit Master title style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9333895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3"/>
            <a:ext cx="2029261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6275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424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50388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42855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en-US" noProof="0" dirty="0"/>
              <a:t>Click to edit Master title style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11533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0989" y="1358085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1595" y="1358085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1637" y="1358085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219203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5237" y="1358085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191595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0989" y="2628160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1595" y="2628160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1637" y="2628160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1219203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65237" y="2634550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6191595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30989" y="3878368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1595" y="3878368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41637" y="3878368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1219203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5236" y="3866242"/>
            <a:ext cx="3145368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6191595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30989" y="5128575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1595" y="5128575"/>
            <a:ext cx="1447800" cy="87686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637" y="5128575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1219203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5237" y="5128575"/>
            <a:ext cx="3145367" cy="55319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6191595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807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25496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541976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16645756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154042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3354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8430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175000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901089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3405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166195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7164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5111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86127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2042480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78285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415131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766021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64328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80383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450620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68918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61296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6864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9183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61390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8322486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27951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5741" y="1107340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2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8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448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1"/>
            <a:ext cx="5364000" cy="4118400"/>
          </a:xfrm>
        </p:spPr>
        <p:txBody>
          <a:bodyPr/>
          <a:lstStyle>
            <a:lvl1pPr>
              <a:spcBef>
                <a:spcPts val="1915"/>
              </a:spcBef>
              <a:defRPr sz="1895" b="1"/>
            </a:lvl1pPr>
            <a:lvl2pPr marL="651685" indent="0">
              <a:buNone/>
              <a:tabLst>
                <a:tab pos="5455534" algn="r"/>
              </a:tabLst>
              <a:defRPr/>
            </a:lvl2pPr>
            <a:lvl3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3pPr>
            <a:lvl4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4pPr>
            <a:lvl5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1"/>
            <a:ext cx="5364000" cy="4118400"/>
          </a:xfrm>
        </p:spPr>
        <p:txBody>
          <a:bodyPr/>
          <a:lstStyle>
            <a:lvl1pPr>
              <a:spcBef>
                <a:spcPts val="1915"/>
              </a:spcBef>
              <a:defRPr sz="1895" b="1"/>
            </a:lvl1pPr>
            <a:lvl2pPr marL="651685" indent="0">
              <a:buNone/>
              <a:tabLst>
                <a:tab pos="5455534" algn="r"/>
              </a:tabLst>
              <a:defRPr/>
            </a:lvl2pPr>
            <a:lvl3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3pPr>
            <a:lvl4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4pPr>
            <a:lvl5pPr marL="1545425" indent="0">
              <a:buFont typeface="Arial" panose="020B0604020202020204" pitchFamily="34" charset="0"/>
              <a:buNone/>
              <a:tabLst>
                <a:tab pos="5455534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01998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71"/>
            <a:ext cx="12192000" cy="640533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89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2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914"/>
              </a:lnSpc>
              <a:defRPr sz="4687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2" y="384304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96">
                <a:solidFill>
                  <a:schemeClr val="bg1"/>
                </a:solidFill>
              </a:defRPr>
            </a:lvl1pPr>
            <a:lvl2pPr marL="472937" indent="0" algn="ctr">
              <a:buNone/>
              <a:defRPr sz="2094"/>
            </a:lvl2pPr>
            <a:lvl3pPr marL="945874" indent="0" algn="ctr">
              <a:buNone/>
              <a:defRPr sz="1895"/>
            </a:lvl3pPr>
            <a:lvl4pPr marL="1418811" indent="0" algn="ctr">
              <a:buNone/>
              <a:defRPr sz="1695"/>
            </a:lvl4pPr>
            <a:lvl5pPr marL="1891748" indent="0" algn="ctr">
              <a:buNone/>
              <a:defRPr sz="1695"/>
            </a:lvl5pPr>
            <a:lvl6pPr marL="2364685" indent="0" algn="ctr">
              <a:buNone/>
              <a:defRPr sz="1695"/>
            </a:lvl6pPr>
            <a:lvl7pPr marL="2837622" indent="0" algn="ctr">
              <a:buNone/>
              <a:defRPr sz="1695"/>
            </a:lvl7pPr>
            <a:lvl8pPr marL="3310559" indent="0" algn="ctr">
              <a:buNone/>
              <a:defRPr sz="1695"/>
            </a:lvl8pPr>
            <a:lvl9pPr marL="3783496" indent="0" algn="ctr">
              <a:buNone/>
              <a:defRPr sz="1695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094462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8"/>
            <a:ext cx="5364000" cy="283411"/>
          </a:xfrm>
        </p:spPr>
        <p:txBody>
          <a:bodyPr>
            <a:noAutofit/>
          </a:bodyPr>
          <a:lstStyle>
            <a:lvl1pPr>
              <a:defRPr sz="1895" b="1"/>
            </a:lvl1pPr>
            <a:lvl2pPr marL="0" indent="0">
              <a:buFontTx/>
              <a:buNone/>
              <a:defRPr sz="1895" b="1"/>
            </a:lvl2pPr>
            <a:lvl3pPr marL="0" indent="0">
              <a:buFontTx/>
              <a:buNone/>
              <a:defRPr sz="1895" b="1"/>
            </a:lvl3pPr>
            <a:lvl4pPr marL="0" indent="0">
              <a:buFontTx/>
              <a:buNone/>
              <a:defRPr sz="1895" b="1"/>
            </a:lvl4pPr>
            <a:lvl5pPr marL="0" indent="0">
              <a:buFontTx/>
              <a:buNone/>
              <a:defRPr sz="1895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2" y="2327400"/>
            <a:ext cx="11017800" cy="3663000"/>
          </a:xfrm>
        </p:spPr>
        <p:txBody>
          <a:bodyPr/>
          <a:lstStyle>
            <a:lvl1pPr>
              <a:lnSpc>
                <a:spcPts val="2689"/>
              </a:lnSpc>
              <a:defRPr sz="2194"/>
            </a:lvl1pPr>
            <a:lvl2pPr marL="469214" indent="-469214">
              <a:lnSpc>
                <a:spcPts val="2689"/>
              </a:lnSpc>
              <a:defRPr sz="2194"/>
            </a:lvl2pPr>
            <a:lvl3pPr marL="938426" indent="-469214">
              <a:lnSpc>
                <a:spcPts val="2689"/>
              </a:lnSpc>
              <a:defRPr sz="2194"/>
            </a:lvl3pPr>
            <a:lvl4pPr marL="1407640" indent="-469214">
              <a:lnSpc>
                <a:spcPts val="2689"/>
              </a:lnSpc>
              <a:defRPr sz="2194"/>
            </a:lvl4pPr>
            <a:lvl5pPr marL="1876852" indent="-469214">
              <a:lnSpc>
                <a:spcPts val="2689"/>
              </a:lnSpc>
              <a:defRPr sz="2194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1"/>
            <a:ext cx="5364162" cy="455400"/>
          </a:xfrm>
        </p:spPr>
        <p:txBody>
          <a:bodyPr>
            <a:noAutofit/>
          </a:bodyPr>
          <a:lstStyle>
            <a:lvl1pPr>
              <a:lnSpc>
                <a:spcPts val="1397"/>
              </a:lnSpc>
              <a:defRPr sz="997"/>
            </a:lvl1pPr>
            <a:lvl2pPr marL="0" indent="0">
              <a:lnSpc>
                <a:spcPts val="1397"/>
              </a:lnSpc>
              <a:buNone/>
              <a:defRPr sz="997"/>
            </a:lvl2pPr>
            <a:lvl3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3pPr>
            <a:lvl4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4pPr>
            <a:lvl5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34092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8"/>
            <a:ext cx="5364000" cy="283411"/>
          </a:xfrm>
        </p:spPr>
        <p:txBody>
          <a:bodyPr>
            <a:noAutofit/>
          </a:bodyPr>
          <a:lstStyle>
            <a:lvl1pPr>
              <a:defRPr sz="1895" b="1"/>
            </a:lvl1pPr>
            <a:lvl2pPr marL="0" indent="0">
              <a:buFontTx/>
              <a:buNone/>
              <a:defRPr sz="1895" b="1"/>
            </a:lvl2pPr>
            <a:lvl3pPr marL="0" indent="0">
              <a:buFontTx/>
              <a:buNone/>
              <a:defRPr sz="1895" b="1"/>
            </a:lvl3pPr>
            <a:lvl4pPr marL="0" indent="0">
              <a:buFontTx/>
              <a:buNone/>
              <a:defRPr sz="1895" b="1"/>
            </a:lvl4pPr>
            <a:lvl5pPr marL="0" indent="0">
              <a:buFontTx/>
              <a:buNone/>
              <a:defRPr sz="1895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9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45874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1"/>
            <a:ext cx="5364162" cy="455400"/>
          </a:xfrm>
        </p:spPr>
        <p:txBody>
          <a:bodyPr>
            <a:noAutofit/>
          </a:bodyPr>
          <a:lstStyle>
            <a:lvl1pPr>
              <a:lnSpc>
                <a:spcPts val="1397"/>
              </a:lnSpc>
              <a:defRPr sz="997"/>
            </a:lvl1pPr>
            <a:lvl2pPr marL="0" indent="0">
              <a:lnSpc>
                <a:spcPts val="1397"/>
              </a:lnSpc>
              <a:buNone/>
              <a:defRPr sz="997"/>
            </a:lvl2pPr>
            <a:lvl3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3pPr>
            <a:lvl4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4pPr>
            <a:lvl5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332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891671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1" y="6237312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1"/>
            <a:ext cx="3384550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1"/>
            <a:ext cx="3384550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1"/>
            <a:ext cx="3384550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0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0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0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1" y="3501009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2" y="3501009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1" y="3501009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2" y="6237312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1" y="6237312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165979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400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0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97309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0"/>
            <a:ext cx="5272200" cy="381085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8"/>
            <a:ext cx="5364000" cy="283411"/>
          </a:xfrm>
        </p:spPr>
        <p:txBody>
          <a:bodyPr>
            <a:noAutofit/>
          </a:bodyPr>
          <a:lstStyle>
            <a:lvl1pPr>
              <a:defRPr sz="1895" b="1"/>
            </a:lvl1pPr>
            <a:lvl2pPr marL="0" indent="0">
              <a:buFontTx/>
              <a:buNone/>
              <a:defRPr sz="1895" b="1"/>
            </a:lvl2pPr>
            <a:lvl3pPr marL="0" indent="0">
              <a:buFontTx/>
              <a:buNone/>
              <a:defRPr sz="1895" b="1"/>
            </a:lvl3pPr>
            <a:lvl4pPr marL="0" indent="0">
              <a:buFontTx/>
              <a:buNone/>
              <a:defRPr sz="1895" b="1"/>
            </a:lvl4pPr>
            <a:lvl5pPr marL="0" indent="0">
              <a:buFontTx/>
              <a:buNone/>
              <a:defRPr sz="1895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0"/>
            </a:lvl1pPr>
            <a:lvl2pPr marL="0" indent="0">
              <a:lnSpc>
                <a:spcPts val="1397"/>
              </a:lnSpc>
              <a:buFontTx/>
              <a:buNone/>
              <a:defRPr sz="997" b="0"/>
            </a:lvl2pPr>
            <a:lvl3pPr marL="0" indent="0">
              <a:lnSpc>
                <a:spcPts val="1397"/>
              </a:lnSpc>
              <a:buFontTx/>
              <a:buNone/>
              <a:defRPr sz="997" b="0"/>
            </a:lvl3pPr>
            <a:lvl4pPr marL="0" indent="0">
              <a:lnSpc>
                <a:spcPts val="1397"/>
              </a:lnSpc>
              <a:buFontTx/>
              <a:buNone/>
              <a:defRPr sz="997" b="0"/>
            </a:lvl4pPr>
            <a:lvl5pPr marL="0" indent="0">
              <a:lnSpc>
                <a:spcPts val="1397"/>
              </a:lnSpc>
              <a:buFontTx/>
              <a:buNone/>
              <a:defRPr sz="997" b="0"/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1"/>
            <a:ext cx="5364162" cy="455400"/>
          </a:xfrm>
        </p:spPr>
        <p:txBody>
          <a:bodyPr>
            <a:noAutofit/>
          </a:bodyPr>
          <a:lstStyle>
            <a:lvl1pPr>
              <a:lnSpc>
                <a:spcPts val="1397"/>
              </a:lnSpc>
              <a:defRPr sz="1396"/>
            </a:lvl1pPr>
            <a:lvl2pPr marL="0" indent="0">
              <a:lnSpc>
                <a:spcPts val="1397"/>
              </a:lnSpc>
              <a:buNone/>
              <a:defRPr sz="997"/>
            </a:lvl2pPr>
            <a:lvl3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3pPr>
            <a:lvl4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4pPr>
            <a:lvl5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73286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0"/>
            <a:ext cx="5272200" cy="3810854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8"/>
            <a:ext cx="5364000" cy="283411"/>
          </a:xfrm>
        </p:spPr>
        <p:txBody>
          <a:bodyPr>
            <a:noAutofit/>
          </a:bodyPr>
          <a:lstStyle>
            <a:lvl1pPr>
              <a:defRPr sz="1895" b="1"/>
            </a:lvl1pPr>
            <a:lvl2pPr marL="0" indent="0">
              <a:buFontTx/>
              <a:buNone/>
              <a:defRPr sz="1895" b="1"/>
            </a:lvl2pPr>
            <a:lvl3pPr marL="0" indent="0">
              <a:buFontTx/>
              <a:buNone/>
              <a:defRPr sz="1895" b="1"/>
            </a:lvl3pPr>
            <a:lvl4pPr marL="0" indent="0">
              <a:buFontTx/>
              <a:buNone/>
              <a:defRPr sz="1895" b="1"/>
            </a:lvl4pPr>
            <a:lvl5pPr marL="0" indent="0">
              <a:buFontTx/>
              <a:buNone/>
              <a:defRPr sz="1895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1"/>
            <a:ext cx="5364162" cy="455400"/>
          </a:xfrm>
        </p:spPr>
        <p:txBody>
          <a:bodyPr>
            <a:noAutofit/>
          </a:bodyPr>
          <a:lstStyle>
            <a:lvl1pPr>
              <a:lnSpc>
                <a:spcPts val="1397"/>
              </a:lnSpc>
              <a:defRPr sz="1396"/>
            </a:lvl1pPr>
            <a:lvl2pPr marL="0" indent="0">
              <a:lnSpc>
                <a:spcPts val="1397"/>
              </a:lnSpc>
              <a:buNone/>
              <a:defRPr sz="997"/>
            </a:lvl2pPr>
            <a:lvl3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3pPr>
            <a:lvl4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4pPr>
            <a:lvl5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400164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0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1" y="1872798"/>
            <a:ext cx="3474000" cy="283411"/>
          </a:xfrm>
        </p:spPr>
        <p:txBody>
          <a:bodyPr>
            <a:noAutofit/>
          </a:bodyPr>
          <a:lstStyle>
            <a:lvl1pPr>
              <a:defRPr sz="1895" b="1"/>
            </a:lvl1pPr>
            <a:lvl2pPr marL="0" indent="0">
              <a:buFontTx/>
              <a:buNone/>
              <a:defRPr sz="1895" b="1"/>
            </a:lvl2pPr>
            <a:lvl3pPr marL="0" indent="0">
              <a:buFontTx/>
              <a:buNone/>
              <a:defRPr sz="1895" b="1"/>
            </a:lvl3pPr>
            <a:lvl4pPr marL="0" indent="0">
              <a:buFontTx/>
              <a:buNone/>
              <a:defRPr sz="1895" b="1"/>
            </a:lvl4pPr>
            <a:lvl5pPr marL="0" indent="0">
              <a:buFontTx/>
              <a:buNone/>
              <a:defRPr sz="1895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1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2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0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1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97"/>
              </a:lnSpc>
              <a:defRPr sz="1396"/>
            </a:lvl1pPr>
            <a:lvl2pPr marL="0" indent="0">
              <a:lnSpc>
                <a:spcPts val="1397"/>
              </a:lnSpc>
              <a:buNone/>
              <a:defRPr sz="997"/>
            </a:lvl2pPr>
            <a:lvl3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3pPr>
            <a:lvl4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4pPr>
            <a:lvl5pPr marL="0" indent="0">
              <a:lnSpc>
                <a:spcPts val="1397"/>
              </a:lnSpc>
              <a:buFont typeface="Arial" panose="020B0604020202020204" pitchFamily="34" charset="0"/>
              <a:buNone/>
              <a:defRPr sz="997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629005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89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1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97"/>
              </a:lnSpc>
              <a:defRPr sz="1396" b="1">
                <a:solidFill>
                  <a:schemeClr val="bg1"/>
                </a:solidFill>
              </a:defRPr>
            </a:lvl1pPr>
            <a:lvl2pPr marL="0" indent="0">
              <a:lnSpc>
                <a:spcPts val="1397"/>
              </a:lnSpc>
              <a:buFontTx/>
              <a:buNone/>
              <a:defRPr sz="1396" b="0">
                <a:solidFill>
                  <a:schemeClr val="bg1"/>
                </a:solidFill>
              </a:defRPr>
            </a:lvl2pPr>
            <a:lvl3pPr marL="0" indent="0">
              <a:lnSpc>
                <a:spcPts val="1397"/>
              </a:lnSpc>
              <a:buFontTx/>
              <a:buNone/>
              <a:defRPr sz="997" b="0">
                <a:solidFill>
                  <a:schemeClr val="bg1"/>
                </a:solidFill>
              </a:defRPr>
            </a:lvl3pPr>
            <a:lvl4pPr marL="0" indent="0">
              <a:lnSpc>
                <a:spcPts val="1397"/>
              </a:lnSpc>
              <a:buFontTx/>
              <a:buNone/>
              <a:defRPr sz="997" b="0">
                <a:solidFill>
                  <a:schemeClr val="bg1"/>
                </a:solidFill>
              </a:defRPr>
            </a:lvl4pPr>
            <a:lvl5pPr marL="0" indent="0">
              <a:lnSpc>
                <a:spcPts val="1397"/>
              </a:lnSpc>
              <a:buFontTx/>
              <a:buNone/>
              <a:defRPr sz="997" b="0">
                <a:solidFill>
                  <a:schemeClr val="bg1"/>
                </a:solidFill>
              </a:defRPr>
            </a:lvl5pPr>
            <a:lvl6pPr marL="2364685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046998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40525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966879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475741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979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772898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0"/>
            <a:ext cx="12191593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906581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94679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963565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15/06/2022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44718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15/06/2022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7981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15/06/2022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7162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15/06/2022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8917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15/06/2022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0347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0813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406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438753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688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4341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8380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5725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2490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5496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0645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488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248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374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16318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28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1082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2689-FFA8-4CF0-918E-BE1F9F70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2E5C-CFB2-4798-9969-0003D619B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277CA-2156-415F-A868-53BAEBC4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3D461-70E6-4991-A643-37BE865F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18D8-EBD8-4A7B-985A-776664D4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4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0657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91638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0755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98907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7710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0250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7347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612972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4577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807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D0E3E-BE0D-49C5-A92C-0A50AEA2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9B6D1-FA72-4981-8A39-0F77F96EE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BD1B2-FA13-4F7E-BC07-60597F3B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31EA7-3DF7-4F5A-BDA3-E59123E61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179C0-7DB7-4299-97B2-6ACB1E4B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5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122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85957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72832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2295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37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08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6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74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7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7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1C67D-DB36-478C-A793-6952D08C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4AFB-2EB7-48D9-8A5E-528E80F26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0AE1A-6EC9-46EC-A91C-A2D771BF9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1A847-0F5E-4C5A-8E0C-B0A62052E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9545F-2220-4EFF-B30D-97DA99CA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D2943-ACBD-4EC0-B6AE-FDDBEA36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33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53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31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1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9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31/05/2022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FCC Week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EDA39-79D3-4B40-8B5B-304FB42C5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3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141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094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6232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87321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95864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B440-72B3-42F7-82B0-A577352E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9E8A6-8288-4A2A-A21B-4BDA88A0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8A6AF-026F-4153-A089-FABB082D4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AB0DC-F671-40D3-B451-9802EC986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F9B2C-A579-46AB-801B-AC383234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949DE-75E3-4C11-9311-801B3A9E2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C9ACA-9079-4191-8C03-288F6D56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560B5-755E-4AA8-A0F8-61A1B04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2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2022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218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15210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9365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723342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4727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8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7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3992" indent="-323992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7984" indent="-323992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1976" indent="-323992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349" indent="-228594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37EB-AA64-4BB8-B101-49644EE8AAC6}" type="datetime1">
              <a:rPr lang="en-US" smtClean="0"/>
              <a:t>6/15/2022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98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6/15/2022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37180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C481-0B13-48BB-85E8-21CB9812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6213-6F6F-470C-981D-B04C9CE2B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DF404-BDFB-4202-A91B-2AB3C403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B330-C438-46D2-A7F1-53AE0EFD98F5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CE9D9-BD03-49FE-9E3C-CC973B0B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4B6B4-F6A4-483D-B2AA-9004EF57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A6F8-7C39-46D5-94E0-AA85BDA55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2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37388-A181-4DA5-913C-94868C94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8B1F7-CC12-4DC4-852F-C61FE64F9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FE1BB-4E6C-4A97-8A94-6E80C422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50E39-E79A-4CD9-A2C4-239C4339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789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9400-8736-4239-852E-75951A0F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1E2CB-18C3-49D3-B039-F6B11D4F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B330-C438-46D2-A7F1-53AE0EFD98F5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6D93-92E4-4D97-B900-E6913D06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D1EEE-5FE5-4CFF-9B2F-90434AEA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A6F8-7C39-46D5-94E0-AA85BDA55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53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381" y="548680"/>
            <a:ext cx="9025003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7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GB"/>
              <a:t>Taaj Sian - SRF meeting 72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91FD35-273A-4D3F-A1F6-736CC8034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90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16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990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7030A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28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69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87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30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12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47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BE63D-49EC-4608-BE22-E7551E0D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36EAB-6C00-42AD-A993-760D0547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51BA-BEB1-4890-B199-EF830EB2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4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93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10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3"/>
            <a:ext cx="27432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3"/>
            <a:ext cx="80264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3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61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91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86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7E930-CFFA-4797-BAA7-4591B118B636}" type="datetime1">
              <a:rPr lang="en-GB" smtClean="0"/>
              <a:t>15/06/2022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65600" y="6645276"/>
            <a:ext cx="3860800" cy="1523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M. Koratzinos, FCC week 2019 Brussels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347200" y="6645276"/>
            <a:ext cx="2844800" cy="2127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6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50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08284"/>
            <a:ext cx="10058400" cy="990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7030A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13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2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63C0-541B-44AD-BE06-AC6C8CACB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0AED-2F79-444D-9B42-0146D896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188E-B09B-4865-BAFB-41482CBE0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84246-0D0C-40EC-9F44-61B6F4CA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5EC64-CD9E-478F-B9B8-E219FCEB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04D38-A5BA-4D10-8D2F-1127D176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44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72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81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99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80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47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80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3"/>
            <a:ext cx="27432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3"/>
            <a:ext cx="80264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8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670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"/>
            <a:ext cx="10363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91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58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2445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5D3FC-E09B-4CAB-A530-A088E42BB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6240D3-4754-470C-922E-06D03F81B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F3260-F5B9-46A2-8898-BDE7623D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91A3-DE63-47F6-AFE5-72E8F3267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E3C4C-0BDB-4711-9FFB-6140F36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ABF72-FFB4-4F09-B6BA-F41229C7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89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88002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buFont typeface="Courier New" panose="02070309020205020404" pitchFamily="49" charset="0"/>
              <a:buChar char="o"/>
              <a:defRPr sz="2133">
                <a:solidFill>
                  <a:srgbClr val="0F124A"/>
                </a:solidFill>
              </a:defRPr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6489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196313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8013721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3849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21398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18890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434924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401834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702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50AF1-46C1-49F5-A9C2-B309BEEB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81"/>
            <a:ext cx="10515600" cy="783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92827-9242-4684-925D-21EF418A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9095"/>
            <a:ext cx="10515600" cy="4997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9483-07E8-4FE0-9B94-54B5CC18B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AFCA8-3757-42CD-B427-E82A1E6E8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Koratzinos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54473-A815-4A6F-B97F-7DBE8D79C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7E62-0A47-418E-890C-465D2A093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77525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dirty="0">
                <a:solidFill>
                  <a:schemeClr val="tx1"/>
                </a:solidFill>
              </a:rPr>
              <a:t>31/05/2022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kern="0" baseline="0" dirty="0">
                <a:solidFill>
                  <a:schemeClr val="tx1"/>
                </a:solidFill>
                <a:latin typeface="+mn-lt"/>
                <a:cs typeface="Calibri"/>
              </a:rPr>
              <a:t>Status of the High Energy Booster – FCC week 2022</a:t>
            </a:r>
            <a:endParaRPr lang="fr-FR" sz="1000" kern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1110414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Antoine CHANCE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5ADE24-562B-407F-8FC7-57A51B9F009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10927" y="-4249"/>
            <a:ext cx="3135445" cy="7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0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2" y="770400"/>
            <a:ext cx="11017800" cy="1072088"/>
          </a:xfrm>
          <a:prstGeom prst="rect">
            <a:avLst/>
          </a:prstGeom>
        </p:spPr>
        <p:txBody>
          <a:bodyPr vert="horz" lIns="126471" tIns="63235" rIns="126471" bIns="63235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2" y="2327250"/>
            <a:ext cx="11017800" cy="3663000"/>
          </a:xfrm>
          <a:prstGeom prst="rect">
            <a:avLst/>
          </a:prstGeom>
        </p:spPr>
        <p:txBody>
          <a:bodyPr vert="horz" lIns="126471" tIns="63235" rIns="126471" bIns="63235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1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21" tIns="63060" rIns="126121" bIns="63060" rtlCol="0" anchor="ctr"/>
          <a:lstStyle/>
          <a:p>
            <a:pPr algn="ctr"/>
            <a:endParaRPr lang="de-AT" sz="698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2"/>
            <a:ext cx="385972" cy="226761"/>
          </a:xfrm>
          <a:prstGeom prst="rect">
            <a:avLst/>
          </a:prstGeom>
        </p:spPr>
        <p:txBody>
          <a:bodyPr vert="horz" wrap="none" lIns="126471" tIns="63235" rIns="126471" bIns="63235" rtlCol="0" anchor="ctr">
            <a:noAutofit/>
          </a:bodyPr>
          <a:lstStyle>
            <a:lvl1pPr algn="r">
              <a:lnSpc>
                <a:spcPts val="1707"/>
              </a:lnSpc>
              <a:defRPr sz="109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l" defTabSz="945874" rtl="0" eaLnBrk="1" latinLnBrk="0" hangingPunct="1">
        <a:lnSpc>
          <a:spcPts val="4137"/>
        </a:lnSpc>
        <a:spcBef>
          <a:spcPct val="0"/>
        </a:spcBef>
        <a:buNone/>
        <a:defRPr sz="40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45874" rtl="0" eaLnBrk="1" latinLnBrk="0" hangingPunct="1">
        <a:lnSpc>
          <a:spcPts val="1915"/>
        </a:lnSpc>
        <a:spcBef>
          <a:spcPts val="0"/>
        </a:spcBef>
        <a:buFont typeface="Arial" panose="020B0604020202020204" pitchFamily="34" charset="0"/>
        <a:buNone/>
        <a:defRPr sz="1695" kern="1200">
          <a:solidFill>
            <a:schemeClr val="tx1"/>
          </a:solidFill>
          <a:latin typeface="+mn-lt"/>
          <a:ea typeface="+mn-ea"/>
          <a:cs typeface="+mn-cs"/>
        </a:defRPr>
      </a:lvl1pPr>
      <a:lvl2pPr marL="335152" indent="-335152" algn="l" defTabSz="945874" rtl="0" eaLnBrk="1" latinLnBrk="0" hangingPunct="1">
        <a:lnSpc>
          <a:spcPts val="1915"/>
        </a:lnSpc>
        <a:spcBef>
          <a:spcPts val="0"/>
        </a:spcBef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2pPr>
      <a:lvl3pPr marL="670305" indent="-335152" algn="l" defTabSz="945874" rtl="0" eaLnBrk="1" latinLnBrk="0" hangingPunct="1">
        <a:lnSpc>
          <a:spcPts val="1915"/>
        </a:lnSpc>
        <a:spcBef>
          <a:spcPts val="0"/>
        </a:spcBef>
        <a:buSzPct val="100000"/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3pPr>
      <a:lvl4pPr marL="1005457" indent="-335152" algn="l" defTabSz="945874" rtl="0" eaLnBrk="1" latinLnBrk="0" hangingPunct="1">
        <a:lnSpc>
          <a:spcPts val="1915"/>
        </a:lnSpc>
        <a:spcBef>
          <a:spcPts val="0"/>
        </a:spcBef>
        <a:buSzPct val="100000"/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4pPr>
      <a:lvl5pPr marL="1340609" indent="-335152" algn="l" defTabSz="945874" rtl="0" eaLnBrk="1" latinLnBrk="0" hangingPunct="1">
        <a:lnSpc>
          <a:spcPts val="1915"/>
        </a:lnSpc>
        <a:spcBef>
          <a:spcPts val="0"/>
        </a:spcBef>
        <a:buSzPct val="100000"/>
        <a:buFont typeface="Arial" panose="020B0604020202020204" pitchFamily="34" charset="0"/>
        <a:buChar char="•"/>
        <a:defRPr sz="1695" kern="1200">
          <a:solidFill>
            <a:schemeClr val="tx1"/>
          </a:solidFill>
          <a:latin typeface="+mn-lt"/>
          <a:ea typeface="+mn-ea"/>
          <a:cs typeface="+mn-cs"/>
        </a:defRPr>
      </a:lvl5pPr>
      <a:lvl6pPr marL="2601153" indent="-236468" algn="l" defTabSz="94587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3074090" indent="-236468" algn="l" defTabSz="94587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547027" indent="-236468" algn="l" defTabSz="94587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4019964" indent="-236468" algn="l" defTabSz="94587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1pPr>
      <a:lvl2pPr marL="472937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2pPr>
      <a:lvl3pPr marL="945874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418811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4pPr>
      <a:lvl5pPr marL="1891748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5pPr>
      <a:lvl6pPr marL="2364685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2837622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310559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3783496" algn="l" defTabSz="945874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15/06/2022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3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991A-DC4D-4F92-836F-26743259C8AD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71715-5524-4693-B87F-6DB42F4ED92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9A29F69-B16F-064F-BB1D-1244600631A6}"/>
              </a:ext>
            </a:extLst>
          </p:cNvPr>
          <p:cNvSpPr txBox="1"/>
          <p:nvPr userDrawn="1"/>
        </p:nvSpPr>
        <p:spPr>
          <a:xfrm>
            <a:off x="1343775" y="11666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2022-06-01 (JGU)</a:t>
            </a:r>
          </a:p>
        </p:txBody>
      </p:sp>
    </p:spTree>
    <p:extLst>
      <p:ext uri="{BB962C8B-B14F-4D97-AF65-F5344CB8AC3E}">
        <p14:creationId xmlns:p14="http://schemas.microsoft.com/office/powerpoint/2010/main" val="26581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89A29F69-B16F-064F-BB1D-1244600631A6}"/>
              </a:ext>
            </a:extLst>
          </p:cNvPr>
          <p:cNvSpPr txBox="1"/>
          <p:nvPr userDrawn="1"/>
        </p:nvSpPr>
        <p:spPr>
          <a:xfrm>
            <a:off x="1343775" y="116660"/>
            <a:ext cx="2718000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2022-06-01 (JGU)</a:t>
            </a:r>
          </a:p>
        </p:txBody>
      </p:sp>
    </p:spTree>
    <p:extLst>
      <p:ext uri="{BB962C8B-B14F-4D97-AF65-F5344CB8AC3E}">
        <p14:creationId xmlns:p14="http://schemas.microsoft.com/office/powerpoint/2010/main" val="35798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7" name="Textfeld 8">
            <a:extLst>
              <a:ext uri="{FF2B5EF4-FFF2-40B4-BE49-F238E27FC236}">
                <a16:creationId xmlns:a16="http://schemas.microsoft.com/office/drawing/2014/main" id="{6C924F29-6AD4-4D03-A74A-FB515EA24FF8}"/>
              </a:ext>
            </a:extLst>
          </p:cNvPr>
          <p:cNvSpPr txBox="1"/>
          <p:nvPr userDrawn="1"/>
        </p:nvSpPr>
        <p:spPr>
          <a:xfrm>
            <a:off x="6249601" y="112528"/>
            <a:ext cx="5030975" cy="2267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ts val="1651"/>
              </a:lnSpc>
            </a:pPr>
            <a:r>
              <a:rPr lang="en-GB" sz="1200" dirty="0">
                <a:solidFill>
                  <a:schemeClr val="bg1"/>
                </a:solidFill>
              </a:rPr>
              <a:t>The SWELL Cavity R&amp;D program, 31/05/2022</a:t>
            </a:r>
            <a:endParaRPr lang="de-AT" sz="1200" i="1" dirty="0">
              <a:solidFill>
                <a:schemeClr val="bg1"/>
              </a:solidFill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F05BE2AA-48C9-4FCB-A012-8E135BF8F224}"/>
              </a:ext>
            </a:extLst>
          </p:cNvPr>
          <p:cNvSpPr txBox="1"/>
          <p:nvPr userDrawn="1"/>
        </p:nvSpPr>
        <p:spPr>
          <a:xfrm>
            <a:off x="1343775" y="112527"/>
            <a:ext cx="3408077" cy="2441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51"/>
              </a:lnSpc>
            </a:pPr>
            <a:r>
              <a:rPr lang="en-US" sz="1200" dirty="0">
                <a:solidFill>
                  <a:schemeClr val="bg1"/>
                </a:solidFill>
              </a:rPr>
              <a:t>FCC Week 2022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5532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143339" y="6536378"/>
            <a:ext cx="1213794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M. Koratzinos 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239350" y="6453336"/>
            <a:ext cx="114252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2752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5532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143339" y="6536378"/>
            <a:ext cx="658064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M. Koratzinos, IAS conference  on High</a:t>
            </a:r>
            <a:r>
              <a:rPr lang="en-US" sz="1200" baseline="0" dirty="0">
                <a:solidFill>
                  <a:prstClr val="black"/>
                </a:solidFill>
              </a:rPr>
              <a:t> Energy Physics </a:t>
            </a:r>
            <a:r>
              <a:rPr lang="en-US" sz="1200" dirty="0">
                <a:solidFill>
                  <a:prstClr val="black"/>
                </a:solidFill>
              </a:rPr>
              <a:t>at HKUST , 23-26 January 2017 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239350" y="6453336"/>
            <a:ext cx="114252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496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3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-3791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noProof="0" dirty="0"/>
              <a:t>Click to edit Master title style</a:t>
            </a: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957482"/>
            <a:ext cx="10969139" cy="50355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lang="en-US" noProof="0" dirty="0"/>
              <a:t>Click to edit Master text styles</a:t>
            </a:r>
          </a:p>
          <a:p>
            <a:pPr lvl="1" eaLnBrk="1" latinLnBrk="0" hangingPunct="1"/>
            <a:r>
              <a:rPr lang="en-US" noProof="0" dirty="0"/>
              <a:t>Second level</a:t>
            </a:r>
          </a:p>
          <a:p>
            <a:pPr lvl="2" eaLnBrk="1" latinLnBrk="0" hangingPunct="1"/>
            <a:r>
              <a:rPr lang="en-US" noProof="0" dirty="0"/>
              <a:t>Third level</a:t>
            </a:r>
          </a:p>
          <a:p>
            <a:pPr lvl="3" eaLnBrk="1" latinLnBrk="0" hangingPunct="1"/>
            <a:r>
              <a:rPr lang="en-US" noProof="0" dirty="0"/>
              <a:t>Fourth level</a:t>
            </a:r>
          </a:p>
          <a:p>
            <a:pPr lvl="4" eaLnBrk="1" latinLnBrk="0" hangingPunct="1"/>
            <a:r>
              <a:rPr lang="en-US" noProof="0" dirty="0"/>
              <a:t>Fifth level</a:t>
            </a:r>
          </a:p>
          <a:p>
            <a:pPr lvl="4" eaLnBrk="1" latinLnBrk="0" hangingPunct="1"/>
            <a:endParaRPr kumimoji="0" lang="en-US" noProof="0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CD024-1C9C-3044-88BC-36D90521D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36557"/>
          <a:stretch/>
        </p:blipFill>
        <p:spPr bwMode="auto">
          <a:xfrm>
            <a:off x="1039683" y="6253535"/>
            <a:ext cx="991891" cy="54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224A05-AB28-3F4B-90D2-D414F6B8D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62024"/>
          <a:stretch/>
        </p:blipFill>
        <p:spPr bwMode="auto">
          <a:xfrm>
            <a:off x="1975633" y="6356350"/>
            <a:ext cx="991891" cy="3247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3A0C1-633D-FE44-9809-278D94FF6BE9}"/>
              </a:ext>
            </a:extLst>
          </p:cNvPr>
          <p:cNvCxnSpPr/>
          <p:nvPr userDrawn="1"/>
        </p:nvCxnSpPr>
        <p:spPr>
          <a:xfrm>
            <a:off x="979775" y="6199323"/>
            <a:ext cx="0" cy="596685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7FC2D41-FBBA-62EC-AE1D-992846928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A. Siemko   30.05.2022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B8BC4D5-99AA-1084-1BC9-A6CF608B7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FCC Week 2022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71D77-4A04-CCF1-CF2A-4A663AEA0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emf"/><Relationship Id="rId9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4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inspirehep.net/literature/162039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0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064327/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07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220.png"/><Relationship Id="rId10" Type="http://schemas.openxmlformats.org/officeDocument/2006/relationships/image" Target="../media/image109.emf"/><Relationship Id="rId4" Type="http://schemas.openxmlformats.org/officeDocument/2006/relationships/image" Target="../media/image210.png"/><Relationship Id="rId9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g"/><Relationship Id="rId7" Type="http://schemas.openxmlformats.org/officeDocument/2006/relationships/image" Target="../media/image13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10" Type="http://schemas.openxmlformats.org/officeDocument/2006/relationships/image" Target="../media/image120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1.07895v3" TargetMode="External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0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62.sv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1" y="0"/>
            <a:ext cx="12324891" cy="6858000"/>
          </a:xfrm>
          <a:prstGeom prst="rect">
            <a:avLst/>
          </a:prstGeom>
        </p:spPr>
      </p:pic>
      <p:sp>
        <p:nvSpPr>
          <p:cNvPr id="43" name="Arc 42"/>
          <p:cNvSpPr/>
          <p:nvPr/>
        </p:nvSpPr>
        <p:spPr>
          <a:xfrm rot="10800000">
            <a:off x="-936857" y="4084229"/>
            <a:ext cx="7616671" cy="1350615"/>
          </a:xfrm>
          <a:prstGeom prst="arc">
            <a:avLst>
              <a:gd name="adj1" fmla="val 413169"/>
              <a:gd name="adj2" fmla="val 11745777"/>
            </a:avLst>
          </a:prstGeom>
          <a:ln w="57150" cap="rnd" cmpd="sng">
            <a:solidFill>
              <a:srgbClr val="99FFCC"/>
            </a:solidFill>
            <a:prstDash val="solid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8362" y="5747864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20446" y="4132382"/>
            <a:ext cx="3876947" cy="612100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97392" y="4215129"/>
            <a:ext cx="512901" cy="106452"/>
          </a:xfrm>
          <a:prstGeom prst="ellipse">
            <a:avLst/>
          </a:prstGeom>
          <a:noFill/>
          <a:ln w="57150" cap="flat" cmpd="sng" algn="ctr">
            <a:solidFill>
              <a:srgbClr val="33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Arc 22"/>
          <p:cNvSpPr/>
          <p:nvPr/>
        </p:nvSpPr>
        <p:spPr>
          <a:xfrm>
            <a:off x="2542180" y="2986995"/>
            <a:ext cx="13544036" cy="1624604"/>
          </a:xfrm>
          <a:prstGeom prst="arc">
            <a:avLst>
              <a:gd name="adj1" fmla="val 776254"/>
              <a:gd name="adj2" fmla="val 11036784"/>
            </a:avLst>
          </a:prstGeom>
          <a:ln w="57150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rgbClr val="FFCCFF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/>
          <p:cNvSpPr/>
          <p:nvPr/>
        </p:nvSpPr>
        <p:spPr>
          <a:xfrm rot="10800000">
            <a:off x="-906377" y="4092453"/>
            <a:ext cx="7616671" cy="1350615"/>
          </a:xfrm>
          <a:prstGeom prst="arc">
            <a:avLst>
              <a:gd name="adj1" fmla="val 413169"/>
              <a:gd name="adj2" fmla="val 11745777"/>
            </a:avLst>
          </a:prstGeom>
          <a:ln w="57150" cap="rnd" cmpd="sng">
            <a:solidFill>
              <a:srgbClr val="FF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15636" y="1752492"/>
            <a:ext cx="736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M. Koratzinos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042" y="14836"/>
            <a:ext cx="2392605" cy="1595069"/>
          </a:xfrm>
          <a:prstGeom prst="rect">
            <a:avLst/>
          </a:prstGeom>
        </p:spPr>
      </p:pic>
      <p:pic>
        <p:nvPicPr>
          <p:cNvPr id="38" name="Picture 2" descr="\\cern.ch\dfs\Users\m\mike\Documents\MyDocs\LEP3\poster FCC kickoff\CERN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6"/>
            <a:ext cx="1873718" cy="18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78502" y="111947"/>
            <a:ext cx="9437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</a:t>
            </a:r>
            <a:r>
              <a:rPr lang="en-GB" sz="48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 lvl="0" algn="ctr">
              <a:defRPr/>
            </a:pPr>
            <a:r>
              <a:rPr lang="en-GB" sz="4000" b="1" dirty="0">
                <a:solidFill>
                  <a:srgbClr val="FFFF00"/>
                </a:solidFill>
              </a:rPr>
              <a:t>Accelerator and Detector Aspects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686" y="2389310"/>
            <a:ext cx="285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17 June 2022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F1A336-C34A-4EB8-BD0C-AF4A11915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07691"/>
            <a:ext cx="3886200" cy="131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3AE993-B16C-40F4-969C-E10E13D421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578"/>
          <a:stretch/>
        </p:blipFill>
        <p:spPr>
          <a:xfrm>
            <a:off x="4783100" y="6125105"/>
            <a:ext cx="7505700" cy="7368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807F2B-70F2-4C29-A2BD-719870A0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6D81D-7711-4428-A924-34069DFD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126621"/>
            <a:ext cx="385972" cy="226761"/>
          </a:xfrm>
        </p:spPr>
        <p:txBody>
          <a:bodyPr vert="horz" wrap="none" lIns="121920" tIns="60960" rIns="121920" bIns="60960" rtlCol="0" anchor="ctr">
            <a:normAutofit fontScale="25000" lnSpcReduction="20000"/>
          </a:bodyPr>
          <a:lstStyle/>
          <a:p>
            <a:pPr defTabSz="914280">
              <a:spcAft>
                <a:spcPts val="800"/>
              </a:spcAft>
            </a:pPr>
            <a:fld id="{88A1DFE4-5FC5-43BD-BB7E-75EAD82B965F}" type="slidenum">
              <a:rPr lang="en-US" sz="267">
                <a:solidFill>
                  <a:srgbClr val="FFFFFF"/>
                </a:solidFill>
                <a:latin typeface="Arial"/>
              </a:rPr>
              <a:pPr defTabSz="914280">
                <a:spcAft>
                  <a:spcPts val="800"/>
                </a:spcAft>
              </a:pPr>
              <a:t>10</a:t>
            </a:fld>
            <a:endParaRPr lang="en-US" sz="267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1E67B1-81E4-4524-B203-EB471853D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00" y="1772165"/>
            <a:ext cx="5828101" cy="386508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</p:spPr>
        <p:txBody>
          <a:bodyPr vert="horz" lIns="121920" tIns="60960" rIns="121920" bIns="60960" rtlCol="0" anchor="t" anchorCtr="0">
            <a:normAutofit/>
          </a:bodyPr>
          <a:lstStyle/>
          <a:p>
            <a:r>
              <a:rPr lang="en-US" dirty="0"/>
              <a:t>FCC-</a:t>
            </a:r>
            <a:r>
              <a:rPr lang="en-US"/>
              <a:t>ee</a:t>
            </a:r>
            <a:r>
              <a:rPr lang="en-US" dirty="0"/>
              <a:t> Luminosity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6A94C-AEDB-4EE3-A518-660F2AA2DA46}"/>
              </a:ext>
            </a:extLst>
          </p:cNvPr>
          <p:cNvSpPr/>
          <p:nvPr/>
        </p:nvSpPr>
        <p:spPr>
          <a:xfrm>
            <a:off x="6684499" y="1316765"/>
            <a:ext cx="5364163" cy="455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ts val="1351"/>
              </a:lnSpc>
              <a:spcAft>
                <a:spcPts val="800"/>
              </a:spcAft>
              <a:defRPr/>
            </a:pPr>
            <a:r>
              <a:rPr lang="en-US" sz="2133" b="1" dirty="0">
                <a:solidFill>
                  <a:srgbClr val="0F124A"/>
                </a:solidFill>
                <a:latin typeface="Arial"/>
              </a:rPr>
              <a:t>Luminosity vs. electricity consumption</a:t>
            </a:r>
            <a:endParaRPr lang="en-GB" sz="2133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C4332D-3617-43D0-A5E1-282722EB5CEC}"/>
              </a:ext>
            </a:extLst>
          </p:cNvPr>
          <p:cNvSpPr/>
          <p:nvPr/>
        </p:nvSpPr>
        <p:spPr>
          <a:xfrm>
            <a:off x="6384031" y="5829267"/>
            <a:ext cx="5662340" cy="6669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>
              <a:defRPr/>
            </a:pPr>
            <a:r>
              <a:rPr lang="en-US" sz="1867" b="1" dirty="0">
                <a:solidFill>
                  <a:srgbClr val="FFFFFF"/>
                </a:solidFill>
                <a:latin typeface="Arial"/>
              </a:rPr>
              <a:t>Highest </a:t>
            </a:r>
            <a:r>
              <a:rPr lang="en-US" sz="1867" b="1" dirty="0" err="1">
                <a:solidFill>
                  <a:srgbClr val="FFFFFF"/>
                </a:solidFill>
                <a:latin typeface="Arial"/>
              </a:rPr>
              <a:t>lumi</a:t>
            </a:r>
            <a:r>
              <a:rPr lang="en-US" sz="1867" b="1" dirty="0">
                <a:solidFill>
                  <a:srgbClr val="FFFFFF"/>
                </a:solidFill>
                <a:latin typeface="Arial"/>
              </a:rPr>
              <a:t> per AC site power of all proposals</a:t>
            </a:r>
            <a:endParaRPr lang="en-GB" sz="1867" b="1" dirty="0">
              <a:solidFill>
                <a:srgbClr val="FFFFFF"/>
              </a:solidFill>
              <a:latin typeface="Arial"/>
            </a:endParaRPr>
          </a:p>
          <a:p>
            <a:pPr defTabSz="457189">
              <a:defRPr/>
            </a:pPr>
            <a:r>
              <a:rPr lang="en-GB" sz="1867" b="1" dirty="0">
                <a:solidFill>
                  <a:srgbClr val="FFFFFF"/>
                </a:solidFill>
                <a:latin typeface="Arial"/>
              </a:rPr>
              <a:t>Electricity cost ~200 CHF per Higgs boson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DBC366B-4628-48ED-93ED-CD979CD368FF}"/>
              </a:ext>
            </a:extLst>
          </p:cNvPr>
          <p:cNvSpPr txBox="1">
            <a:spLocks/>
          </p:cNvSpPr>
          <p:nvPr/>
        </p:nvSpPr>
        <p:spPr>
          <a:xfrm>
            <a:off x="292442" y="1544465"/>
            <a:ext cx="5750349" cy="493253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</a:rPr>
              <a:t>FCC-</a:t>
            </a:r>
            <a:r>
              <a:rPr lang="en-US" sz="3200" b="1" dirty="0" err="1">
                <a:solidFill>
                  <a:srgbClr val="115CA9"/>
                </a:solidFill>
                <a:latin typeface="Calibri"/>
              </a:rPr>
              <a:t>ee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efficient </a:t>
            </a:r>
            <a:r>
              <a:rPr lang="en-US" sz="3200" b="1" dirty="0">
                <a:solidFill>
                  <a:srgbClr val="115CA9"/>
                </a:solidFill>
                <a:latin typeface="Lucida Calligraphy" panose="03010101010101010101" pitchFamily="66" charset="0"/>
              </a:rPr>
              <a:t>L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from Z to 𝑡𝑡 ̅  </a:t>
            </a:r>
          </a:p>
          <a:p>
            <a:pPr marL="781180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/>
              </a:rPr>
              <a:t>Thanks  to twin-aperture magnets, SRF, efficient RF power, top-off injection</a:t>
            </a:r>
          </a:p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</a:rPr>
              <a:t>Accumulate &gt;2.5 ab</a:t>
            </a:r>
            <a:r>
              <a:rPr lang="en-US" sz="3200" b="1" baseline="30000" dirty="0">
                <a:solidFill>
                  <a:srgbClr val="115CA9"/>
                </a:solidFill>
                <a:latin typeface="Calibri"/>
              </a:rPr>
              <a:t>-1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with ~0.5x10</a:t>
            </a:r>
            <a:r>
              <a:rPr lang="en-US" sz="3200" b="1" baseline="30000" dirty="0">
                <a:solidFill>
                  <a:srgbClr val="115CA9"/>
                </a:solidFill>
                <a:latin typeface="Calibri"/>
              </a:rPr>
              <a:t>6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H produced per IP</a:t>
            </a:r>
          </a:p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</a:rPr>
              <a:t>Accumulate &gt;75 ab</a:t>
            </a:r>
            <a:r>
              <a:rPr lang="en-US" sz="3200" b="1" baseline="30000" dirty="0">
                <a:solidFill>
                  <a:srgbClr val="115CA9"/>
                </a:solidFill>
                <a:latin typeface="Calibri"/>
              </a:rPr>
              <a:t>-1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with ~2x10</a:t>
            </a:r>
            <a:r>
              <a:rPr lang="en-US" sz="3200" b="1" baseline="30000" dirty="0">
                <a:solidFill>
                  <a:srgbClr val="115CA9"/>
                </a:solidFill>
                <a:latin typeface="Calibri"/>
              </a:rPr>
              <a:t>12</a:t>
            </a:r>
            <a:r>
              <a:rPr lang="en-US" sz="3200" b="1" dirty="0">
                <a:solidFill>
                  <a:srgbClr val="115CA9"/>
                </a:solidFill>
                <a:latin typeface="Calibri"/>
              </a:rPr>
              <a:t> Z produced per IP</a:t>
            </a:r>
          </a:p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</a:rPr>
              <a:t>Run plan naturally starts at Z but is under discussion</a:t>
            </a:r>
            <a:endParaRPr lang="en-US" sz="2667" dirty="0">
              <a:solidFill>
                <a:srgbClr val="0F124A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29A37-14B0-4EDC-8912-27E39A66C7EA}"/>
              </a:ext>
            </a:extLst>
          </p:cNvPr>
          <p:cNvSpPr txBox="1"/>
          <p:nvPr/>
        </p:nvSpPr>
        <p:spPr>
          <a:xfrm>
            <a:off x="4165433" y="6438955"/>
            <a:ext cx="23075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Tor Raubenheimer</a:t>
            </a:r>
          </a:p>
        </p:txBody>
      </p:sp>
    </p:spTree>
    <p:extLst>
      <p:ext uri="{BB962C8B-B14F-4D97-AF65-F5344CB8AC3E}">
        <p14:creationId xmlns:p14="http://schemas.microsoft.com/office/powerpoint/2010/main" val="359914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1060" y="1825625"/>
            <a:ext cx="287274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study: CDR released on 15 January 2019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45" r="3309"/>
          <a:stretch/>
        </p:blipFill>
        <p:spPr>
          <a:xfrm>
            <a:off x="0" y="995412"/>
            <a:ext cx="12196482" cy="59313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85007" y="3433763"/>
            <a:ext cx="1995057" cy="971982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10-page documents</a:t>
            </a:r>
            <a:endParaRPr lang="en-GB" sz="2800" b="1" dirty="0">
              <a:solidFill>
                <a:srgbClr val="00B0F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366534" y="3716977"/>
            <a:ext cx="344384" cy="39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968587" y="4346370"/>
            <a:ext cx="3000586" cy="665019"/>
          </a:xfrm>
          <a:prstGeom prst="roundRect">
            <a:avLst/>
          </a:prstGeom>
          <a:noFill/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710844" y="6604734"/>
            <a:ext cx="4114800" cy="365125"/>
          </a:xfrm>
        </p:spPr>
        <p:txBody>
          <a:bodyPr/>
          <a:lstStyle/>
          <a:p>
            <a:r>
              <a:rPr lang="pt-BR">
                <a:solidFill>
                  <a:schemeClr val="bg1">
                    <a:lumMod val="65000"/>
                  </a:schemeClr>
                </a:solidFill>
              </a:rPr>
              <a:t>M. Koratzinos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11</a:t>
            </a:fld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9780084" y="1517533"/>
            <a:ext cx="1995057" cy="971982"/>
          </a:xfrm>
          <a:prstGeom prst="roundRect">
            <a:avLst/>
          </a:prstGeom>
          <a:noFill/>
          <a:ln w="76200">
            <a:solidFill>
              <a:srgbClr val="99FF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9FFCC"/>
                </a:solidFill>
              </a:rPr>
              <a:t>Four CDR volumes</a:t>
            </a:r>
            <a:endParaRPr lang="en-GB" sz="2800" b="1" dirty="0">
              <a:solidFill>
                <a:srgbClr val="99FFCC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flipH="1">
            <a:off x="9334423" y="1838554"/>
            <a:ext cx="344384" cy="391885"/>
          </a:xfrm>
          <a:prstGeom prst="rightArrow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3E1F-285F-43C8-B3E3-AE9717C8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Placement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413E7-9A72-46EE-932D-0830C65AF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39F18-3AB0-47F9-A93E-0852502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B7139-51DF-42AF-8E20-EEA2B64D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3B4F4-5ED9-42DF-AC72-CAE02BA8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932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New layout for the tunnel!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A93F8-6A9D-4FB2-8128-3F033F3B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246273"/>
            <a:ext cx="7038975" cy="4351338"/>
          </a:xfrm>
        </p:spPr>
        <p:txBody>
          <a:bodyPr/>
          <a:lstStyle/>
          <a:p>
            <a:r>
              <a:rPr lang="en-US" dirty="0"/>
              <a:t>He old (CDR) layout suffered a series of drawbacks</a:t>
            </a:r>
          </a:p>
          <a:p>
            <a:r>
              <a:rPr lang="en-US" dirty="0"/>
              <a:t>The new layout </a:t>
            </a:r>
          </a:p>
          <a:p>
            <a:pPr lvl="1"/>
            <a:r>
              <a:rPr lang="en-US" dirty="0"/>
              <a:t>allows for 4 experiments</a:t>
            </a:r>
          </a:p>
          <a:p>
            <a:pPr lvl="1"/>
            <a:r>
              <a:rPr lang="en-US" dirty="0"/>
              <a:t>Has four-fold symmetry</a:t>
            </a:r>
          </a:p>
          <a:p>
            <a:pPr lvl="1"/>
            <a:r>
              <a:rPr lang="en-US" dirty="0"/>
              <a:t>Is compatible with the terrain constraints</a:t>
            </a:r>
          </a:p>
          <a:p>
            <a:pPr lvl="1"/>
            <a:r>
              <a:rPr lang="en-US" dirty="0"/>
              <a:t>Is smaller</a:t>
            </a:r>
          </a:p>
          <a:p>
            <a:r>
              <a:rPr lang="en-US" dirty="0"/>
              <a:t>Many different possibilities studied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C8A92-E919-4835-A304-3C3284A6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57EAA-D7F9-4B69-8D01-925DE209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100 scenarios développés entre 2014 et 2021.">
            <a:extLst>
              <a:ext uri="{FF2B5EF4-FFF2-40B4-BE49-F238E27FC236}">
                <a16:creationId xmlns:a16="http://schemas.microsoft.com/office/drawing/2014/main" id="{5405C703-D54C-4229-B5F6-F13060F015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4940"/>
          <a:stretch/>
        </p:blipFill>
        <p:spPr>
          <a:xfrm>
            <a:off x="6985738" y="1246273"/>
            <a:ext cx="5206262" cy="5346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31F61-9A1C-49E2-B577-D9A1B62C87C7}"/>
              </a:ext>
            </a:extLst>
          </p:cNvPr>
          <p:cNvSpPr txBox="1"/>
          <p:nvPr/>
        </p:nvSpPr>
        <p:spPr>
          <a:xfrm>
            <a:off x="595331" y="4850596"/>
            <a:ext cx="6095114" cy="95410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GB" sz="2800" b="1" dirty="0"/>
              <a:t>New circumference</a:t>
            </a:r>
            <a:r>
              <a:rPr lang="en-GB" sz="2800" dirty="0"/>
              <a:t>: 	91,174.1 m </a:t>
            </a:r>
          </a:p>
          <a:p>
            <a:r>
              <a:rPr lang="en-GB" sz="2800" dirty="0"/>
              <a:t>                           (</a:t>
            </a:r>
            <a:r>
              <a:rPr lang="en-GB" sz="2800" dirty="0" err="1"/>
              <a:t>cf</a:t>
            </a:r>
            <a:r>
              <a:rPr lang="en-GB" sz="2800" dirty="0"/>
              <a:t>   </a:t>
            </a:r>
            <a:r>
              <a:rPr lang="en-GB" sz="2800" dirty="0" err="1"/>
              <a:t>M</a:t>
            </a:r>
            <a:r>
              <a:rPr lang="en-GB" sz="2800" baseline="-25000" dirty="0" err="1"/>
              <a:t>z</a:t>
            </a:r>
            <a:r>
              <a:rPr lang="en-GB" sz="2800" dirty="0"/>
              <a:t>  =  </a:t>
            </a:r>
            <a:r>
              <a:rPr lang="en-GB" sz="2800" i="0" dirty="0"/>
              <a:t>91,188 </a:t>
            </a:r>
            <a:r>
              <a:rPr lang="en-GB" sz="2800" dirty="0"/>
              <a:t>M</a:t>
            </a:r>
            <a:r>
              <a:rPr lang="en-GB" sz="2800" i="0" dirty="0"/>
              <a:t>eV  )</a:t>
            </a:r>
            <a:endParaRPr lang="en-GB" sz="2800" i="0" baseline="30000" dirty="0"/>
          </a:p>
        </p:txBody>
      </p:sp>
    </p:spTree>
    <p:extLst>
      <p:ext uri="{BB962C8B-B14F-4D97-AF65-F5344CB8AC3E}">
        <p14:creationId xmlns:p14="http://schemas.microsoft.com/office/powerpoint/2010/main" val="773893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FCEF-33ED-51E3-8B62-15BCA0612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595" y="1526073"/>
            <a:ext cx="5667331" cy="4885095"/>
          </a:xfrm>
        </p:spPr>
        <p:txBody>
          <a:bodyPr/>
          <a:lstStyle/>
          <a:p>
            <a:r>
              <a:rPr lang="en-CH" dirty="0"/>
              <a:t>CDR layout with 12 sites (97.75 km) turned out to have various drawbacks to serve as basis for a feasibility study.</a:t>
            </a:r>
          </a:p>
          <a:p>
            <a:r>
              <a:rPr lang="en-CH" dirty="0"/>
              <a:t>Conclusions after ~ 50 scenarios studied:</a:t>
            </a:r>
          </a:p>
          <a:p>
            <a:pPr marL="380990" indent="-380990">
              <a:buFontTx/>
              <a:buChar char="-"/>
            </a:pPr>
            <a:r>
              <a:rPr lang="en-CH" b="0" dirty="0"/>
              <a:t>Layout limited to 2 I</a:t>
            </a:r>
            <a:r>
              <a:rPr lang="en-GB" b="0" dirty="0"/>
              <a:t>Ps</a:t>
            </a:r>
            <a:r>
              <a:rPr lang="en-CH" b="0" dirty="0"/>
              <a:t> for FCC-ee</a:t>
            </a:r>
          </a:p>
          <a:p>
            <a:pPr marL="380990" indent="-380990">
              <a:buFontTx/>
              <a:buChar char="-"/>
            </a:pPr>
            <a:r>
              <a:rPr lang="en-CH" b="0" dirty="0"/>
              <a:t>At the very limit with respect to the subsurface conditions known so far</a:t>
            </a:r>
          </a:p>
          <a:p>
            <a:pPr marL="380990" indent="-380990">
              <a:buFontTx/>
              <a:buChar char="-"/>
            </a:pPr>
            <a:r>
              <a:rPr lang="en-GB" b="0" dirty="0"/>
              <a:t>S</a:t>
            </a:r>
            <a:r>
              <a:rPr lang="en-CH" b="0" dirty="0"/>
              <a:t>traight sections artificially stretched</a:t>
            </a:r>
          </a:p>
          <a:p>
            <a:pPr marL="380990" indent="-380990">
              <a:buFontTx/>
              <a:buChar char="-"/>
            </a:pPr>
            <a:r>
              <a:rPr lang="en-CH" b="0" dirty="0"/>
              <a:t>2 major site displacements due to deep shafts</a:t>
            </a:r>
          </a:p>
          <a:p>
            <a:pPr marL="380990" indent="-380990">
              <a:buFontTx/>
              <a:buChar char="-"/>
            </a:pPr>
            <a:r>
              <a:rPr lang="en-GB" b="0" dirty="0"/>
              <a:t>Challenging to find a scenario with surface areas that are sufficiently likely to be implementable from a territorial perspective</a:t>
            </a:r>
            <a:endParaRPr lang="en-CH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F9837-5E24-4255-6755-BC7836E3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Evolution since CDR documentation baseline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48F6F9-F1A1-439F-F6A1-73A15E2DC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4219"/>
          <a:stretch/>
        </p:blipFill>
        <p:spPr bwMode="auto">
          <a:xfrm>
            <a:off x="5690119" y="1417190"/>
            <a:ext cx="5842445" cy="53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26B1E-1F59-44F5-B0E7-6F10792D15C2}"/>
              </a:ext>
            </a:extLst>
          </p:cNvPr>
          <p:cNvSpPr txBox="1"/>
          <p:nvPr/>
        </p:nvSpPr>
        <p:spPr>
          <a:xfrm>
            <a:off x="3876676" y="6176962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J. Gutleber</a:t>
            </a:r>
          </a:p>
        </p:txBody>
      </p:sp>
    </p:spTree>
    <p:extLst>
      <p:ext uri="{BB962C8B-B14F-4D97-AF65-F5344CB8AC3E}">
        <p14:creationId xmlns:p14="http://schemas.microsoft.com/office/powerpoint/2010/main" val="125962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valley&#10;&#10;Description automatically generated">
            <a:extLst>
              <a:ext uri="{FF2B5EF4-FFF2-40B4-BE49-F238E27FC236}">
                <a16:creationId xmlns:a16="http://schemas.microsoft.com/office/drawing/2014/main" id="{7E5B7CFB-578E-8E46-8F10-3DDA92A91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1014" b="6089"/>
          <a:stretch/>
        </p:blipFill>
        <p:spPr>
          <a:xfrm>
            <a:off x="0" y="493528"/>
            <a:ext cx="12192000" cy="6364473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663D4FE2-3ED3-E84E-B68E-CFA224351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632" y="2450226"/>
            <a:ext cx="2525485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ct val="50000"/>
              </a:spcBef>
            </a:pPr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Plaine du Genevois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– 550 m/mer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>
              <a:spcBef>
                <a:spcPct val="50000"/>
              </a:spcBef>
            </a:pP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7D3AE3DC-9350-4244-9A16-85E6314E12E2}"/>
              </a:ext>
            </a:extLst>
          </p:cNvPr>
          <p:cNvSpPr txBox="1">
            <a:spLocks noChangeArrowheads="1"/>
          </p:cNvSpPr>
          <p:nvPr/>
        </p:nvSpPr>
        <p:spPr bwMode="auto">
          <a:xfrm rot="18561472">
            <a:off x="6289565" y="3982410"/>
            <a:ext cx="2572983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 Salève 550 - 1380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8EE15FA3-1DF4-0341-AC83-07A48B47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861" y="4903123"/>
            <a:ext cx="2617936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Plateau des Bornes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– 850 m/mer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B1AED8B-0CE7-E045-9226-45C411442A30}"/>
              </a:ext>
            </a:extLst>
          </p:cNvPr>
          <p:cNvSpPr txBox="1">
            <a:spLocks noChangeArrowheads="1"/>
          </p:cNvSpPr>
          <p:nvPr/>
        </p:nvSpPr>
        <p:spPr bwMode="auto">
          <a:xfrm rot="3404456">
            <a:off x="8474931" y="3473975"/>
            <a:ext cx="2525484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Valée de l’Arve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– 600 m/mer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4BD89545-C2B8-E445-8361-68CE87B7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990" y="4714707"/>
            <a:ext cx="2525485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Plateau du Mont Sion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– 860 m/mer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EEF70630-2905-8045-A40F-92D3D872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731" y="3458651"/>
            <a:ext cx="2525485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Vallée du Rhône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 m/mer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B426B-B5CD-9D4E-BF11-7952AB828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15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21C58-6BBB-A048-9317-764D446E2BB8}"/>
              </a:ext>
            </a:extLst>
          </p:cNvPr>
          <p:cNvSpPr txBox="1"/>
          <p:nvPr/>
        </p:nvSpPr>
        <p:spPr>
          <a:xfrm>
            <a:off x="328308" y="1168713"/>
            <a:ext cx="4700109" cy="466269"/>
          </a:xfrm>
          <a:prstGeom prst="rect">
            <a:avLst/>
          </a:prstGeom>
          <a:solidFill>
            <a:schemeClr val="bg2">
              <a:lumMod val="95000"/>
              <a:alpha val="65000"/>
            </a:schemeClr>
          </a:solidFill>
        </p:spPr>
        <p:txBody>
          <a:bodyPr wrap="square" lIns="48000" tIns="48000" rIns="48000" bIns="48000" rtlCol="0">
            <a:spAutoFit/>
          </a:bodyPr>
          <a:lstStyle/>
          <a:p>
            <a:pPr defTabSz="914280"/>
            <a:r>
              <a:rPr lang="en-CH" sz="2400" dirty="0">
                <a:solidFill>
                  <a:srgbClr val="0F124A"/>
                </a:solidFill>
                <a:latin typeface="Arial"/>
              </a:rPr>
              <a:t>limit circumference to &lt;&lt; 100 km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525F8C0-A3F0-E540-91AD-3C381885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576" y="1128325"/>
            <a:ext cx="2525485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 Léman</a:t>
            </a: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– 372 m/mer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2603C949-2CF7-DD42-AC2E-C0477EB62F97}"/>
              </a:ext>
            </a:extLst>
          </p:cNvPr>
          <p:cNvSpPr txBox="1">
            <a:spLocks noChangeArrowheads="1"/>
          </p:cNvSpPr>
          <p:nvPr/>
        </p:nvSpPr>
        <p:spPr bwMode="auto">
          <a:xfrm rot="18323118">
            <a:off x="2228822" y="1880011"/>
            <a:ext cx="2572983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 900 – 1680 m/mer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D8A277-F87C-0C49-810B-D73741322AB6}"/>
              </a:ext>
            </a:extLst>
          </p:cNvPr>
          <p:cNvCxnSpPr>
            <a:cxnSpLocks/>
          </p:cNvCxnSpPr>
          <p:nvPr/>
        </p:nvCxnSpPr>
        <p:spPr>
          <a:xfrm flipH="1">
            <a:off x="3869474" y="1371353"/>
            <a:ext cx="1711569" cy="2016369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08B4E7-ACD8-BF45-87F4-C1D7231F3A98}"/>
              </a:ext>
            </a:extLst>
          </p:cNvPr>
          <p:cNvCxnSpPr>
            <a:cxnSpLocks/>
          </p:cNvCxnSpPr>
          <p:nvPr/>
        </p:nvCxnSpPr>
        <p:spPr>
          <a:xfrm flipH="1">
            <a:off x="5655558" y="967061"/>
            <a:ext cx="1920497" cy="138603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421A42-77A3-A743-9C35-2F1B7A995246}"/>
              </a:ext>
            </a:extLst>
          </p:cNvPr>
          <p:cNvCxnSpPr>
            <a:cxnSpLocks/>
          </p:cNvCxnSpPr>
          <p:nvPr/>
        </p:nvCxnSpPr>
        <p:spPr>
          <a:xfrm flipH="1" flipV="1">
            <a:off x="9745503" y="2931798"/>
            <a:ext cx="1260671" cy="2167701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C32626-943F-6F4B-AFC7-1A0B391C8427}"/>
              </a:ext>
            </a:extLst>
          </p:cNvPr>
          <p:cNvCxnSpPr>
            <a:cxnSpLocks/>
          </p:cNvCxnSpPr>
          <p:nvPr/>
        </p:nvCxnSpPr>
        <p:spPr>
          <a:xfrm flipV="1">
            <a:off x="8384659" y="5270668"/>
            <a:ext cx="1627492" cy="1294949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A008D1-D1D6-A847-82CF-E1EE34CDC8D5}"/>
              </a:ext>
            </a:extLst>
          </p:cNvPr>
          <p:cNvCxnSpPr>
            <a:cxnSpLocks/>
          </p:cNvCxnSpPr>
          <p:nvPr/>
        </p:nvCxnSpPr>
        <p:spPr>
          <a:xfrm>
            <a:off x="3827758" y="4033167"/>
            <a:ext cx="1038913" cy="1652255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A0C9E2-CD53-9C47-B972-EFDCABA2CF80}"/>
              </a:ext>
            </a:extLst>
          </p:cNvPr>
          <p:cNvCxnSpPr>
            <a:cxnSpLocks/>
          </p:cNvCxnSpPr>
          <p:nvPr/>
        </p:nvCxnSpPr>
        <p:spPr>
          <a:xfrm>
            <a:off x="5823373" y="5827622"/>
            <a:ext cx="801988" cy="61585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04FC62-4C58-C345-88BC-4CE5192753DC}"/>
              </a:ext>
            </a:extLst>
          </p:cNvPr>
          <p:cNvCxnSpPr>
            <a:cxnSpLocks/>
          </p:cNvCxnSpPr>
          <p:nvPr/>
        </p:nvCxnSpPr>
        <p:spPr>
          <a:xfrm flipV="1">
            <a:off x="7758319" y="6580078"/>
            <a:ext cx="208799" cy="250501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1B943E-C4B6-BA4C-9117-20BF26AFAB69}"/>
              </a:ext>
            </a:extLst>
          </p:cNvPr>
          <p:cNvCxnSpPr>
            <a:cxnSpLocks/>
          </p:cNvCxnSpPr>
          <p:nvPr/>
        </p:nvCxnSpPr>
        <p:spPr>
          <a:xfrm>
            <a:off x="8034217" y="6608549"/>
            <a:ext cx="563156" cy="217788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D284E67-EDB2-0C40-B9EB-1884C6B214FC}"/>
              </a:ext>
            </a:extLst>
          </p:cNvPr>
          <p:cNvCxnSpPr>
            <a:cxnSpLocks/>
          </p:cNvCxnSpPr>
          <p:nvPr/>
        </p:nvCxnSpPr>
        <p:spPr>
          <a:xfrm>
            <a:off x="9456616" y="2010008"/>
            <a:ext cx="245779" cy="844209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50F02E-E0F6-0D40-981E-40BEC0F081D9}"/>
              </a:ext>
            </a:extLst>
          </p:cNvPr>
          <p:cNvCxnSpPr>
            <a:cxnSpLocks/>
          </p:cNvCxnSpPr>
          <p:nvPr/>
        </p:nvCxnSpPr>
        <p:spPr>
          <a:xfrm flipV="1">
            <a:off x="7511992" y="4931171"/>
            <a:ext cx="2238457" cy="1653487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A77FDD0-8DDA-5D4D-87C9-ECDC3BF470CA}"/>
              </a:ext>
            </a:extLst>
          </p:cNvPr>
          <p:cNvCxnSpPr>
            <a:cxnSpLocks/>
          </p:cNvCxnSpPr>
          <p:nvPr/>
        </p:nvCxnSpPr>
        <p:spPr>
          <a:xfrm flipH="1" flipV="1">
            <a:off x="8683396" y="2566488"/>
            <a:ext cx="975115" cy="2148219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D6C2A58-8F9D-3543-80F2-FBA06BFEF6D1}"/>
              </a:ext>
            </a:extLst>
          </p:cNvPr>
          <p:cNvCxnSpPr>
            <a:cxnSpLocks/>
          </p:cNvCxnSpPr>
          <p:nvPr/>
        </p:nvCxnSpPr>
        <p:spPr>
          <a:xfrm flipH="1" flipV="1">
            <a:off x="7531028" y="807160"/>
            <a:ext cx="735501" cy="159901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229CA007-D25A-3642-A772-CAC8083F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32" y="583361"/>
            <a:ext cx="11017800" cy="648305"/>
          </a:xfrm>
        </p:spPr>
        <p:txBody>
          <a:bodyPr/>
          <a:lstStyle/>
          <a:p>
            <a:r>
              <a:rPr lang="en-CH" sz="3733" dirty="0"/>
              <a:t>Topography and geology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102A3AB-6E1A-6D4A-9120-6BC86EBAB89A}"/>
              </a:ext>
            </a:extLst>
          </p:cNvPr>
          <p:cNvSpPr/>
          <p:nvPr/>
        </p:nvSpPr>
        <p:spPr>
          <a:xfrm rot="18631785">
            <a:off x="4182469" y="1925000"/>
            <a:ext cx="646176" cy="1082869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B33B34-6B92-7D4F-963B-8A06E0B83004}"/>
              </a:ext>
            </a:extLst>
          </p:cNvPr>
          <p:cNvSpPr/>
          <p:nvPr/>
        </p:nvSpPr>
        <p:spPr>
          <a:xfrm rot="14322335">
            <a:off x="3834072" y="4247875"/>
            <a:ext cx="646176" cy="1082869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E4169A9C-176C-9745-888D-56C8660CB619}"/>
              </a:ext>
            </a:extLst>
          </p:cNvPr>
          <p:cNvSpPr/>
          <p:nvPr/>
        </p:nvSpPr>
        <p:spPr>
          <a:xfrm rot="727404">
            <a:off x="7539629" y="733923"/>
            <a:ext cx="646176" cy="743483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04CB8726-5FA2-E644-9B93-6B708E2C8FA3}"/>
              </a:ext>
            </a:extLst>
          </p:cNvPr>
          <p:cNvSpPr/>
          <p:nvPr/>
        </p:nvSpPr>
        <p:spPr>
          <a:xfrm rot="8742733">
            <a:off x="9367729" y="5788776"/>
            <a:ext cx="646176" cy="68211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1825CAD7-BF4B-B24D-8D96-1BE8301AE2C2}"/>
              </a:ext>
            </a:extLst>
          </p:cNvPr>
          <p:cNvSpPr/>
          <p:nvPr/>
        </p:nvSpPr>
        <p:spPr>
          <a:xfrm rot="3238851">
            <a:off x="9937217" y="3214900"/>
            <a:ext cx="646176" cy="68211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FDAB6564-1AC5-D345-910A-75F0DCEEA924}"/>
              </a:ext>
            </a:extLst>
          </p:cNvPr>
          <p:cNvSpPr/>
          <p:nvPr/>
        </p:nvSpPr>
        <p:spPr>
          <a:xfrm rot="19497321">
            <a:off x="8243419" y="5324028"/>
            <a:ext cx="646176" cy="68211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FB1A5310-88C8-1C4B-9D47-935F49F3148B}"/>
              </a:ext>
            </a:extLst>
          </p:cNvPr>
          <p:cNvSpPr/>
          <p:nvPr/>
        </p:nvSpPr>
        <p:spPr>
          <a:xfrm rot="14626319">
            <a:off x="8713616" y="3644592"/>
            <a:ext cx="646176" cy="68211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344AF67B-552B-174C-B3B4-E85755E33F22}"/>
              </a:ext>
            </a:extLst>
          </p:cNvPr>
          <p:cNvSpPr/>
          <p:nvPr/>
        </p:nvSpPr>
        <p:spPr>
          <a:xfrm rot="13149617">
            <a:off x="5554841" y="6188611"/>
            <a:ext cx="646176" cy="682115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886B5A-1FAC-FC93-57FC-2C8745589EFF}"/>
              </a:ext>
            </a:extLst>
          </p:cNvPr>
          <p:cNvSpPr/>
          <p:nvPr/>
        </p:nvSpPr>
        <p:spPr>
          <a:xfrm>
            <a:off x="4363429" y="1219414"/>
            <a:ext cx="5528369" cy="5528369"/>
          </a:xfrm>
          <a:prstGeom prst="ellipse">
            <a:avLst/>
          </a:prstGeom>
          <a:noFill/>
          <a:ln w="0">
            <a:solidFill>
              <a:schemeClr val="accent1">
                <a:shade val="50000"/>
                <a:alpha val="1000"/>
              </a:schemeClr>
            </a:solidFill>
          </a:ln>
          <a:effectLst>
            <a:glow rad="1651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3044B9AD-5640-F541-8FC6-5001E024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480" y="6485919"/>
            <a:ext cx="20663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ct val="50000"/>
              </a:spcBef>
            </a:pPr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Mandallaz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40ED4E96-646A-3B46-9D91-FF2808E1353D}"/>
              </a:ext>
            </a:extLst>
          </p:cNvPr>
          <p:cNvSpPr txBox="1">
            <a:spLocks noChangeArrowheads="1"/>
          </p:cNvSpPr>
          <p:nvPr/>
        </p:nvSpPr>
        <p:spPr bwMode="auto">
          <a:xfrm rot="3264090">
            <a:off x="2987259" y="4623470"/>
            <a:ext cx="1881661" cy="5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 </a:t>
            </a:r>
            <a:r>
              <a:rPr lang="fr-CH" sz="14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Vuache</a:t>
            </a:r>
            <a:endParaRPr lang="fr-CH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fr-CH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550 - 1100</a:t>
            </a:r>
            <a:endParaRPr lang="fr-FR" sz="14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06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420090-5DA3-DA4B-BCA6-3C23C738AC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9" y="4108941"/>
            <a:ext cx="5950372" cy="2553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/>
              <a:t>The lake is 50 m deep at the </a:t>
            </a:r>
            <a:r>
              <a:rPr lang="en-US" b="0" dirty="0" err="1"/>
              <a:t>Versoix</a:t>
            </a:r>
            <a:r>
              <a:rPr lang="en-US" b="0" dirty="0"/>
              <a:t> – </a:t>
            </a:r>
            <a:r>
              <a:rPr lang="en-US" b="0" dirty="0" err="1"/>
              <a:t>Corsier</a:t>
            </a:r>
            <a:r>
              <a:rPr lang="en-US" b="0" dirty="0"/>
              <a:t> line</a:t>
            </a:r>
          </a:p>
          <a:p>
            <a:pPr>
              <a:lnSpc>
                <a:spcPct val="100000"/>
              </a:lnSpc>
            </a:pPr>
            <a:r>
              <a:rPr lang="en-US" b="0" dirty="0"/>
              <a:t>To avoid that the tunnel is too deep throughout the entire trace, the placement needs to remain south of this line.</a:t>
            </a:r>
          </a:p>
          <a:p>
            <a:pPr>
              <a:lnSpc>
                <a:spcPct val="100000"/>
              </a:lnSpc>
            </a:pPr>
            <a:r>
              <a:rPr lang="en-US" b="0" dirty="0"/>
              <a:t>It is preferrable to traverse the lake at the narrowest location to reduce the distance of instable ground and to limit risks linked to the presence of water.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6D3BBF-ED45-D540-8635-1A1791DE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0" y="696139"/>
            <a:ext cx="11017800" cy="1072088"/>
          </a:xfrm>
        </p:spPr>
        <p:txBody>
          <a:bodyPr anchor="t">
            <a:normAutofit/>
          </a:bodyPr>
          <a:lstStyle/>
          <a:p>
            <a:r>
              <a:rPr lang="en-US" sz="3733" dirty="0"/>
              <a:t>Lake depth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EF2EC42-6C01-944B-9E62-FCBE3A7C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3" y="1474551"/>
            <a:ext cx="5229067" cy="528188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510B1E-9DAE-FA47-92D5-72816C66E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8897" r="6067" b="25698"/>
          <a:stretch/>
        </p:blipFill>
        <p:spPr>
          <a:xfrm>
            <a:off x="6287364" y="663094"/>
            <a:ext cx="5783384" cy="31977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00610E2-770C-5940-8B6A-DF887F72AF46}"/>
              </a:ext>
            </a:extLst>
          </p:cNvPr>
          <p:cNvSpPr/>
          <p:nvPr/>
        </p:nvSpPr>
        <p:spPr>
          <a:xfrm>
            <a:off x="6275754" y="2024184"/>
            <a:ext cx="1281724" cy="1828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C6AF45-D688-F541-9EEA-AF11FAFCD513}"/>
              </a:ext>
            </a:extLst>
          </p:cNvPr>
          <p:cNvCxnSpPr>
            <a:cxnSpLocks/>
          </p:cNvCxnSpPr>
          <p:nvPr/>
        </p:nvCxnSpPr>
        <p:spPr>
          <a:xfrm flipH="1">
            <a:off x="3508709" y="3157559"/>
            <a:ext cx="2960620" cy="15629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6BD5DA-CF35-6D44-9A23-8E777B13534F}"/>
              </a:ext>
            </a:extLst>
          </p:cNvPr>
          <p:cNvCxnSpPr>
            <a:cxnSpLocks/>
          </p:cNvCxnSpPr>
          <p:nvPr/>
        </p:nvCxnSpPr>
        <p:spPr>
          <a:xfrm>
            <a:off x="2602524" y="4446954"/>
            <a:ext cx="894573" cy="373175"/>
          </a:xfrm>
          <a:prstGeom prst="line">
            <a:avLst/>
          </a:prstGeom>
          <a:ln w="254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846C29-6443-0147-B637-1DAAD9AEA96F}"/>
              </a:ext>
            </a:extLst>
          </p:cNvPr>
          <p:cNvCxnSpPr>
            <a:cxnSpLocks/>
          </p:cNvCxnSpPr>
          <p:nvPr/>
        </p:nvCxnSpPr>
        <p:spPr>
          <a:xfrm>
            <a:off x="6469329" y="3077308"/>
            <a:ext cx="384764" cy="160505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024AE3-5BCB-4613-830B-B6FA656437FC}"/>
              </a:ext>
            </a:extLst>
          </p:cNvPr>
          <p:cNvSpPr txBox="1"/>
          <p:nvPr/>
        </p:nvSpPr>
        <p:spPr>
          <a:xfrm>
            <a:off x="3876676" y="6176962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J. Gutleber</a:t>
            </a:r>
          </a:p>
        </p:txBody>
      </p:sp>
    </p:spTree>
    <p:extLst>
      <p:ext uri="{BB962C8B-B14F-4D97-AF65-F5344CB8AC3E}">
        <p14:creationId xmlns:p14="http://schemas.microsoft.com/office/powerpoint/2010/main" val="163555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3A1FF-EA1C-192D-34CA-3798928756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E71E372-C969-8482-5966-020674CB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b="4488"/>
          <a:stretch/>
        </p:blipFill>
        <p:spPr>
          <a:xfrm>
            <a:off x="0" y="478785"/>
            <a:ext cx="12194701" cy="6379215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61A9087-E6AF-B2F0-A38C-81C86CA4EE2F}"/>
              </a:ext>
            </a:extLst>
          </p:cNvPr>
          <p:cNvSpPr txBox="1">
            <a:spLocks/>
          </p:cNvSpPr>
          <p:nvPr/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de-DE"/>
            </a:defPPr>
            <a:lvl1pPr marL="0" algn="r" defTabSz="685727" rtl="0" eaLnBrk="1" latinLnBrk="0" hangingPunct="1">
              <a:lnSpc>
                <a:spcPts val="1238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80">
              <a:lnSpc>
                <a:spcPts val="1651"/>
              </a:lnSpc>
            </a:pPr>
            <a:fld id="{88A1DFE4-5FC5-43BD-BB7E-75EAD82B965F}" type="slidenum">
              <a:rPr lang="en-US" sz="1067">
                <a:solidFill>
                  <a:srgbClr val="FFFFFF"/>
                </a:solidFill>
                <a:latin typeface="Arial"/>
              </a:rPr>
              <a:pPr defTabSz="914280">
                <a:lnSpc>
                  <a:spcPts val="1651"/>
                </a:lnSpc>
              </a:pPr>
              <a:t>17</a:t>
            </a:fld>
            <a:endParaRPr lang="en-US" sz="1067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891844-2655-CD18-DEBB-D177FB006AEF}"/>
              </a:ext>
            </a:extLst>
          </p:cNvPr>
          <p:cNvSpPr/>
          <p:nvPr/>
        </p:nvSpPr>
        <p:spPr>
          <a:xfrm rot="9010095">
            <a:off x="3252971" y="3457521"/>
            <a:ext cx="457925" cy="273771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728AD-CC70-CEEE-C829-D6000627B0A4}"/>
              </a:ext>
            </a:extLst>
          </p:cNvPr>
          <p:cNvSpPr txBox="1"/>
          <p:nvPr/>
        </p:nvSpPr>
        <p:spPr>
          <a:xfrm>
            <a:off x="263252" y="5316083"/>
            <a:ext cx="180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Vuache limestone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 faults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1F9AE-DE2E-E958-5DA4-55DA9F89E616}"/>
              </a:ext>
            </a:extLst>
          </p:cNvPr>
          <p:cNvSpPr txBox="1"/>
          <p:nvPr/>
        </p:nvSpPr>
        <p:spPr>
          <a:xfrm>
            <a:off x="833221" y="1444986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Jura limestone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F9822-782A-8C86-AE51-D5E0EE6A2983}"/>
              </a:ext>
            </a:extLst>
          </p:cNvPr>
          <p:cNvSpPr txBox="1"/>
          <p:nvPr/>
        </p:nvSpPr>
        <p:spPr>
          <a:xfrm>
            <a:off x="9602836" y="4705365"/>
            <a:ext cx="257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High mountains (900 m)</a:t>
            </a:r>
          </a:p>
          <a:p>
            <a:pPr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north of Fillière river valley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0B42D3-F5C0-DB8A-5DBC-92127D3123E9}"/>
              </a:ext>
            </a:extLst>
          </p:cNvPr>
          <p:cNvSpPr/>
          <p:nvPr/>
        </p:nvSpPr>
        <p:spPr>
          <a:xfrm rot="5400000">
            <a:off x="8143100" y="4624530"/>
            <a:ext cx="1096056" cy="2127972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B032-E342-2B97-0E2A-607BCB19A04E}"/>
              </a:ext>
            </a:extLst>
          </p:cNvPr>
          <p:cNvSpPr txBox="1"/>
          <p:nvPr/>
        </p:nvSpPr>
        <p:spPr>
          <a:xfrm>
            <a:off x="5046937" y="3713439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Water protection and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natural zones without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developed access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E68F1C-216C-2C25-C3DD-62F2CDDE048A}"/>
              </a:ext>
            </a:extLst>
          </p:cNvPr>
          <p:cNvSpPr/>
          <p:nvPr/>
        </p:nvSpPr>
        <p:spPr>
          <a:xfrm rot="6490403">
            <a:off x="6326231" y="6338519"/>
            <a:ext cx="721596" cy="194813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3FC464-DAE1-2677-0B28-36F3FE37011D}"/>
              </a:ext>
            </a:extLst>
          </p:cNvPr>
          <p:cNvSpPr/>
          <p:nvPr/>
        </p:nvSpPr>
        <p:spPr>
          <a:xfrm rot="793433">
            <a:off x="7082277" y="6047512"/>
            <a:ext cx="879403" cy="26069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58DEAB-3D46-F6DC-921B-E30364F40B77}"/>
              </a:ext>
            </a:extLst>
          </p:cNvPr>
          <p:cNvCxnSpPr>
            <a:cxnSpLocks/>
          </p:cNvCxnSpPr>
          <p:nvPr/>
        </p:nvCxnSpPr>
        <p:spPr>
          <a:xfrm>
            <a:off x="6618328" y="4598049"/>
            <a:ext cx="99971" cy="1787056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530BB-BF25-2E05-E384-0D5103AD5D4E}"/>
              </a:ext>
            </a:extLst>
          </p:cNvPr>
          <p:cNvCxnSpPr>
            <a:cxnSpLocks/>
          </p:cNvCxnSpPr>
          <p:nvPr/>
        </p:nvCxnSpPr>
        <p:spPr>
          <a:xfrm>
            <a:off x="6648942" y="4598050"/>
            <a:ext cx="819940" cy="156969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2D72BA-98E8-D871-2590-03544EE6077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39169" y="4997753"/>
            <a:ext cx="1263667" cy="886400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E8800D-F131-A207-921D-BE43736636F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068939" y="4826378"/>
            <a:ext cx="1493943" cy="782093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A05009B-DC19-AE79-5A2A-90A73ECCC08F}"/>
              </a:ext>
            </a:extLst>
          </p:cNvPr>
          <p:cNvSpPr/>
          <p:nvPr/>
        </p:nvSpPr>
        <p:spPr>
          <a:xfrm rot="2339663">
            <a:off x="3329032" y="148493"/>
            <a:ext cx="752840" cy="3360815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7035D2-A77B-4ED5-2D9F-2F09154A4F5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351585" y="1614263"/>
            <a:ext cx="1297268" cy="214641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4416B9-2288-F974-63AD-9E8038AFCFD4}"/>
              </a:ext>
            </a:extLst>
          </p:cNvPr>
          <p:cNvSpPr txBox="1"/>
          <p:nvPr/>
        </p:nvSpPr>
        <p:spPr>
          <a:xfrm>
            <a:off x="-151188" y="3156342"/>
            <a:ext cx="272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GB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K</a:t>
            </a:r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nown water reservoirs and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protected nature in CH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(legal + technical reasons)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B3A4A9-713D-0AB1-E41D-2ED0CCF1A1CE}"/>
              </a:ext>
            </a:extLst>
          </p:cNvPr>
          <p:cNvSpPr/>
          <p:nvPr/>
        </p:nvSpPr>
        <p:spPr>
          <a:xfrm rot="5002255">
            <a:off x="3824119" y="2532501"/>
            <a:ext cx="317085" cy="1721696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367F5B-1795-BF01-26F2-F44B7D3CC85E}"/>
              </a:ext>
            </a:extLst>
          </p:cNvPr>
          <p:cNvCxnSpPr>
            <a:cxnSpLocks/>
          </p:cNvCxnSpPr>
          <p:nvPr/>
        </p:nvCxnSpPr>
        <p:spPr>
          <a:xfrm flipV="1">
            <a:off x="2575840" y="3428626"/>
            <a:ext cx="1183125" cy="31577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87098D2-5E6F-7FF5-5827-C59ED248117B}"/>
              </a:ext>
            </a:extLst>
          </p:cNvPr>
          <p:cNvSpPr/>
          <p:nvPr/>
        </p:nvSpPr>
        <p:spPr>
          <a:xfrm rot="20123182">
            <a:off x="4252846" y="1878443"/>
            <a:ext cx="317085" cy="755588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5A17BB-4E92-89C7-F7DE-41F82D14B87A}"/>
              </a:ext>
            </a:extLst>
          </p:cNvPr>
          <p:cNvCxnSpPr>
            <a:cxnSpLocks/>
          </p:cNvCxnSpPr>
          <p:nvPr/>
        </p:nvCxnSpPr>
        <p:spPr>
          <a:xfrm flipV="1">
            <a:off x="2602367" y="2389102"/>
            <a:ext cx="1881116" cy="122240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1F5D190-CBE3-5A2E-FC23-C672E463F571}"/>
              </a:ext>
            </a:extLst>
          </p:cNvPr>
          <p:cNvSpPr/>
          <p:nvPr/>
        </p:nvSpPr>
        <p:spPr>
          <a:xfrm rot="4308187">
            <a:off x="5338479" y="960402"/>
            <a:ext cx="372197" cy="108066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610A87-D3F9-4490-9C1F-CB81DD5DC302}"/>
              </a:ext>
            </a:extLst>
          </p:cNvPr>
          <p:cNvSpPr/>
          <p:nvPr/>
        </p:nvSpPr>
        <p:spPr>
          <a:xfrm rot="2057872">
            <a:off x="5894946" y="544389"/>
            <a:ext cx="195017" cy="74794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A503E3-8021-2FF5-411B-903EA4F8748F}"/>
              </a:ext>
            </a:extLst>
          </p:cNvPr>
          <p:cNvCxnSpPr>
            <a:cxnSpLocks/>
          </p:cNvCxnSpPr>
          <p:nvPr/>
        </p:nvCxnSpPr>
        <p:spPr>
          <a:xfrm flipV="1">
            <a:off x="2590946" y="1036871"/>
            <a:ext cx="3350477" cy="2391752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93D7CA1-5B31-8016-86EB-65903DE00DC6}"/>
              </a:ext>
            </a:extLst>
          </p:cNvPr>
          <p:cNvCxnSpPr>
            <a:cxnSpLocks/>
          </p:cNvCxnSpPr>
          <p:nvPr/>
        </p:nvCxnSpPr>
        <p:spPr>
          <a:xfrm flipV="1">
            <a:off x="2575840" y="1496361"/>
            <a:ext cx="2826877" cy="197071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CF7EF595-5A1A-A7C9-8AC9-4BA0EA4B2FD9}"/>
              </a:ext>
            </a:extLst>
          </p:cNvPr>
          <p:cNvSpPr/>
          <p:nvPr/>
        </p:nvSpPr>
        <p:spPr>
          <a:xfrm rot="7028562">
            <a:off x="7256780" y="1295138"/>
            <a:ext cx="793169" cy="1738748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5239BC-A28A-A574-CB7F-00D66AAA9F81}"/>
              </a:ext>
            </a:extLst>
          </p:cNvPr>
          <p:cNvSpPr/>
          <p:nvPr/>
        </p:nvSpPr>
        <p:spPr>
          <a:xfrm rot="3005362">
            <a:off x="8501880" y="4544388"/>
            <a:ext cx="678875" cy="27084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E9CA5D-1826-1E99-83D7-6BDA2836F599}"/>
              </a:ext>
            </a:extLst>
          </p:cNvPr>
          <p:cNvSpPr txBox="1"/>
          <p:nvPr/>
        </p:nvSpPr>
        <p:spPr>
          <a:xfrm>
            <a:off x="9469299" y="2312358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Densely urbanized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 emerging areas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A7A3B4C-A05A-D3A0-1BF0-449C6BDE1CB2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8041456" y="2388973"/>
            <a:ext cx="1427843" cy="215773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34FD065-298D-67B3-9BA9-10F43B44B3B7}"/>
              </a:ext>
            </a:extLst>
          </p:cNvPr>
          <p:cNvSpPr txBox="1"/>
          <p:nvPr/>
        </p:nvSpPr>
        <p:spPr>
          <a:xfrm>
            <a:off x="8901716" y="1052295"/>
            <a:ext cx="262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Strict landscape protection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 re-naturalization areas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C89EC7A-FB2D-FBC6-259B-B96D062A1D92}"/>
              </a:ext>
            </a:extLst>
          </p:cNvPr>
          <p:cNvSpPr/>
          <p:nvPr/>
        </p:nvSpPr>
        <p:spPr>
          <a:xfrm rot="6552795">
            <a:off x="7688277" y="751781"/>
            <a:ext cx="479404" cy="1099356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21EA3F-9611-1754-9B94-F49717C49174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7872327" y="1307494"/>
            <a:ext cx="1029389" cy="37189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2327910-7694-07EF-A476-993F36BB6BD9}"/>
              </a:ext>
            </a:extLst>
          </p:cNvPr>
          <p:cNvSpPr/>
          <p:nvPr/>
        </p:nvSpPr>
        <p:spPr>
          <a:xfrm rot="7028562">
            <a:off x="7080013" y="1078307"/>
            <a:ext cx="412727" cy="683944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9746CF-E531-CC04-C828-DCDFA58A8A44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7236422" y="1444858"/>
            <a:ext cx="2232877" cy="1159888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5A73992-2399-4FA3-3E84-CB07E1E8DC9E}"/>
              </a:ext>
            </a:extLst>
          </p:cNvPr>
          <p:cNvSpPr txBox="1"/>
          <p:nvPr/>
        </p:nvSpPr>
        <p:spPr>
          <a:xfrm>
            <a:off x="5143295" y="2466384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Densely urbanized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AB2C69-9580-3DD1-805B-9B4DBC2EBB98}"/>
              </a:ext>
            </a:extLst>
          </p:cNvPr>
          <p:cNvSpPr/>
          <p:nvPr/>
        </p:nvSpPr>
        <p:spPr>
          <a:xfrm rot="1137595">
            <a:off x="6126787" y="508479"/>
            <a:ext cx="340787" cy="139667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5906AB0-042C-CB45-80A9-C60D414D52BF}"/>
              </a:ext>
            </a:extLst>
          </p:cNvPr>
          <p:cNvCxnSpPr>
            <a:cxnSpLocks/>
          </p:cNvCxnSpPr>
          <p:nvPr/>
        </p:nvCxnSpPr>
        <p:spPr>
          <a:xfrm flipV="1">
            <a:off x="6023422" y="1434736"/>
            <a:ext cx="167957" cy="1014813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897FE05-A795-2F07-4687-E0919A23473D}"/>
              </a:ext>
            </a:extLst>
          </p:cNvPr>
          <p:cNvSpPr/>
          <p:nvPr/>
        </p:nvSpPr>
        <p:spPr>
          <a:xfrm rot="3501383">
            <a:off x="4806839" y="1608426"/>
            <a:ext cx="353067" cy="864453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1DD1E79-D2BA-E083-A6CE-707E16BDC63F}"/>
              </a:ext>
            </a:extLst>
          </p:cNvPr>
          <p:cNvSpPr/>
          <p:nvPr/>
        </p:nvSpPr>
        <p:spPr>
          <a:xfrm rot="6136446">
            <a:off x="5131949" y="4912258"/>
            <a:ext cx="1434783" cy="56192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48218-BBA2-01AF-478D-C3F7E61E2700}"/>
              </a:ext>
            </a:extLst>
          </p:cNvPr>
          <p:cNvSpPr txBox="1"/>
          <p:nvPr/>
        </p:nvSpPr>
        <p:spPr>
          <a:xfrm>
            <a:off x="2667543" y="5908143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High altitudes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9EBC48-B5F7-0609-6FBE-E136648D0104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4092933" y="5316083"/>
            <a:ext cx="1774084" cy="761337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BA63DDB-B967-9A74-C7B3-27F137F72385}"/>
              </a:ext>
            </a:extLst>
          </p:cNvPr>
          <p:cNvSpPr txBox="1"/>
          <p:nvPr/>
        </p:nvSpPr>
        <p:spPr>
          <a:xfrm>
            <a:off x="9806344" y="5761089"/>
            <a:ext cx="2369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Likely major opposition: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local urbanistic planning</a:t>
            </a:r>
          </a:p>
          <a:p>
            <a:pPr algn="r" defTabSz="914280"/>
            <a:r>
              <a:rPr lang="en-GB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f</a:t>
            </a:r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or traffic calming &amp;</a:t>
            </a:r>
          </a:p>
          <a:p>
            <a:pPr algn="r" defTabSz="914280"/>
            <a:r>
              <a:rPr lang="en-GB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n</a:t>
            </a:r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ature protection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31CC52A-1C2B-965F-E3B2-9913DE4ABA7B}"/>
              </a:ext>
            </a:extLst>
          </p:cNvPr>
          <p:cNvSpPr/>
          <p:nvPr/>
        </p:nvSpPr>
        <p:spPr>
          <a:xfrm rot="5779614">
            <a:off x="8090093" y="6110258"/>
            <a:ext cx="277195" cy="546316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A0C858-DF95-CB40-19A9-3689E95DA043}"/>
              </a:ext>
            </a:extLst>
          </p:cNvPr>
          <p:cNvCxnSpPr>
            <a:cxnSpLocks/>
          </p:cNvCxnSpPr>
          <p:nvPr/>
        </p:nvCxnSpPr>
        <p:spPr>
          <a:xfrm flipH="1" flipV="1">
            <a:off x="8284855" y="6385105"/>
            <a:ext cx="1734101" cy="20227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13842E4-4185-CCDF-62E2-F90D95A749D3}"/>
              </a:ext>
            </a:extLst>
          </p:cNvPr>
          <p:cNvSpPr/>
          <p:nvPr/>
        </p:nvSpPr>
        <p:spPr>
          <a:xfrm rot="3422671">
            <a:off x="6848434" y="4724207"/>
            <a:ext cx="340431" cy="155393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9330E2-0CF4-552D-2CC8-70E4E68EC8C0}"/>
              </a:ext>
            </a:extLst>
          </p:cNvPr>
          <p:cNvSpPr txBox="1"/>
          <p:nvPr/>
        </p:nvSpPr>
        <p:spPr>
          <a:xfrm>
            <a:off x="5878916" y="2948154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Clustered residential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areas and farm areas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660CE98-E261-5FE3-8450-0917FDED7D14}"/>
              </a:ext>
            </a:extLst>
          </p:cNvPr>
          <p:cNvCxnSpPr>
            <a:cxnSpLocks/>
          </p:cNvCxnSpPr>
          <p:nvPr/>
        </p:nvCxnSpPr>
        <p:spPr>
          <a:xfrm flipH="1">
            <a:off x="7142191" y="3563707"/>
            <a:ext cx="146011" cy="186987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1A5411BF-9856-EA4A-6041-21EA0FB81BC3}"/>
              </a:ext>
            </a:extLst>
          </p:cNvPr>
          <p:cNvSpPr/>
          <p:nvPr/>
        </p:nvSpPr>
        <p:spPr>
          <a:xfrm rot="3189308">
            <a:off x="7516521" y="4263123"/>
            <a:ext cx="844705" cy="714248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E45D15-E016-2BD7-F4BA-7A21DA794A24}"/>
              </a:ext>
            </a:extLst>
          </p:cNvPr>
          <p:cNvSpPr txBox="1"/>
          <p:nvPr/>
        </p:nvSpPr>
        <p:spPr>
          <a:xfrm>
            <a:off x="9847865" y="2900999"/>
            <a:ext cx="1781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Terrain difficult to</a:t>
            </a:r>
            <a:b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</a:br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access and water</a:t>
            </a:r>
            <a:b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</a:br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reservoirs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BB905D-C925-D71E-6270-CE41C1C56853}"/>
              </a:ext>
            </a:extLst>
          </p:cNvPr>
          <p:cNvCxnSpPr>
            <a:cxnSpLocks/>
          </p:cNvCxnSpPr>
          <p:nvPr/>
        </p:nvCxnSpPr>
        <p:spPr>
          <a:xfrm flipH="1">
            <a:off x="8042128" y="3619003"/>
            <a:ext cx="1842779" cy="1092147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4FF10A54-4B08-8518-45D9-E10C4AD52652}"/>
              </a:ext>
            </a:extLst>
          </p:cNvPr>
          <p:cNvSpPr/>
          <p:nvPr/>
        </p:nvSpPr>
        <p:spPr>
          <a:xfrm rot="5002255">
            <a:off x="3659537" y="3666437"/>
            <a:ext cx="481633" cy="228484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7FDE28-9940-665F-E8C9-00C19C9EAB87}"/>
              </a:ext>
            </a:extLst>
          </p:cNvPr>
          <p:cNvCxnSpPr>
            <a:cxnSpLocks/>
          </p:cNvCxnSpPr>
          <p:nvPr/>
        </p:nvCxnSpPr>
        <p:spPr>
          <a:xfrm flipV="1">
            <a:off x="2710993" y="3805607"/>
            <a:ext cx="1280507" cy="639996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2073447-D353-3CC2-324E-F475767012B5}"/>
              </a:ext>
            </a:extLst>
          </p:cNvPr>
          <p:cNvSpPr txBox="1"/>
          <p:nvPr/>
        </p:nvSpPr>
        <p:spPr>
          <a:xfrm>
            <a:off x="51634" y="4142743"/>
            <a:ext cx="273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Water protection zones,</a:t>
            </a:r>
          </a:p>
          <a:p>
            <a:pPr algn="r" defTabSz="914280"/>
            <a:r>
              <a:rPr lang="en-GB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l</a:t>
            </a:r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andscape </a:t>
            </a:r>
            <a:r>
              <a:rPr lang="en-GB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p</a:t>
            </a:r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rotection zones,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altitudes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04170D-A5BD-81A5-3E41-2DA2D7EE0DF3}"/>
              </a:ext>
            </a:extLst>
          </p:cNvPr>
          <p:cNvSpPr/>
          <p:nvPr/>
        </p:nvSpPr>
        <p:spPr>
          <a:xfrm rot="3996664">
            <a:off x="8511428" y="3284078"/>
            <a:ext cx="1320440" cy="24099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B32066A-D99B-9B6D-B6DA-F0DA2A85DFEC}"/>
              </a:ext>
            </a:extLst>
          </p:cNvPr>
          <p:cNvCxnSpPr>
            <a:cxnSpLocks/>
          </p:cNvCxnSpPr>
          <p:nvPr/>
        </p:nvCxnSpPr>
        <p:spPr>
          <a:xfrm flipH="1">
            <a:off x="8724381" y="4101075"/>
            <a:ext cx="1260659" cy="516983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07968E34-98CF-40FF-D7A6-639A0752C3B4}"/>
              </a:ext>
            </a:extLst>
          </p:cNvPr>
          <p:cNvSpPr/>
          <p:nvPr/>
        </p:nvSpPr>
        <p:spPr>
          <a:xfrm rot="1236239">
            <a:off x="8246167" y="2699271"/>
            <a:ext cx="485287" cy="24099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3372980-CC96-2447-AF7F-CC12FF829E10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8445616" y="2604746"/>
            <a:ext cx="1023683" cy="230841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D338881B-A7B2-BDD2-9197-0618BAA8C875}"/>
              </a:ext>
            </a:extLst>
          </p:cNvPr>
          <p:cNvSpPr/>
          <p:nvPr/>
        </p:nvSpPr>
        <p:spPr>
          <a:xfrm rot="3501383">
            <a:off x="4559204" y="1213605"/>
            <a:ext cx="248368" cy="794675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058EEC8-BD81-49C9-928D-901365C8C992}"/>
              </a:ext>
            </a:extLst>
          </p:cNvPr>
          <p:cNvSpPr txBox="1"/>
          <p:nvPr/>
        </p:nvSpPr>
        <p:spPr>
          <a:xfrm>
            <a:off x="3149446" y="489514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Discouraged due</a:t>
            </a:r>
          </a:p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to likely opposition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229B8A0-4149-DFCF-7226-173190B15EC3}"/>
              </a:ext>
            </a:extLst>
          </p:cNvPr>
          <p:cNvCxnSpPr>
            <a:cxnSpLocks/>
          </p:cNvCxnSpPr>
          <p:nvPr/>
        </p:nvCxnSpPr>
        <p:spPr>
          <a:xfrm>
            <a:off x="4077277" y="1123909"/>
            <a:ext cx="561168" cy="522471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78FC37B0-D974-E7A1-46C8-F353ED0DD36B}"/>
              </a:ext>
            </a:extLst>
          </p:cNvPr>
          <p:cNvSpPr/>
          <p:nvPr/>
        </p:nvSpPr>
        <p:spPr>
          <a:xfrm rot="7028562">
            <a:off x="7428325" y="499722"/>
            <a:ext cx="267396" cy="498860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C0E8A26-D821-F99E-5491-C0934D22A42F}"/>
              </a:ext>
            </a:extLst>
          </p:cNvPr>
          <p:cNvSpPr txBox="1"/>
          <p:nvPr/>
        </p:nvSpPr>
        <p:spPr>
          <a:xfrm>
            <a:off x="9193837" y="479201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Densely urbanized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 agriculture/nature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D2AEE3B-48DB-D4CA-49C9-088006B0E1AD}"/>
              </a:ext>
            </a:extLst>
          </p:cNvPr>
          <p:cNvCxnSpPr>
            <a:cxnSpLocks/>
          </p:cNvCxnSpPr>
          <p:nvPr/>
        </p:nvCxnSpPr>
        <p:spPr>
          <a:xfrm flipH="1" flipV="1">
            <a:off x="7458286" y="675904"/>
            <a:ext cx="1710249" cy="100019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25CF2F9-D0AC-F36C-61A6-63581E70C669}"/>
              </a:ext>
            </a:extLst>
          </p:cNvPr>
          <p:cNvSpPr/>
          <p:nvPr/>
        </p:nvSpPr>
        <p:spPr>
          <a:xfrm rot="6202529">
            <a:off x="8185746" y="3612327"/>
            <a:ext cx="518905" cy="335525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A0E6964-75B7-14F8-2958-F1764A9151EC}"/>
              </a:ext>
            </a:extLst>
          </p:cNvPr>
          <p:cNvCxnSpPr>
            <a:cxnSpLocks/>
          </p:cNvCxnSpPr>
          <p:nvPr/>
        </p:nvCxnSpPr>
        <p:spPr>
          <a:xfrm flipH="1">
            <a:off x="8457326" y="3544008"/>
            <a:ext cx="1427581" cy="223321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FB1A70C-549F-9A64-13C6-0DADC7B60BF1}"/>
              </a:ext>
            </a:extLst>
          </p:cNvPr>
          <p:cNvSpPr/>
          <p:nvPr/>
        </p:nvSpPr>
        <p:spPr>
          <a:xfrm rot="7038725">
            <a:off x="8164511" y="3048124"/>
            <a:ext cx="344931" cy="50131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9955F0E-413C-F9D4-C4DE-3152F3AFC8C6}"/>
              </a:ext>
            </a:extLst>
          </p:cNvPr>
          <p:cNvCxnSpPr>
            <a:cxnSpLocks/>
          </p:cNvCxnSpPr>
          <p:nvPr/>
        </p:nvCxnSpPr>
        <p:spPr>
          <a:xfrm flipH="1">
            <a:off x="9090296" y="2756926"/>
            <a:ext cx="390712" cy="482073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400006F-620C-6447-6E0F-AA0FB9AB6BAD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8298470" y="2604746"/>
            <a:ext cx="1170829" cy="732032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5C4C583D-9E4C-B7D4-0C1A-6B32D0141188}"/>
              </a:ext>
            </a:extLst>
          </p:cNvPr>
          <p:cNvSpPr/>
          <p:nvPr/>
        </p:nvSpPr>
        <p:spPr>
          <a:xfrm rot="4923630">
            <a:off x="5682953" y="6457406"/>
            <a:ext cx="615556" cy="163972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0A8C047-DFF1-3558-A66B-8BDED045EA4C}"/>
              </a:ext>
            </a:extLst>
          </p:cNvPr>
          <p:cNvSpPr txBox="1"/>
          <p:nvPr/>
        </p:nvSpPr>
        <p:spPr>
          <a:xfrm>
            <a:off x="2229257" y="6374816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280"/>
            <a:r>
              <a:rPr lang="en-CH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Densely populated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36208AD-3053-B134-69FB-7BAA7397FE3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4109900" y="6544093"/>
            <a:ext cx="1936800" cy="67929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487D1517-8912-F595-5FFB-81DE1FBE5F7B}"/>
              </a:ext>
            </a:extLst>
          </p:cNvPr>
          <p:cNvSpPr/>
          <p:nvPr/>
        </p:nvSpPr>
        <p:spPr>
          <a:xfrm rot="3295195">
            <a:off x="7346148" y="4426536"/>
            <a:ext cx="167515" cy="2263205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A0CB483-49CB-47F8-B98F-F6E68CBA8BAE}"/>
              </a:ext>
            </a:extLst>
          </p:cNvPr>
          <p:cNvSpPr/>
          <p:nvPr/>
        </p:nvSpPr>
        <p:spPr>
          <a:xfrm rot="21061730">
            <a:off x="6181063" y="5938983"/>
            <a:ext cx="330957" cy="873167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9CC0982-9951-F9D8-2D54-FF9BFCB9B98B}"/>
              </a:ext>
            </a:extLst>
          </p:cNvPr>
          <p:cNvSpPr/>
          <p:nvPr/>
        </p:nvSpPr>
        <p:spPr>
          <a:xfrm rot="2250825">
            <a:off x="3528093" y="2153361"/>
            <a:ext cx="429539" cy="1066411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9EE644D-DA8C-F944-A0BD-8811D098DDCB}"/>
              </a:ext>
            </a:extLst>
          </p:cNvPr>
          <p:cNvSpPr/>
          <p:nvPr/>
        </p:nvSpPr>
        <p:spPr>
          <a:xfrm rot="2104596">
            <a:off x="7236758" y="898053"/>
            <a:ext cx="198489" cy="261340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35A711B-9DDC-63C7-FF92-0056630FD498}"/>
              </a:ext>
            </a:extLst>
          </p:cNvPr>
          <p:cNvSpPr/>
          <p:nvPr/>
        </p:nvSpPr>
        <p:spPr>
          <a:xfrm rot="2104596">
            <a:off x="7619690" y="1493618"/>
            <a:ext cx="286177" cy="207593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CDAC6A7-9296-9691-0CDD-CE0D209B9EF1}"/>
              </a:ext>
            </a:extLst>
          </p:cNvPr>
          <p:cNvSpPr/>
          <p:nvPr/>
        </p:nvSpPr>
        <p:spPr>
          <a:xfrm rot="2429710">
            <a:off x="4979506" y="944396"/>
            <a:ext cx="423125" cy="213648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2CD6D9B-88AF-6F86-79A3-783D06674CDB}"/>
              </a:ext>
            </a:extLst>
          </p:cNvPr>
          <p:cNvSpPr/>
          <p:nvPr/>
        </p:nvSpPr>
        <p:spPr>
          <a:xfrm>
            <a:off x="6080399" y="941211"/>
            <a:ext cx="150837" cy="144477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72A1AC8-FA5A-827C-61E9-767D18072C5E}"/>
              </a:ext>
            </a:extLst>
          </p:cNvPr>
          <p:cNvSpPr/>
          <p:nvPr/>
        </p:nvSpPr>
        <p:spPr>
          <a:xfrm rot="19768618">
            <a:off x="3600026" y="3591395"/>
            <a:ext cx="292791" cy="519572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ABA7CA1-6913-FF60-6859-E1631D885ACC}"/>
              </a:ext>
            </a:extLst>
          </p:cNvPr>
          <p:cNvSpPr/>
          <p:nvPr/>
        </p:nvSpPr>
        <p:spPr>
          <a:xfrm rot="18909720">
            <a:off x="8719230" y="2886892"/>
            <a:ext cx="175439" cy="267667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9BC2816-EEBA-DFC6-9406-3B2539BB9863}"/>
              </a:ext>
            </a:extLst>
          </p:cNvPr>
          <p:cNvSpPr/>
          <p:nvPr/>
        </p:nvSpPr>
        <p:spPr>
          <a:xfrm rot="19969509">
            <a:off x="8910021" y="3171570"/>
            <a:ext cx="129084" cy="597996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8F1190B-ED56-93B9-13C0-BF48735DFAB0}"/>
              </a:ext>
            </a:extLst>
          </p:cNvPr>
          <p:cNvSpPr/>
          <p:nvPr/>
        </p:nvSpPr>
        <p:spPr>
          <a:xfrm rot="20583478">
            <a:off x="8650099" y="3119043"/>
            <a:ext cx="123901" cy="630472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DC9132-1457-57A3-915F-7497D3D58662}"/>
              </a:ext>
            </a:extLst>
          </p:cNvPr>
          <p:cNvSpPr/>
          <p:nvPr/>
        </p:nvSpPr>
        <p:spPr>
          <a:xfrm rot="739807">
            <a:off x="8406584" y="4098501"/>
            <a:ext cx="238677" cy="409091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62EDBAF-3696-75A5-9EA2-209889889986}"/>
              </a:ext>
            </a:extLst>
          </p:cNvPr>
          <p:cNvSpPr/>
          <p:nvPr/>
        </p:nvSpPr>
        <p:spPr>
          <a:xfrm rot="3662212">
            <a:off x="8786919" y="3783020"/>
            <a:ext cx="169300" cy="305085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33519C1-94A7-8377-3E76-F9F1A871FADC}"/>
              </a:ext>
            </a:extLst>
          </p:cNvPr>
          <p:cNvSpPr/>
          <p:nvPr/>
        </p:nvSpPr>
        <p:spPr>
          <a:xfrm rot="567333" flipH="1">
            <a:off x="6892275" y="6256678"/>
            <a:ext cx="164479" cy="152501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0B4F63D-CF7D-4FCD-C60C-70F7A12D36AC}"/>
              </a:ext>
            </a:extLst>
          </p:cNvPr>
          <p:cNvSpPr/>
          <p:nvPr/>
        </p:nvSpPr>
        <p:spPr>
          <a:xfrm rot="18075345">
            <a:off x="4030639" y="4579929"/>
            <a:ext cx="1115309" cy="560057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A865323-ED61-00A6-A9F0-18D5735A3054}"/>
              </a:ext>
            </a:extLst>
          </p:cNvPr>
          <p:cNvSpPr/>
          <p:nvPr/>
        </p:nvSpPr>
        <p:spPr>
          <a:xfrm rot="19655291">
            <a:off x="3739157" y="3913557"/>
            <a:ext cx="1058516" cy="563555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A197547-93E9-850A-1686-497CFDAFA48B}"/>
              </a:ext>
            </a:extLst>
          </p:cNvPr>
          <p:cNvSpPr/>
          <p:nvPr/>
        </p:nvSpPr>
        <p:spPr>
          <a:xfrm rot="5651449">
            <a:off x="5629566" y="5215895"/>
            <a:ext cx="1169663" cy="28322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E4C65C0-5FB2-905C-85DB-C458761B4CEB}"/>
              </a:ext>
            </a:extLst>
          </p:cNvPr>
          <p:cNvCxnSpPr>
            <a:cxnSpLocks/>
          </p:cNvCxnSpPr>
          <p:nvPr/>
        </p:nvCxnSpPr>
        <p:spPr>
          <a:xfrm flipH="1">
            <a:off x="6215207" y="4581591"/>
            <a:ext cx="351007" cy="975088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C437D07B-1ED7-91C5-01B2-8EA574D8DE24}"/>
              </a:ext>
            </a:extLst>
          </p:cNvPr>
          <p:cNvSpPr/>
          <p:nvPr/>
        </p:nvSpPr>
        <p:spPr>
          <a:xfrm rot="2121393">
            <a:off x="4038318" y="2523408"/>
            <a:ext cx="222721" cy="673099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EA1C2DA-7CA4-E766-FB02-11CE4210C7BB}"/>
              </a:ext>
            </a:extLst>
          </p:cNvPr>
          <p:cNvCxnSpPr>
            <a:cxnSpLocks/>
          </p:cNvCxnSpPr>
          <p:nvPr/>
        </p:nvCxnSpPr>
        <p:spPr>
          <a:xfrm flipV="1">
            <a:off x="2599314" y="2863879"/>
            <a:ext cx="1587807" cy="89971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1C441B2F-6C1D-EEBC-820F-80324D67B6D7}"/>
              </a:ext>
            </a:extLst>
          </p:cNvPr>
          <p:cNvSpPr/>
          <p:nvPr/>
        </p:nvSpPr>
        <p:spPr>
          <a:xfrm rot="5400000">
            <a:off x="8328857" y="4747795"/>
            <a:ext cx="368559" cy="180491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167FEE-5C34-4231-03D4-EC0C2C8E0AB7}"/>
              </a:ext>
            </a:extLst>
          </p:cNvPr>
          <p:cNvCxnSpPr>
            <a:cxnSpLocks/>
          </p:cNvCxnSpPr>
          <p:nvPr/>
        </p:nvCxnSpPr>
        <p:spPr>
          <a:xfrm flipH="1">
            <a:off x="8506618" y="4275272"/>
            <a:ext cx="1465377" cy="595480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DA6FC485-F3CD-72A0-D723-BA284EA2ADD4}"/>
              </a:ext>
            </a:extLst>
          </p:cNvPr>
          <p:cNvSpPr/>
          <p:nvPr/>
        </p:nvSpPr>
        <p:spPr>
          <a:xfrm rot="7028562">
            <a:off x="6897652" y="800313"/>
            <a:ext cx="510429" cy="201399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0FCEB10-E908-FEFF-D641-E6FE6754018F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7134492" y="771589"/>
            <a:ext cx="2059345" cy="116945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075BD1B-EF4A-D157-4AE2-15BE62F7CDAD}"/>
              </a:ext>
            </a:extLst>
          </p:cNvPr>
          <p:cNvSpPr txBox="1"/>
          <p:nvPr/>
        </p:nvSpPr>
        <p:spPr>
          <a:xfrm>
            <a:off x="9960711" y="3832503"/>
            <a:ext cx="218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Densely urbanized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 emerging areas</a:t>
            </a:r>
          </a:p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(some spots possible)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C25AABD-2427-EA9F-8CFB-7E0160553FA4}"/>
              </a:ext>
            </a:extLst>
          </p:cNvPr>
          <p:cNvSpPr/>
          <p:nvPr/>
        </p:nvSpPr>
        <p:spPr>
          <a:xfrm rot="6424579">
            <a:off x="5131523" y="1169545"/>
            <a:ext cx="162493" cy="297443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1FAEAA2-1F46-29CA-F673-B76499C850BB}"/>
              </a:ext>
            </a:extLst>
          </p:cNvPr>
          <p:cNvCxnSpPr>
            <a:cxnSpLocks/>
          </p:cNvCxnSpPr>
          <p:nvPr/>
        </p:nvCxnSpPr>
        <p:spPr>
          <a:xfrm>
            <a:off x="4193892" y="1094754"/>
            <a:ext cx="1027696" cy="222449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B81B7091-485A-D04C-ABDB-9C4CDD936F00}"/>
              </a:ext>
            </a:extLst>
          </p:cNvPr>
          <p:cNvSpPr/>
          <p:nvPr/>
        </p:nvSpPr>
        <p:spPr>
          <a:xfrm rot="19782827">
            <a:off x="8527465" y="2387541"/>
            <a:ext cx="175439" cy="267667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B671865-87B0-4B89-7580-1F2E7900CFB1}"/>
              </a:ext>
            </a:extLst>
          </p:cNvPr>
          <p:cNvSpPr/>
          <p:nvPr/>
        </p:nvSpPr>
        <p:spPr>
          <a:xfrm rot="6172863">
            <a:off x="7923173" y="1523863"/>
            <a:ext cx="245863" cy="376523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4AF0D41-0A28-A7C5-2D70-B6394D7CDBD0}"/>
              </a:ext>
            </a:extLst>
          </p:cNvPr>
          <p:cNvCxnSpPr>
            <a:cxnSpLocks/>
            <a:stCxn id="107" idx="1"/>
          </p:cNvCxnSpPr>
          <p:nvPr/>
        </p:nvCxnSpPr>
        <p:spPr>
          <a:xfrm flipH="1" flipV="1">
            <a:off x="8062195" y="1716557"/>
            <a:ext cx="976112" cy="181076"/>
          </a:xfrm>
          <a:prstGeom prst="straightConnector1">
            <a:avLst/>
          </a:prstGeom>
          <a:noFill/>
          <a:ln w="19050" cap="flat" cmpd="sng" algn="ctr">
            <a:solidFill>
              <a:srgbClr val="FF4A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1C48217-7BA4-FCCC-7A12-E69D84BF116D}"/>
              </a:ext>
            </a:extLst>
          </p:cNvPr>
          <p:cNvSpPr txBox="1"/>
          <p:nvPr/>
        </p:nvSpPr>
        <p:spPr>
          <a:xfrm>
            <a:off x="9038307" y="1728356"/>
            <a:ext cx="1635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600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Protected forest</a:t>
            </a:r>
            <a:endParaRPr lang="en-CH" sz="1600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1892888-DA2C-E923-983D-0481C0302DB9}"/>
              </a:ext>
            </a:extLst>
          </p:cNvPr>
          <p:cNvSpPr/>
          <p:nvPr/>
        </p:nvSpPr>
        <p:spPr>
          <a:xfrm rot="739807">
            <a:off x="8625121" y="4974371"/>
            <a:ext cx="687193" cy="167308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03FECDD-C2CB-C2FB-9D8B-6797CEC04EF5}"/>
              </a:ext>
            </a:extLst>
          </p:cNvPr>
          <p:cNvSpPr/>
          <p:nvPr/>
        </p:nvSpPr>
        <p:spPr>
          <a:xfrm rot="19280261">
            <a:off x="8867357" y="4166453"/>
            <a:ext cx="181768" cy="483512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117D63D-065A-06F8-F1D3-63A1B32D6AE4}"/>
              </a:ext>
            </a:extLst>
          </p:cNvPr>
          <p:cNvSpPr/>
          <p:nvPr/>
        </p:nvSpPr>
        <p:spPr>
          <a:xfrm rot="3005362">
            <a:off x="8875213" y="4075430"/>
            <a:ext cx="447603" cy="238545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F740C61-4886-2087-4E43-994EF5DA1202}"/>
              </a:ext>
            </a:extLst>
          </p:cNvPr>
          <p:cNvSpPr/>
          <p:nvPr/>
        </p:nvSpPr>
        <p:spPr>
          <a:xfrm rot="3000590">
            <a:off x="5497734" y="800094"/>
            <a:ext cx="195017" cy="594073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D6FE3C8-FCD2-640F-DE3F-EABB54C103C1}"/>
              </a:ext>
            </a:extLst>
          </p:cNvPr>
          <p:cNvSpPr/>
          <p:nvPr/>
        </p:nvSpPr>
        <p:spPr>
          <a:xfrm rot="18075345">
            <a:off x="5107309" y="5665289"/>
            <a:ext cx="451441" cy="508216"/>
          </a:xfrm>
          <a:prstGeom prst="ellipse">
            <a:avLst/>
          </a:prstGeom>
          <a:solidFill>
            <a:srgbClr val="0000FF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 dirty="0">
              <a:solidFill>
                <a:srgbClr val="FFFFFF"/>
              </a:solidFill>
              <a:highlight>
                <a:srgbClr val="F6FDA3"/>
              </a:highlight>
              <a:latin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8782D82-CB0F-EDF3-FCEB-C62224DB40FC}"/>
              </a:ext>
            </a:extLst>
          </p:cNvPr>
          <p:cNvSpPr/>
          <p:nvPr/>
        </p:nvSpPr>
        <p:spPr>
          <a:xfrm rot="3060186">
            <a:off x="4058524" y="5725958"/>
            <a:ext cx="1264680" cy="561927"/>
          </a:xfrm>
          <a:prstGeom prst="ellipse">
            <a:avLst/>
          </a:prstGeom>
          <a:solidFill>
            <a:srgbClr val="FF4A29">
              <a:lumMod val="20000"/>
              <a:lumOff val="80000"/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0">
              <a:defRPr/>
            </a:pPr>
            <a:endParaRPr lang="en-CH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A34DCB-83A3-471E-BB92-4EA5B664E417}"/>
              </a:ext>
            </a:extLst>
          </p:cNvPr>
          <p:cNvSpPr txBox="1"/>
          <p:nvPr/>
        </p:nvSpPr>
        <p:spPr>
          <a:xfrm>
            <a:off x="0" y="6443910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J. Gutleber</a:t>
            </a:r>
          </a:p>
        </p:txBody>
      </p:sp>
    </p:spTree>
    <p:extLst>
      <p:ext uri="{BB962C8B-B14F-4D97-AF65-F5344CB8AC3E}">
        <p14:creationId xmlns:p14="http://schemas.microsoft.com/office/powerpoint/2010/main" val="131709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FCEF-33ED-51E3-8B62-15BCA0612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953" y="1748813"/>
            <a:ext cx="5871208" cy="4410416"/>
          </a:xfrm>
        </p:spPr>
        <p:txBody>
          <a:bodyPr/>
          <a:lstStyle/>
          <a:p>
            <a:pPr marL="380990" indent="-380990">
              <a:buFontTx/>
              <a:buChar char="-"/>
            </a:pPr>
            <a:r>
              <a:rPr lang="en-US" dirty="0"/>
              <a:t>Possibility for 2 or 4 IPs for FCC-</a:t>
            </a:r>
            <a:r>
              <a:rPr lang="en-US" dirty="0" err="1"/>
              <a:t>ee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Less site locations to find, but stricter geometry constraints at the 4 IP locations</a:t>
            </a:r>
          </a:p>
          <a:p>
            <a:pPr marL="380990" indent="-380990">
              <a:buFontTx/>
              <a:buChar char="-"/>
            </a:pPr>
            <a:r>
              <a:rPr lang="en-CH" dirty="0"/>
              <a:t>All site locations feature straight sections</a:t>
            </a:r>
            <a:br>
              <a:rPr lang="en-CH" dirty="0"/>
            </a:br>
            <a:r>
              <a:rPr lang="en-CH" dirty="0"/>
              <a:t>with specific functions that can be allocated</a:t>
            </a:r>
          </a:p>
          <a:p>
            <a:pPr marL="380990" indent="-380990">
              <a:buFontTx/>
              <a:buChar char="-"/>
            </a:pPr>
            <a:r>
              <a:rPr lang="en-CH" dirty="0"/>
              <a:t>Conclusions after ~50 scenarios studied:</a:t>
            </a:r>
          </a:p>
          <a:p>
            <a:pPr marL="541853" lvl="1" indent="-122764">
              <a:buFontTx/>
              <a:buChar char="-"/>
              <a:tabLst>
                <a:tab pos="5272486" algn="r"/>
              </a:tabLst>
            </a:pPr>
            <a:r>
              <a:rPr lang="en-CH" b="1" dirty="0"/>
              <a:t>Largest possible scenario </a:t>
            </a:r>
            <a:r>
              <a:rPr lang="en-CH" dirty="0"/>
              <a:t>that is compatible with geological constraints known so far is </a:t>
            </a:r>
            <a:r>
              <a:rPr lang="en-CH" b="1" dirty="0"/>
              <a:t>91 km </a:t>
            </a:r>
            <a:r>
              <a:rPr lang="en-CH" dirty="0"/>
              <a:t>long</a:t>
            </a:r>
          </a:p>
          <a:p>
            <a:pPr marL="541853" lvl="1" indent="-122764">
              <a:buFontTx/>
              <a:buChar char="-"/>
              <a:tabLst>
                <a:tab pos="5272486" algn="r"/>
              </a:tabLst>
            </a:pPr>
            <a:r>
              <a:rPr lang="en-CH" dirty="0"/>
              <a:t>Shafts are not too deep. </a:t>
            </a:r>
            <a:r>
              <a:rPr lang="en-CH" b="1" dirty="0"/>
              <a:t>Only PF requires </a:t>
            </a:r>
            <a:r>
              <a:rPr lang="en-CH" dirty="0"/>
              <a:t>a horizontally </a:t>
            </a:r>
            <a:r>
              <a:rPr lang="en-CH" b="1" dirty="0"/>
              <a:t>displaced access due to depth and accessibility </a:t>
            </a:r>
            <a:r>
              <a:rPr lang="en-CH" dirty="0"/>
              <a:t>to the inside of the ring by ca. 400 m</a:t>
            </a:r>
          </a:p>
          <a:p>
            <a:pPr marL="541853" lvl="1" indent="-122764">
              <a:buFontTx/>
              <a:buChar char="-"/>
              <a:tabLst>
                <a:tab pos="5272486" algn="r"/>
              </a:tabLst>
            </a:pPr>
            <a:r>
              <a:rPr lang="en-CH" dirty="0"/>
              <a:t>Territorial compatibility seems achievable, but </a:t>
            </a:r>
            <a:r>
              <a:rPr lang="en-CH" b="1" dirty="0"/>
              <a:t>map-based studies are exhausted</a:t>
            </a:r>
            <a:r>
              <a:rPr lang="en-CH" dirty="0"/>
              <a:t>. Any further activity requires engagement with local actors and stakeholders.</a:t>
            </a:r>
          </a:p>
          <a:p>
            <a:pPr marL="380990" indent="-380990">
              <a:buFontTx/>
              <a:buChar char="-"/>
            </a:pP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F9837-5E24-4255-6755-BC7836E3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8-site layout and placement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0749-77AC-936F-E114-095C0040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63" y="1124744"/>
            <a:ext cx="6440837" cy="53468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17B035-5D90-0656-8F40-2F7A54277147}"/>
              </a:ext>
            </a:extLst>
          </p:cNvPr>
          <p:cNvGrpSpPr/>
          <p:nvPr/>
        </p:nvGrpSpPr>
        <p:grpSpPr>
          <a:xfrm>
            <a:off x="7824194" y="1508788"/>
            <a:ext cx="2797837" cy="839831"/>
            <a:chOff x="5868145" y="1131590"/>
            <a:chExt cx="2098378" cy="62987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236386-2B65-9D59-80C0-14776289D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224" y="1131590"/>
              <a:ext cx="0" cy="360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6ACD72-C112-875D-A701-8369972CF8E4}"/>
                </a:ext>
              </a:extLst>
            </p:cNvPr>
            <p:cNvSpPr txBox="1"/>
            <p:nvPr/>
          </p:nvSpPr>
          <p:spPr>
            <a:xfrm>
              <a:off x="5868145" y="1507547"/>
              <a:ext cx="133214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80"/>
              <a:r>
                <a:rPr lang="en-CH" sz="1600" dirty="0">
                  <a:solidFill>
                    <a:srgbClr val="0000FF"/>
                  </a:solidFill>
                  <a:latin typeface="Arial"/>
                </a:rPr>
                <a:t>Straight sections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2AB6E6-7596-5C8E-8C5F-B4A522E6FBEC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7200289" y="1491635"/>
              <a:ext cx="766234" cy="1428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86A383-8CDC-6586-2AE8-8D690F8CAAF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913947" y="5318436"/>
            <a:ext cx="993731" cy="671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0FCB33-A497-4F78-4E94-908E0A73EE88}"/>
              </a:ext>
            </a:extLst>
          </p:cNvPr>
          <p:cNvSpPr txBox="1"/>
          <p:nvPr/>
        </p:nvSpPr>
        <p:spPr>
          <a:xfrm>
            <a:off x="7920215" y="4979882"/>
            <a:ext cx="198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0"/>
            <a:r>
              <a:rPr lang="en-CH" sz="1600" dirty="0">
                <a:solidFill>
                  <a:srgbClr val="0000FF"/>
                </a:solidFill>
                <a:latin typeface="Arial"/>
              </a:rPr>
              <a:t>Curved sections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93B5CF-3467-1E7B-9275-C71701F68E30}"/>
              </a:ext>
            </a:extLst>
          </p:cNvPr>
          <p:cNvCxnSpPr>
            <a:cxnSpLocks/>
          </p:cNvCxnSpPr>
          <p:nvPr/>
        </p:nvCxnSpPr>
        <p:spPr>
          <a:xfrm flipH="1">
            <a:off x="8011886" y="5349214"/>
            <a:ext cx="772413" cy="620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7C8C10-2E53-9958-BEF0-C0CFAB090D6A}"/>
              </a:ext>
            </a:extLst>
          </p:cNvPr>
          <p:cNvGrpSpPr/>
          <p:nvPr/>
        </p:nvGrpSpPr>
        <p:grpSpPr>
          <a:xfrm>
            <a:off x="6740961" y="1508787"/>
            <a:ext cx="4461240" cy="4530752"/>
            <a:chOff x="5055721" y="1131590"/>
            <a:chExt cx="3345930" cy="339806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845A28-25C7-963E-62CE-B9593C8D98C4}"/>
                </a:ext>
              </a:extLst>
            </p:cNvPr>
            <p:cNvCxnSpPr/>
            <p:nvPr/>
          </p:nvCxnSpPr>
          <p:spPr>
            <a:xfrm>
              <a:off x="6728686" y="1131590"/>
              <a:ext cx="0" cy="334593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F51186-4634-059D-4E1A-5E4A528931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28686" y="1178926"/>
              <a:ext cx="0" cy="334593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AB6AF4-04C0-331E-02B0-56AFBF32B14A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728686" y="1181325"/>
              <a:ext cx="0" cy="334593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FA5238-8509-3A2E-76D9-B8C924EF6C83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6728686" y="1183724"/>
              <a:ext cx="0" cy="334593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3C80CF-C183-59E1-BBFE-8D110B9ABF34}"/>
              </a:ext>
            </a:extLst>
          </p:cNvPr>
          <p:cNvSpPr txBox="1"/>
          <p:nvPr/>
        </p:nvSpPr>
        <p:spPr>
          <a:xfrm>
            <a:off x="10854877" y="1208852"/>
            <a:ext cx="806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CH" sz="1333" dirty="0">
                <a:solidFill>
                  <a:srgbClr val="0F124A"/>
                </a:solidFill>
                <a:latin typeface="Arial"/>
              </a:rPr>
              <a:t>&lt; 900 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318F69-F4C4-8C58-BAD4-DF551C5DD3C7}"/>
              </a:ext>
            </a:extLst>
          </p:cNvPr>
          <p:cNvSpPr txBox="1"/>
          <p:nvPr/>
        </p:nvSpPr>
        <p:spPr>
          <a:xfrm>
            <a:off x="9897245" y="4237401"/>
            <a:ext cx="229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CH" sz="1400" dirty="0">
                <a:solidFill>
                  <a:srgbClr val="0000FF"/>
                </a:solidFill>
                <a:latin typeface="Arial"/>
              </a:rPr>
              <a:t>Deep PF shaft: displacement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271130-0967-4E84-A11D-AB062FEB8902}"/>
              </a:ext>
            </a:extLst>
          </p:cNvPr>
          <p:cNvSpPr txBox="1"/>
          <p:nvPr/>
        </p:nvSpPr>
        <p:spPr>
          <a:xfrm>
            <a:off x="3876676" y="6176962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J. Gutleber</a:t>
            </a:r>
          </a:p>
        </p:txBody>
      </p:sp>
    </p:spTree>
    <p:extLst>
      <p:ext uri="{BB962C8B-B14F-4D97-AF65-F5344CB8AC3E}">
        <p14:creationId xmlns:p14="http://schemas.microsoft.com/office/powerpoint/2010/main" val="28053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4971-E7FA-4AA2-AF34-5D46D7E3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and misalignment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E63F1-0E46-41E5-8C7D-C27873B55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6AA0C-E68B-4A92-9CA5-48609D9F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07FF2-9B67-47F4-9F22-7A03AECA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1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2235"/>
            <a:ext cx="10515600" cy="938947"/>
          </a:xfrm>
        </p:spPr>
        <p:txBody>
          <a:bodyPr/>
          <a:lstStyle/>
          <a:p>
            <a:pPr algn="ctr"/>
            <a:r>
              <a:rPr lang="en-US" b="1" dirty="0"/>
              <a:t>You have heard it here first!</a:t>
            </a:r>
            <a:endParaRPr lang="en-GB" b="1" dirty="0"/>
          </a:p>
        </p:txBody>
      </p:sp>
      <p:pic>
        <p:nvPicPr>
          <p:cNvPr id="4" name="Content Placeholder 3" descr="ioannina_lep3_as_presented.pptx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22729" r="7268" b="10921"/>
          <a:stretch/>
        </p:blipFill>
        <p:spPr>
          <a:xfrm>
            <a:off x="2286000" y="836712"/>
            <a:ext cx="7488832" cy="565084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0CAF4-FCC7-4DB8-A1B6-4EE89B81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216E6-B020-4ECC-B381-5DE96682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68365-D64B-4186-8A70-00D4C87CD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20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0FF4719-96D4-424F-8F11-B605D7A1228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129424" y="1245374"/>
                <a:ext cx="11746187" cy="4463265"/>
              </a:xfrm>
            </p:spPr>
            <p:txBody>
              <a:bodyPr/>
              <a:lstStyle/>
              <a:p>
                <a:pPr marL="834579" lvl="1" indent="-380990"/>
                <a:endParaRPr lang="en-US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dirty="0"/>
                  <a:t>New baseline layout now implements variable arc cell length</a:t>
                </a:r>
              </a:p>
              <a:p>
                <a:pPr marL="834579" lvl="1" indent="-380990"/>
                <a:r>
                  <a:rPr lang="en-US" dirty="0"/>
                  <a:t>For Z and W, cell length of ~100m and </a:t>
                </a:r>
                <a:br>
                  <a:rPr lang="en-US" dirty="0"/>
                </a:br>
                <a:r>
                  <a:rPr lang="en-US" dirty="0"/>
                  <a:t>phase advance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/>
                  <a:t>  used</a:t>
                </a:r>
              </a:p>
              <a:p>
                <a:pPr marL="834579" lvl="1" indent="-380990"/>
                <a:r>
                  <a:rPr lang="en-US" dirty="0"/>
                  <a:t>By installing quadrupoles in the gaps between dipoles,</a:t>
                </a:r>
                <a:br>
                  <a:rPr lang="en-US" dirty="0"/>
                </a:br>
                <a:r>
                  <a:rPr lang="en-US" dirty="0"/>
                  <a:t>the cell length for H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 is reduced back to 50m,</a:t>
                </a:r>
                <a:br>
                  <a:rPr lang="en-US" dirty="0"/>
                </a:br>
                <a:r>
                  <a:rPr lang="en-US" dirty="0"/>
                  <a:t>using again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/>
                  <a:t> phase advance to achieve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/>
              </a:p>
              <a:p>
                <a:pPr marL="834579" lvl="1" indent="-380990"/>
                <a:endParaRPr lang="en-US" dirty="0"/>
              </a:p>
              <a:p>
                <a:pPr marL="834579" lvl="1" indent="-380990"/>
                <a:r>
                  <a:rPr lang="en-US" dirty="0"/>
                  <a:t>Modification of arc cell to include correctors, BPMs,</a:t>
                </a:r>
                <a:br>
                  <a:rPr lang="en-US" dirty="0"/>
                </a:br>
                <a:r>
                  <a:rPr lang="en-US" dirty="0"/>
                  <a:t>gaps between elements are investigated </a:t>
                </a:r>
                <a:br>
                  <a:rPr lang="en-US" dirty="0"/>
                </a:br>
                <a:r>
                  <a:rPr lang="en-US" dirty="0"/>
                  <a:t>(see talk by L. van </a:t>
                </a:r>
                <a:r>
                  <a:rPr lang="en-US" dirty="0" err="1"/>
                  <a:t>Riesen</a:t>
                </a:r>
                <a:r>
                  <a:rPr lang="en-US" dirty="0"/>
                  <a:t>-Haupt)</a:t>
                </a:r>
              </a:p>
              <a:p>
                <a:pPr marL="834579" lvl="1" indent="-380990"/>
                <a:endParaRPr lang="en-US" dirty="0"/>
              </a:p>
            </p:txBody>
          </p:sp>
        </mc:Choice>
        <mc:Fallback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0FF4719-96D4-424F-8F11-B605D7A122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129424" y="1245374"/>
                <a:ext cx="11746187" cy="4463265"/>
              </a:xfrm>
              <a:blipFill>
                <a:blip r:embed="rId2"/>
                <a:stretch>
                  <a:fillRect l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74114EBC-9583-4488-8592-C5F9F6F3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1" y="693000"/>
            <a:ext cx="11017800" cy="642376"/>
          </a:xfrm>
        </p:spPr>
        <p:txBody>
          <a:bodyPr/>
          <a:lstStyle/>
          <a:p>
            <a:r>
              <a:rPr lang="en-US" dirty="0"/>
              <a:t>Arc optics in new layout</a:t>
            </a:r>
            <a:endParaRPr lang="en-GB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80886E-88EC-5C53-9D98-10A2D5381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2" y="3525011"/>
            <a:ext cx="2880000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04A721-050C-EA8E-5983-BD3C07EF5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2" y="549000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2D4847-D2EA-B97A-3F8F-5D974B6CB37B}"/>
                  </a:ext>
                </a:extLst>
              </p:cNvPr>
              <p:cNvSpPr txBox="1"/>
              <p:nvPr/>
            </p:nvSpPr>
            <p:spPr>
              <a:xfrm>
                <a:off x="8208235" y="3909053"/>
                <a:ext cx="869503" cy="72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0">
                  <a:lnSpc>
                    <a:spcPts val="4933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F124A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lang="en-US" sz="400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GB" sz="4000" dirty="0">
                  <a:solidFill>
                    <a:srgbClr val="0F124A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2D4847-D2EA-B97A-3F8F-5D974B6CB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235" y="3909053"/>
                <a:ext cx="869503" cy="7207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FAB98-E80D-A5C9-0D93-94FE43D270EF}"/>
                  </a:ext>
                </a:extLst>
              </p:cNvPr>
              <p:cNvSpPr txBox="1"/>
              <p:nvPr/>
            </p:nvSpPr>
            <p:spPr>
              <a:xfrm>
                <a:off x="8496267" y="636307"/>
                <a:ext cx="869503" cy="72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80">
                  <a:lnSpc>
                    <a:spcPts val="4933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F124A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GB" sz="4000" dirty="0">
                  <a:solidFill>
                    <a:srgbClr val="0F124A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FAB98-E80D-A5C9-0D93-94FE43D2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267" y="636307"/>
                <a:ext cx="869503" cy="7207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A12E35-A69F-4B9F-9297-392682C4C0C0}"/>
              </a:ext>
            </a:extLst>
          </p:cNvPr>
          <p:cNvSpPr txBox="1"/>
          <p:nvPr/>
        </p:nvSpPr>
        <p:spPr>
          <a:xfrm>
            <a:off x="7192889" y="854908"/>
            <a:ext cx="11043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K. Oide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68A42-5B93-46AA-A7C0-95D83B6E9968}"/>
              </a:ext>
            </a:extLst>
          </p:cNvPr>
          <p:cNvSpPr txBox="1"/>
          <p:nvPr/>
        </p:nvSpPr>
        <p:spPr>
          <a:xfrm>
            <a:off x="2464067" y="6222512"/>
            <a:ext cx="127405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M. Hofer</a:t>
            </a:r>
          </a:p>
        </p:txBody>
      </p:sp>
    </p:spTree>
    <p:extLst>
      <p:ext uri="{BB962C8B-B14F-4D97-AF65-F5344CB8AC3E}">
        <p14:creationId xmlns:p14="http://schemas.microsoft.com/office/powerpoint/2010/main" val="341209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68365-D64B-4186-8A70-00D4C87CD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21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0FF4719-96D4-424F-8F11-B605D7A1228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291123" y="1375856"/>
                <a:ext cx="11746187" cy="3663000"/>
              </a:xfrm>
            </p:spPr>
            <p:txBody>
              <a:bodyPr/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Experimental IR straight section layout remains as presented in the CDR</a:t>
                </a:r>
              </a:p>
              <a:p>
                <a:pPr marL="834579" lvl="1" indent="-380990"/>
                <a:r>
                  <a:rPr lang="en-US" dirty="0"/>
                  <a:t>Focus lies on a 4-IP configuration</a:t>
                </a:r>
              </a:p>
              <a:p>
                <a:pPr marL="834579" lvl="1" indent="-380990"/>
                <a:r>
                  <a:rPr lang="en-US" dirty="0"/>
                  <a:t>Minor changes:</a:t>
                </a:r>
              </a:p>
              <a:p>
                <a:pPr marL="1288168" lvl="2" indent="-380990"/>
                <a:r>
                  <a:rPr lang="en-US" dirty="0"/>
                  <a:t>Reduction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to 10cm to </a:t>
                </a:r>
                <a:br>
                  <a:rPr lang="en-US" dirty="0"/>
                </a:br>
                <a:r>
                  <a:rPr lang="en-US" dirty="0"/>
                  <a:t>suppress coherent beam-beam instability</a:t>
                </a:r>
                <a:br>
                  <a:rPr lang="en-US" dirty="0"/>
                </a:br>
                <a:r>
                  <a:rPr lang="en-US" dirty="0"/>
                  <a:t>(D. </a:t>
                </a:r>
                <a:r>
                  <a:rPr lang="en-US" dirty="0" err="1"/>
                  <a:t>Shatilov</a:t>
                </a:r>
                <a:r>
                  <a:rPr lang="en-US" dirty="0"/>
                  <a:t>, Y. Zhang, M. </a:t>
                </a:r>
                <a:r>
                  <a:rPr lang="en-US" dirty="0" err="1"/>
                  <a:t>Zobov</a:t>
                </a:r>
                <a:r>
                  <a:rPr lang="en-US" dirty="0"/>
                  <a:t>)</a:t>
                </a:r>
              </a:p>
              <a:p>
                <a:pPr marL="1288168" lvl="2" indent="-380990"/>
                <a:r>
                  <a:rPr lang="en-US" dirty="0"/>
                  <a:t>Modifications of length of drift spaces to install </a:t>
                </a:r>
                <a:r>
                  <a:rPr lang="en-US" dirty="0" err="1"/>
                  <a:t>polarisation</a:t>
                </a:r>
                <a:r>
                  <a:rPr lang="en-US" dirty="0"/>
                  <a:t> wigglers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834579" lvl="1" indent="-380990"/>
                <a:endParaRPr lang="en-US" dirty="0"/>
              </a:p>
            </p:txBody>
          </p:sp>
        </mc:Choice>
        <mc:Fallback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0FF4719-96D4-424F-8F11-B605D7A122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291123" y="1375856"/>
                <a:ext cx="11746187" cy="3663000"/>
              </a:xfrm>
              <a:blipFill>
                <a:blip r:embed="rId2"/>
                <a:stretch>
                  <a:fillRect l="-519" t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74114EBC-9583-4488-8592-C5F9F6F3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644691"/>
            <a:ext cx="11017800" cy="642376"/>
          </a:xfrm>
        </p:spPr>
        <p:txBody>
          <a:bodyPr/>
          <a:lstStyle/>
          <a:p>
            <a:r>
              <a:rPr lang="en-US" dirty="0"/>
              <a:t>Experimental IR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F80C2-FD0E-B9AC-B00A-7C6148463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3909054"/>
            <a:ext cx="8640957" cy="28803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0586D600-0EE2-19D6-D58F-9E61ACFA60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34165" y="3987125"/>
              <a:ext cx="3010785" cy="18457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4788">
                      <a:extLst>
                        <a:ext uri="{9D8B030D-6E8A-4147-A177-3AD203B41FA5}">
                          <a16:colId xmlns:a16="http://schemas.microsoft.com/office/drawing/2014/main" val="1140300924"/>
                        </a:ext>
                      </a:extLst>
                    </a:gridCol>
                    <a:gridCol w="974813">
                      <a:extLst>
                        <a:ext uri="{9D8B030D-6E8A-4147-A177-3AD203B41FA5}">
                          <a16:colId xmlns:a16="http://schemas.microsoft.com/office/drawing/2014/main" val="2602100243"/>
                        </a:ext>
                      </a:extLst>
                    </a:gridCol>
                    <a:gridCol w="931184">
                      <a:extLst>
                        <a:ext uri="{9D8B030D-6E8A-4147-A177-3AD203B41FA5}">
                          <a16:colId xmlns:a16="http://schemas.microsoft.com/office/drawing/2014/main" val="4176719128"/>
                        </a:ext>
                      </a:extLst>
                    </a:gridCol>
                  </a:tblGrid>
                  <a:tr h="5453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Operation mode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13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  <m:sup>
                                  <m:r>
                                    <a:rPr lang="en-US" sz="1300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300" dirty="0"/>
                            <a:t> [mm]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13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US" sz="1300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300" dirty="0"/>
                            <a:t> [mm]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678203437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Z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0.8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33829239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W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200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511847369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H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300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71203103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1000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1.6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2766728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0586D600-0EE2-19D6-D58F-9E61ACFA60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34165" y="3987125"/>
              <a:ext cx="3010785" cy="18457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4788">
                      <a:extLst>
                        <a:ext uri="{9D8B030D-6E8A-4147-A177-3AD203B41FA5}">
                          <a16:colId xmlns:a16="http://schemas.microsoft.com/office/drawing/2014/main" val="1140300924"/>
                        </a:ext>
                      </a:extLst>
                    </a:gridCol>
                    <a:gridCol w="974813">
                      <a:extLst>
                        <a:ext uri="{9D8B030D-6E8A-4147-A177-3AD203B41FA5}">
                          <a16:colId xmlns:a16="http://schemas.microsoft.com/office/drawing/2014/main" val="2602100243"/>
                        </a:ext>
                      </a:extLst>
                    </a:gridCol>
                    <a:gridCol w="931184">
                      <a:extLst>
                        <a:ext uri="{9D8B030D-6E8A-4147-A177-3AD203B41FA5}">
                          <a16:colId xmlns:a16="http://schemas.microsoft.com/office/drawing/2014/main" val="4176719128"/>
                        </a:ext>
                      </a:extLst>
                    </a:gridCol>
                  </a:tblGrid>
                  <a:tr h="5453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Operation mode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114375" t="-1111" r="-98750" b="-24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24183" t="-1111" r="-3268" b="-24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8203437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Z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0.8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33829239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W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200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511847369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H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300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71203103"/>
                      </a:ext>
                    </a:extLst>
                  </a:tr>
                  <a:tr h="325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549" t="-473585" r="-174725" b="-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1000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1.6</a:t>
                          </a:r>
                          <a:endParaRPr lang="en-GB" sz="13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276672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EDF08A5-85E9-DF76-F615-6EB7B1358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860827"/>
            <a:ext cx="4463816" cy="1487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2E10DD-CD8F-40CB-AD16-602B37DB7889}"/>
              </a:ext>
            </a:extLst>
          </p:cNvPr>
          <p:cNvSpPr txBox="1"/>
          <p:nvPr/>
        </p:nvSpPr>
        <p:spPr>
          <a:xfrm>
            <a:off x="219075" y="3592029"/>
            <a:ext cx="11043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K. Oide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8FD47-7B6A-4312-9A44-BC997702EE76}"/>
              </a:ext>
            </a:extLst>
          </p:cNvPr>
          <p:cNvSpPr txBox="1"/>
          <p:nvPr/>
        </p:nvSpPr>
        <p:spPr>
          <a:xfrm>
            <a:off x="9456821" y="6271220"/>
            <a:ext cx="127405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M. Hofer</a:t>
            </a:r>
          </a:p>
        </p:txBody>
      </p:sp>
    </p:spTree>
    <p:extLst>
      <p:ext uri="{BB962C8B-B14F-4D97-AF65-F5344CB8AC3E}">
        <p14:creationId xmlns:p14="http://schemas.microsoft.com/office/powerpoint/2010/main" val="941913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675F-1563-4D3A-AB3D-A966D886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principles for high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ABF3F-4597-4F91-BAD0-DB7EF910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so-called “crab waist” scheme for collisions: the two beams cross at an angle of 30mrad. The idea is to avoid beam disruption to the absolute necessary. “crab” sextupoles make sure that beams </a:t>
            </a:r>
            <a:r>
              <a:rPr lang="en-US" dirty="0" err="1"/>
              <a:t>maximise</a:t>
            </a:r>
            <a:r>
              <a:rPr lang="en-US" dirty="0"/>
              <a:t> the probability of interacting to produce luminosity</a:t>
            </a:r>
          </a:p>
          <a:p>
            <a:r>
              <a:rPr lang="en-US" dirty="0"/>
              <a:t>4 IP collision scheme is much more complex than a 2 IP collision scheme (each electron bunch only collides with one positron bunch in the case of 2IPs, but with 4 positron bunches in the case of 4 IPs)</a:t>
            </a:r>
          </a:p>
          <a:p>
            <a:r>
              <a:rPr lang="en-US" dirty="0"/>
              <a:t>Eventually, </a:t>
            </a:r>
            <a:r>
              <a:rPr lang="en-US" b="1" dirty="0"/>
              <a:t>the luminosity obtained from 4 IPs is 1.7 the luminosity obtained with 2 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587-485E-4893-B3C4-105BDBC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EE220-2DEB-4997-9FC6-B361BC88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10554" y="487101"/>
            <a:ext cx="12170892" cy="548498"/>
          </a:xfrm>
          <a:prstGeom prst="rect">
            <a:avLst/>
          </a:prstGeom>
          <a:noFill/>
        </p:spPr>
        <p:txBody>
          <a:bodyPr wrap="square" lIns="126121" tIns="0" rIns="126121" bIns="0" rtlCol="0" anchor="ctr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191" b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Basic Equations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02431DF6-41CB-4397-A2A3-BFCE07E6B182}"/>
              </a:ext>
            </a:extLst>
          </p:cNvPr>
          <p:cNvSpPr txBox="1"/>
          <p:nvPr/>
        </p:nvSpPr>
        <p:spPr>
          <a:xfrm>
            <a:off x="1352003" y="129900"/>
            <a:ext cx="2713294" cy="226761"/>
          </a:xfrm>
          <a:prstGeom prst="rect">
            <a:avLst/>
          </a:prstGeom>
          <a:noFill/>
        </p:spPr>
        <p:txBody>
          <a:bodyPr wrap="square" lIns="126121" tIns="63060" rIns="126121" bIns="63060" rtlCol="0">
            <a:noAutofit/>
          </a:bodyPr>
          <a:lstStyle/>
          <a:p>
            <a:pPr algn="ctr">
              <a:lnSpc>
                <a:spcPts val="1707"/>
              </a:lnSpc>
            </a:pPr>
            <a:r>
              <a:rPr lang="en-US" sz="1197" dirty="0">
                <a:solidFill>
                  <a:schemeClr val="bg1"/>
                </a:solidFill>
              </a:rPr>
              <a:t>31 May 2022  /  FCC Week 2022</a:t>
            </a:r>
            <a:endParaRPr lang="de-AT" sz="1197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335305-5BED-4A23-8A5C-34ED427E5A35}"/>
              </a:ext>
            </a:extLst>
          </p:cNvPr>
          <p:cNvSpPr txBox="1"/>
          <p:nvPr/>
        </p:nvSpPr>
        <p:spPr>
          <a:xfrm>
            <a:off x="5107907" y="129900"/>
            <a:ext cx="2713294" cy="226761"/>
          </a:xfrm>
          <a:prstGeom prst="rect">
            <a:avLst/>
          </a:prstGeom>
          <a:noFill/>
        </p:spPr>
        <p:txBody>
          <a:bodyPr wrap="square" lIns="126121" tIns="63060" rIns="126121" bIns="63060" rtlCol="0">
            <a:noAutofit/>
          </a:bodyPr>
          <a:lstStyle/>
          <a:p>
            <a:pPr algn="ctr">
              <a:lnSpc>
                <a:spcPts val="1707"/>
              </a:lnSpc>
            </a:pPr>
            <a:r>
              <a:rPr lang="en-US" sz="1197" dirty="0">
                <a:solidFill>
                  <a:schemeClr val="bg1"/>
                </a:solidFill>
              </a:rPr>
              <a:t>D. </a:t>
            </a:r>
            <a:r>
              <a:rPr lang="en-US" sz="1197" dirty="0" err="1">
                <a:solidFill>
                  <a:schemeClr val="bg1"/>
                </a:solidFill>
              </a:rPr>
              <a:t>Shatilov</a:t>
            </a:r>
            <a:endParaRPr lang="de-AT" sz="1197" dirty="0">
              <a:solidFill>
                <a:schemeClr val="bg1"/>
              </a:solidFill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154156" y="1364211"/>
            <a:ext cx="4877835" cy="21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596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itchFamily="18" charset="2"/>
              </a:rPr>
              <a:t>Piwinski angle:</a:t>
            </a:r>
          </a:p>
          <a:p>
            <a:pPr eaLnBrk="1" hangingPunct="1">
              <a:spcBef>
                <a:spcPct val="50000"/>
              </a:spcBef>
            </a:pPr>
            <a:endParaRPr lang="en-US" altLang="ru-RU" sz="1596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1596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itchFamily="18" charset="2"/>
              </a:rPr>
              <a:t>Length of overlap:</a:t>
            </a:r>
          </a:p>
          <a:p>
            <a:pPr eaLnBrk="1" hangingPunct="1">
              <a:spcBef>
                <a:spcPct val="50000"/>
              </a:spcBef>
            </a:pPr>
            <a:endParaRPr lang="en-US" altLang="ru-RU" sz="2393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1596" u="sng" dirty="0">
                <a:solidFill>
                  <a:srgbClr val="000000"/>
                </a:solidFill>
                <a:latin typeface="Calibri" panose="020F0502020204030204" pitchFamily="34" charset="0"/>
              </a:rPr>
              <a:t>Luminosity</a:t>
            </a:r>
            <a:r>
              <a:rPr lang="en-US" altLang="ru-RU" sz="1596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endParaRPr lang="en-US" altLang="ru-RU" sz="1596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altLang="ru-RU" sz="598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graphicFrame>
        <p:nvGraphicFramePr>
          <p:cNvPr id="37" name="Object 8"/>
          <p:cNvGraphicFramePr>
            <a:graphicFrameLocks noChangeAspect="1"/>
          </p:cNvGraphicFramePr>
          <p:nvPr/>
        </p:nvGraphicFramePr>
        <p:xfrm>
          <a:off x="1913268" y="2907923"/>
          <a:ext cx="1535186" cy="585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3" imgW="1231560" imgH="469800" progId="Equation.DSMT4">
                  <p:embed/>
                </p:oleObj>
              </mc:Choice>
              <mc:Fallback>
                <p:oleObj name="Equation" r:id="rId3" imgW="1231560" imgH="469800" progId="Equation.DSMT4">
                  <p:embed/>
                  <p:pic>
                    <p:nvPicPr>
                      <p:cNvPr id="3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268" y="2907923"/>
                        <a:ext cx="1535186" cy="585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Объект 37"/>
          <p:cNvGraphicFramePr>
            <a:graphicFrameLocks noChangeAspect="1"/>
          </p:cNvGraphicFramePr>
          <p:nvPr/>
        </p:nvGraphicFramePr>
        <p:xfrm>
          <a:off x="1985069" y="1292410"/>
          <a:ext cx="1033066" cy="531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5" imgW="863280" imgH="444240" progId="Equation.DSMT4">
                  <p:embed/>
                </p:oleObj>
              </mc:Choice>
              <mc:Fallback>
                <p:oleObj name="Equation" r:id="rId5" imgW="863280" imgH="444240" progId="Equation.DSMT4">
                  <p:embed/>
                  <p:pic>
                    <p:nvPicPr>
                      <p:cNvPr id="38" name="Объект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069" y="1292410"/>
                        <a:ext cx="1033066" cy="531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" name="Группа 79"/>
          <p:cNvGrpSpPr/>
          <p:nvPr/>
        </p:nvGrpSpPr>
        <p:grpSpPr>
          <a:xfrm>
            <a:off x="6544405" y="1148809"/>
            <a:ext cx="4627738" cy="2380261"/>
            <a:chOff x="6555589" y="819149"/>
            <a:chExt cx="4640593" cy="2386873"/>
          </a:xfrm>
        </p:grpSpPr>
        <p:sp>
          <p:nvSpPr>
            <p:cNvPr id="40" name="AutoShape 53"/>
            <p:cNvSpPr>
              <a:spLocks noChangeArrowheads="1"/>
            </p:cNvSpPr>
            <p:nvPr/>
          </p:nvSpPr>
          <p:spPr bwMode="auto">
            <a:xfrm>
              <a:off x="7908501" y="1791149"/>
              <a:ext cx="1404000" cy="360000"/>
            </a:xfrm>
            <a:prstGeom prst="diamond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ru-RU" altLang="ru-RU" sz="1795"/>
            </a:p>
          </p:txBody>
        </p:sp>
        <p:sp>
          <p:nvSpPr>
            <p:cNvPr id="41" name="Freeform 52"/>
            <p:cNvSpPr>
              <a:spLocks/>
            </p:cNvSpPr>
            <p:nvPr/>
          </p:nvSpPr>
          <p:spPr bwMode="auto">
            <a:xfrm>
              <a:off x="6627589" y="1971149"/>
              <a:ext cx="4500000" cy="0"/>
            </a:xfrm>
            <a:custGeom>
              <a:avLst/>
              <a:gdLst>
                <a:gd name="T0" fmla="*/ 0 w 3037"/>
                <a:gd name="T1" fmla="*/ 2147483647 h 4"/>
                <a:gd name="T2" fmla="*/ 2147483647 w 3037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37" h="4">
                  <a:moveTo>
                    <a:pt x="0" y="4"/>
                  </a:moveTo>
                  <a:lnTo>
                    <a:pt x="3037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 sz="1795"/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10911589" y="1971149"/>
              <a:ext cx="2032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807" tIns="39405" rIns="78807" bIns="39405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179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itchFamily="18" charset="0"/>
                  <a:cs typeface="Arial" charset="0"/>
                </a:rPr>
                <a:t>z</a:t>
              </a:r>
              <a:endParaRPr lang="en-US" altLang="ru-RU" sz="1795" dirty="0">
                <a:latin typeface="Calibri" panose="020F0502020204030204" pitchFamily="34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43" name="Rectangle 48"/>
            <p:cNvSpPr>
              <a:spLocks noChangeArrowheads="1"/>
            </p:cNvSpPr>
            <p:nvPr/>
          </p:nvSpPr>
          <p:spPr bwMode="auto">
            <a:xfrm rot="840000">
              <a:off x="6807589" y="1791149"/>
              <a:ext cx="3600000" cy="3600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 altLang="ru-RU" sz="1795"/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 rot="20760000">
              <a:off x="6807589" y="1791149"/>
              <a:ext cx="3600000" cy="360000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 altLang="ru-RU" sz="1795">
                <a:solidFill>
                  <a:schemeClr val="accent1"/>
                </a:solidFill>
              </a:endParaRP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6555589" y="1107149"/>
              <a:ext cx="242738" cy="264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443" tIns="38223" rIns="76443" bIns="38223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1994" dirty="0">
                  <a:solidFill>
                    <a:srgbClr val="FF0000"/>
                  </a:solidFill>
                  <a:latin typeface="Calibri" panose="020F0502020204030204" pitchFamily="34" charset="0"/>
                  <a:ea typeface="Times New Roman" pitchFamily="18" charset="0"/>
                  <a:cs typeface="Arial" charset="0"/>
                </a:rPr>
                <a:t>e</a:t>
              </a:r>
              <a:endParaRPr lang="en-US" altLang="ru-RU" sz="1994" dirty="0">
                <a:latin typeface="Calibri" panose="020F0502020204030204" pitchFamily="34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8607589" y="927149"/>
              <a:ext cx="0" cy="1692000"/>
            </a:xfrm>
            <a:custGeom>
              <a:avLst/>
              <a:gdLst>
                <a:gd name="T0" fmla="*/ 2147483647 w 6"/>
                <a:gd name="T1" fmla="*/ 2147483647 h 3472"/>
                <a:gd name="T2" fmla="*/ 0 w 6"/>
                <a:gd name="T3" fmla="*/ 0 h 347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3472">
                  <a:moveTo>
                    <a:pt x="6" y="347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1795"/>
            </a:p>
          </p:txBody>
        </p:sp>
        <p:sp>
          <p:nvSpPr>
            <p:cNvPr id="47" name="Text Box 33"/>
            <p:cNvSpPr txBox="1">
              <a:spLocks noChangeArrowheads="1"/>
            </p:cNvSpPr>
            <p:nvPr/>
          </p:nvSpPr>
          <p:spPr bwMode="auto">
            <a:xfrm>
              <a:off x="8643589" y="819149"/>
              <a:ext cx="2032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807" tIns="39405" rIns="78807" bIns="39405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179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itchFamily="18" charset="0"/>
                  <a:cs typeface="Arial" charset="0"/>
                </a:rPr>
                <a:t>x</a:t>
              </a:r>
              <a:endParaRPr lang="en-US" altLang="ru-RU" sz="1795" dirty="0">
                <a:latin typeface="Calibri" panose="020F0502020204030204" pitchFamily="34" charset="0"/>
                <a:ea typeface="Times New Roman" pitchFamily="18" charset="0"/>
                <a:cs typeface="Arial" charset="0"/>
              </a:endParaRPr>
            </a:p>
          </p:txBody>
        </p:sp>
        <p:cxnSp>
          <p:nvCxnSpPr>
            <p:cNvPr id="48" name="Прямая со стрелкой 47"/>
            <p:cNvCxnSpPr/>
            <p:nvPr/>
          </p:nvCxnSpPr>
          <p:spPr>
            <a:xfrm>
              <a:off x="8607589" y="1503149"/>
              <a:ext cx="702000" cy="0"/>
            </a:xfrm>
            <a:prstGeom prst="straightConnector1">
              <a:avLst/>
            </a:prstGeom>
            <a:ln w="635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9327589" y="1143149"/>
              <a:ext cx="0" cy="828000"/>
            </a:xfrm>
            <a:prstGeom prst="line">
              <a:avLst/>
            </a:prstGeom>
            <a:ln w="9525" cap="rnd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8823589" y="1143149"/>
              <a:ext cx="3847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1596" i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</a:t>
              </a:r>
              <a:r>
                <a:rPr lang="en-US" altLang="ru-RU" sz="1596" i="1" baseline="-250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lang="ru-RU" altLang="ru-RU" sz="1596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cxnSp>
          <p:nvCxnSpPr>
            <p:cNvPr id="51" name="Прямая со стрелкой 50"/>
            <p:cNvCxnSpPr/>
            <p:nvPr/>
          </p:nvCxnSpPr>
          <p:spPr>
            <a:xfrm rot="840000" flipH="1" flipV="1">
              <a:off x="6591589" y="1971149"/>
              <a:ext cx="39600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rot="20760000" flipH="1" flipV="1">
              <a:off x="6663589" y="1971149"/>
              <a:ext cx="3960000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663589" y="1071149"/>
              <a:ext cx="279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96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ru-RU" sz="1396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 Box 44"/>
            <p:cNvSpPr txBox="1">
              <a:spLocks noChangeArrowheads="1"/>
            </p:cNvSpPr>
            <p:nvPr/>
          </p:nvSpPr>
          <p:spPr bwMode="auto">
            <a:xfrm>
              <a:off x="10407589" y="1107149"/>
              <a:ext cx="242738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443" tIns="38223" rIns="76443" bIns="38223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1994" dirty="0">
                  <a:solidFill>
                    <a:schemeClr val="accent1"/>
                  </a:solidFill>
                  <a:latin typeface="Calibri" panose="020F0502020204030204" pitchFamily="34" charset="0"/>
                  <a:ea typeface="Times New Roman" pitchFamily="18" charset="0"/>
                  <a:cs typeface="Arial" charset="0"/>
                </a:rPr>
                <a:t>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515589" y="999149"/>
              <a:ext cx="36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3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-</a:t>
              </a:r>
              <a:endParaRPr lang="ru-RU" sz="2393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 flipV="1">
              <a:off x="10489999" y="2275913"/>
              <a:ext cx="85553" cy="373482"/>
            </a:xfrm>
            <a:prstGeom prst="straightConnector1">
              <a:avLst/>
            </a:prstGeom>
            <a:ln w="635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0475539" y="2333061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6" dirty="0">
                  <a:latin typeface="Calibri" panose="020F0502020204030204" pitchFamily="34" charset="0"/>
                </a:rPr>
                <a:t>2</a:t>
              </a:r>
              <a:r>
                <a:rPr lang="en-US" sz="1596" i="1" dirty="0">
                  <a:latin typeface="Calibri" panose="020F0502020204030204" pitchFamily="34" charset="0"/>
                  <a:sym typeface="Symbol" panose="05050102010706020507" pitchFamily="18" charset="2"/>
                </a:rPr>
                <a:t></a:t>
              </a:r>
              <a:r>
                <a:rPr lang="en-US" sz="1596" baseline="-25000" dirty="0">
                  <a:latin typeface="Calibri" panose="020F0502020204030204" pitchFamily="34" charset="0"/>
                </a:rPr>
                <a:t>x</a:t>
              </a:r>
              <a:endParaRPr lang="ru-RU" sz="1596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>
              <a:off x="6776050" y="1840696"/>
              <a:ext cx="3492636" cy="880910"/>
            </a:xfrm>
            <a:prstGeom prst="straightConnector1">
              <a:avLst/>
            </a:prstGeom>
            <a:ln w="635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рямоугольник 58"/>
            <p:cNvSpPr/>
            <p:nvPr/>
          </p:nvSpPr>
          <p:spPr>
            <a:xfrm rot="875728">
              <a:off x="8757617" y="2323661"/>
              <a:ext cx="402926" cy="187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5"/>
            </a:p>
          </p:txBody>
        </p:sp>
        <p:sp>
          <p:nvSpPr>
            <p:cNvPr id="60" name="TextBox 59"/>
            <p:cNvSpPr txBox="1"/>
            <p:nvPr/>
          </p:nvSpPr>
          <p:spPr>
            <a:xfrm rot="821312">
              <a:off x="8751589" y="2223149"/>
              <a:ext cx="466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6" dirty="0">
                  <a:latin typeface="Calibri" panose="020F0502020204030204" pitchFamily="34" charset="0"/>
                </a:rPr>
                <a:t>2</a:t>
              </a:r>
              <a:r>
                <a:rPr lang="en-US" sz="1596" i="1" dirty="0">
                  <a:latin typeface="Calibri" panose="020F0502020204030204" pitchFamily="34" charset="0"/>
                  <a:sym typeface="Symbol" panose="05050102010706020507" pitchFamily="18" charset="2"/>
                </a:rPr>
                <a:t></a:t>
              </a:r>
              <a:r>
                <a:rPr lang="en-US" sz="1596" baseline="-25000" dirty="0">
                  <a:latin typeface="Calibri" panose="020F0502020204030204" pitchFamily="34" charset="0"/>
                  <a:sym typeface="Symbol" panose="05050102010706020507" pitchFamily="18" charset="2"/>
                </a:rPr>
                <a:t>z</a:t>
              </a:r>
              <a:endParaRPr lang="ru-RU" sz="1596" baseline="-25000" dirty="0">
                <a:latin typeface="Calibri" panose="020F0502020204030204" pitchFamily="34" charset="0"/>
              </a:endParaRPr>
            </a:p>
          </p:txBody>
        </p:sp>
        <p:cxnSp>
          <p:nvCxnSpPr>
            <p:cNvPr id="61" name="Прямая со стрелкой 60"/>
            <p:cNvCxnSpPr/>
            <p:nvPr/>
          </p:nvCxnSpPr>
          <p:spPr>
            <a:xfrm flipV="1">
              <a:off x="10659589" y="1575149"/>
              <a:ext cx="0" cy="396000"/>
            </a:xfrm>
            <a:prstGeom prst="straightConnector1">
              <a:avLst/>
            </a:prstGeom>
            <a:ln w="635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 flipV="1">
              <a:off x="10371589" y="1565199"/>
              <a:ext cx="540000" cy="0"/>
            </a:xfrm>
            <a:prstGeom prst="line">
              <a:avLst/>
            </a:prstGeom>
            <a:ln w="9525" cap="rnd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0623589" y="1575149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96" i="1" dirty="0">
                  <a:latin typeface="Calibri" panose="020F0502020204030204" pitchFamily="34" charset="0"/>
                  <a:sym typeface="Symbol" panose="05050102010706020507" pitchFamily="18" charset="2"/>
                </a:rPr>
                <a:t> ∙</a:t>
              </a:r>
              <a:r>
                <a:rPr lang="en-US" sz="1596" baseline="-25000" dirty="0">
                  <a:latin typeface="Calibri" panose="020F0502020204030204" pitchFamily="34" charset="0"/>
                </a:rPr>
                <a:t>x</a:t>
              </a:r>
              <a:endParaRPr lang="ru-RU" sz="1596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64" name="Arc 29"/>
            <p:cNvSpPr>
              <a:spLocks/>
            </p:cNvSpPr>
            <p:nvPr/>
          </p:nvSpPr>
          <p:spPr bwMode="auto">
            <a:xfrm rot="2700000">
              <a:off x="9903589" y="1852349"/>
              <a:ext cx="234000" cy="234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795"/>
            </a:p>
          </p:txBody>
        </p:sp>
        <p:sp>
          <p:nvSpPr>
            <p:cNvPr id="65" name="Text Box 30"/>
            <p:cNvSpPr txBox="1">
              <a:spLocks noChangeArrowheads="1"/>
            </p:cNvSpPr>
            <p:nvPr/>
          </p:nvSpPr>
          <p:spPr bwMode="auto">
            <a:xfrm>
              <a:off x="10047589" y="1683149"/>
              <a:ext cx="31591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596" i="1" dirty="0">
                  <a:latin typeface="Calibri" panose="020F0502020204030204" pitchFamily="34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875897" y="2898245"/>
              <a:ext cx="36394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96" dirty="0">
                  <a:solidFill>
                    <a:srgbClr val="000000"/>
                  </a:solidFill>
                  <a:latin typeface="Calibri" panose="020F0502020204030204" pitchFamily="34" charset="0"/>
                </a:rPr>
                <a:t>Collision scheme with large Piwinski angle</a:t>
              </a:r>
              <a:endParaRPr lang="ru-RU" sz="1396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67" name="Объект 66"/>
          <p:cNvGraphicFramePr>
            <a:graphicFrameLocks noChangeAspect="1"/>
          </p:cNvGraphicFramePr>
          <p:nvPr/>
        </p:nvGraphicFramePr>
        <p:xfrm>
          <a:off x="1949169" y="2046316"/>
          <a:ext cx="2720092" cy="57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7" imgW="2273040" imgH="482400" progId="Equation.DSMT4">
                  <p:embed/>
                </p:oleObj>
              </mc:Choice>
              <mc:Fallback>
                <p:oleObj name="Equation" r:id="rId7" imgW="2273040" imgH="482400" progId="Equation.DSMT4">
                  <p:embed/>
                  <p:pic>
                    <p:nvPicPr>
                      <p:cNvPr id="67" name="Объект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169" y="2046316"/>
                        <a:ext cx="2720092" cy="577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Овал 67"/>
          <p:cNvSpPr/>
          <p:nvPr/>
        </p:nvSpPr>
        <p:spPr>
          <a:xfrm>
            <a:off x="2882576" y="2907923"/>
            <a:ext cx="215402" cy="287202"/>
          </a:xfrm>
          <a:prstGeom prst="ellipse">
            <a:avLst/>
          </a:prstGeom>
          <a:noFill/>
          <a:ln w="12700">
            <a:solidFill>
              <a:srgbClr val="003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5"/>
          </a:p>
        </p:txBody>
      </p:sp>
      <p:graphicFrame>
        <p:nvGraphicFramePr>
          <p:cNvPr id="69" name="Объект 68"/>
          <p:cNvGraphicFramePr>
            <a:graphicFrameLocks noChangeAspect="1"/>
          </p:cNvGraphicFramePr>
          <p:nvPr/>
        </p:nvGraphicFramePr>
        <p:xfrm>
          <a:off x="333656" y="4200333"/>
          <a:ext cx="4163535" cy="6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9" imgW="3340080" imgH="558720" progId="Equation.DSMT4">
                  <p:embed/>
                </p:oleObj>
              </mc:Choice>
              <mc:Fallback>
                <p:oleObj name="Equation" r:id="rId9" imgW="3340080" imgH="558720" progId="Equation.DSMT4">
                  <p:embed/>
                  <p:pic>
                    <p:nvPicPr>
                      <p:cNvPr id="69" name="Объект 6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56" y="4200333"/>
                        <a:ext cx="4163535" cy="696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Прямая соединительная линия 69"/>
          <p:cNvCxnSpPr/>
          <p:nvPr/>
        </p:nvCxnSpPr>
        <p:spPr>
          <a:xfrm>
            <a:off x="154155" y="3805429"/>
            <a:ext cx="118470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/>
          <p:nvPr/>
        </p:nvSpPr>
        <p:spPr>
          <a:xfrm>
            <a:off x="3708283" y="4236233"/>
            <a:ext cx="305152" cy="610305"/>
          </a:xfrm>
          <a:prstGeom prst="ellipse">
            <a:avLst/>
          </a:prstGeom>
          <a:noFill/>
          <a:ln w="12700">
            <a:solidFill>
              <a:srgbClr val="003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5">
              <a:solidFill>
                <a:srgbClr val="003FBC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49280" y="3984931"/>
            <a:ext cx="969307" cy="2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7" dirty="0">
                <a:solidFill>
                  <a:srgbClr val="003FBC"/>
                </a:solidFill>
                <a:latin typeface="Calibri" panose="020F0502020204030204" pitchFamily="34" charset="0"/>
              </a:rPr>
              <a:t>linear density</a:t>
            </a:r>
            <a:endParaRPr lang="ru-RU" sz="1097" dirty="0">
              <a:solidFill>
                <a:srgbClr val="003FBC"/>
              </a:solidFill>
              <a:latin typeface="Calibri" panose="020F0502020204030204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H="1">
            <a:off x="3346515" y="2369419"/>
            <a:ext cx="962844" cy="762647"/>
          </a:xfrm>
          <a:prstGeom prst="straightConnector1">
            <a:avLst/>
          </a:prstGeom>
          <a:ln w="95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4210886" y="4595235"/>
            <a:ext cx="215402" cy="251302"/>
          </a:xfrm>
          <a:prstGeom prst="ellipse">
            <a:avLst/>
          </a:prstGeom>
          <a:noFill/>
          <a:ln w="12700">
            <a:solidFill>
              <a:srgbClr val="003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5"/>
          </a:p>
        </p:txBody>
      </p:sp>
      <p:sp>
        <p:nvSpPr>
          <p:cNvPr id="75" name="TextBox 74"/>
          <p:cNvSpPr txBox="1"/>
          <p:nvPr/>
        </p:nvSpPr>
        <p:spPr>
          <a:xfrm>
            <a:off x="154154" y="5133740"/>
            <a:ext cx="5015853" cy="1166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</a:rPr>
              <a:t>The beam-beam limit in the Crab Waist collision scheme can be high, but to obtain it, a small vertical emittance and a sufficiently high bunch linear density are required. The latter is an important parameter for collective instabilities and impedance-related issues, so this is another limitation.</a:t>
            </a:r>
            <a:endParaRPr lang="ru-RU" sz="1396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539197" y="4236233"/>
            <a:ext cx="6390249" cy="20563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4950" indent="-284950" algn="just">
              <a:buFont typeface="Wingdings" panose="05000000000000000000" pitchFamily="2" charset="2"/>
              <a:buChar char="§"/>
            </a:pP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There is no sense to optimize the luminosity 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</a:rPr>
              <a:t>per bunch 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(or 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</a:rPr>
              <a:t>per collision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). Attention should only be paid to 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  <a:sym typeface="Symbol"/>
              </a:rPr>
              <a:t></a:t>
            </a:r>
            <a:r>
              <a:rPr lang="en-US" sz="1596" i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sz="798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4950" indent="-284950" algn="just">
              <a:buFont typeface="Wingdings" panose="05000000000000000000" pitchFamily="2" charset="2"/>
              <a:buChar char="§"/>
            </a:pP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  <a:sym typeface="Symbol"/>
              </a:rPr>
              <a:t></a:t>
            </a:r>
            <a:r>
              <a:rPr lang="en-US" sz="1596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z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 is one of the most variable parameters: it depends on many factors, including the bunch population </a:t>
            </a:r>
            <a:r>
              <a:rPr lang="en-US" sz="1596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96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. Accordingly, </a:t>
            </a:r>
            <a:r>
              <a:rPr lang="en-US" sz="1596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96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 should be adjusted to obtain the desired 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  <a:sym typeface="Symbol"/>
              </a:rPr>
              <a:t></a:t>
            </a:r>
            <a:r>
              <a:rPr lang="en-US" sz="1596" i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sz="798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4950" indent="-284950" algn="just">
              <a:buFont typeface="Wingdings" panose="05000000000000000000" pitchFamily="2" charset="2"/>
              <a:buChar char="§"/>
            </a:pP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The number of bunches </a:t>
            </a:r>
            <a:r>
              <a:rPr lang="en-US" sz="1596" i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596" i="1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  <a:sym typeface="Symbol"/>
              </a:rPr>
              <a:t> 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596" i="1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1596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96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596" dirty="0">
                <a:solidFill>
                  <a:srgbClr val="000000"/>
                </a:solidFill>
                <a:latin typeface="Calibri" panose="020F0502020204030204" pitchFamily="34" charset="0"/>
              </a:rPr>
              <a:t>. We don't need to worry about this (except for Z) since the range of valid values is quite wide.</a:t>
            </a:r>
            <a:endParaRPr lang="ru-RU" sz="1596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18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5773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45773"/>
              <a:t>24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54" y="571275"/>
            <a:ext cx="12170892" cy="621969"/>
          </a:xfrm>
          <a:prstGeom prst="rect">
            <a:avLst/>
          </a:prstGeom>
          <a:noFill/>
        </p:spPr>
        <p:txBody>
          <a:bodyPr wrap="square" lIns="126121" tIns="0" rIns="126121" bIns="0" rtlCol="0" anchor="ctr" anchorCtr="0">
            <a:spAutoFit/>
          </a:bodyPr>
          <a:lstStyle/>
          <a:p>
            <a:pPr algn="ctr" defTabSz="945773">
              <a:lnSpc>
                <a:spcPct val="60000"/>
              </a:lnSpc>
            </a:pPr>
            <a:r>
              <a:rPr lang="en-US" sz="3191" b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Footprint Size</a:t>
            </a:r>
          </a:p>
          <a:p>
            <a:pPr algn="ctr" defTabSz="945773">
              <a:lnSpc>
                <a:spcPct val="60000"/>
              </a:lnSpc>
            </a:pPr>
            <a:r>
              <a:rPr lang="en-US" sz="3191" b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994" b="1" dirty="0">
                <a:solidFill>
                  <a:srgbClr val="0033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(machine resonances w/o beam-beam)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02431DF6-41CB-4397-A2A3-BFCE07E6B182}"/>
              </a:ext>
            </a:extLst>
          </p:cNvPr>
          <p:cNvSpPr txBox="1"/>
          <p:nvPr/>
        </p:nvSpPr>
        <p:spPr>
          <a:xfrm>
            <a:off x="1352003" y="129900"/>
            <a:ext cx="2713294" cy="226761"/>
          </a:xfrm>
          <a:prstGeom prst="rect">
            <a:avLst/>
          </a:prstGeom>
          <a:noFill/>
        </p:spPr>
        <p:txBody>
          <a:bodyPr wrap="square" lIns="126121" tIns="63060" rIns="126121" bIns="63060" rtlCol="0">
            <a:noAutofit/>
          </a:bodyPr>
          <a:lstStyle/>
          <a:p>
            <a:pPr algn="ctr" defTabSz="945773">
              <a:lnSpc>
                <a:spcPts val="1707"/>
              </a:lnSpc>
            </a:pPr>
            <a:r>
              <a:rPr lang="en-US" sz="1197" dirty="0">
                <a:solidFill>
                  <a:srgbClr val="FFFFFF"/>
                </a:solidFill>
                <a:latin typeface="Arial"/>
              </a:rPr>
              <a:t>31 May 2022  /  FCC Week 2022</a:t>
            </a:r>
            <a:endParaRPr lang="de-AT" sz="1197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E9335305-5BED-4A23-8A5C-34ED427E5A35}"/>
              </a:ext>
            </a:extLst>
          </p:cNvPr>
          <p:cNvSpPr txBox="1"/>
          <p:nvPr/>
        </p:nvSpPr>
        <p:spPr>
          <a:xfrm>
            <a:off x="5107907" y="129900"/>
            <a:ext cx="2713294" cy="226761"/>
          </a:xfrm>
          <a:prstGeom prst="rect">
            <a:avLst/>
          </a:prstGeom>
          <a:noFill/>
        </p:spPr>
        <p:txBody>
          <a:bodyPr wrap="square" lIns="126121" tIns="63060" rIns="126121" bIns="63060" rtlCol="0">
            <a:noAutofit/>
          </a:bodyPr>
          <a:lstStyle/>
          <a:p>
            <a:pPr algn="ctr" defTabSz="945773">
              <a:lnSpc>
                <a:spcPts val="1707"/>
              </a:lnSpc>
            </a:pPr>
            <a:r>
              <a:rPr lang="en-US" sz="1197" dirty="0">
                <a:solidFill>
                  <a:srgbClr val="FFFFFF"/>
                </a:solidFill>
                <a:latin typeface="Arial"/>
              </a:rPr>
              <a:t>D. </a:t>
            </a:r>
            <a:r>
              <a:rPr lang="en-US" sz="1197" dirty="0" err="1">
                <a:solidFill>
                  <a:srgbClr val="FFFFFF"/>
                </a:solidFill>
                <a:latin typeface="Arial"/>
              </a:rPr>
              <a:t>Shatilov</a:t>
            </a:r>
            <a:endParaRPr lang="de-AT" sz="1197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1" y="4738837"/>
            <a:ext cx="2417398" cy="2023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27" y="4738837"/>
            <a:ext cx="2417398" cy="20232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83" y="4738837"/>
            <a:ext cx="2417398" cy="2023205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297756" y="2297618"/>
            <a:ext cx="11559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600582" y="1328310"/>
            <a:ext cx="0" cy="545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400803" y="1328310"/>
            <a:ext cx="0" cy="545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9236925" y="1328310"/>
            <a:ext cx="0" cy="545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83" y="2441219"/>
            <a:ext cx="2417398" cy="20232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2161" y="1256510"/>
            <a:ext cx="2656620" cy="107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5773"/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</a:rPr>
              <a:t>Ideal lattice (4-fold symmetry)</a:t>
            </a:r>
          </a:p>
          <a:p>
            <a:pPr defTabSz="945773"/>
            <a:endParaRPr lang="en-US" sz="399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defTabSz="945773"/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Only the quarter ring footprint matters. For the whole ring, the footprint will be 4 times larger, but most of the resonances it </a:t>
            </a:r>
            <a:r>
              <a:rPr lang="en-US" sz="1097" dirty="0" err="1">
                <a:solidFill>
                  <a:srgbClr val="000000"/>
                </a:solidFill>
                <a:latin typeface="Calibri" panose="020F0502020204030204" pitchFamily="34" charset="0"/>
              </a:rPr>
              <a:t>cros-ses</a:t>
            </a:r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 will be forbidden.</a:t>
            </a:r>
            <a:endParaRPr lang="ru-RU" sz="109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2383" y="1256510"/>
            <a:ext cx="2656620" cy="104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5773"/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</a:rPr>
              <a:t>Seed 2,  </a:t>
            </a:r>
            <a:r>
              <a:rPr lang="en-US" sz="1396" u="sng" dirty="0">
                <a:solidFill>
                  <a:srgbClr val="000000"/>
                </a:solidFill>
                <a:latin typeface="Calibri" panose="020F0502020204030204" pitchFamily="34" charset="0"/>
              </a:rPr>
              <a:t>1/4 of the ring</a:t>
            </a:r>
          </a:p>
          <a:p>
            <a:pPr defTabSz="945773"/>
            <a:endParaRPr lang="en-US" sz="399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defTabSz="945773"/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A quarter of the ring is artificially repeated 4 times. New resonances appeared due to errors, but many remained forbidden due to symmetry.</a:t>
            </a:r>
            <a:endParaRPr lang="ru-RU" sz="109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8504" y="1256510"/>
            <a:ext cx="2656620" cy="104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5773"/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</a:rPr>
              <a:t>Seed 2, </a:t>
            </a:r>
            <a:r>
              <a:rPr lang="en-US" sz="1396" u="sng" dirty="0">
                <a:solidFill>
                  <a:srgbClr val="000000"/>
                </a:solidFill>
                <a:latin typeface="Calibri" panose="020F0502020204030204" pitchFamily="34" charset="0"/>
              </a:rPr>
              <a:t>1/2 of the ring</a:t>
            </a:r>
          </a:p>
          <a:p>
            <a:pPr defTabSz="945773"/>
            <a:endParaRPr lang="en-US" sz="399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45773"/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The half ring is artificially repeated 2 times. Two different quarters form a super period, which corresponds to a doubled footprint. And new resonances  appeared.</a:t>
            </a:r>
            <a:endParaRPr lang="ru-RU" sz="1097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44626" y="1256510"/>
            <a:ext cx="2656620" cy="874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5773"/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</a:rPr>
              <a:t>Seed 2, </a:t>
            </a:r>
            <a:r>
              <a:rPr lang="en-US" sz="1396" u="sng" dirty="0">
                <a:solidFill>
                  <a:srgbClr val="000000"/>
                </a:solidFill>
                <a:latin typeface="Calibri" panose="020F0502020204030204" pitchFamily="34" charset="0"/>
              </a:rPr>
              <a:t>full ring</a:t>
            </a:r>
          </a:p>
          <a:p>
            <a:pPr algn="just" defTabSz="945773"/>
            <a:endParaRPr lang="en-US" sz="399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 defTabSz="945773"/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A realistic situation where there is no </a:t>
            </a:r>
            <a:r>
              <a:rPr lang="en-US" sz="1097" dirty="0" err="1">
                <a:solidFill>
                  <a:srgbClr val="000000"/>
                </a:solidFill>
                <a:latin typeface="Calibri" panose="020F0502020204030204" pitchFamily="34" charset="0"/>
              </a:rPr>
              <a:t>sym-metry</a:t>
            </a:r>
            <a:r>
              <a:rPr lang="en-US" sz="1097" dirty="0">
                <a:solidFill>
                  <a:srgbClr val="000000"/>
                </a:solidFill>
                <a:latin typeface="Calibri" panose="020F0502020204030204" pitchFamily="34" charset="0"/>
              </a:rPr>
              <a:t> between quarters, and accordingly all resonances are allowed.</a:t>
            </a:r>
            <a:endParaRPr lang="ru-RU" sz="109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1" y="2441219"/>
            <a:ext cx="2417398" cy="20232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27" y="2441219"/>
            <a:ext cx="2417398" cy="202320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05" y="2441219"/>
            <a:ext cx="2417398" cy="202320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05" y="4738837"/>
            <a:ext cx="2417398" cy="2023205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800360" y="1328310"/>
            <a:ext cx="0" cy="545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97756" y="4595235"/>
            <a:ext cx="11559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-599750" y="5528643"/>
            <a:ext cx="2261717" cy="394903"/>
          </a:xfrm>
          <a:prstGeom prst="rect">
            <a:avLst/>
          </a:prstGeom>
          <a:noFill/>
        </p:spPr>
        <p:txBody>
          <a:bodyPr wrap="square" tIns="35900" rtlCol="0" anchor="b" anchorCtr="0">
            <a:noAutofit/>
          </a:bodyPr>
          <a:lstStyle/>
          <a:p>
            <a:pPr defTabSz="945773">
              <a:lnSpc>
                <a:spcPts val="3690"/>
              </a:lnSpc>
            </a:pPr>
            <a:r>
              <a:rPr lang="en-US" sz="1197" dirty="0">
                <a:solidFill>
                  <a:srgbClr val="000000"/>
                </a:solidFill>
                <a:latin typeface="Calibri" panose="020F0502020204030204" pitchFamily="34" charset="0"/>
              </a:rPr>
              <a:t>Normalized betatron amplitudes</a:t>
            </a:r>
            <a:endParaRPr lang="ru-RU" sz="119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367343" y="3266925"/>
            <a:ext cx="1795014" cy="394903"/>
          </a:xfrm>
          <a:prstGeom prst="rect">
            <a:avLst/>
          </a:prstGeom>
          <a:noFill/>
        </p:spPr>
        <p:txBody>
          <a:bodyPr wrap="square" tIns="35900" rtlCol="0" anchor="b" anchorCtr="0">
            <a:noAutofit/>
          </a:bodyPr>
          <a:lstStyle/>
          <a:p>
            <a:pPr defTabSz="945773">
              <a:lnSpc>
                <a:spcPts val="3690"/>
              </a:lnSpc>
            </a:pPr>
            <a:r>
              <a:rPr lang="en-US" sz="1197" dirty="0">
                <a:solidFill>
                  <a:srgbClr val="000000"/>
                </a:solidFill>
                <a:latin typeface="Calibri" panose="020F0502020204030204" pitchFamily="34" charset="0"/>
              </a:rPr>
              <a:t>Betatron tunes (footprint)</a:t>
            </a:r>
            <a:endParaRPr lang="ru-RU" sz="119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0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9AFC2D5-5DD9-4E58-BE80-1FB2189535E5}"/>
              </a:ext>
            </a:extLst>
          </p:cNvPr>
          <p:cNvSpPr txBox="1"/>
          <p:nvPr/>
        </p:nvSpPr>
        <p:spPr>
          <a:xfrm>
            <a:off x="10695272" y="6457890"/>
            <a:ext cx="14967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T. Charles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149F6-4B63-174D-8695-A8B55E1D9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25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3C83E3-C468-0F43-9A69-9BB2672D1D93}"/>
              </a:ext>
            </a:extLst>
          </p:cNvPr>
          <p:cNvSpPr txBox="1">
            <a:spLocks/>
          </p:cNvSpPr>
          <p:nvPr/>
        </p:nvSpPr>
        <p:spPr>
          <a:xfrm>
            <a:off x="299446" y="644691"/>
            <a:ext cx="109230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sz="2933" dirty="0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FCC-</a:t>
            </a:r>
            <a:r>
              <a:rPr lang="en-US" sz="2933" dirty="0" err="1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ee</a:t>
            </a:r>
            <a:r>
              <a:rPr lang="en-US" sz="2933" dirty="0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 emittance tuning results </a:t>
            </a:r>
            <a:endParaRPr lang="en-US" sz="2000" dirty="0">
              <a:solidFill>
                <a:srgbClr val="0432FF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defTabSz="914354">
              <a:defRPr/>
            </a:pPr>
            <a:r>
              <a:rPr lang="en-US" sz="2000" dirty="0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without BPM errors and without chromaticity correction</a:t>
            </a:r>
            <a:endParaRPr lang="en-US" sz="2000" kern="0" dirty="0">
              <a:solidFill>
                <a:srgbClr val="0432FF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5253E2-FDDC-6C42-91A7-7E68C4A0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r="79981" b="33293"/>
          <a:stretch/>
        </p:blipFill>
        <p:spPr>
          <a:xfrm>
            <a:off x="550151" y="4580550"/>
            <a:ext cx="1512516" cy="179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273E1-1774-DA43-8EAC-743E97E54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55" b="32051"/>
          <a:stretch/>
        </p:blipFill>
        <p:spPr>
          <a:xfrm>
            <a:off x="2062667" y="4580550"/>
            <a:ext cx="1688403" cy="1824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BA517A-C361-784C-88DB-45A5544BD3AA}"/>
              </a:ext>
            </a:extLst>
          </p:cNvPr>
          <p:cNvSpPr txBox="1"/>
          <p:nvPr/>
        </p:nvSpPr>
        <p:spPr>
          <a:xfrm>
            <a:off x="8016565" y="548680"/>
            <a:ext cx="311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1600" b="1" dirty="0">
                <a:solidFill>
                  <a:srgbClr val="0F124A">
                    <a:lumMod val="90000"/>
                    <a:lumOff val="10000"/>
                  </a:srgbClr>
                </a:solidFill>
                <a:highlight>
                  <a:srgbClr val="FFFF00"/>
                </a:highlight>
                <a:latin typeface="Arial"/>
              </a:rPr>
              <a:t>ttbar (182.5 GeV) </a:t>
            </a:r>
            <a:r>
              <a:rPr lang="en-US" sz="1600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4IP lattice, </a:t>
            </a:r>
          </a:p>
          <a:p>
            <a:pPr defTabSz="914280"/>
            <a:r>
              <a:rPr lang="en-US" sz="1600" b="1" dirty="0">
                <a:solidFill>
                  <a:srgbClr val="0F124A">
                    <a:lumMod val="90000"/>
                    <a:lumOff val="10000"/>
                  </a:srgbClr>
                </a:solidFill>
                <a:latin typeface="Arial"/>
              </a:rPr>
              <a:t>after correction strategy: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6941E6-CFF1-9842-822C-9D5118DFEE55}"/>
              </a:ext>
            </a:extLst>
          </p:cNvPr>
          <p:cNvSpPr txBox="1"/>
          <p:nvPr/>
        </p:nvSpPr>
        <p:spPr>
          <a:xfrm>
            <a:off x="4015492" y="4411659"/>
            <a:ext cx="3549360" cy="235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0"/>
            <a:r>
              <a:rPr lang="en-US" sz="1467" i="1" dirty="0">
                <a:solidFill>
                  <a:srgbClr val="0F124A"/>
                </a:solidFill>
                <a:latin typeface="Arial"/>
              </a:rPr>
              <a:t>Important to note: </a:t>
            </a:r>
          </a:p>
          <a:p>
            <a:pPr defTabSz="914280"/>
            <a:r>
              <a:rPr lang="en-US" sz="1467" i="1" dirty="0">
                <a:solidFill>
                  <a:srgbClr val="0F124A"/>
                </a:solidFill>
                <a:latin typeface="Arial"/>
              </a:rPr>
              <a:t>BPM errors not included and </a:t>
            </a:r>
            <a:r>
              <a:rPr lang="en-US" sz="1467" i="1" dirty="0" err="1">
                <a:solidFill>
                  <a:srgbClr val="0F124A"/>
                </a:solidFill>
                <a:latin typeface="Arial"/>
              </a:rPr>
              <a:t>chrom</a:t>
            </a:r>
            <a:r>
              <a:rPr lang="en-US" sz="1467" i="1" dirty="0">
                <a:solidFill>
                  <a:srgbClr val="0F124A"/>
                </a:solidFill>
                <a:latin typeface="Arial"/>
              </a:rPr>
              <a:t> correction not included.</a:t>
            </a:r>
          </a:p>
          <a:p>
            <a:pPr defTabSz="914280"/>
            <a:endParaRPr lang="en-US" sz="1467" i="1" dirty="0">
              <a:solidFill>
                <a:srgbClr val="0F124A"/>
              </a:solidFill>
              <a:latin typeface="Arial"/>
            </a:endParaRPr>
          </a:p>
          <a:p>
            <a:pPr defTabSz="914280"/>
            <a:r>
              <a:rPr lang="en-US" sz="1467" i="1" dirty="0">
                <a:solidFill>
                  <a:srgbClr val="0F124A"/>
                </a:solidFill>
                <a:latin typeface="Arial"/>
              </a:rPr>
              <a:t>Radiation not included in correctors and trim and skew quads.</a:t>
            </a:r>
          </a:p>
          <a:p>
            <a:pPr defTabSz="914280"/>
            <a:endParaRPr lang="en-US" sz="1467" i="1" dirty="0">
              <a:solidFill>
                <a:srgbClr val="0F124A"/>
              </a:solidFill>
              <a:latin typeface="Arial"/>
            </a:endParaRPr>
          </a:p>
          <a:p>
            <a:pPr defTabSz="914280"/>
            <a:r>
              <a:rPr lang="en-US" sz="1467" i="1" dirty="0">
                <a:solidFill>
                  <a:srgbClr val="0F124A"/>
                </a:solidFill>
                <a:latin typeface="Arial"/>
              </a:rPr>
              <a:t>Also note:</a:t>
            </a:r>
          </a:p>
          <a:p>
            <a:pPr defTabSz="914280"/>
            <a:r>
              <a:rPr lang="en-US" sz="1467" i="1" dirty="0">
                <a:solidFill>
                  <a:srgbClr val="C00000"/>
                </a:solidFill>
                <a:latin typeface="Arial"/>
              </a:rPr>
              <a:t>Despite well corrected linear optics, the DA is still greatly reduced. 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803D97-5B47-294C-908A-88DA97B38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01" t="54400" r="54407" b="43140"/>
          <a:stretch/>
        </p:blipFill>
        <p:spPr>
          <a:xfrm>
            <a:off x="2639616" y="5800058"/>
            <a:ext cx="398352" cy="609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9A330A-DE9F-6F4E-9727-DEE288826417}"/>
              </a:ext>
            </a:extLst>
          </p:cNvPr>
          <p:cNvSpPr txBox="1"/>
          <p:nvPr/>
        </p:nvSpPr>
        <p:spPr>
          <a:xfrm>
            <a:off x="549070" y="1687549"/>
            <a:ext cx="401263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/>
            <a:r>
              <a:rPr lang="en-US" sz="1351" b="1" dirty="0">
                <a:solidFill>
                  <a:srgbClr val="121C83"/>
                </a:solidFill>
                <a:latin typeface="Arial"/>
              </a:rPr>
              <a:t>RMS misalignment and field errors tolerances: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203DEB-5BEC-1F40-BDE7-9E0FDB96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396" r="21651"/>
          <a:stretch/>
        </p:blipFill>
        <p:spPr>
          <a:xfrm>
            <a:off x="602303" y="4100537"/>
            <a:ext cx="6213468" cy="227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671390-FF24-B447-9497-95E3C4C3F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69" y="2003596"/>
            <a:ext cx="6445011" cy="20969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4D32E9-E61B-0847-BE3A-90424DCA7F7F}"/>
              </a:ext>
            </a:extLst>
          </p:cNvPr>
          <p:cNvGrpSpPr/>
          <p:nvPr/>
        </p:nvGrpSpPr>
        <p:grpSpPr>
          <a:xfrm>
            <a:off x="7702285" y="1260245"/>
            <a:ext cx="3842159" cy="2709215"/>
            <a:chOff x="5776713" y="945183"/>
            <a:chExt cx="2881619" cy="203191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FFFCACB-6831-4843-A34E-FDD258CEE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713" y="945183"/>
              <a:ext cx="2881619" cy="203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B2B81C-592D-7B44-97A9-417864EED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8570" y="1096735"/>
              <a:ext cx="2048323" cy="19203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E2A917-6865-6A4D-A8AE-E586E2DCDBF8}"/>
              </a:ext>
            </a:extLst>
          </p:cNvPr>
          <p:cNvGrpSpPr/>
          <p:nvPr/>
        </p:nvGrpSpPr>
        <p:grpSpPr>
          <a:xfrm>
            <a:off x="7710887" y="4065470"/>
            <a:ext cx="3930963" cy="2722959"/>
            <a:chOff x="5783165" y="3049102"/>
            <a:chExt cx="2948222" cy="2042219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106116AB-4DAD-DB42-8749-5F60DC68F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165" y="3049102"/>
              <a:ext cx="2948222" cy="204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48738B-C6E7-CF45-B1DF-FF5442A3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91229" y="3212729"/>
              <a:ext cx="2053657" cy="192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983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DB185-7C32-0744-BCD9-B0300440F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3778E-9F53-2D48-AEC4-90FD48822644}"/>
              </a:ext>
            </a:extLst>
          </p:cNvPr>
          <p:cNvSpPr txBox="1"/>
          <p:nvPr/>
        </p:nvSpPr>
        <p:spPr>
          <a:xfrm>
            <a:off x="6641509" y="1988840"/>
            <a:ext cx="2194832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>
                <a:solidFill>
                  <a:srgbClr val="121C83"/>
                </a:solidFill>
              </a:rPr>
              <a:t>Chromaticity correction: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AA2527-E43A-5944-BC63-3E12C509AF7D}"/>
              </a:ext>
            </a:extLst>
          </p:cNvPr>
          <p:cNvSpPr txBox="1"/>
          <p:nvPr/>
        </p:nvSpPr>
        <p:spPr>
          <a:xfrm>
            <a:off x="2132540" y="2010465"/>
            <a:ext cx="244490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>
                <a:solidFill>
                  <a:srgbClr val="121C83"/>
                </a:solidFill>
              </a:rPr>
              <a:t>No chromaticity correction: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235119A-62D5-8544-8D86-9D7EA0915D63}"/>
              </a:ext>
            </a:extLst>
          </p:cNvPr>
          <p:cNvSpPr txBox="1">
            <a:spLocks/>
          </p:cNvSpPr>
          <p:nvPr/>
        </p:nvSpPr>
        <p:spPr>
          <a:xfrm>
            <a:off x="296456" y="615636"/>
            <a:ext cx="1092300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sz="2667" kern="0" dirty="0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C</a:t>
            </a:r>
            <a:r>
              <a:rPr lang="en-US" sz="2667" dirty="0">
                <a:solidFill>
                  <a:srgbClr val="0432FF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hromaticity correction added</a:t>
            </a:r>
            <a:endParaRPr lang="en-US" sz="2667" kern="0" dirty="0">
              <a:solidFill>
                <a:srgbClr val="0432FF"/>
              </a:solidFill>
              <a:latin typeface="CMU Sans Serif Medium" panose="02000603000000000000" pitchFamily="2" charset="0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31280BC-138A-D14A-A7DA-3A69182E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50" y="2395750"/>
            <a:ext cx="3842159" cy="27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B653D1-D79E-CA40-AC6C-2DB3A036B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29" y="2597820"/>
            <a:ext cx="2413161" cy="22623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0221FCB-B19A-454A-ABBE-F8CF18F4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8" y="2372884"/>
            <a:ext cx="3874588" cy="2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B1C1AE-3689-1542-9D08-59D96BEC9111}"/>
              </a:ext>
            </a:extLst>
          </p:cNvPr>
          <p:cNvSpPr txBox="1"/>
          <p:nvPr/>
        </p:nvSpPr>
        <p:spPr>
          <a:xfrm>
            <a:off x="9544586" y="3599020"/>
            <a:ext cx="1931015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rgbClr val="C00000"/>
                </a:solidFill>
              </a:rPr>
              <a:t>Highest 8 emittances removed, to better view lower end of distribution.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56FE3A-040C-8745-99E4-642A356E4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223" y="2491115"/>
            <a:ext cx="2477679" cy="25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4BC0C-2F1E-4FEF-9A66-383280A3F132}"/>
              </a:ext>
            </a:extLst>
          </p:cNvPr>
          <p:cNvSpPr txBox="1"/>
          <p:nvPr/>
        </p:nvSpPr>
        <p:spPr>
          <a:xfrm>
            <a:off x="6574055" y="5250248"/>
            <a:ext cx="3247278" cy="5007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dirty="0"/>
              <a:t>Cf: the spec is </a:t>
            </a:r>
            <a:r>
              <a:rPr lang="el-GR" dirty="0"/>
              <a:t>ε</a:t>
            </a:r>
            <a:r>
              <a:rPr lang="en-US" baseline="-25000" dirty="0"/>
              <a:t>y</a:t>
            </a:r>
            <a:r>
              <a:rPr lang="en-US" dirty="0"/>
              <a:t>=2.98 pm rad</a:t>
            </a:r>
          </a:p>
        </p:txBody>
      </p:sp>
    </p:spTree>
    <p:extLst>
      <p:ext uri="{BB962C8B-B14F-4D97-AF65-F5344CB8AC3E}">
        <p14:creationId xmlns:p14="http://schemas.microsoft.com/office/powerpoint/2010/main" val="1066677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31EA1E-797F-4CDE-90C2-9982012B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34" y="3302659"/>
            <a:ext cx="9863711" cy="35116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27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Dynamic Aperture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23E94-26D8-447C-893C-61AE995892EA}"/>
              </a:ext>
            </a:extLst>
          </p:cNvPr>
          <p:cNvSpPr txBox="1"/>
          <p:nvPr/>
        </p:nvSpPr>
        <p:spPr>
          <a:xfrm>
            <a:off x="9072332" y="124245"/>
            <a:ext cx="2444965" cy="300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685783"/>
            <a:r>
              <a:rPr lang="en-US" sz="1351" dirty="0">
                <a:solidFill>
                  <a:srgbClr val="0C377B"/>
                </a:solidFill>
                <a:latin typeface="Arial"/>
              </a:rPr>
              <a:t>K. Oide, M. Hofer, D. Shatilov</a:t>
            </a:r>
            <a:endParaRPr lang="en-GB" sz="1400" dirty="0">
              <a:solidFill>
                <a:prstClr val="black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02D12B-9600-46EC-9E81-35E3EB6C114D}"/>
              </a:ext>
            </a:extLst>
          </p:cNvPr>
          <p:cNvSpPr/>
          <p:nvPr/>
        </p:nvSpPr>
        <p:spPr>
          <a:xfrm>
            <a:off x="815414" y="3297939"/>
            <a:ext cx="1344149" cy="384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555E2-D2D6-45F8-86D8-B974F0803511}"/>
              </a:ext>
            </a:extLst>
          </p:cNvPr>
          <p:cNvSpPr txBox="1">
            <a:spLocks/>
          </p:cNvSpPr>
          <p:nvPr/>
        </p:nvSpPr>
        <p:spPr>
          <a:xfrm>
            <a:off x="590400" y="1412776"/>
            <a:ext cx="11554272" cy="51845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2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4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0F124A"/>
                </a:solidFill>
                <a:latin typeface="+mn-lt"/>
                <a:ea typeface="+mn-ea"/>
                <a:cs typeface="+mn-cs"/>
              </a:defRPr>
            </a:lvl3pPr>
            <a:lvl4pPr marL="10206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08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  <a:sym typeface="Wingdings" panose="05000000000000000000" pitchFamily="2" charset="2"/>
              </a:rPr>
              <a:t>Large dynamic aperture is needed for top-up injection and lifetime due to high </a:t>
            </a:r>
            <a:r>
              <a:rPr lang="en-US" sz="3200" b="1" dirty="0" err="1">
                <a:solidFill>
                  <a:srgbClr val="115CA9"/>
                </a:solidFill>
                <a:latin typeface="Calibri"/>
                <a:sym typeface="Wingdings" panose="05000000000000000000" pitchFamily="2" charset="2"/>
              </a:rPr>
              <a:t>beamstrahlung</a:t>
            </a:r>
            <a:r>
              <a:rPr lang="en-US" sz="3200" b="1" dirty="0">
                <a:solidFill>
                  <a:srgbClr val="115CA9"/>
                </a:solidFill>
                <a:latin typeface="Calibri"/>
                <a:sym typeface="Wingdings" panose="05000000000000000000" pitchFamily="2" charset="2"/>
              </a:rPr>
              <a:t> energy tails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Dynamic aperture optimized with ~150 families of sextupoles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Aperture is good without errors but still need to improve error correction</a:t>
            </a:r>
            <a:endParaRPr lang="en-US" sz="2667" dirty="0">
              <a:solidFill>
                <a:srgbClr val="0F124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59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EE7DA-E857-4D26-B1FE-6B7E4623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382F6-1532-415D-AF30-E8A5FEAE6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BC224-834B-499B-9395-5FD86BBA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7BDC9-F6A0-4B08-826D-5AE2209A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0CF8-4C48-41A1-B028-B80E9A25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Booster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F51D-5FD8-4344-B2E7-89F9009E9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712"/>
            <a:ext cx="10515600" cy="4997868"/>
          </a:xfrm>
        </p:spPr>
        <p:txBody>
          <a:bodyPr/>
          <a:lstStyle/>
          <a:p>
            <a:r>
              <a:rPr lang="en-US" dirty="0"/>
              <a:t>The booster, in contrast to the main ring, needs to continuously ramp up in energy from the injector energy (16-20GeV) to the top energy (45GeV to 182.5GeV</a:t>
            </a:r>
          </a:p>
          <a:p>
            <a:r>
              <a:rPr lang="en-US" dirty="0"/>
              <a:t>The problem is that at low energies the dipole field is very low (comparable to the earth’s magnetic field), non-linearities become important and, crucially, damping times are large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03F40-7271-41F3-9605-213AA285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D0B12-EF83-4023-A099-B3AA21CA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57428-A27A-46C9-8A54-C9A53B069B2B}"/>
              </a:ext>
            </a:extLst>
          </p:cNvPr>
          <p:cNvSpPr txBox="1"/>
          <p:nvPr/>
        </p:nvSpPr>
        <p:spPr>
          <a:xfrm>
            <a:off x="609600" y="3894438"/>
            <a:ext cx="5430253" cy="1015663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 long time ago, I promoted this idea </a:t>
            </a:r>
            <a:r>
              <a:rPr lang="en-GB" sz="2000" dirty="0">
                <a:hlinkClick r:id="rId2"/>
              </a:rPr>
              <a:t>https://inspirehep.net/literature/1620390</a:t>
            </a:r>
            <a:r>
              <a:rPr lang="en-GB" sz="2000" dirty="0"/>
              <a:t> inspired by the shape of the Hong Kong two dollar coin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8DE30-0261-4D96-BD9A-A9BB2963F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37" y="3528607"/>
            <a:ext cx="2547325" cy="2588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752799-C35E-4291-8D84-C06DA75026B4}"/>
              </a:ext>
            </a:extLst>
          </p:cNvPr>
          <p:cNvSpPr txBox="1"/>
          <p:nvPr/>
        </p:nvSpPr>
        <p:spPr>
          <a:xfrm>
            <a:off x="548640" y="5544152"/>
            <a:ext cx="5216893" cy="83099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This idea is now being studied by the booster team</a:t>
            </a:r>
          </a:p>
        </p:txBody>
      </p:sp>
    </p:spTree>
    <p:extLst>
      <p:ext uri="{BB962C8B-B14F-4D97-AF65-F5344CB8AC3E}">
        <p14:creationId xmlns:p14="http://schemas.microsoft.com/office/powerpoint/2010/main" val="4255611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"/>
            <a:ext cx="6978352" cy="990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…and you have heard it again in Chios in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01" y="1260000"/>
            <a:ext cx="6479999" cy="48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01" y="1260000"/>
            <a:ext cx="6479999" cy="4860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041F1-47B8-415B-8A48-17531F79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</p:spTree>
    <p:extLst>
      <p:ext uri="{BB962C8B-B14F-4D97-AF65-F5344CB8AC3E}">
        <p14:creationId xmlns:p14="http://schemas.microsoft.com/office/powerpoint/2010/main" val="13283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41" y="196179"/>
            <a:ext cx="4395374" cy="379192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2 dipoles families optics                  </a:t>
            </a:r>
            <a:endParaRPr lang="en-US" sz="20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30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7317" y="1255436"/>
            <a:ext cx="48004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8617"/>
            <a:r>
              <a:rPr lang="en-US" b="1" dirty="0">
                <a:solidFill>
                  <a:srgbClr val="0000FF"/>
                </a:solidFill>
                <a:latin typeface="Calibri"/>
              </a:rPr>
              <a:t>2 dipoles </a:t>
            </a:r>
            <a:r>
              <a:rPr lang="en-US" dirty="0">
                <a:solidFill>
                  <a:srgbClr val="3F3F3F"/>
                </a:solidFill>
                <a:latin typeface="Calibri"/>
              </a:rPr>
              <a:t>with two different curvatures,</a:t>
            </a:r>
          </a:p>
          <a:p>
            <a:pPr defTabSz="638617"/>
            <a:r>
              <a:rPr lang="en-US" dirty="0">
                <a:solidFill>
                  <a:srgbClr val="3F3F3F"/>
                </a:solidFill>
                <a:latin typeface="Calibri"/>
              </a:rPr>
              <a:t>proposed for the electron-ion collider (</a:t>
            </a:r>
            <a:r>
              <a:rPr lang="en-US" b="1" dirty="0">
                <a:solidFill>
                  <a:srgbClr val="3F3F3F"/>
                </a:solidFill>
                <a:latin typeface="Calibri"/>
              </a:rPr>
              <a:t>EIC</a:t>
            </a:r>
            <a:r>
              <a:rPr lang="en-US" dirty="0">
                <a:solidFill>
                  <a:srgbClr val="3F3F3F"/>
                </a:solidFill>
                <a:latin typeface="Calibri"/>
              </a:rPr>
              <a:t>)</a:t>
            </a:r>
          </a:p>
          <a:p>
            <a:pPr defTabSz="638617"/>
            <a:endParaRPr lang="en-US" dirty="0">
              <a:solidFill>
                <a:srgbClr val="3F3F3F"/>
              </a:solidFill>
              <a:latin typeface="Calibri"/>
            </a:endParaRPr>
          </a:p>
          <a:p>
            <a:pPr defTabSz="638617"/>
            <a:r>
              <a:rPr lang="en-US" dirty="0">
                <a:solidFill>
                  <a:srgbClr val="3F3F3F"/>
                </a:solidFill>
                <a:latin typeface="Calibri"/>
              </a:rPr>
              <a:t>Damping time can be reduced by playing on the ratio between the two different fields.</a:t>
            </a:r>
          </a:p>
          <a:p>
            <a:pPr defTabSz="638617"/>
            <a:endParaRPr lang="en-US" dirty="0">
              <a:solidFill>
                <a:srgbClr val="3F3F3F"/>
              </a:solidFill>
              <a:latin typeface="Calibri"/>
            </a:endParaRPr>
          </a:p>
          <a:p>
            <a:pPr defTabSz="638617"/>
            <a:r>
              <a:rPr lang="en-US" b="1" dirty="0">
                <a:solidFill>
                  <a:srgbClr val="FF0000"/>
                </a:solidFill>
                <a:latin typeface="Calibri"/>
              </a:rPr>
              <a:t>Advantages: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/>
              </a:rPr>
              <a:t>No impact on the layout 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/>
              </a:rPr>
              <a:t>Increase I2 without damping wigglers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/>
              </a:rPr>
              <a:t>Higher dipole field at injection energy</a:t>
            </a:r>
          </a:p>
          <a:p>
            <a:pPr defTabSz="638617"/>
            <a:endParaRPr lang="en-US" dirty="0">
              <a:solidFill>
                <a:srgbClr val="3F3F3F"/>
              </a:solidFill>
              <a:latin typeface="Calibri"/>
            </a:endParaRPr>
          </a:p>
          <a:p>
            <a:pPr defTabSz="638617"/>
            <a:r>
              <a:rPr lang="en-US" b="1" dirty="0">
                <a:solidFill>
                  <a:srgbClr val="FF0000"/>
                </a:solidFill>
                <a:latin typeface="Calibri"/>
              </a:rPr>
              <a:t>Drawbacks: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  <a:latin typeface="Calibri"/>
              </a:rPr>
              <a:t>Different reference orbits </a:t>
            </a:r>
            <a:r>
              <a:rPr lang="en-US" dirty="0">
                <a:solidFill>
                  <a:srgbClr val="3F3F3F"/>
                </a:solidFill>
                <a:latin typeface="Calibri"/>
                <a:sym typeface="Symbol" panose="05050102010706020507" pitchFamily="18" charset="2"/>
              </a:rPr>
              <a:t> </a:t>
            </a:r>
            <a:r>
              <a:rPr lang="en-US" b="1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reduction of beam stay clear?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3F3F"/>
                </a:solidFill>
                <a:latin typeface="Calibri"/>
                <a:sym typeface="Symbol" panose="05050102010706020507" pitchFamily="18" charset="2"/>
              </a:rPr>
              <a:t>More synchrotron </a:t>
            </a:r>
            <a:r>
              <a:rPr lang="en-US" dirty="0">
                <a:solidFill>
                  <a:srgbClr val="3F3F3F"/>
                </a:solidFill>
                <a:latin typeface="Calibri"/>
                <a:sym typeface="Symbol" panose="05050102010706020507" pitchFamily="18" charset="2"/>
              </a:rPr>
              <a:t>radiation and in </a:t>
            </a:r>
            <a:r>
              <a:rPr lang="en-US" b="1" dirty="0">
                <a:solidFill>
                  <a:srgbClr val="3F3F3F"/>
                </a:solidFill>
                <a:latin typeface="Calibri"/>
                <a:sym typeface="Symbol" panose="05050102010706020507" pitchFamily="18" charset="2"/>
              </a:rPr>
              <a:t>opposite direction</a:t>
            </a:r>
            <a:r>
              <a:rPr lang="en-US" dirty="0">
                <a:solidFill>
                  <a:srgbClr val="3F3F3F"/>
                </a:solidFill>
                <a:latin typeface="Calibri"/>
                <a:sym typeface="Symbol" panose="05050102010706020507" pitchFamily="18" charset="2"/>
              </a:rPr>
              <a:t> of foreseen absorber (at injection)  </a:t>
            </a:r>
            <a:r>
              <a:rPr lang="en-US" b="1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vacuum quality to be investigated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17" y="1280255"/>
            <a:ext cx="1978324" cy="31427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241895" y="5672045"/>
                <a:ext cx="309043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386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/2, 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3F3F3F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895" y="5672045"/>
                <a:ext cx="3090439" cy="276999"/>
              </a:xfrm>
              <a:prstGeom prst="rect">
                <a:avLst/>
              </a:prstGeom>
              <a:blipFill>
                <a:blip r:embed="rId3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890417" y="4723670"/>
                <a:ext cx="73981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386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3F3F3F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417" y="4723670"/>
                <a:ext cx="739818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9107551" y="4723669"/>
                <a:ext cx="714234" cy="575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3861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3F3F3F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551" y="4723669"/>
                <a:ext cx="714234" cy="575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634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1441" y="196179"/>
            <a:ext cx="5578652" cy="379192"/>
          </a:xfrm>
        </p:spPr>
        <p:txBody>
          <a:bodyPr/>
          <a:lstStyle/>
          <a:p>
            <a:r>
              <a:rPr lang="fr-FR" dirty="0"/>
              <a:t>Impact of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in the </a:t>
            </a:r>
            <a:r>
              <a:rPr lang="fr-FR" dirty="0" err="1"/>
              <a:t>magnets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31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653" y="956174"/>
            <a:ext cx="3600000" cy="26569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191" y="3566052"/>
            <a:ext cx="3600000" cy="2452217"/>
          </a:xfrm>
          <a:prstGeom prst="rect">
            <a:avLst/>
          </a:prstGeom>
        </p:spPr>
      </p:pic>
      <p:sp>
        <p:nvSpPr>
          <p:cNvPr id="10" name="TextBox 15"/>
          <p:cNvSpPr txBox="1"/>
          <p:nvPr/>
        </p:nvSpPr>
        <p:spPr>
          <a:xfrm>
            <a:off x="5609961" y="3676431"/>
            <a:ext cx="4909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4 </a:t>
            </a:r>
            <a:r>
              <a:rPr lang="en-US" sz="1600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I2 can be obtained</a:t>
            </a:r>
            <a:r>
              <a:rPr lang="en-US" sz="1600" dirty="0">
                <a:solidFill>
                  <a:srgbClr val="3F3F3F"/>
                </a:solidFill>
                <a:latin typeface="Calibri"/>
              </a:rPr>
              <a:t> with L2 ~5,5 m, B2~-128 G, B1 ~128 G at 20 GeV (to be compared with B~64 G with one single magnet family),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Minimum dipole field </a:t>
            </a:r>
            <a:r>
              <a:rPr lang="en-US" sz="1600" dirty="0">
                <a:solidFill>
                  <a:srgbClr val="3F3F3F"/>
                </a:solidFill>
                <a:latin typeface="Calibri"/>
              </a:rPr>
              <a:t>at injection  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~ 2</a:t>
            </a:r>
            <a:r>
              <a:rPr lang="en-US" sz="1600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present lattice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 </a:t>
            </a:r>
            <a:endParaRPr lang="en-US" sz="1600" baseline="30000" dirty="0">
              <a:solidFill>
                <a:srgbClr val="0000FF"/>
              </a:solidFill>
              <a:latin typeface="Calibri"/>
            </a:endParaRP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F3F3F"/>
                </a:solidFill>
                <a:latin typeface="Calibri"/>
              </a:rPr>
              <a:t>Momentum compaction ~1.8 10</a:t>
            </a:r>
            <a:r>
              <a:rPr lang="en-US" sz="1600" baseline="30000" dirty="0">
                <a:solidFill>
                  <a:srgbClr val="3F3F3F"/>
                </a:solidFill>
                <a:latin typeface="Calibri"/>
              </a:rPr>
              <a:t>-5 </a:t>
            </a:r>
            <a:r>
              <a:rPr lang="en-US" sz="1600" dirty="0">
                <a:solidFill>
                  <a:srgbClr val="3F3F3F"/>
                </a:solidFill>
                <a:latin typeface="Calibri"/>
              </a:rPr>
              <a:t> (~ 60°/60° lattice)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F3F3F"/>
                </a:solidFill>
                <a:latin typeface="Calibri"/>
              </a:rPr>
              <a:t>Variation of the path length difference below 5 mm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F3F3F"/>
                </a:solidFill>
                <a:latin typeface="Calibri"/>
              </a:rPr>
              <a:t>Difference between the different orbits in the dipoles of 5 mm</a:t>
            </a:r>
          </a:p>
          <a:p>
            <a:pPr marL="285750" indent="-285750" defTabSz="638617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Still room for optimization.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961" y="956174"/>
            <a:ext cx="3600000" cy="24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7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1522-41C6-47DF-BF0B-BBB1527C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Machine-detector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93BC8-62F7-4357-947A-87833A8AE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B40C5-F000-4DCB-A0F0-6D01B60D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E20F-2512-4AD1-8655-EF977F23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6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E54BCE1-8639-4BF9-BD9D-2D5A79E8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62" y="2487293"/>
            <a:ext cx="9313033" cy="37641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33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MDI and IR design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160331-6C03-4598-B2A5-A24D9A892936}"/>
              </a:ext>
            </a:extLst>
          </p:cNvPr>
          <p:cNvSpPr txBox="1">
            <a:spLocks/>
          </p:cNvSpPr>
          <p:nvPr/>
        </p:nvSpPr>
        <p:spPr>
          <a:xfrm>
            <a:off x="590400" y="1412776"/>
            <a:ext cx="11554272" cy="51845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2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4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0F124A"/>
                </a:solidFill>
                <a:latin typeface="+mn-lt"/>
                <a:ea typeface="+mn-ea"/>
                <a:cs typeface="+mn-cs"/>
              </a:defRPr>
            </a:lvl3pPr>
            <a:lvl4pPr marL="10206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08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 panose="020F0502020204030204"/>
              </a:rPr>
              <a:t>Complicated integration with SC quadrupoles, solenoids, IR chamber, </a:t>
            </a:r>
            <a:r>
              <a:rPr lang="en-US" sz="3200" b="1" dirty="0" err="1">
                <a:solidFill>
                  <a:srgbClr val="115CA9"/>
                </a:solidFill>
                <a:latin typeface="Calibri" panose="020F0502020204030204"/>
              </a:rPr>
              <a:t>LumiCal</a:t>
            </a:r>
            <a:r>
              <a:rPr lang="en-US" sz="3200" b="1" dirty="0">
                <a:solidFill>
                  <a:srgbClr val="115CA9"/>
                </a:solidFill>
                <a:latin typeface="Calibri" panose="020F0502020204030204"/>
              </a:rPr>
              <a:t>, shielding, and diagnostics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2363B-F769-4D13-9D28-FC36F43E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077" y="3909055"/>
            <a:ext cx="5552923" cy="2948947"/>
          </a:xfrm>
          <a:prstGeom prst="rect">
            <a:avLst/>
          </a:prstGeom>
        </p:spPr>
      </p:pic>
      <p:pic>
        <p:nvPicPr>
          <p:cNvPr id="11" name="Picture 152">
            <a:extLst>
              <a:ext uri="{FF2B5EF4-FFF2-40B4-BE49-F238E27FC236}">
                <a16:creationId xmlns:a16="http://schemas.microsoft.com/office/drawing/2014/main" id="{1CFDACD8-4671-4511-B453-C7D591A3668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9416" y="3802883"/>
            <a:ext cx="286173" cy="454151"/>
          </a:xfrm>
          <a:prstGeom prst="rect">
            <a:avLst/>
          </a:prstGeom>
          <a:noFill/>
        </p:spPr>
      </p:pic>
      <p:sp>
        <p:nvSpPr>
          <p:cNvPr id="12" name="Rectangle 172">
            <a:extLst>
              <a:ext uri="{FF2B5EF4-FFF2-40B4-BE49-F238E27FC236}">
                <a16:creationId xmlns:a16="http://schemas.microsoft.com/office/drawing/2014/main" id="{BCA13A91-EB29-4836-82E5-5C138769E301}"/>
              </a:ext>
            </a:extLst>
          </p:cNvPr>
          <p:cNvSpPr/>
          <p:nvPr/>
        </p:nvSpPr>
        <p:spPr>
          <a:xfrm>
            <a:off x="6741829" y="4275028"/>
            <a:ext cx="771045" cy="287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914280"/>
            <a:r>
              <a:rPr lang="en-US" sz="1867" b="1" dirty="0">
                <a:solidFill>
                  <a:srgbClr val="0F124A"/>
                </a:solidFill>
                <a:latin typeface="Arial"/>
              </a:rPr>
              <a:t>QC1L2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F2926-3B2D-42CF-9EB7-5B8B1E3138C7}"/>
              </a:ext>
            </a:extLst>
          </p:cNvPr>
          <p:cNvSpPr txBox="1"/>
          <p:nvPr/>
        </p:nvSpPr>
        <p:spPr>
          <a:xfrm>
            <a:off x="8461301" y="5995737"/>
            <a:ext cx="358373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80"/>
            <a:r>
              <a:rPr lang="en-US" sz="1867" b="1" dirty="0">
                <a:solidFill>
                  <a:srgbClr val="0F124A"/>
                </a:solidFill>
                <a:latin typeface="Arial"/>
              </a:rPr>
              <a:t>IR Chamber</a:t>
            </a:r>
            <a:br>
              <a:rPr lang="en-US" sz="1867" dirty="0">
                <a:solidFill>
                  <a:srgbClr val="0F124A"/>
                </a:solidFill>
                <a:latin typeface="Arial"/>
              </a:rPr>
            </a:br>
            <a:r>
              <a:rPr lang="en-US" sz="1867" dirty="0">
                <a:solidFill>
                  <a:srgbClr val="0F124A"/>
                </a:solidFill>
                <a:latin typeface="Arial"/>
              </a:rPr>
              <a:t>thanks to F. </a:t>
            </a:r>
            <a:r>
              <a:rPr lang="en-US" sz="1867" dirty="0" err="1">
                <a:solidFill>
                  <a:srgbClr val="0F124A"/>
                </a:solidFill>
                <a:latin typeface="Arial"/>
              </a:rPr>
              <a:t>Fansesini</a:t>
            </a:r>
            <a:r>
              <a:rPr lang="en-US" sz="1867" dirty="0">
                <a:solidFill>
                  <a:srgbClr val="0F124A"/>
                </a:solidFill>
                <a:latin typeface="Arial"/>
              </a:rPr>
              <a:t> and INFN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61B792-6861-4FF9-BF99-8417643DA190}"/>
              </a:ext>
            </a:extLst>
          </p:cNvPr>
          <p:cNvSpPr txBox="1"/>
          <p:nvPr/>
        </p:nvSpPr>
        <p:spPr>
          <a:xfrm>
            <a:off x="9840417" y="88947"/>
            <a:ext cx="1116011" cy="318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685783"/>
            <a:r>
              <a:rPr lang="en-US" sz="1467" dirty="0">
                <a:solidFill>
                  <a:srgbClr val="0F124A"/>
                </a:solidFill>
                <a:latin typeface="Arial"/>
              </a:rPr>
              <a:t>M. Boscolo</a:t>
            </a:r>
            <a:endParaRPr lang="en-US" sz="1333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86C70-CB50-4B2F-89C9-CCB829DCA9C1}"/>
              </a:ext>
            </a:extLst>
          </p:cNvPr>
          <p:cNvSpPr txBox="1"/>
          <p:nvPr/>
        </p:nvSpPr>
        <p:spPr>
          <a:xfrm>
            <a:off x="1509147" y="5481982"/>
            <a:ext cx="5129930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80"/>
            <a:r>
              <a:rPr lang="en-US" sz="2000" b="1" dirty="0">
                <a:solidFill>
                  <a:srgbClr val="0F124A"/>
                </a:solidFill>
                <a:latin typeface="Arial"/>
              </a:rPr>
              <a:t>Quadrupoles and compensation scheme</a:t>
            </a:r>
            <a:br>
              <a:rPr lang="en-US" sz="1867" dirty="0">
                <a:solidFill>
                  <a:srgbClr val="0F124A"/>
                </a:solidFill>
                <a:latin typeface="Arial"/>
              </a:rPr>
            </a:br>
            <a:r>
              <a:rPr lang="en-US" sz="1867" dirty="0">
                <a:solidFill>
                  <a:srgbClr val="0F124A"/>
                </a:solidFill>
                <a:latin typeface="Arial"/>
              </a:rPr>
              <a:t>thanks to M. Koratzinos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BA803-47F2-4AB9-A165-906B490E4183}"/>
              </a:ext>
            </a:extLst>
          </p:cNvPr>
          <p:cNvSpPr txBox="1"/>
          <p:nvPr/>
        </p:nvSpPr>
        <p:spPr>
          <a:xfrm>
            <a:off x="4165433" y="6438955"/>
            <a:ext cx="23075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Tor Raubenheimer</a:t>
            </a:r>
          </a:p>
        </p:txBody>
      </p:sp>
    </p:spTree>
    <p:extLst>
      <p:ext uri="{BB962C8B-B14F-4D97-AF65-F5344CB8AC3E}">
        <p14:creationId xmlns:p14="http://schemas.microsoft.com/office/powerpoint/2010/main" val="249007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34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IR magnets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EC87E-9A0A-486E-9DCC-861F4EB3A6A0}"/>
              </a:ext>
            </a:extLst>
          </p:cNvPr>
          <p:cNvSpPr txBox="1">
            <a:spLocks/>
          </p:cNvSpPr>
          <p:nvPr/>
        </p:nvSpPr>
        <p:spPr>
          <a:xfrm>
            <a:off x="590400" y="1412776"/>
            <a:ext cx="11554272" cy="51845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2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4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0F124A"/>
                </a:solidFill>
                <a:latin typeface="+mn-lt"/>
                <a:ea typeface="+mn-ea"/>
                <a:cs typeface="+mn-cs"/>
              </a:defRPr>
            </a:lvl3pPr>
            <a:lvl4pPr marL="10206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08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 panose="020F0502020204030204"/>
              </a:rPr>
              <a:t>Canted-Cosine-Theta magnets w/ fringe fields fully compensated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Elegant 2-layer design for </a:t>
            </a:r>
            <a:r>
              <a:rPr lang="en-US" sz="2667" dirty="0" err="1">
                <a:solidFill>
                  <a:srgbClr val="0F124A"/>
                </a:solidFill>
                <a:latin typeface="Calibri" panose="020F0502020204030204"/>
              </a:rPr>
              <a:t>inne</a:t>
            </a: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r quadrupoles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Working to fit within 100 </a:t>
            </a:r>
            <a:r>
              <a:rPr lang="en-US" sz="2667" dirty="0" err="1">
                <a:solidFill>
                  <a:srgbClr val="0F124A"/>
                </a:solidFill>
                <a:latin typeface="Calibri" panose="020F0502020204030204"/>
              </a:rPr>
              <a:t>mrad</a:t>
            </a: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 stay-clear cone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Integration with supports, solenoids, trim coils, </a:t>
            </a:r>
            <a:br>
              <a:rPr lang="en-US" sz="2667" dirty="0">
                <a:solidFill>
                  <a:srgbClr val="0F124A"/>
                </a:solidFill>
                <a:latin typeface="Calibri" panose="020F0502020204030204"/>
              </a:rPr>
            </a:b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shielding, cryostat, </a:t>
            </a:r>
            <a:r>
              <a:rPr lang="en-US" sz="2667" dirty="0" err="1">
                <a:solidFill>
                  <a:srgbClr val="0F124A"/>
                </a:solidFill>
                <a:latin typeface="Calibri" panose="020F0502020204030204"/>
              </a:rPr>
              <a:t>etc</a:t>
            </a: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 needs to be developed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Prototype built and warm-tested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en-US" sz="3200" dirty="0">
              <a:solidFill>
                <a:srgbClr val="0F124A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7145-ED04-446E-9DCE-DA7076586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18284" b="8952"/>
          <a:stretch/>
        </p:blipFill>
        <p:spPr>
          <a:xfrm rot="16200000">
            <a:off x="8506986" y="1952231"/>
            <a:ext cx="3648405" cy="372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6464E-002B-4998-9321-2B5535274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21"/>
          <a:stretch/>
        </p:blipFill>
        <p:spPr>
          <a:xfrm>
            <a:off x="239350" y="4198461"/>
            <a:ext cx="5545925" cy="2659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DE640C-5AB2-40AA-B8A2-BBDD13490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79" y="5878921"/>
            <a:ext cx="6288021" cy="8700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0A70A6-12CD-489E-85AA-984AA3564E19}"/>
              </a:ext>
            </a:extLst>
          </p:cNvPr>
          <p:cNvSpPr/>
          <p:nvPr/>
        </p:nvSpPr>
        <p:spPr>
          <a:xfrm>
            <a:off x="8208235" y="4389107"/>
            <a:ext cx="409933" cy="1229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4826B-F0E3-4934-AE0C-DF2586E2C7AD}"/>
              </a:ext>
            </a:extLst>
          </p:cNvPr>
          <p:cNvSpPr txBox="1"/>
          <p:nvPr/>
        </p:nvSpPr>
        <p:spPr>
          <a:xfrm>
            <a:off x="5711957" y="4267904"/>
            <a:ext cx="2976331" cy="2322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280">
              <a:buFont typeface="Courier New" panose="02070309020205020404" pitchFamily="49" charset="0"/>
              <a:buChar char="o"/>
            </a:pP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External review </a:t>
            </a:r>
            <a:br>
              <a:rPr lang="en-US" sz="2667" dirty="0">
                <a:solidFill>
                  <a:srgbClr val="0F124A"/>
                </a:solidFill>
                <a:latin typeface="Calibri" panose="020F0502020204030204"/>
              </a:rPr>
            </a:b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of concept April, </a:t>
            </a:r>
            <a:br>
              <a:rPr lang="en-US" sz="2667" dirty="0">
                <a:solidFill>
                  <a:srgbClr val="0F124A"/>
                </a:solidFill>
                <a:latin typeface="Calibri" panose="020F0502020204030204"/>
              </a:rPr>
            </a:br>
            <a:r>
              <a:rPr lang="en-US" sz="2667" dirty="0">
                <a:solidFill>
                  <a:srgbClr val="0F124A"/>
                </a:solidFill>
                <a:latin typeface="Calibri" panose="020F0502020204030204"/>
              </a:rPr>
              <a:t>2022</a:t>
            </a:r>
          </a:p>
          <a:p>
            <a:pPr marL="457189" indent="-457189" defTabSz="914280">
              <a:buFont typeface="Courier New" panose="02070309020205020404" pitchFamily="49" charset="0"/>
              <a:buChar char="o"/>
            </a:pPr>
            <a:endParaRPr lang="en-US" sz="2667" dirty="0">
              <a:solidFill>
                <a:srgbClr val="0F124A"/>
              </a:solidFill>
              <a:latin typeface="Calibri" panose="020F0502020204030204"/>
            </a:endParaRPr>
          </a:p>
          <a:p>
            <a:pPr defTabSz="914280">
              <a:lnSpc>
                <a:spcPts val="4933"/>
              </a:lnSpc>
            </a:pPr>
            <a:endParaRPr lang="en-US" sz="4000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526EF-B277-46D2-AFF2-C3C79E26B8D3}"/>
              </a:ext>
            </a:extLst>
          </p:cNvPr>
          <p:cNvSpPr txBox="1"/>
          <p:nvPr/>
        </p:nvSpPr>
        <p:spPr>
          <a:xfrm>
            <a:off x="9840416" y="5430494"/>
            <a:ext cx="1335622" cy="318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685783"/>
            <a:r>
              <a:rPr lang="en-US" sz="1467" dirty="0">
                <a:solidFill>
                  <a:srgbClr val="0F124A"/>
                </a:solidFill>
                <a:latin typeface="Arial"/>
              </a:rPr>
              <a:t>M. Koratzinos</a:t>
            </a:r>
            <a:endParaRPr lang="en-US" sz="1333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3C9D5E-D04E-4426-9693-3B1F1BFB4298}"/>
              </a:ext>
            </a:extLst>
          </p:cNvPr>
          <p:cNvSpPr txBox="1"/>
          <p:nvPr/>
        </p:nvSpPr>
        <p:spPr>
          <a:xfrm>
            <a:off x="9884443" y="6252916"/>
            <a:ext cx="23075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Tor Raubenheimer</a:t>
            </a:r>
          </a:p>
        </p:txBody>
      </p:sp>
    </p:spTree>
    <p:extLst>
      <p:ext uri="{BB962C8B-B14F-4D97-AF65-F5344CB8AC3E}">
        <p14:creationId xmlns:p14="http://schemas.microsoft.com/office/powerpoint/2010/main" val="2566528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6822-6A13-4CC6-B426-2A178755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calibration using resonant depolarization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188AD-5346-4297-9102-7DE37F090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A1E76-D208-4FE6-8EED-4CFD3A57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603D9-B87B-4721-91D7-D9725BA4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70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F5A1-97B0-4CD2-96BF-5E2D3957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calibration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1F179-5E43-4C6E-9965-677DC246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to circular colliders, the ECM energy can be measured very accurately using the resonant depolarization method</a:t>
            </a:r>
          </a:p>
          <a:p>
            <a:r>
              <a:rPr lang="en-US" dirty="0"/>
              <a:t>Direct relation between energy and spin tune</a:t>
            </a:r>
          </a:p>
          <a:p>
            <a:r>
              <a:rPr lang="en-US" dirty="0"/>
              <a:t>What was achieved at LEP, was a 2MeV systematic error</a:t>
            </a:r>
          </a:p>
          <a:p>
            <a:r>
              <a:rPr lang="en-US" dirty="0"/>
              <a:t>The statistical error at FCC-ee is </a:t>
            </a:r>
            <a:r>
              <a:rPr lang="en-US" b="1" dirty="0"/>
              <a:t>0.004MeV</a:t>
            </a:r>
          </a:p>
          <a:p>
            <a:r>
              <a:rPr lang="en-US" b="1" dirty="0"/>
              <a:t>So we need to do better by orders of magnitude</a:t>
            </a:r>
          </a:p>
          <a:p>
            <a:r>
              <a:rPr lang="en-US" dirty="0"/>
              <a:t>Very interesting, very beautiful, very tricky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954F6-901C-4260-8FC4-65D842CB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74826-9454-41BF-A6A3-63427868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" y="703953"/>
            <a:ext cx="2677355" cy="1505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728" y="27833"/>
            <a:ext cx="55948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Calibration 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223" y="720316"/>
            <a:ext cx="8543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CDF:  m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(MeV)= 80’433.5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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6.4 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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6.9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  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« 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new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 and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buzz!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exploration of new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quantum corrections, 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(SUSY, Heavy neutrinos, etc..)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(-- questions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inconsistent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137" y="2408963"/>
            <a:ext cx="5523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CDF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remarkable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errors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similar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statistical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relies for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calibration  on J/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Z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all measured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e+e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 colliders... (VEPP-4M, Doris, LEP=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                              using resonant depolarization!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937" t="5492" r="3510"/>
          <a:stretch/>
        </p:blipFill>
        <p:spPr>
          <a:xfrm>
            <a:off x="7111283" y="2240266"/>
            <a:ext cx="3574472" cy="2554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90" y="4868349"/>
            <a:ext cx="8775287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depolarization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cornerstone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programme of FCC-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4198" y="5560016"/>
            <a:ext cx="8270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factor 10-1000 on a long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 EW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W mass down to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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mass and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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sin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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eff 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2.10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-6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etc..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  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explore new physics at 10-100 TeV scale, or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-5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mixing with known particles.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106" y="5781984"/>
            <a:ext cx="176381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~40 times more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CDF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837508" y="6052457"/>
            <a:ext cx="775063" cy="156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8412" y="4957085"/>
            <a:ext cx="1479216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500-75 more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LEP</a:t>
            </a:r>
          </a:p>
        </p:txBody>
      </p:sp>
      <p:sp>
        <p:nvSpPr>
          <p:cNvPr id="12" name="Right Arrow 11"/>
          <p:cNvSpPr/>
          <p:nvPr/>
        </p:nvSpPr>
        <p:spPr>
          <a:xfrm rot="9922749">
            <a:off x="8030938" y="5550958"/>
            <a:ext cx="2305636" cy="139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988E2-3BD9-4C52-A010-23A6031EFED5}"/>
              </a:ext>
            </a:extLst>
          </p:cNvPr>
          <p:cNvSpPr txBox="1"/>
          <p:nvPr/>
        </p:nvSpPr>
        <p:spPr>
          <a:xfrm>
            <a:off x="10391067" y="6340591"/>
            <a:ext cx="13739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A. Blondel</a:t>
            </a:r>
          </a:p>
        </p:txBody>
      </p:sp>
    </p:spTree>
    <p:extLst>
      <p:ext uri="{BB962C8B-B14F-4D97-AF65-F5344CB8AC3E}">
        <p14:creationId xmlns:p14="http://schemas.microsoft.com/office/powerpoint/2010/main" val="2611255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9C571-78A8-4F2C-B8B6-6FAB61903C2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6/16/2022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Blondel Physics at the FCCs  </a:t>
            </a: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8A6E5-1451-4611-9B85-9117163DB886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205875" cy="6032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calibration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resonant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depolarization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(~10%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at Z &amp; W pair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threshold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comes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naturally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</a:t>
            </a:r>
            <a:r>
              <a:rPr kumimoji="0" lang="fr-CH" sz="2400" b="1" i="1" u="none" strike="noStrike" kern="1200" cap="none" spc="0" normalizeH="0" baseline="-2500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E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 E</a:t>
            </a:r>
            <a:r>
              <a:rPr kumimoji="0" lang="fr-CH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2</a:t>
            </a:r>
            <a:r>
              <a:rPr kumimoji="0" lang="fr-CH" sz="2400" b="1" i="1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/ </a:t>
            </a: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at Z use of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asymmetric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wigglers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at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beginning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of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fills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b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since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polarization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time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otherwise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very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long (250h ~1h)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    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should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used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also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at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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H(126)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     use ‘single’ non-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colliding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bunches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and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continuously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issues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encountered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LEP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Compton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polarimeters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for e+ and e-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each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    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corresponding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half-integer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spin tune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must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complemented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«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E_beam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-to-E_CM»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~90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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Z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  or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ee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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WW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events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to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calibrate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E</a:t>
            </a:r>
            <a:r>
              <a:rPr kumimoji="0" lang="fr-CH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CM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at 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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1-5 MeV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level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: 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</a:t>
            </a:r>
            <a:r>
              <a:rPr kumimoji="0" lang="fr-CH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H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(~3 MeV) and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</a:t>
            </a:r>
            <a:r>
              <a:rPr kumimoji="0" lang="fr-CH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top</a:t>
            </a:r>
            <a:r>
              <a:rPr kumimoji="0" lang="fr-CH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(~10-20 MeV) </a:t>
            </a:r>
            <a:r>
              <a:rPr kumimoji="0" lang="fr-C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measts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95" y="205211"/>
            <a:ext cx="3260305" cy="3420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444D56-AD27-4153-B30F-AF5B17F25E25}"/>
              </a:ext>
            </a:extLst>
          </p:cNvPr>
          <p:cNvSpPr txBox="1"/>
          <p:nvPr/>
        </p:nvSpPr>
        <p:spPr>
          <a:xfrm>
            <a:off x="10391067" y="6340591"/>
            <a:ext cx="13739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A. Blondel</a:t>
            </a:r>
          </a:p>
        </p:txBody>
      </p:sp>
    </p:spTree>
    <p:extLst>
      <p:ext uri="{BB962C8B-B14F-4D97-AF65-F5344CB8AC3E}">
        <p14:creationId xmlns:p14="http://schemas.microsoft.com/office/powerpoint/2010/main" val="3400227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57" y="505799"/>
            <a:ext cx="8757014" cy="2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4652" y="1802675"/>
            <a:ext cx="30168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1473930" y="3021874"/>
            <a:ext cx="85148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(MeV)                        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0.250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--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0.300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--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943" y="121920"/>
            <a:ext cx="524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set of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obtained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FCC Design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1131" y="0"/>
            <a:ext cx="6096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Polarization and Centre-of-mass Energy Calibration at 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, arXiv:1909.12245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852" y="3469065"/>
            <a:ext cx="109112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challenges  for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feasibility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Ascertain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simulations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(simulation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real machine)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Match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relevant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point-to-point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WW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lead to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relation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--  the spin tune as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--  and the center-of-mass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--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induced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depolarizing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spin tune varies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2.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due to collision offsets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opposite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dispersion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designevaluate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performance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polarimeter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conceptual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realistic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machine,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16618" y="1291473"/>
            <a:ext cx="155773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qualitiative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D0F0E-D67E-4DD2-B424-77AF6938C798}"/>
              </a:ext>
            </a:extLst>
          </p:cNvPr>
          <p:cNvSpPr txBox="1"/>
          <p:nvPr/>
        </p:nvSpPr>
        <p:spPr>
          <a:xfrm>
            <a:off x="10391067" y="6340591"/>
            <a:ext cx="13739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A. Blondel</a:t>
            </a:r>
          </a:p>
        </p:txBody>
      </p:sp>
    </p:spTree>
    <p:extLst>
      <p:ext uri="{BB962C8B-B14F-4D97-AF65-F5344CB8AC3E}">
        <p14:creationId xmlns:p14="http://schemas.microsoft.com/office/powerpoint/2010/main" val="88592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87501"/>
            <a:ext cx="10515600" cy="66442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02735" y="2238316"/>
            <a:ext cx="9183961" cy="2422266"/>
            <a:chOff x="-21266" y="2209384"/>
            <a:chExt cx="9183961" cy="24222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95" y="2234176"/>
              <a:ext cx="1650218" cy="22809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7" t="15120" r="60310" b="51401"/>
            <a:stretch/>
          </p:blipFill>
          <p:spPr>
            <a:xfrm>
              <a:off x="1460683" y="2224297"/>
              <a:ext cx="1452011" cy="22322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r="35778"/>
            <a:stretch/>
          </p:blipFill>
          <p:spPr>
            <a:xfrm>
              <a:off x="4392073" y="2209384"/>
              <a:ext cx="1845532" cy="215571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9" r="24727" b="50316"/>
            <a:stretch/>
          </p:blipFill>
          <p:spPr>
            <a:xfrm>
              <a:off x="6188835" y="2224297"/>
              <a:ext cx="1407501" cy="21965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92" t="21910" r="37297" b="55033"/>
            <a:stretch/>
          </p:blipFill>
          <p:spPr>
            <a:xfrm>
              <a:off x="7596336" y="2215586"/>
              <a:ext cx="1566359" cy="21478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1" t="34479" r="40424" b="34893"/>
            <a:stretch/>
          </p:blipFill>
          <p:spPr>
            <a:xfrm>
              <a:off x="2915628" y="2224297"/>
              <a:ext cx="1709594" cy="233209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21266" y="4293096"/>
              <a:ext cx="91733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rPr>
                <a:t>A. Blondel   F. Zimmermann   M. Koratzinos       J. Ellis              P. Janot          R. Aleksan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1" y="4779821"/>
            <a:ext cx="3517900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</a:rPr>
              <a:t>I have taken material liberally from the latest FCC week </a:t>
            </a:r>
            <a:r>
              <a:rPr lang="en-US" sz="2400" dirty="0"/>
              <a:t>in Paris </a:t>
            </a:r>
            <a:r>
              <a:rPr lang="en-US" sz="2400" dirty="0">
                <a:hlinkClick r:id="rId8"/>
              </a:rPr>
              <a:t>https://indico.cern.ch/event/1064327/</a:t>
            </a:r>
            <a:r>
              <a:rPr lang="en-US" sz="2400" dirty="0"/>
              <a:t> </a:t>
            </a:r>
            <a:endParaRPr lang="en-GB" sz="24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6695" y="4993327"/>
            <a:ext cx="7755305" cy="156966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FCC in this conference: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Michelangelo Mangano: FCC Physics prospects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Emmanuel Tsesmelis: he FCC and Global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(Mike Koratzinos: FCC accelerator and detector aspects)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00048" y="827186"/>
            <a:ext cx="9176015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 should not forget the pioneers of the modern circular Higgs factory idea: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Roy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Aleksan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Alain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Blondel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John Ellis, Patrick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Janot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Frank Zimmermann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that promoted the idea when it was not fashionable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26AC8-5EB3-49B4-989C-7A0E7F10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</p:spTree>
    <p:extLst>
      <p:ext uri="{BB962C8B-B14F-4D97-AF65-F5344CB8AC3E}">
        <p14:creationId xmlns:p14="http://schemas.microsoft.com/office/powerpoint/2010/main" val="306437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9412" y="2120730"/>
            <a:ext cx="6445992" cy="1415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912" tIns="60956" rIns="121912" bIns="60956" rtlCol="0">
            <a:spAutoFit/>
          </a:bodyPr>
          <a:lstStyle/>
          <a:p>
            <a:r>
              <a:rPr lang="fr-CH" sz="2000" dirty="0"/>
              <a:t>Once the </a:t>
            </a:r>
            <a:r>
              <a:rPr lang="fr-CH" sz="2000" dirty="0" err="1"/>
              <a:t>beams</a:t>
            </a:r>
            <a:r>
              <a:rPr lang="fr-CH" sz="2000" dirty="0"/>
              <a:t> are </a:t>
            </a:r>
            <a:r>
              <a:rPr lang="fr-CH" sz="2000" dirty="0" err="1"/>
              <a:t>polarized</a:t>
            </a:r>
            <a:r>
              <a:rPr lang="fr-CH" sz="2000" dirty="0"/>
              <a:t>,  an RF kicker at the spin </a:t>
            </a:r>
            <a:r>
              <a:rPr lang="fr-CH" sz="2000" dirty="0" err="1"/>
              <a:t>precession</a:t>
            </a:r>
            <a:r>
              <a:rPr lang="fr-CH" sz="2000" dirty="0"/>
              <a:t> </a:t>
            </a:r>
            <a:r>
              <a:rPr lang="fr-CH" sz="2000" dirty="0" err="1"/>
              <a:t>frequency</a:t>
            </a:r>
            <a:r>
              <a:rPr lang="fr-CH" sz="2000" dirty="0"/>
              <a:t> (</a:t>
            </a:r>
            <a:r>
              <a:rPr lang="fr-CH" sz="2000" dirty="0" err="1"/>
              <a:t>fractional</a:t>
            </a:r>
            <a:r>
              <a:rPr lang="fr-CH" sz="2000" dirty="0"/>
              <a:t> part </a:t>
            </a:r>
            <a:r>
              <a:rPr lang="fr-CH" sz="2000" dirty="0" err="1"/>
              <a:t>thereof</a:t>
            </a:r>
            <a:r>
              <a:rPr lang="fr-CH" sz="2000" dirty="0"/>
              <a:t>) </a:t>
            </a:r>
          </a:p>
          <a:p>
            <a:r>
              <a:rPr lang="fr-CH" sz="2000" dirty="0" err="1"/>
              <a:t>will</a:t>
            </a:r>
            <a:r>
              <a:rPr lang="fr-CH" sz="2000" dirty="0"/>
              <a:t> </a:t>
            </a:r>
            <a:r>
              <a:rPr lang="fr-CH" sz="2000" dirty="0" err="1"/>
              <a:t>provoke</a:t>
            </a:r>
            <a:r>
              <a:rPr lang="fr-CH" sz="2000" dirty="0"/>
              <a:t> a spin rotation and </a:t>
            </a:r>
            <a:r>
              <a:rPr lang="fr-CH" sz="2000" dirty="0" err="1"/>
              <a:t>depolarization</a:t>
            </a:r>
            <a:endParaRPr lang="fr-CH" sz="2000" dirty="0"/>
          </a:p>
          <a:p>
            <a:r>
              <a:rPr lang="fr-CH" sz="2000" dirty="0"/>
              <a:t>Simulation of FCC-</a:t>
            </a:r>
            <a:r>
              <a:rPr lang="fr-CH" sz="2000" dirty="0" err="1"/>
              <a:t>ee</a:t>
            </a:r>
            <a:r>
              <a:rPr lang="fr-CH" sz="2000" dirty="0"/>
              <a:t> by I. </a:t>
            </a:r>
            <a:r>
              <a:rPr lang="fr-CH" sz="2000" dirty="0" err="1"/>
              <a:t>Koop</a:t>
            </a:r>
            <a:r>
              <a:rPr lang="fr-CH" sz="2400" dirty="0"/>
              <a:t>: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C571-78A8-4F2C-B8B6-6FAB61903C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Alain Blondel Physics at the FCCs 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 r="42278" b="16311"/>
          <a:stretch/>
        </p:blipFill>
        <p:spPr bwMode="auto">
          <a:xfrm>
            <a:off x="7093380" y="0"/>
            <a:ext cx="4538843" cy="220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885" y="1202140"/>
            <a:ext cx="5031939" cy="4555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dirty="0">
                <a:sym typeface="Symbol"/>
              </a:rPr>
              <a:t>( </a:t>
            </a:r>
            <a:r>
              <a:rPr lang="fr-CH" sz="2400" dirty="0" err="1">
                <a:sym typeface="Symbol"/>
              </a:rPr>
              <a:t>is</a:t>
            </a:r>
            <a:r>
              <a:rPr lang="fr-CH" sz="2400" dirty="0">
                <a:sym typeface="Symbol"/>
              </a:rPr>
              <a:t> the </a:t>
            </a:r>
            <a:r>
              <a:rPr lang="fr-CH" sz="2400" i="1" dirty="0">
                <a:sym typeface="Symbol"/>
              </a:rPr>
              <a:t>spin tune</a:t>
            </a:r>
            <a:r>
              <a:rPr lang="fr-CH" sz="2400" dirty="0">
                <a:sym typeface="Symbol"/>
              </a:rPr>
              <a:t>)</a:t>
            </a:r>
          </a:p>
          <a:p>
            <a:r>
              <a:rPr lang="fr-CH" sz="2400" dirty="0">
                <a:sym typeface="Symbol"/>
              </a:rPr>
              <a:t> </a:t>
            </a:r>
            <a:r>
              <a:rPr lang="fr-CH" sz="2400" baseline="-25000" dirty="0">
                <a:sym typeface="Symbol"/>
              </a:rPr>
              <a:t>spin</a:t>
            </a:r>
            <a:r>
              <a:rPr lang="fr-CH" sz="2400" dirty="0">
                <a:sym typeface="Symbol"/>
              </a:rPr>
              <a:t> = </a:t>
            </a:r>
            <a:r>
              <a:rPr lang="fr-CH" sz="2400" dirty="0">
                <a:solidFill>
                  <a:srgbClr val="0070C0"/>
                </a:solidFill>
                <a:sym typeface="Symbol"/>
              </a:rPr>
              <a:t>(g-2)/2  .  </a:t>
            </a:r>
            <a:r>
              <a:rPr lang="fr-CH" sz="2400" dirty="0" err="1">
                <a:solidFill>
                  <a:srgbClr val="0070C0"/>
                </a:solidFill>
                <a:sym typeface="Symbol"/>
              </a:rPr>
              <a:t>E</a:t>
            </a:r>
            <a:r>
              <a:rPr lang="fr-CH" sz="2400" baseline="-25000" dirty="0" err="1">
                <a:solidFill>
                  <a:srgbClr val="0070C0"/>
                </a:solidFill>
                <a:sym typeface="Symbol"/>
              </a:rPr>
              <a:t>beam</a:t>
            </a:r>
            <a:r>
              <a:rPr lang="fr-CH" sz="2400" dirty="0">
                <a:solidFill>
                  <a:srgbClr val="0070C0"/>
                </a:solidFill>
                <a:sym typeface="Symbol"/>
              </a:rPr>
              <a:t> /m</a:t>
            </a:r>
            <a:r>
              <a:rPr lang="fr-CH" sz="2400" baseline="-25000" dirty="0">
                <a:solidFill>
                  <a:srgbClr val="0070C0"/>
                </a:solidFill>
                <a:sym typeface="Symbol"/>
              </a:rPr>
              <a:t>e</a:t>
            </a:r>
            <a:r>
              <a:rPr lang="fr-CH" sz="2400" dirty="0">
                <a:solidFill>
                  <a:srgbClr val="0070C0"/>
                </a:solidFill>
                <a:sym typeface="Symbol"/>
              </a:rPr>
              <a:t> </a:t>
            </a:r>
            <a:r>
              <a:rPr lang="fr-CH" sz="2400" dirty="0">
                <a:sym typeface="Symbol"/>
              </a:rPr>
              <a:t></a:t>
            </a:r>
            <a:r>
              <a:rPr lang="fr-CH" sz="2400" baseline="-25000" dirty="0" err="1">
                <a:sym typeface="Symbol"/>
              </a:rPr>
              <a:t>trajectory</a:t>
            </a:r>
            <a:r>
              <a:rPr lang="fr-CH" sz="2400" dirty="0"/>
              <a:t> 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 </a:t>
            </a:r>
            <a:r>
              <a:rPr lang="fr-CH" sz="2400" b="1" dirty="0">
                <a:solidFill>
                  <a:srgbClr val="FF0000"/>
                </a:solidFill>
                <a:sym typeface="Symbol"/>
              </a:rPr>
              <a:t></a:t>
            </a:r>
            <a:r>
              <a:rPr lang="fr-CH" sz="2400" b="1" baseline="-25000" dirty="0">
                <a:solidFill>
                  <a:srgbClr val="FF0000"/>
                </a:solidFill>
                <a:sym typeface="Symbol"/>
              </a:rPr>
              <a:t>spin</a:t>
            </a:r>
            <a:r>
              <a:rPr lang="fr-CH" sz="2400" b="1" dirty="0">
                <a:solidFill>
                  <a:srgbClr val="FF0000"/>
                </a:solidFill>
              </a:rPr>
              <a:t>= </a:t>
            </a:r>
            <a:r>
              <a:rPr lang="fr-CH" sz="2400" b="1" dirty="0">
                <a:solidFill>
                  <a:srgbClr val="FF0000"/>
                </a:solidFill>
                <a:sym typeface="Symbol"/>
              </a:rPr>
              <a:t> . </a:t>
            </a:r>
            <a:r>
              <a:rPr lang="fr-CH" sz="2400" b="1" baseline="-25000" dirty="0" err="1">
                <a:solidFill>
                  <a:srgbClr val="FF0000"/>
                </a:solidFill>
                <a:sym typeface="Symbol"/>
              </a:rPr>
              <a:t>trajectory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        = </a:t>
            </a:r>
            <a:r>
              <a:rPr lang="fr-CH" sz="2400" dirty="0" err="1"/>
              <a:t>E</a:t>
            </a:r>
            <a:r>
              <a:rPr lang="fr-CH" sz="2400" baseline="-25000" dirty="0" err="1"/>
              <a:t>beam</a:t>
            </a:r>
            <a:r>
              <a:rPr lang="fr-CH" sz="2400" baseline="-25000" dirty="0"/>
              <a:t> </a:t>
            </a:r>
            <a:r>
              <a:rPr lang="fr-CH" sz="2400" dirty="0"/>
              <a:t>/ 0.4406486  </a:t>
            </a:r>
          </a:p>
          <a:p>
            <a:r>
              <a:rPr lang="fr-CH" sz="2400" dirty="0"/>
              <a:t> </a:t>
            </a:r>
            <a:r>
              <a:rPr lang="fr-CH" sz="2400" dirty="0">
                <a:sym typeface="Symbol"/>
              </a:rPr>
              <a:t></a:t>
            </a:r>
            <a:r>
              <a:rPr lang="fr-CH" sz="2400" dirty="0"/>
              <a:t>        = 103.5 at the Z </a:t>
            </a:r>
            <a:r>
              <a:rPr lang="fr-CH" sz="2400" dirty="0" err="1"/>
              <a:t>peak</a:t>
            </a:r>
            <a:endParaRPr lang="fr-CH" sz="2400" dirty="0"/>
          </a:p>
          <a:p>
            <a:endParaRPr lang="fr-CH" sz="2400" dirty="0"/>
          </a:p>
          <a:p>
            <a:r>
              <a:rPr lang="fr-CH" sz="2400" b="1" dirty="0"/>
              <a:t>AMPLIFICATION</a:t>
            </a:r>
            <a:r>
              <a:rPr lang="fr-CH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400" dirty="0">
                <a:sym typeface="Wingdings" panose="05000000000000000000" pitchFamily="2" charset="2"/>
              </a:rPr>
              <a:t>high precision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400" dirty="0">
                <a:sym typeface="Wingdings" panose="05000000000000000000" pitchFamily="2" charset="2"/>
              </a:rPr>
              <a:t>sensitivity to </a:t>
            </a:r>
            <a:r>
              <a:rPr lang="en-US" sz="2400" dirty="0" err="1">
                <a:sym typeface="Wingdings" panose="05000000000000000000" pitchFamily="2" charset="2"/>
              </a:rPr>
              <a:t>misalignements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               -- depolarization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          -- spurious spin resonances 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                        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97910" y="246448"/>
            <a:ext cx="3971264" cy="492434"/>
          </a:xfrm>
          <a:prstGeom prst="rect">
            <a:avLst/>
          </a:prstGeom>
          <a:solidFill>
            <a:srgbClr val="FFC000"/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/>
              <a:t>RESONANT DEPOLARIZATION</a:t>
            </a:r>
            <a:endParaRPr lang="en-GB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47" y="3596672"/>
            <a:ext cx="6864953" cy="32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flipH="1">
            <a:off x="184298" y="241832"/>
            <a:ext cx="240909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cap="all">
                <a:sym typeface="Symbol"/>
              </a:rPr>
              <a:t>spin precession</a:t>
            </a:r>
            <a:endParaRPr lang="fr-FR" sz="2400" b="1" cap="all" dirty="0"/>
          </a:p>
        </p:txBody>
      </p:sp>
      <p:sp>
        <p:nvSpPr>
          <p:cNvPr id="9" name="TextBox 8"/>
          <p:cNvSpPr txBox="1"/>
          <p:nvPr/>
        </p:nvSpPr>
        <p:spPr>
          <a:xfrm>
            <a:off x="8804470" y="3265714"/>
            <a:ext cx="338753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do as </a:t>
            </a:r>
            <a:r>
              <a:rPr lang="fr-FR" dirty="0" err="1"/>
              <a:t>well</a:t>
            </a:r>
            <a:r>
              <a:rPr lang="fr-FR" dirty="0"/>
              <a:t> at W </a:t>
            </a:r>
            <a:r>
              <a:rPr lang="fr-FR" dirty="0" err="1"/>
              <a:t>threshold</a:t>
            </a:r>
            <a:r>
              <a:rPr lang="fr-FR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87077-1F10-4B29-96B6-F1EA18F884CE}"/>
              </a:ext>
            </a:extLst>
          </p:cNvPr>
          <p:cNvSpPr txBox="1"/>
          <p:nvPr/>
        </p:nvSpPr>
        <p:spPr>
          <a:xfrm>
            <a:off x="2020471" y="6220483"/>
            <a:ext cx="13739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A. Blondel</a:t>
            </a:r>
          </a:p>
        </p:txBody>
      </p:sp>
    </p:spTree>
    <p:extLst>
      <p:ext uri="{BB962C8B-B14F-4D97-AF65-F5344CB8AC3E}">
        <p14:creationId xmlns:p14="http://schemas.microsoft.com/office/powerpoint/2010/main" val="4030960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7736" y="1006988"/>
            <a:ext cx="4800600" cy="4154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Experience from LEP: Vernier scans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M. Koratzinos, FCC week 2019 Brussels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019" y="2161851"/>
            <a:ext cx="3563069" cy="314623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6202" y="889259"/>
            <a:ext cx="4609756" cy="2286759"/>
            <a:chOff x="76200" y="989842"/>
            <a:chExt cx="4609756" cy="2286758"/>
          </a:xfrm>
        </p:grpSpPr>
        <p:grpSp>
          <p:nvGrpSpPr>
            <p:cNvPr id="16" name="Group 15"/>
            <p:cNvGrpSpPr/>
            <p:nvPr/>
          </p:nvGrpSpPr>
          <p:grpSpPr>
            <a:xfrm>
              <a:off x="76200" y="1574664"/>
              <a:ext cx="1937087" cy="1701936"/>
              <a:chOff x="472513" y="1485898"/>
              <a:chExt cx="1937087" cy="1701936"/>
            </a:xfrm>
          </p:grpSpPr>
          <p:sp>
            <p:nvSpPr>
              <p:cNvPr id="10" name="Right Arrow 9"/>
              <p:cNvSpPr/>
              <p:nvPr/>
            </p:nvSpPr>
            <p:spPr>
              <a:xfrm>
                <a:off x="609600" y="1485898"/>
                <a:ext cx="126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609600" y="1782558"/>
                <a:ext cx="144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609600" y="2087358"/>
                <a:ext cx="162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ight Arrow 13"/>
              <p:cNvSpPr/>
              <p:nvPr/>
            </p:nvSpPr>
            <p:spPr>
              <a:xfrm>
                <a:off x="609600" y="2392158"/>
                <a:ext cx="1800000" cy="216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72513" y="2692698"/>
                    <a:ext cx="1894174" cy="49513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914354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3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513" y="2692698"/>
                    <a:ext cx="1894174" cy="4951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/>
            <p:cNvGrpSpPr/>
            <p:nvPr/>
          </p:nvGrpSpPr>
          <p:grpSpPr>
            <a:xfrm>
              <a:off x="2380956" y="989842"/>
              <a:ext cx="1937087" cy="1688873"/>
              <a:chOff x="2558713" y="4254727"/>
              <a:chExt cx="1937087" cy="1688873"/>
            </a:xfrm>
          </p:grpSpPr>
          <p:grpSp>
            <p:nvGrpSpPr>
              <p:cNvPr id="17" name="Group 16"/>
              <p:cNvGrpSpPr/>
              <p:nvPr/>
            </p:nvGrpSpPr>
            <p:grpSpPr>
              <a:xfrm flipH="1" flipV="1">
                <a:off x="2558713" y="4821340"/>
                <a:ext cx="1800000" cy="1122260"/>
                <a:chOff x="609600" y="1485898"/>
                <a:chExt cx="1800000" cy="1122260"/>
              </a:xfrm>
              <a:solidFill>
                <a:schemeClr val="accent1"/>
              </a:solidFill>
            </p:grpSpPr>
            <p:sp>
              <p:nvSpPr>
                <p:cNvPr id="18" name="Right Arrow 17"/>
                <p:cNvSpPr/>
                <p:nvPr/>
              </p:nvSpPr>
              <p:spPr>
                <a:xfrm>
                  <a:off x="609600" y="1485898"/>
                  <a:ext cx="126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ight Arrow 18"/>
                <p:cNvSpPr/>
                <p:nvPr/>
              </p:nvSpPr>
              <p:spPr>
                <a:xfrm>
                  <a:off x="609600" y="1782558"/>
                  <a:ext cx="144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>
                  <a:off x="609600" y="2087358"/>
                  <a:ext cx="162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ight Arrow 20"/>
                <p:cNvSpPr/>
                <p:nvPr/>
              </p:nvSpPr>
              <p:spPr>
                <a:xfrm>
                  <a:off x="609600" y="2392158"/>
                  <a:ext cx="1800000" cy="216000"/>
                </a:xfrm>
                <a:prstGeom prst="rightArrow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en-GB" sz="1867">
                    <a:solidFill>
                      <a:prstClr val="white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601626" y="4254727"/>
                    <a:ext cx="1894174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914354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3200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4F81BD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rgbClr val="4F81BD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GB" sz="3200" dirty="0">
                      <a:solidFill>
                        <a:srgbClr val="4F81BD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1626" y="4254727"/>
                    <a:ext cx="1894174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" name="Straight Connector 25"/>
            <p:cNvCxnSpPr/>
            <p:nvPr/>
          </p:nvCxnSpPr>
          <p:spPr>
            <a:xfrm>
              <a:off x="213287" y="2129856"/>
              <a:ext cx="4472669" cy="0"/>
            </a:xfrm>
            <a:prstGeom prst="line">
              <a:avLst/>
            </a:prstGeom>
            <a:ln w="57150">
              <a:solidFill>
                <a:srgbClr val="FDB60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428803" y="2870465"/>
            <a:ext cx="3861980" cy="61555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2000" dirty="0">
                <a:solidFill>
                  <a:prstClr val="black"/>
                </a:solidFill>
              </a:rPr>
              <a:t>No effect on ECM </a:t>
            </a:r>
            <a:endParaRPr lang="en-GB" sz="2000" dirty="0">
              <a:solidFill>
                <a:prstClr val="black"/>
              </a:solidFill>
            </a:endParaRPr>
          </a:p>
          <a:p>
            <a:pPr defTabSz="914354"/>
            <a:r>
              <a:rPr lang="fr-CH" sz="1400" dirty="0">
                <a:solidFill>
                  <a:prstClr val="black"/>
                </a:solidFill>
              </a:rPr>
              <a:t>NB </a:t>
            </a:r>
            <a:r>
              <a:rPr lang="fr-CH" sz="1400" dirty="0" err="1">
                <a:solidFill>
                  <a:prstClr val="black"/>
                </a:solidFill>
              </a:rPr>
              <a:t>energy</a:t>
            </a:r>
            <a:r>
              <a:rPr lang="fr-CH" sz="1400" dirty="0">
                <a:solidFill>
                  <a:prstClr val="black"/>
                </a:solidFill>
              </a:rPr>
              <a:t> spread </a:t>
            </a:r>
            <a:r>
              <a:rPr lang="fr-CH" sz="1400" dirty="0" err="1">
                <a:solidFill>
                  <a:prstClr val="black"/>
                </a:solidFill>
              </a:rPr>
              <a:t>is</a:t>
            </a:r>
            <a:r>
              <a:rPr lang="fr-CH" sz="1400" dirty="0">
                <a:solidFill>
                  <a:prstClr val="black"/>
                </a:solidFill>
              </a:rPr>
              <a:t> </a:t>
            </a:r>
            <a:r>
              <a:rPr lang="fr-CH" sz="1400" dirty="0" err="1">
                <a:solidFill>
                  <a:prstClr val="black"/>
                </a:solidFill>
              </a:rPr>
              <a:t>reduced</a:t>
            </a:r>
            <a:r>
              <a:rPr lang="fr-CH" sz="1400" dirty="0">
                <a:solidFill>
                  <a:prstClr val="black"/>
                </a:solidFill>
              </a:rPr>
              <a:t>. </a:t>
            </a:r>
            <a:endParaRPr lang="en-GB" sz="1400" dirty="0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6203" y="4317864"/>
            <a:ext cx="1937087" cy="1701936"/>
            <a:chOff x="472513" y="1485898"/>
            <a:chExt cx="1937087" cy="1701936"/>
          </a:xfrm>
        </p:grpSpPr>
        <p:sp>
          <p:nvSpPr>
            <p:cNvPr id="40" name="Right Arrow 39"/>
            <p:cNvSpPr/>
            <p:nvPr/>
          </p:nvSpPr>
          <p:spPr>
            <a:xfrm>
              <a:off x="609600" y="1485898"/>
              <a:ext cx="126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609600" y="1782558"/>
              <a:ext cx="144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09600" y="2087358"/>
              <a:ext cx="162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609600" y="2392158"/>
              <a:ext cx="1800000" cy="216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1867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472513" y="2692698"/>
                  <a:ext cx="1894174" cy="4951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354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513" y="2692698"/>
                  <a:ext cx="1894174" cy="4951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2380959" y="3429002"/>
            <a:ext cx="1937087" cy="1688873"/>
            <a:chOff x="2558713" y="3950685"/>
            <a:chExt cx="1937087" cy="1688873"/>
          </a:xfrm>
        </p:grpSpPr>
        <p:grpSp>
          <p:nvGrpSpPr>
            <p:cNvPr id="34" name="Group 33"/>
            <p:cNvGrpSpPr/>
            <p:nvPr/>
          </p:nvGrpSpPr>
          <p:grpSpPr>
            <a:xfrm flipH="1" flipV="1">
              <a:off x="2558713" y="4517298"/>
              <a:ext cx="1800000" cy="1122260"/>
              <a:chOff x="609600" y="1789940"/>
              <a:chExt cx="1800000" cy="1122260"/>
            </a:xfrm>
            <a:solidFill>
              <a:schemeClr val="accent1"/>
            </a:solidFill>
          </p:grpSpPr>
          <p:sp>
            <p:nvSpPr>
              <p:cNvPr id="36" name="Right Arrow 35"/>
              <p:cNvSpPr/>
              <p:nvPr/>
            </p:nvSpPr>
            <p:spPr>
              <a:xfrm>
                <a:off x="609600" y="1789940"/>
                <a:ext cx="126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>
                <a:off x="609600" y="2086600"/>
                <a:ext cx="144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>
              <a:xfrm>
                <a:off x="609600" y="2391400"/>
                <a:ext cx="162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ight Arrow 38"/>
              <p:cNvSpPr/>
              <p:nvPr/>
            </p:nvSpPr>
            <p:spPr>
              <a:xfrm>
                <a:off x="609600" y="2696200"/>
                <a:ext cx="1800000" cy="216000"/>
              </a:xfrm>
              <a:prstGeom prst="rightArrow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sz="1867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601626" y="3950685"/>
                  <a:ext cx="1894174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354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F81BD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F81BD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rgbClr val="4F81BD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1626" y="3950685"/>
                  <a:ext cx="189417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Connector 32"/>
          <p:cNvCxnSpPr/>
          <p:nvPr/>
        </p:nvCxnSpPr>
        <p:spPr>
          <a:xfrm>
            <a:off x="213288" y="4876800"/>
            <a:ext cx="4472669" cy="0"/>
          </a:xfrm>
          <a:prstGeom prst="line">
            <a:avLst/>
          </a:prstGeom>
          <a:ln w="57150">
            <a:solidFill>
              <a:srgbClr val="FDB60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09655" y="1458118"/>
            <a:ext cx="3304577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54"/>
            <a:r>
              <a:rPr lang="en-US" sz="1600" dirty="0">
                <a:solidFill>
                  <a:prstClr val="black"/>
                </a:solidFill>
              </a:rPr>
              <a:t>Relative position of beams measured to +- 80 nanometers from one scan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1562" r="30656"/>
          <a:stretch/>
        </p:blipFill>
        <p:spPr bwMode="auto">
          <a:xfrm>
            <a:off x="1510397" y="5813666"/>
            <a:ext cx="4188465" cy="9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91772" y="103466"/>
            <a:ext cx="3530309" cy="492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12" tIns="60956" rIns="121912" bIns="60956" rtlCol="0">
            <a:spAutoFit/>
          </a:bodyPr>
          <a:lstStyle/>
          <a:p>
            <a:r>
              <a:rPr lang="fr-CH" sz="2400" b="1" dirty="0" err="1"/>
              <a:t>From</a:t>
            </a:r>
            <a:r>
              <a:rPr lang="fr-CH" sz="2400" b="1" dirty="0"/>
              <a:t> </a:t>
            </a:r>
            <a:r>
              <a:rPr lang="fr-CH" sz="2400" b="1" dirty="0" err="1"/>
              <a:t>beam</a:t>
            </a:r>
            <a:r>
              <a:rPr lang="fr-CH" sz="2400" b="1" dirty="0"/>
              <a:t> </a:t>
            </a:r>
            <a:r>
              <a:rPr lang="fr-CH" sz="2400" b="1" dirty="0" err="1"/>
              <a:t>energy</a:t>
            </a:r>
            <a:r>
              <a:rPr lang="fr-CH" sz="2400" b="1" dirty="0"/>
              <a:t> to E</a:t>
            </a:r>
            <a:r>
              <a:rPr lang="fr-CH" sz="2400" b="1" baseline="-25000" dirty="0"/>
              <a:t>CM </a:t>
            </a:r>
            <a:endParaRPr lang="en-GB" sz="2400" b="1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2" y="497401"/>
            <a:ext cx="32692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rgbClr val="FF0000"/>
                </a:solidFill>
              </a:rPr>
              <a:t>opposite </a:t>
            </a:r>
            <a:r>
              <a:rPr lang="fr-CH" sz="2400" b="1" dirty="0" err="1">
                <a:solidFill>
                  <a:srgbClr val="FF0000"/>
                </a:solidFill>
              </a:rPr>
              <a:t>sign</a:t>
            </a:r>
            <a:r>
              <a:rPr lang="fr-CH" sz="2400" b="1" dirty="0">
                <a:solidFill>
                  <a:srgbClr val="FF0000"/>
                </a:solidFill>
              </a:rPr>
              <a:t> dispersion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0" y="6110823"/>
            <a:ext cx="1495385" cy="36933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dirty="0">
                <a:solidFill>
                  <a:prstClr val="black"/>
                </a:solidFill>
              </a:rPr>
              <a:t>ECM lowered: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8860" y="5317018"/>
            <a:ext cx="2637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</a:t>
            </a:r>
          </a:p>
          <a:p>
            <a:r>
              <a:rPr lang="fr-FR" dirty="0"/>
              <a:t>far </a:t>
            </a:r>
            <a:r>
              <a:rPr lang="fr-FR" dirty="0" err="1"/>
              <a:t>from</a:t>
            </a:r>
            <a:r>
              <a:rPr lang="fr-FR" dirty="0"/>
              <a:t> maximum </a:t>
            </a:r>
            <a:br>
              <a:rPr lang="fr-FR" dirty="0"/>
            </a:br>
            <a:r>
              <a:rPr lang="en-CH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fr-FR" dirty="0" err="1"/>
              <a:t>loose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?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6967" y="1956381"/>
            <a:ext cx="3562478" cy="35671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flipH="1">
            <a:off x="9381307" y="5486399"/>
            <a:ext cx="230559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Try</a:t>
            </a:r>
            <a:r>
              <a:rPr lang="fr-FR" dirty="0"/>
              <a:t> </a:t>
            </a:r>
            <a:r>
              <a:rPr lang="fr-FR" dirty="0" err="1"/>
              <a:t>deflection</a:t>
            </a:r>
            <a:r>
              <a:rPr lang="fr-FR" dirty="0"/>
              <a:t> scans?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280A4-A6DD-4017-8DD2-D55D03E44AA0}"/>
              </a:ext>
            </a:extLst>
          </p:cNvPr>
          <p:cNvSpPr txBox="1"/>
          <p:nvPr/>
        </p:nvSpPr>
        <p:spPr>
          <a:xfrm>
            <a:off x="10391067" y="6340591"/>
            <a:ext cx="13739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A. Blondel</a:t>
            </a:r>
          </a:p>
        </p:txBody>
      </p:sp>
    </p:spTree>
    <p:extLst>
      <p:ext uri="{BB962C8B-B14F-4D97-AF65-F5344CB8AC3E}">
        <p14:creationId xmlns:p14="http://schemas.microsoft.com/office/powerpoint/2010/main" val="4188212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48B5-A0E7-413A-824E-11D3D67C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environmental impact: klystron efficiency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9AB14-7F6F-46DC-85FC-82E40E1D2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DD5EA-8E13-4A69-8976-63E7AAF9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F7C0F-B44F-434E-882E-3630551D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97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CCFF-11A4-42E7-86F6-3C341105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Klystron efficiency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11A02-27B0-402B-BB3F-71A22FEE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225"/>
            <a:ext cx="10515600" cy="5248125"/>
          </a:xfrm>
        </p:spPr>
        <p:txBody>
          <a:bodyPr/>
          <a:lstStyle/>
          <a:p>
            <a:r>
              <a:rPr lang="en-US" dirty="0"/>
              <a:t>FCC operates at all energies with total synchrotron radiation power of 100MW.</a:t>
            </a:r>
          </a:p>
          <a:p>
            <a:r>
              <a:rPr lang="en-US" dirty="0"/>
              <a:t>We create this RF power (which is eventually dissipated as heat) using RF Klystrons</a:t>
            </a:r>
          </a:p>
          <a:p>
            <a:r>
              <a:rPr lang="en-US" dirty="0"/>
              <a:t>Klystron efficiency, surprisingly, is a meagre 65% today</a:t>
            </a:r>
          </a:p>
          <a:p>
            <a:r>
              <a:rPr lang="en-US" dirty="0"/>
              <a:t>An effort to push this to 80%+ has started</a:t>
            </a:r>
          </a:p>
          <a:p>
            <a:r>
              <a:rPr lang="en-US" dirty="0"/>
              <a:t>A promising technology is Two-Stage Multi Beam Klystron (TS MBK) Technology, that also results in significantly smaller structures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C686F-48CF-43BB-992F-4CF0CE1A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95641-7998-4A1A-B1C8-1BD1FE15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46481" y="99811"/>
            <a:ext cx="3929887" cy="3703168"/>
            <a:chOff x="261416" y="139763"/>
            <a:chExt cx="3280951" cy="32484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16" y="139763"/>
              <a:ext cx="3138040" cy="31958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46445" y="3072362"/>
              <a:ext cx="795922" cy="3158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MW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759201" y="202077"/>
            <a:ext cx="843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Average RF power needs of the large-scale HEP Accelerators Studies.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1730" y="1209400"/>
            <a:ext cx="6261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klystron efficiency impact on the FCC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consumption.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the efficiency upgrade from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65%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76610" y="4702012"/>
            <a:ext cx="6752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Potential saving are 1.04 TWh in 10 years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 MCHF in 10 years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environmental impact (cooling and ventilation)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installation cost (stored energy in modulators).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maintenance cost (klystron life time).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76610" y="5938299"/>
            <a:ext cx="6752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R&amp;D on increasing the useable efficiency is worth every penny/cent invested!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4522892" y="1935266"/>
          <a:ext cx="7206041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43199">
                  <a:extLst>
                    <a:ext uri="{9D8B030D-6E8A-4147-A177-3AD203B41FA5}">
                      <a16:colId xmlns:a16="http://schemas.microsoft.com/office/drawing/2014/main" val="4226208044"/>
                    </a:ext>
                  </a:extLst>
                </a:gridCol>
                <a:gridCol w="1512144">
                  <a:extLst>
                    <a:ext uri="{9D8B030D-6E8A-4147-A177-3AD203B41FA5}">
                      <a16:colId xmlns:a16="http://schemas.microsoft.com/office/drawing/2014/main" val="1030547528"/>
                    </a:ext>
                  </a:extLst>
                </a:gridCol>
                <a:gridCol w="1472371">
                  <a:extLst>
                    <a:ext uri="{9D8B030D-6E8A-4147-A177-3AD203B41FA5}">
                      <a16:colId xmlns:a16="http://schemas.microsoft.com/office/drawing/2014/main" val="3544292062"/>
                    </a:ext>
                  </a:extLst>
                </a:gridCol>
                <a:gridCol w="1078327">
                  <a:extLst>
                    <a:ext uri="{9D8B030D-6E8A-4147-A177-3AD203B41FA5}">
                      <a16:colId xmlns:a16="http://schemas.microsoft.com/office/drawing/2014/main" val="3719165889"/>
                    </a:ext>
                  </a:extLst>
                </a:gridCol>
              </a:tblGrid>
              <a:tr h="27416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Klystron eff. 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Klystron eff.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Difference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361445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RF power needed for 3TeV</a:t>
                      </a:r>
                      <a:r>
                        <a:rPr lang="en-GB" sz="1400" baseline="0"/>
                        <a:t> CLIC</a:t>
                      </a:r>
                      <a:endParaRPr lang="en-GB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105 MW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087264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DC input power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131.25MW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-30.25MW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83794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Waste heat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56.5MW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26.25MW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-30.25MW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86520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 dirty="0"/>
                        <a:t>Annual consumption (5500 h assumed)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888 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721.9GWh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-166.1 GWh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7428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 dirty="0"/>
                        <a:t>Annual cost (50MCHF/MWh assumed)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44.5 MCHF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36.1</a:t>
                      </a:r>
                      <a:r>
                        <a:rPr lang="en-GB" sz="1400" baseline="0" dirty="0"/>
                        <a:t> MCHF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-8.4 MCHF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4417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Electricity installation dimensioned for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131.25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-20.6%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72258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r>
                        <a:rPr lang="en-GB" sz="1400"/>
                        <a:t>CV installation dimensioned for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56.5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26.25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-53.54%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91447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" y="3849349"/>
            <a:ext cx="4330563" cy="222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713" y="6098430"/>
            <a:ext cx="456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e+e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; pulsed, 1.0 GHz, P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total =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 MW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31/05/2022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Week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EDA39-79D3-4B40-8B5B-304FB42C5AC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27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9" y="0"/>
            <a:ext cx="5404751" cy="61989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01881" y="890649"/>
            <a:ext cx="589411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1544" y="1553688"/>
            <a:ext cx="589411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83231" y="771896"/>
            <a:ext cx="11875" cy="9381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593275" y="961902"/>
            <a:ext cx="2899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33" y="625334"/>
            <a:ext cx="5380506" cy="29926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74531" y="1862051"/>
            <a:ext cx="10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Klystrons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0590415" y="1710047"/>
            <a:ext cx="0" cy="15200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02320" y="4840344"/>
            <a:ext cx="6191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Klystron should deliver 1MW @ 400MHz.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Preferably, klystron should be placed vertically in the tunnel.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total length of Klystron should be about 3m.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efficiency of Klystron is targeted at 80%.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3787" y="1100733"/>
            <a:ext cx="15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Bunker:HV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68" y="2882761"/>
            <a:ext cx="3810000" cy="16510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248064" y="4178501"/>
            <a:ext cx="36645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42341" y="4093349"/>
            <a:ext cx="96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93540" y="3617950"/>
            <a:ext cx="1788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1.3MW CW, 352MW, 100kV, 20A, eff.=63%.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31/05/2022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Week 2022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EDA39-79D3-4B40-8B5B-304FB42C5AC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2054" y="3761"/>
            <a:ext cx="513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(Z) accelerator tunnel integration</a:t>
            </a:r>
            <a:endParaRPr kumimoji="0" lang="en-GB" sz="24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1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683" y="96705"/>
            <a:ext cx="676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Two-Stage Multi Beam Klystron (TS MBK) Technology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707" y="1219555"/>
            <a:ext cx="581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Bunching at a low voltage (high perveance). Very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compact RF bunching circuit.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Bunched beam acceleration and cooling (reducing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p/p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along the short DC voltage post-accelerating gap.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power extraction from high voltage (low perveance) beam.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efficiency.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201" y="4225015"/>
            <a:ext cx="5734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second HV stage can be operated in DC mode. Thus simplifying the modulator topology (cost/volume) and increasing the modulator efficiency (in pulsed mode).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feedback for the first stage pulsed voltage. Improved klystron RF phase and amplitude stability.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0060" y="713038"/>
            <a:ext cx="236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features: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0060" y="3655706"/>
            <a:ext cx="312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advantages: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6965910" y="3084734"/>
            <a:ext cx="1476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 HE MBK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 ~85%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9183426" y="70469"/>
            <a:ext cx="189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HE MBK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 70%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C15029-EE2A-4FF2-825D-8D79A4F2B033}"/>
              </a:ext>
            </a:extLst>
          </p:cNvPr>
          <p:cNvGrpSpPr/>
          <p:nvPr/>
        </p:nvGrpSpPr>
        <p:grpSpPr>
          <a:xfrm>
            <a:off x="6571414" y="645288"/>
            <a:ext cx="5034689" cy="5700092"/>
            <a:chOff x="6539093" y="884310"/>
            <a:chExt cx="5034689" cy="5700092"/>
          </a:xfrm>
        </p:grpSpPr>
        <p:sp>
          <p:nvSpPr>
            <p:cNvPr id="130" name="Rectangle 129"/>
            <p:cNvSpPr/>
            <p:nvPr/>
          </p:nvSpPr>
          <p:spPr>
            <a:xfrm>
              <a:off x="8317020" y="4913319"/>
              <a:ext cx="113512" cy="572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258735" y="3970813"/>
              <a:ext cx="75983" cy="3185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1737" y="3982633"/>
              <a:ext cx="871369" cy="19363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214918" y="4273089"/>
              <a:ext cx="1043493" cy="10327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225677" y="5477946"/>
              <a:ext cx="1032734" cy="4518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462344" y="4273089"/>
              <a:ext cx="107576" cy="165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892651" y="4273089"/>
              <a:ext cx="107576" cy="165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311737" y="440218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310996" y="4649685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317414" y="5142576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300979" y="5564006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311737" y="5736129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225677" y="5929767"/>
              <a:ext cx="1032734" cy="58091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7392418" y="5929766"/>
              <a:ext cx="242049" cy="516368"/>
              <a:chOff x="5416474" y="3775933"/>
              <a:chExt cx="242049" cy="516368"/>
            </a:xfrm>
          </p:grpSpPr>
          <p:sp>
            <p:nvSpPr>
              <p:cNvPr id="244" name="Rectangle 243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Isosceles Triangle 244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7825414" y="5929766"/>
              <a:ext cx="242049" cy="516368"/>
              <a:chOff x="5416474" y="3775933"/>
              <a:chExt cx="242049" cy="516368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Isosceles Triangle 242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47" name="Straight Connector 146"/>
            <p:cNvCxnSpPr/>
            <p:nvPr/>
          </p:nvCxnSpPr>
          <p:spPr>
            <a:xfrm>
              <a:off x="7513442" y="5305823"/>
              <a:ext cx="0" cy="4303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7946438" y="5305823"/>
              <a:ext cx="0" cy="4303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endCxn id="244" idx="0"/>
            </p:cNvCxnSpPr>
            <p:nvPr/>
          </p:nvCxnSpPr>
          <p:spPr>
            <a:xfrm>
              <a:off x="7510949" y="5736129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945191" y="5736128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Group 151"/>
            <p:cNvGrpSpPr/>
            <p:nvPr/>
          </p:nvGrpSpPr>
          <p:grpSpPr>
            <a:xfrm>
              <a:off x="7401950" y="5919209"/>
              <a:ext cx="242050" cy="516367"/>
              <a:chOff x="5458514" y="4206857"/>
              <a:chExt cx="242050" cy="516367"/>
            </a:xfrm>
          </p:grpSpPr>
          <p:cxnSp>
            <p:nvCxnSpPr>
              <p:cNvPr id="235" name="Straight Connector 234"/>
              <p:cNvCxnSpPr>
                <a:stCxn id="244" idx="0"/>
                <a:endCxn id="244" idx="1"/>
              </p:cNvCxnSpPr>
              <p:nvPr/>
            </p:nvCxnSpPr>
            <p:spPr>
              <a:xfrm flipH="1">
                <a:off x="5458516" y="4206857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>
                <a:stCxn id="244" idx="0"/>
                <a:endCxn id="244" idx="3"/>
              </p:cNvCxnSpPr>
              <p:nvPr/>
            </p:nvCxnSpPr>
            <p:spPr>
              <a:xfrm>
                <a:off x="5579540" y="4206857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>
                <a:stCxn id="244" idx="0"/>
              </p:cNvCxnSpPr>
              <p:nvPr/>
            </p:nvCxnSpPr>
            <p:spPr>
              <a:xfrm>
                <a:off x="5579540" y="4206857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>
                <a:stCxn id="244" idx="0"/>
              </p:cNvCxnSpPr>
              <p:nvPr/>
            </p:nvCxnSpPr>
            <p:spPr>
              <a:xfrm flipH="1">
                <a:off x="5458514" y="4206857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>
                <a:stCxn id="244" idx="0"/>
              </p:cNvCxnSpPr>
              <p:nvPr/>
            </p:nvCxnSpPr>
            <p:spPr>
              <a:xfrm>
                <a:off x="5579540" y="4206857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>
                <a:stCxn id="135" idx="2"/>
                <a:endCxn id="245" idx="5"/>
              </p:cNvCxnSpPr>
              <p:nvPr/>
            </p:nvCxnSpPr>
            <p:spPr>
              <a:xfrm flipH="1">
                <a:off x="5519027" y="4206858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>
                <a:stCxn id="244" idx="0"/>
              </p:cNvCxnSpPr>
              <p:nvPr/>
            </p:nvCxnSpPr>
            <p:spPr>
              <a:xfrm>
                <a:off x="5579540" y="4206857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7821929" y="5929766"/>
              <a:ext cx="242050" cy="516367"/>
              <a:chOff x="5416473" y="3775933"/>
              <a:chExt cx="242050" cy="516367"/>
            </a:xfrm>
          </p:grpSpPr>
          <p:cxnSp>
            <p:nvCxnSpPr>
              <p:cNvPr id="228" name="Straight Connector 227"/>
              <p:cNvCxnSpPr/>
              <p:nvPr/>
            </p:nvCxnSpPr>
            <p:spPr>
              <a:xfrm flipH="1">
                <a:off x="5416475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5537499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5537499" y="3775933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>
                <a:off x="5416473" y="3775933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537499" y="3775933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H="1">
                <a:off x="5476986" y="3775934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5537499" y="3775933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/>
            <p:cNvSpPr/>
            <p:nvPr/>
          </p:nvSpPr>
          <p:spPr>
            <a:xfrm>
              <a:off x="7685805" y="5475863"/>
              <a:ext cx="121263" cy="4559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8247931" y="5187490"/>
              <a:ext cx="370581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42" idx="3"/>
            </p:cNvCxnSpPr>
            <p:nvPr/>
          </p:nvCxnSpPr>
          <p:spPr>
            <a:xfrm flipV="1">
              <a:off x="8258411" y="6220222"/>
              <a:ext cx="376518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8628992" y="5187490"/>
              <a:ext cx="0" cy="1032732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32" idx="3"/>
            </p:cNvCxnSpPr>
            <p:nvPr/>
          </p:nvCxnSpPr>
          <p:spPr>
            <a:xfrm>
              <a:off x="8183106" y="4079452"/>
              <a:ext cx="445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8628992" y="4079453"/>
              <a:ext cx="0" cy="1108037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8446670" y="445596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8454929" y="5564006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446670" y="4478593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487129" y="5609135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 rot="16200000">
              <a:off x="8613350" y="4454828"/>
              <a:ext cx="639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Stage 1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8634929" y="6220222"/>
              <a:ext cx="0" cy="2904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8487129" y="6510680"/>
              <a:ext cx="307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 rot="16200000">
              <a:off x="8629832" y="5624523"/>
              <a:ext cx="639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Stage 2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123479" y="3954527"/>
              <a:ext cx="75983" cy="3185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037419" y="4899337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>
            <a:xfrm>
              <a:off x="7037419" y="5475643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8240485" y="5485791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7037419" y="4899337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7366" y="4903561"/>
              <a:ext cx="225572" cy="36579"/>
            </a:xfrm>
            <a:prstGeom prst="rect">
              <a:avLst/>
            </a:prstGeom>
          </p:spPr>
        </p:pic>
        <p:cxnSp>
          <p:nvCxnSpPr>
            <p:cNvPr id="174" name="Straight Connector 173"/>
            <p:cNvCxnSpPr/>
            <p:nvPr/>
          </p:nvCxnSpPr>
          <p:spPr>
            <a:xfrm>
              <a:off x="7122275" y="3970814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8137392" y="3970814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 rot="16200000">
              <a:off x="6172839" y="4263681"/>
              <a:ext cx="1009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HV insulators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7" name="Straight Arrow Connector 176"/>
            <p:cNvCxnSpPr>
              <a:stCxn id="176" idx="2"/>
            </p:cNvCxnSpPr>
            <p:nvPr/>
          </p:nvCxnSpPr>
          <p:spPr>
            <a:xfrm flipV="1">
              <a:off x="6816092" y="4176272"/>
              <a:ext cx="232984" cy="2259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>
              <a:stCxn id="176" idx="2"/>
            </p:cNvCxnSpPr>
            <p:nvPr/>
          </p:nvCxnSpPr>
          <p:spPr>
            <a:xfrm>
              <a:off x="6816092" y="4402180"/>
              <a:ext cx="162159" cy="5834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 rot="16200000">
              <a:off x="5928969" y="5694446"/>
              <a:ext cx="15029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Post accelerating gap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0" name="Straight Arrow Connector 179"/>
            <p:cNvCxnSpPr/>
            <p:nvPr/>
          </p:nvCxnSpPr>
          <p:spPr>
            <a:xfrm flipV="1">
              <a:off x="6813710" y="5389599"/>
              <a:ext cx="479685" cy="4433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/>
            <p:cNvSpPr/>
            <p:nvPr/>
          </p:nvSpPr>
          <p:spPr>
            <a:xfrm>
              <a:off x="9582369" y="1459909"/>
              <a:ext cx="1032734" cy="45025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9657671" y="5596688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9668429" y="576881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9582369" y="5962449"/>
              <a:ext cx="1032734" cy="58091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9749110" y="5962448"/>
              <a:ext cx="242049" cy="516368"/>
              <a:chOff x="5416474" y="3775933"/>
              <a:chExt cx="242049" cy="516368"/>
            </a:xfrm>
          </p:grpSpPr>
          <p:sp>
            <p:nvSpPr>
              <p:cNvPr id="226" name="Rectangle 225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Isosceles Triangle 226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10203894" y="5962449"/>
              <a:ext cx="242049" cy="516368"/>
              <a:chOff x="5416474" y="3775933"/>
              <a:chExt cx="242049" cy="516368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Isosceles Triangle 224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87" name="Straight Connector 186"/>
            <p:cNvCxnSpPr>
              <a:endCxn id="226" idx="0"/>
            </p:cNvCxnSpPr>
            <p:nvPr/>
          </p:nvCxnSpPr>
          <p:spPr>
            <a:xfrm>
              <a:off x="9867641" y="5768811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10323671" y="5768811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 188"/>
            <p:cNvGrpSpPr/>
            <p:nvPr/>
          </p:nvGrpSpPr>
          <p:grpSpPr>
            <a:xfrm>
              <a:off x="9748863" y="5962447"/>
              <a:ext cx="249715" cy="520535"/>
              <a:chOff x="7655141" y="4082971"/>
              <a:chExt cx="249715" cy="520535"/>
            </a:xfrm>
          </p:grpSpPr>
          <p:cxnSp>
            <p:nvCxnSpPr>
              <p:cNvPr id="217" name="Straight Connector 216"/>
              <p:cNvCxnSpPr>
                <a:stCxn id="226" idx="0"/>
                <a:endCxn id="226" idx="1"/>
              </p:cNvCxnSpPr>
              <p:nvPr/>
            </p:nvCxnSpPr>
            <p:spPr>
              <a:xfrm flipH="1">
                <a:off x="7655141" y="4082971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>
                <a:stCxn id="226" idx="0"/>
                <a:endCxn id="226" idx="3"/>
              </p:cNvCxnSpPr>
              <p:nvPr/>
            </p:nvCxnSpPr>
            <p:spPr>
              <a:xfrm>
                <a:off x="7776165" y="4082971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>
                <a:stCxn id="226" idx="0"/>
              </p:cNvCxnSpPr>
              <p:nvPr/>
            </p:nvCxnSpPr>
            <p:spPr>
              <a:xfrm>
                <a:off x="7783832" y="4087139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>
                <a:stCxn id="226" idx="0"/>
              </p:cNvCxnSpPr>
              <p:nvPr/>
            </p:nvCxnSpPr>
            <p:spPr>
              <a:xfrm flipH="1">
                <a:off x="7662806" y="4087139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>
                <a:stCxn id="226" idx="0"/>
              </p:cNvCxnSpPr>
              <p:nvPr/>
            </p:nvCxnSpPr>
            <p:spPr>
              <a:xfrm>
                <a:off x="7783832" y="4087139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>
                <a:endCxn id="227" idx="5"/>
              </p:cNvCxnSpPr>
              <p:nvPr/>
            </p:nvCxnSpPr>
            <p:spPr>
              <a:xfrm flipH="1">
                <a:off x="7723319" y="4087140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>
                <a:stCxn id="226" idx="0"/>
              </p:cNvCxnSpPr>
              <p:nvPr/>
            </p:nvCxnSpPr>
            <p:spPr>
              <a:xfrm>
                <a:off x="7783832" y="4087139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10200409" y="5962449"/>
              <a:ext cx="242050" cy="516367"/>
              <a:chOff x="5416473" y="3775933"/>
              <a:chExt cx="242050" cy="516367"/>
            </a:xfrm>
          </p:grpSpPr>
          <p:cxnSp>
            <p:nvCxnSpPr>
              <p:cNvPr id="210" name="Straight Connector 209"/>
              <p:cNvCxnSpPr/>
              <p:nvPr/>
            </p:nvCxnSpPr>
            <p:spPr>
              <a:xfrm flipH="1">
                <a:off x="5416475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5537499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5537499" y="3775933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>
                <a:off x="5416473" y="3775933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5537499" y="3775933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H="1">
                <a:off x="5476986" y="3775934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5537499" y="3775933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1" name="Rectangle 190"/>
            <p:cNvSpPr/>
            <p:nvPr/>
          </p:nvSpPr>
          <p:spPr>
            <a:xfrm>
              <a:off x="10042497" y="5508545"/>
              <a:ext cx="121263" cy="4559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2" name="Straight Connector 191"/>
            <p:cNvCxnSpPr>
              <a:stCxn id="184" idx="3"/>
            </p:cNvCxnSpPr>
            <p:nvPr/>
          </p:nvCxnSpPr>
          <p:spPr>
            <a:xfrm flipV="1">
              <a:off x="10615103" y="6252904"/>
              <a:ext cx="376518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0991621" y="6252904"/>
              <a:ext cx="0" cy="2904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10843821" y="6543362"/>
              <a:ext cx="307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ounded Rectangle 194"/>
            <p:cNvSpPr/>
            <p:nvPr/>
          </p:nvSpPr>
          <p:spPr>
            <a:xfrm>
              <a:off x="9635671" y="1016863"/>
              <a:ext cx="871369" cy="19363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9375971" y="887770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/>
            <p:nvPr/>
          </p:nvCxnSpPr>
          <p:spPr>
            <a:xfrm>
              <a:off x="9375971" y="1464076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endCxn id="199" idx="0"/>
            </p:cNvCxnSpPr>
            <p:nvPr/>
          </p:nvCxnSpPr>
          <p:spPr>
            <a:xfrm>
              <a:off x="9397469" y="884310"/>
              <a:ext cx="1382276" cy="34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/>
            <p:cNvSpPr/>
            <p:nvPr/>
          </p:nvSpPr>
          <p:spPr>
            <a:xfrm>
              <a:off x="10722370" y="887770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0" name="Straight Connector 199"/>
            <p:cNvCxnSpPr/>
            <p:nvPr/>
          </p:nvCxnSpPr>
          <p:spPr>
            <a:xfrm>
              <a:off x="10609437" y="1459909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Rectangle 200"/>
            <p:cNvSpPr/>
            <p:nvPr/>
          </p:nvSpPr>
          <p:spPr>
            <a:xfrm>
              <a:off x="9668429" y="1675062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9668429" y="495368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9668429" y="2575393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9668429" y="3948302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0011814" y="1586332"/>
              <a:ext cx="157836" cy="38812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9809232" y="1457827"/>
              <a:ext cx="111113" cy="4308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0268191" y="1485817"/>
              <a:ext cx="111113" cy="4308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8" name="Straight Connector 207"/>
            <p:cNvCxnSpPr>
              <a:endCxn id="206" idx="2"/>
            </p:cNvCxnSpPr>
            <p:nvPr/>
          </p:nvCxnSpPr>
          <p:spPr>
            <a:xfrm>
              <a:off x="9849640" y="1227199"/>
              <a:ext cx="15149" cy="453952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10308215" y="1223493"/>
              <a:ext cx="15149" cy="453952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10491048" y="1123778"/>
              <a:ext cx="6123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10609437" y="3096505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11103365" y="1123778"/>
              <a:ext cx="0" cy="1972727"/>
            </a:xfrm>
            <a:prstGeom prst="line">
              <a:avLst/>
            </a:prstGeom>
            <a:ln>
              <a:solidFill>
                <a:srgbClr val="0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ed Rectangle 250"/>
            <p:cNvSpPr/>
            <p:nvPr/>
          </p:nvSpPr>
          <p:spPr>
            <a:xfrm>
              <a:off x="10721895" y="1990429"/>
              <a:ext cx="851887" cy="358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10896074" y="2015581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+V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315934" y="4949450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7513442" y="4165511"/>
              <a:ext cx="0" cy="1140311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7946438" y="4165511"/>
              <a:ext cx="0" cy="1140311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148"/>
            <p:cNvSpPr/>
            <p:nvPr/>
          </p:nvSpPr>
          <p:spPr>
            <a:xfrm>
              <a:off x="7687506" y="4301195"/>
              <a:ext cx="119082" cy="9765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31/05/2022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Week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EDA39-79D3-4B40-8B5B-304FB42C5AC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32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47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276986"/>
            <a:ext cx="4952049" cy="468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defTabSz="914280">
              <a:buFont typeface="Wingdings" panose="05000000000000000000" pitchFamily="2" charset="2"/>
              <a:buChar char="§"/>
            </a:pPr>
            <a:endParaRPr lang="en-GB" sz="1867" dirty="0">
              <a:solidFill>
                <a:srgbClr val="0F12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SWELL technology: 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of four independent quadrants, precisely machined and clamped together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structures, hence very </a:t>
            </a:r>
            <a:r>
              <a:rPr lang="en-US" sz="1867" dirty="0" err="1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favourable</a:t>
            </a: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Nb coating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“seamless” by its nature: no assembly joints on high electromagnetic field regions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stiff mechanical structure, thus robust against frequency detuning due to microphonics and Lorentz forces 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r>
              <a:rPr lang="en-US" sz="1867" dirty="0">
                <a:solidFill>
                  <a:srgbClr val="0F1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cooling by drilled channels, which limits the volume of liquid helium and avoid the construction of a helium tank</a:t>
            </a:r>
          </a:p>
          <a:p>
            <a:pPr marL="457189" indent="-457189" defTabSz="914280">
              <a:buFont typeface="Wingdings" panose="05000000000000000000" pitchFamily="2" charset="2"/>
              <a:buChar char="§"/>
            </a:pPr>
            <a:endParaRPr lang="en-GB" sz="1867" dirty="0">
              <a:solidFill>
                <a:srgbClr val="0F12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328" lvl="1" indent="-457189" defTabSz="914280">
              <a:buFont typeface="Wingdings" panose="05000000000000000000" pitchFamily="2" charset="2"/>
              <a:buChar char="§"/>
            </a:pPr>
            <a:endParaRPr lang="en-GB" sz="1867" dirty="0">
              <a:solidFill>
                <a:srgbClr val="0F12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365595" y="3956584"/>
          <a:ext cx="3381868" cy="25201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94980">
                  <a:extLst>
                    <a:ext uri="{9D8B030D-6E8A-4147-A177-3AD203B41FA5}">
                      <a16:colId xmlns:a16="http://schemas.microsoft.com/office/drawing/2014/main" val="1129337944"/>
                    </a:ext>
                  </a:extLst>
                </a:gridCol>
                <a:gridCol w="1486888">
                  <a:extLst>
                    <a:ext uri="{9D8B030D-6E8A-4147-A177-3AD203B41FA5}">
                      <a16:colId xmlns:a16="http://schemas.microsoft.com/office/drawing/2014/main" val="3576797103"/>
                    </a:ext>
                  </a:extLst>
                </a:gridCol>
              </a:tblGrid>
              <a:tr h="417035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 err="1"/>
                        <a:t>Parameters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Values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8802382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F (GHz)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1.3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82614319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R/Q </a:t>
                      </a:r>
                      <a:r>
                        <a:rPr lang="fr-CH" sz="1500" dirty="0" err="1"/>
                        <a:t>linac</a:t>
                      </a:r>
                      <a:r>
                        <a:rPr lang="fr-CH" sz="1500" baseline="0" dirty="0"/>
                        <a:t> (</a:t>
                      </a:r>
                      <a:r>
                        <a:rPr lang="fr-CH" sz="1500" baseline="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fr-CH" sz="1500" baseline="0" dirty="0"/>
                        <a:t>)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122.9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22874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 err="1"/>
                        <a:t>Lacc</a:t>
                      </a:r>
                      <a:r>
                        <a:rPr lang="fr-CH" sz="1500" baseline="0" dirty="0"/>
                        <a:t> (mm)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115.3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2865987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 err="1"/>
                        <a:t>Epk</a:t>
                      </a:r>
                      <a:r>
                        <a:rPr lang="fr-CH" sz="1500" dirty="0"/>
                        <a:t>/</a:t>
                      </a:r>
                      <a:r>
                        <a:rPr lang="fr-CH" sz="1500" dirty="0" err="1"/>
                        <a:t>Eacc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b="1" dirty="0"/>
                        <a:t>2.01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90882620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 err="1"/>
                        <a:t>Bpk</a:t>
                      </a:r>
                      <a:r>
                        <a:rPr lang="fr-CH" sz="1500" dirty="0"/>
                        <a:t>/</a:t>
                      </a:r>
                      <a:r>
                        <a:rPr lang="fr-CH" sz="1500" dirty="0" err="1"/>
                        <a:t>Eacc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b="1" dirty="0"/>
                        <a:t>4.61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0449108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G (</a:t>
                      </a:r>
                      <a:r>
                        <a:rPr lang="fr-CH" sz="150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fr-CH" sz="1500" dirty="0"/>
                        <a:t>)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500" dirty="0"/>
                        <a:t>265.56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67445098"/>
                  </a:ext>
                </a:extLst>
              </a:tr>
            </a:tbl>
          </a:graphicData>
        </a:graphic>
      </p:graphicFrame>
      <p:sp>
        <p:nvSpPr>
          <p:cNvPr id="11" name="Title 4"/>
          <p:cNvSpPr txBox="1">
            <a:spLocks/>
          </p:cNvSpPr>
          <p:nvPr/>
        </p:nvSpPr>
        <p:spPr>
          <a:xfrm>
            <a:off x="0" y="604683"/>
            <a:ext cx="11017800" cy="10720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ts val="4000"/>
              </a:lnSpc>
            </a:pPr>
            <a:r>
              <a:rPr lang="en-GB" sz="4000">
                <a:solidFill>
                  <a:srgbClr val="0F124A"/>
                </a:solidFill>
                <a:latin typeface="Arial"/>
              </a:rPr>
              <a:t>1.3 GHz SWELL cavity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2" y="4355978"/>
            <a:ext cx="3286919" cy="1929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62" y="981783"/>
            <a:ext cx="2884973" cy="2388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365" y="1006135"/>
            <a:ext cx="3519940" cy="2331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41808" y="3497217"/>
            <a:ext cx="125714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280"/>
            <a:r>
              <a:rPr lang="en-GB" sz="1200" dirty="0">
                <a:solidFill>
                  <a:srgbClr val="0F124A"/>
                </a:solidFill>
                <a:latin typeface="Arial"/>
              </a:rPr>
              <a:t>F. Peauger</a:t>
            </a:r>
          </a:p>
          <a:p>
            <a:pPr algn="ctr" defTabSz="914280"/>
            <a:r>
              <a:rPr lang="en-GB" sz="1200" dirty="0">
                <a:solidFill>
                  <a:srgbClr val="0F124A"/>
                </a:solidFill>
                <a:latin typeface="Arial"/>
              </a:rPr>
              <a:t>I. Syratchev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1BAB5-515E-438F-9ADE-1181D84990BE}"/>
              </a:ext>
            </a:extLst>
          </p:cNvPr>
          <p:cNvSpPr/>
          <p:nvPr/>
        </p:nvSpPr>
        <p:spPr>
          <a:xfrm>
            <a:off x="614328" y="5679084"/>
            <a:ext cx="438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SWELL = Slotted Waveguide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ELLiptical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cavity</a:t>
            </a:r>
          </a:p>
        </p:txBody>
      </p:sp>
    </p:spTree>
    <p:extLst>
      <p:ext uri="{BB962C8B-B14F-4D97-AF65-F5344CB8AC3E}">
        <p14:creationId xmlns:p14="http://schemas.microsoft.com/office/powerpoint/2010/main" val="3930066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7DA7-EED3-4085-8CE4-85A02360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02F5C-83EC-4599-B42D-7E550BFD2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11C60-5799-4E7D-96F3-07BC6144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6CAE4-EE92-4200-8871-9C9D1298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1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78ADAD-9C05-4845-89C2-43F0D821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36" y="2010006"/>
            <a:ext cx="5190333" cy="22099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49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Alternative technologies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A4278-2952-47EA-94ED-D1358D8470E1}"/>
              </a:ext>
            </a:extLst>
          </p:cNvPr>
          <p:cNvSpPr txBox="1">
            <a:spLocks/>
          </p:cNvSpPr>
          <p:nvPr/>
        </p:nvSpPr>
        <p:spPr>
          <a:xfrm>
            <a:off x="431371" y="1412776"/>
            <a:ext cx="11554272" cy="51845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2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4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1600" kern="1200">
                <a:solidFill>
                  <a:srgbClr val="0F124A"/>
                </a:solidFill>
                <a:latin typeface="+mn-lt"/>
                <a:ea typeface="+mn-ea"/>
                <a:cs typeface="+mn-cs"/>
              </a:defRPr>
            </a:lvl3pPr>
            <a:lvl4pPr marL="10206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0800" indent="-340200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115CA9"/>
                </a:solidFill>
                <a:latin typeface="Calibri"/>
                <a:sym typeface="Wingdings" panose="05000000000000000000" pitchFamily="2" charset="2"/>
              </a:rPr>
              <a:t>Developing technologies with significant potential impact in parallel to baseline, e.g.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HTS arc quadrupole/</a:t>
            </a:r>
            <a:r>
              <a:rPr lang="en-US" sz="3200" dirty="0" err="1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sextupole</a:t>
            </a:r>
            <a:endParaRPr lang="en-US" sz="3200" dirty="0">
              <a:solidFill>
                <a:srgbClr val="0F124A"/>
              </a:solidFill>
              <a:latin typeface="Calibri"/>
              <a:sym typeface="Wingdings" panose="05000000000000000000" pitchFamily="2" charset="2"/>
            </a:endParaRP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HE linac as a pre-booster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High Q</a:t>
            </a:r>
            <a:r>
              <a:rPr lang="en-US" sz="3200" baseline="-250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0</a:t>
            </a: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 damped SRF cavities 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High efficiency RF power sources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Positron target using crystal channeling 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Advanced cooling tower design</a:t>
            </a:r>
          </a:p>
          <a:p>
            <a:pPr marL="910777" lvl="1" indent="-457189" defTabSz="457189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0F124A"/>
                </a:solidFill>
                <a:latin typeface="Calibri"/>
                <a:sym typeface="Wingdings" panose="05000000000000000000" pitchFamily="2" charset="2"/>
              </a:rPr>
              <a:t>…</a:t>
            </a:r>
          </a:p>
          <a:p>
            <a:pPr marL="453589" lvl="1" indent="0" defTabSz="457189">
              <a:lnSpc>
                <a:spcPct val="100000"/>
              </a:lnSpc>
              <a:spcBef>
                <a:spcPts val="400"/>
              </a:spcBef>
              <a:buNone/>
            </a:pPr>
            <a:br>
              <a:rPr lang="en-US" sz="3200" dirty="0">
                <a:solidFill>
                  <a:srgbClr val="115CA9"/>
                </a:solidFill>
                <a:latin typeface="Calibri"/>
                <a:sym typeface="Wingdings" panose="05000000000000000000" pitchFamily="2" charset="2"/>
              </a:rPr>
            </a:br>
            <a:endParaRPr lang="en-US" sz="3200" dirty="0">
              <a:solidFill>
                <a:srgbClr val="115CA9"/>
              </a:solidFill>
              <a:latin typeface="Calibri"/>
              <a:sym typeface="Wingdings" panose="05000000000000000000" pitchFamily="2" charset="2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FFD65CA-07CC-4F18-8D55-F5BD9075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17" y="4101076"/>
            <a:ext cx="3874575" cy="2319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0E529-5ECA-4BA5-86EC-E96FD0E679CD}"/>
              </a:ext>
            </a:extLst>
          </p:cNvPr>
          <p:cNvSpPr txBox="1"/>
          <p:nvPr/>
        </p:nvSpPr>
        <p:spPr>
          <a:xfrm>
            <a:off x="10078626" y="5925278"/>
            <a:ext cx="1335622" cy="318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685783"/>
            <a:r>
              <a:rPr lang="en-US" sz="1467" dirty="0">
                <a:solidFill>
                  <a:srgbClr val="0F124A"/>
                </a:solidFill>
                <a:latin typeface="Arial"/>
              </a:rPr>
              <a:t>M. Koratzinos</a:t>
            </a:r>
            <a:endParaRPr lang="en-US" sz="1333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6C444-EA69-4920-B0EE-EC2E4470E898}"/>
              </a:ext>
            </a:extLst>
          </p:cNvPr>
          <p:cNvSpPr txBox="1"/>
          <p:nvPr/>
        </p:nvSpPr>
        <p:spPr>
          <a:xfrm>
            <a:off x="7536160" y="6213310"/>
            <a:ext cx="4567276" cy="633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>
              <a:lnSpc>
                <a:spcPts val="4933"/>
              </a:lnSpc>
            </a:pPr>
            <a:r>
              <a:rPr lang="en-US" sz="2400" dirty="0">
                <a:solidFill>
                  <a:srgbClr val="0F124A"/>
                </a:solidFill>
                <a:latin typeface="Arial"/>
              </a:rPr>
              <a:t>Combined function HTS magnet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651BD-B90F-4713-9B67-4E89248D7A45}"/>
              </a:ext>
            </a:extLst>
          </p:cNvPr>
          <p:cNvSpPr txBox="1"/>
          <p:nvPr/>
        </p:nvSpPr>
        <p:spPr>
          <a:xfrm>
            <a:off x="3876675" y="6176962"/>
            <a:ext cx="23075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Tor Raubenheimer</a:t>
            </a:r>
          </a:p>
        </p:txBody>
      </p:sp>
    </p:spTree>
    <p:extLst>
      <p:ext uri="{BB962C8B-B14F-4D97-AF65-F5344CB8AC3E}">
        <p14:creationId xmlns:p14="http://schemas.microsoft.com/office/powerpoint/2010/main" val="196398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4B0B-EC8E-4EF5-AB2A-2F4E9996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FCC accelerator at a 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F3D9-728B-456B-A967-CCC7E775A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5524"/>
            <a:ext cx="10515600" cy="5291439"/>
          </a:xfrm>
        </p:spPr>
        <p:txBody>
          <a:bodyPr/>
          <a:lstStyle/>
          <a:p>
            <a:r>
              <a:rPr lang="en-US" dirty="0"/>
              <a:t>FCC-ee</a:t>
            </a:r>
          </a:p>
          <a:p>
            <a:pPr lvl="1"/>
            <a:r>
              <a:rPr lang="en-US" dirty="0"/>
              <a:t>Large tunnel</a:t>
            </a:r>
          </a:p>
          <a:p>
            <a:pPr lvl="1"/>
            <a:r>
              <a:rPr lang="en-US" dirty="0"/>
              <a:t>Four beam energy regions: 45GeV (Z), 80GeV (W), 120GeV (H), 182.5 (t)</a:t>
            </a:r>
          </a:p>
          <a:p>
            <a:pPr lvl="1"/>
            <a:r>
              <a:rPr lang="en-US" dirty="0"/>
              <a:t>Synchrotron radiation power 100MW for both beams at all energies</a:t>
            </a:r>
          </a:p>
          <a:p>
            <a:pPr lvl="1"/>
            <a:r>
              <a:rPr lang="en-US" dirty="0"/>
              <a:t>Full size ‘booster’ ring, continuous injection, since luminosity lifetime is only a few minutes</a:t>
            </a:r>
          </a:p>
          <a:p>
            <a:pPr lvl="1"/>
            <a:r>
              <a:rPr lang="en-US" dirty="0"/>
              <a:t>‘crab waist’ collision scheme to maximize luminosity</a:t>
            </a:r>
          </a:p>
          <a:p>
            <a:pPr lvl="1"/>
            <a:r>
              <a:rPr lang="en-US" dirty="0"/>
              <a:t>Four experiments (baseline) can go to two if need be</a:t>
            </a:r>
          </a:p>
          <a:p>
            <a:pPr lvl="1"/>
            <a:r>
              <a:rPr lang="en-US" dirty="0"/>
              <a:t>FCC-ee is not just a bigger LEP! It is a state-of-the-art, 21</a:t>
            </a:r>
            <a:r>
              <a:rPr lang="en-US" baseline="30000" dirty="0"/>
              <a:t>st</a:t>
            </a:r>
            <a:r>
              <a:rPr lang="en-US" dirty="0"/>
              <a:t> century accelerator</a:t>
            </a:r>
          </a:p>
          <a:p>
            <a:r>
              <a:rPr lang="en-US" dirty="0"/>
              <a:t>Followed by FCC-</a:t>
            </a:r>
            <a:r>
              <a:rPr lang="en-US" dirty="0" err="1"/>
              <a:t>hh</a:t>
            </a:r>
            <a:r>
              <a:rPr lang="en-US" dirty="0"/>
              <a:t> in the same tunnel</a:t>
            </a:r>
          </a:p>
          <a:p>
            <a:pPr lvl="1"/>
            <a:r>
              <a:rPr lang="en-US" dirty="0"/>
              <a:t>100TeV+ proton collider </a:t>
            </a:r>
          </a:p>
          <a:p>
            <a:pPr lvl="1"/>
            <a:r>
              <a:rPr lang="en-US" dirty="0"/>
              <a:t>Still 40+ years away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A3BC6-B44C-4DA4-B11D-C93D25FF1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29216-CECA-4644-8958-E638A590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2FA9-452F-43DD-9388-7A6C86CE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Turning FCC-ee superconducting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A69C1-A79F-4B92-A49E-1B01F51B4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095"/>
            <a:ext cx="10515600" cy="53805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main arc quadrupole and sextupole systems consume ~50MW of power and take up ~7% of the space of dipoles</a:t>
            </a:r>
          </a:p>
          <a:p>
            <a:r>
              <a:rPr lang="en-US" dirty="0"/>
              <a:t>The main quadrupoles cannot be made shorter (due to synchrotron radiation issues) but if we nest the sextupoles inside the quadrupoles we can:</a:t>
            </a:r>
          </a:p>
          <a:p>
            <a:pPr lvl="1"/>
            <a:r>
              <a:rPr lang="en-US" dirty="0"/>
              <a:t>Gain ~7% in luminosity</a:t>
            </a:r>
          </a:p>
          <a:p>
            <a:pPr lvl="1"/>
            <a:r>
              <a:rPr lang="en-US" dirty="0"/>
              <a:t>Simplify logistics by having only one family of dipoles</a:t>
            </a:r>
          </a:p>
          <a:p>
            <a:pPr lvl="1"/>
            <a:r>
              <a:rPr lang="en-US" dirty="0"/>
              <a:t>Increase flexibility of the optics</a:t>
            </a:r>
          </a:p>
          <a:p>
            <a:r>
              <a:rPr lang="en-US" dirty="0"/>
              <a:t>If we can make quads and sextupoles superconducting and operate them at 40K, we can potentially gain 80-90% of energy consumption costs at top energy</a:t>
            </a:r>
          </a:p>
          <a:p>
            <a:r>
              <a:rPr lang="en-US" dirty="0"/>
              <a:t>By using HTS (high-temperature superconductor) materials on a massive scale, we promote the use materials that can have great relevance to society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23F83-E4B8-4578-8C59-114EB731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85C91-7041-441C-AE20-59C9E07F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88686" y="1447018"/>
          <a:ext cx="4724401" cy="1524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78746">
                  <a:extLst>
                    <a:ext uri="{9D8B030D-6E8A-4147-A177-3AD203B41FA5}">
                      <a16:colId xmlns:a16="http://schemas.microsoft.com/office/drawing/2014/main" val="3743094180"/>
                    </a:ext>
                  </a:extLst>
                </a:gridCol>
                <a:gridCol w="1218165">
                  <a:extLst>
                    <a:ext uri="{9D8B030D-6E8A-4147-A177-3AD203B41FA5}">
                      <a16:colId xmlns:a16="http://schemas.microsoft.com/office/drawing/2014/main" val="1867608276"/>
                    </a:ext>
                  </a:extLst>
                </a:gridCol>
                <a:gridCol w="1229508">
                  <a:extLst>
                    <a:ext uri="{9D8B030D-6E8A-4147-A177-3AD203B41FA5}">
                      <a16:colId xmlns:a16="http://schemas.microsoft.com/office/drawing/2014/main" val="2364228759"/>
                    </a:ext>
                  </a:extLst>
                </a:gridCol>
                <a:gridCol w="1497982">
                  <a:extLst>
                    <a:ext uri="{9D8B030D-6E8A-4147-A177-3AD203B41FA5}">
                      <a16:colId xmlns:a16="http://schemas.microsoft.com/office/drawing/2014/main" val="578192558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System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Max.</a:t>
                      </a:r>
                      <a:r>
                        <a:rPr lang="en-GB" sz="1400" baseline="0" dirty="0"/>
                        <a:t> power  (CDR)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Powering</a:t>
                      </a:r>
                      <a:r>
                        <a:rPr lang="en-GB" sz="1400" baseline="0" dirty="0"/>
                        <a:t> scheme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60907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magnets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/>
                        <a:t>busbars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4039607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13.3MW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~3.3MW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 circuits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55568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MQ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21.6MW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~5MW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48</a:t>
                      </a:r>
                      <a:r>
                        <a:rPr lang="en-GB" sz="1400" baseline="0" dirty="0"/>
                        <a:t> circuits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140425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20.5MW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Indiv</a:t>
                      </a:r>
                      <a:r>
                        <a:rPr lang="en-GB" sz="1400" dirty="0"/>
                        <a:t>. powered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70269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/>
          <a:p>
            <a:r>
              <a:rPr lang="en-GB" dirty="0"/>
              <a:t>The project – HTS4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586" y="741272"/>
            <a:ext cx="48006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Power consumption: nearly 50MW at top energies for the SSS systems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5864006" y="4264113"/>
            <a:ext cx="4495800" cy="400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The optics cell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215" b="31584"/>
          <a:stretch/>
        </p:blipFill>
        <p:spPr>
          <a:xfrm>
            <a:off x="3375263" y="4800600"/>
            <a:ext cx="4567983" cy="1620000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5080529" y="6456191"/>
            <a:ext cx="1651986" cy="238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50" dirty="0"/>
              <a:t>Three families of dipoles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69960" y="4532762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CDR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645604" y="4523974"/>
            <a:ext cx="117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This proposal</a:t>
            </a:r>
            <a:endParaRPr lang="en-GB" sz="1400" b="1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8458200" y="4780800"/>
            <a:ext cx="3660987" cy="1656000"/>
            <a:chOff x="6504110" y="1996406"/>
            <a:chExt cx="4786684" cy="216519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18050" r="9204" b="31584"/>
            <a:stretch/>
          </p:blipFill>
          <p:spPr>
            <a:xfrm>
              <a:off x="6504110" y="1996406"/>
              <a:ext cx="4786684" cy="216519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26743" t="2531" r="9564" b="80616"/>
            <a:stretch/>
          </p:blipFill>
          <p:spPr>
            <a:xfrm>
              <a:off x="7086600" y="2830460"/>
              <a:ext cx="4191000" cy="533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26743" t="2531" r="9564" b="80616"/>
            <a:stretch/>
          </p:blipFill>
          <p:spPr>
            <a:xfrm>
              <a:off x="7086600" y="3567854"/>
              <a:ext cx="4191000" cy="533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57918" t="52031" r="33975" b="37535"/>
            <a:stretch/>
          </p:blipFill>
          <p:spPr>
            <a:xfrm>
              <a:off x="8588389" y="3677919"/>
              <a:ext cx="432000" cy="26742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/>
            <a:srcRect l="57918" t="52031" r="38116" b="37535"/>
            <a:stretch/>
          </p:blipFill>
          <p:spPr>
            <a:xfrm>
              <a:off x="8593124" y="2919717"/>
              <a:ext cx="211354" cy="26742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97563" y="4899079"/>
                <a:ext cx="3223436" cy="1558696"/>
              </a:xfrm>
              <a:prstGeom prst="rect">
                <a:avLst/>
              </a:prstGeom>
              <a:solidFill>
                <a:srgbClr val="FF99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By nesting quads and sextupoles (which is not possible for the CDR warm design) we gain 7% in filling factor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pos m:val="top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en-GB" dirty="0"/>
                  <a:t> +7% in luminosity</a:t>
                </a: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3" y="4899079"/>
                <a:ext cx="3223436" cy="1558696"/>
              </a:xfrm>
              <a:prstGeom prst="rect">
                <a:avLst/>
              </a:prstGeom>
              <a:blipFill>
                <a:blip r:embed="rId3"/>
                <a:stretch>
                  <a:fillRect l="-1512" t="-2353" r="-2836" b="-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50586" y="3283747"/>
            <a:ext cx="4762501" cy="923330"/>
          </a:xfrm>
          <a:prstGeom prst="rect">
            <a:avLst/>
          </a:prstGeom>
          <a:solidFill>
            <a:srgbClr val="B7EFF7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By making the main quadrupoles and sextupoles superconducting, we gain an estimated 90% in top energy power consumption.</a:t>
            </a:r>
          </a:p>
        </p:txBody>
      </p:sp>
      <p:sp>
        <p:nvSpPr>
          <p:cNvPr id="30" name="Content Placeholder 1"/>
          <p:cNvSpPr txBox="1">
            <a:spLocks/>
          </p:cNvSpPr>
          <p:nvPr/>
        </p:nvSpPr>
        <p:spPr>
          <a:xfrm>
            <a:off x="9317082" y="6420600"/>
            <a:ext cx="2592241" cy="4246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50" dirty="0"/>
              <a:t>By nesting sextupoles and quads, only a single dipole size will be needed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38496" y="754964"/>
            <a:ext cx="6902918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HTS conductor is the material of choice for a number of society-relevant 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Fusion reactors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Next generation wind turbines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Lossless electrical power distribution</a:t>
            </a:r>
          </a:p>
          <a:p>
            <a:r>
              <a:rPr lang="en-GB" b="1" dirty="0"/>
              <a:t>If we use HTS conductor for these magnets 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Increase the green credentials of FCC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Increase the relevance of FCC to society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1090"/>
          <a:stretch/>
        </p:blipFill>
        <p:spPr>
          <a:xfrm>
            <a:off x="9745200" y="1384275"/>
            <a:ext cx="2446800" cy="12201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200" y="1174591"/>
            <a:ext cx="2446800" cy="20968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3D36AA7-7B28-4B5F-AD66-5956D54D5070}"/>
              </a:ext>
            </a:extLst>
          </p:cNvPr>
          <p:cNvSpPr/>
          <p:nvPr/>
        </p:nvSpPr>
        <p:spPr>
          <a:xfrm>
            <a:off x="7709836" y="4763425"/>
            <a:ext cx="678914" cy="1858755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0F0B9-337C-40AC-9F8C-381A325D348B}"/>
              </a:ext>
            </a:extLst>
          </p:cNvPr>
          <p:cNvSpPr txBox="1"/>
          <p:nvPr/>
        </p:nvSpPr>
        <p:spPr>
          <a:xfrm>
            <a:off x="5289082" y="3383280"/>
            <a:ext cx="406667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Two projects approved by CHART, the Swiss accelerator R&amp;D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5D3CE-4EB0-4794-8AE5-F307113F4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143" y="3078265"/>
            <a:ext cx="1511231" cy="15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2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2"/>
          <a:srcRect l="8292" t="4037" r="6720" b="8599"/>
          <a:stretch/>
        </p:blipFill>
        <p:spPr>
          <a:xfrm>
            <a:off x="3733800" y="4666317"/>
            <a:ext cx="3124201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85" y="1191219"/>
            <a:ext cx="3524142" cy="26431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GB" dirty="0"/>
              <a:t>HTS4 preliminary investigations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22943" y="954640"/>
            <a:ext cx="2268279" cy="262732"/>
          </a:xfrm>
          <a:prstGeom prst="rect">
            <a:avLst/>
          </a:prstGeom>
          <a:solidFill>
            <a:srgbClr val="4BD8EB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Magnetic analysis</a:t>
            </a:r>
            <a:endParaRPr lang="en-GB" sz="1600" b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1550025"/>
            <a:ext cx="2982686" cy="2865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003" y="1261566"/>
            <a:ext cx="2759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Quad and sextupole at full strength</a:t>
            </a:r>
            <a:endParaRPr lang="en-GB" sz="14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276600" y="3711595"/>
            <a:ext cx="4548632" cy="319411"/>
          </a:xfrm>
          <a:prstGeom prst="rect">
            <a:avLst/>
          </a:prstGeom>
          <a:solidFill>
            <a:srgbClr val="B7EFF7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Operate at ~40K (performance is 10 times that at 77K)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295338" y="822634"/>
            <a:ext cx="4022782" cy="38022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Choice of operating temperature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299055"/>
            <a:ext cx="3882115" cy="233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34" y="2620475"/>
            <a:ext cx="13208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34" y="1537401"/>
            <a:ext cx="1262328" cy="946746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8077200" y="924898"/>
            <a:ext cx="1975416" cy="358501"/>
          </a:xfrm>
          <a:prstGeom prst="rect">
            <a:avLst/>
          </a:prstGeom>
          <a:solidFill>
            <a:srgbClr val="FF5757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FLUKA simulations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04276"/>
            <a:ext cx="3896833" cy="21351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47" y="476592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CAD modelling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4646382"/>
            <a:ext cx="2355778" cy="190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4307048"/>
            <a:ext cx="4876799" cy="369332"/>
          </a:xfrm>
          <a:prstGeom prst="rect">
            <a:avLst/>
          </a:prstGeom>
          <a:solidFill>
            <a:srgbClr val="FFC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Impedance calculations</a:t>
            </a:r>
          </a:p>
        </p:txBody>
      </p:sp>
      <p:pic>
        <p:nvPicPr>
          <p:cNvPr id="19" name="Content Placeholder 4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9366177" y="5165753"/>
            <a:ext cx="2825823" cy="16916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74615" y="4827199"/>
            <a:ext cx="2829877" cy="338554"/>
          </a:xfrm>
          <a:prstGeom prst="rect">
            <a:avLst/>
          </a:prstGeom>
          <a:solidFill>
            <a:srgbClr val="4BD8EB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Prototype/demonstrator design</a:t>
            </a:r>
          </a:p>
        </p:txBody>
      </p:sp>
    </p:spTree>
    <p:extLst>
      <p:ext uri="{BB962C8B-B14F-4D97-AF65-F5344CB8AC3E}">
        <p14:creationId xmlns:p14="http://schemas.microsoft.com/office/powerpoint/2010/main" val="419450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FADE-60BB-48FE-AD85-943A157D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DB863-C224-4FAE-9997-98F403A83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F091A-4C42-4CCE-9CA1-464F4E13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E1959-A5A9-430F-A84E-F8FB3366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81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4F15DC-718E-47D2-AE26-28DB07C1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222293-FA73-48E6-8118-B3C9119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19827-58A8-4659-BA7F-B26BB084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8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D38AC9-1C30-4CC6-8F19-2716273D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68A2-4903-41BF-BDDF-67EC1E8B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F8C22-58BD-487B-B27C-1DDD782D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2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0CA56-6512-4133-B77B-5AA60356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E184F-98DD-439E-A691-0CC0B6F4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FAD1A-CB87-457E-AB67-A61880B0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3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EDC600-F578-4780-B92F-B609C889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6F02A-FD8C-4095-84CE-F10872A4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C5859-854B-48BC-BB96-E66921CE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4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FB854-5E2F-4BBD-B51E-0BB3DEB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24211-B925-430F-A881-DBFC1424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04B9D-BF23-4631-9A38-B44F1B4A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25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DA7A8-EC6B-491F-9D52-AD3F4646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CE805-EFDA-4F1D-8C75-F191ADEC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A74E6-DAE6-418F-A9C8-200E3DD1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225" y="76200"/>
            <a:ext cx="8725301" cy="990600"/>
          </a:xfrm>
        </p:spPr>
        <p:txBody>
          <a:bodyPr/>
          <a:lstStyle/>
          <a:p>
            <a:r>
              <a:rPr lang="en-GB" dirty="0"/>
              <a:t>Luminosity of a circular lepton collider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93755" y="1467040"/>
            <a:ext cx="5328676" cy="4525963"/>
            <a:chOff x="590873" y="1467039"/>
            <a:chExt cx="7276665" cy="45259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ontent Placeholder 2"/>
                <p:cNvSpPr txBox="1">
                  <a:spLocks/>
                </p:cNvSpPr>
                <p:nvPr/>
              </p:nvSpPr>
              <p:spPr>
                <a:xfrm>
                  <a:off x="590873" y="1467039"/>
                  <a:ext cx="7276665" cy="4525963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itchFamily="-111" charset="-128"/>
                      <a:cs typeface="ＭＳ Ｐゴシック" pitchFamily="-111" charset="-128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itchFamily="-111" charset="-128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itchFamily="-111" charset="-128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itchFamily="-111" charset="-128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itchFamily="-111" charset="-128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111" charset="-128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111" charset="-128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111" charset="-128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111" charset="-128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ℒ</m:t>
                        </m:r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𝜋</m:t>
                            </m:r>
                          </m:den>
                        </m:f>
                        <m:f>
                          <m:f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sz="2800" i="1" ker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𝑡𝑜𝑡</m:t>
                            </m:r>
                          </m:sub>
                        </m:sSub>
                        <m:f>
                          <m:f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𝜌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2800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h𝑔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800" i="1" ker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sz="1000" kern="0" dirty="0">
                    <a:solidFill>
                      <a:prstClr val="black"/>
                    </a:solidFill>
                  </a:endParaRPr>
                </a:p>
                <a:p>
                  <a:pPr marL="0" indent="0">
                    <a:buNone/>
                  </a:pPr>
                  <a:endParaRPr lang="en-US" sz="2400" kern="0" dirty="0">
                    <a:solidFill>
                      <a:prstClr val="black"/>
                    </a:solidFill>
                  </a:endParaRPr>
                </a:p>
                <a:p>
                  <a:pPr marL="0" indent="0">
                    <a:buNone/>
                  </a:pPr>
                  <a:r>
                    <a:rPr lang="en-US" sz="2000" kern="0" dirty="0">
                      <a:solidFill>
                        <a:prstClr val="black"/>
                      </a:solidFill>
                    </a:rPr>
                    <a:t>The maximum luminosity is bound by the </a:t>
                  </a:r>
                  <a:r>
                    <a:rPr lang="en-US" sz="2000" kern="0" dirty="0">
                      <a:solidFill>
                        <a:srgbClr val="FF0000"/>
                      </a:solidFill>
                    </a:rPr>
                    <a:t>total power dissipated</a:t>
                  </a:r>
                  <a:r>
                    <a:rPr lang="en-US" sz="2000" kern="0" dirty="0">
                      <a:solidFill>
                        <a:prstClr val="black"/>
                      </a:solidFill>
                    </a:rPr>
                    <a:t>, the maximum achievable </a:t>
                  </a:r>
                  <a:r>
                    <a:rPr lang="en-US" sz="2000" kern="0" dirty="0">
                      <a:solidFill>
                        <a:srgbClr val="7030A0"/>
                      </a:solidFill>
                    </a:rPr>
                    <a:t>beam-beam parameter</a:t>
                  </a:r>
                  <a:r>
                    <a:rPr lang="en-US" sz="2000" kern="0" dirty="0">
                      <a:solidFill>
                        <a:prstClr val="black"/>
                      </a:solidFill>
                    </a:rPr>
                    <a:t>, </a:t>
                  </a:r>
                  <a:r>
                    <a:rPr lang="en-US" sz="2000" kern="0" dirty="0">
                      <a:solidFill>
                        <a:srgbClr val="00B050"/>
                      </a:solidFill>
                    </a:rPr>
                    <a:t>the bending radius, the beam energy</a:t>
                  </a:r>
                  <a:r>
                    <a:rPr lang="en-US" sz="2000" kern="0" dirty="0">
                      <a:solidFill>
                        <a:prstClr val="black"/>
                      </a:solidFill>
                    </a:rPr>
                    <a:t>, </a:t>
                  </a:r>
                  <a:r>
                    <a:rPr lang="en-GB" sz="2000" kern="0" dirty="0">
                      <a:solidFill>
                        <a:srgbClr val="FF9900"/>
                      </a:solidFill>
                    </a:rPr>
                    <a:t>the amount of vertical squeezing</a:t>
                  </a:r>
                  <a:r>
                    <a:rPr lang="en-GB" sz="2000" kern="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000" i="1" ker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</m:oMath>
                  </a14:m>
                  <a:r>
                    <a:rPr lang="en-GB" sz="2000" kern="0" dirty="0">
                      <a:solidFill>
                        <a:prstClr val="black"/>
                      </a:solidFill>
                    </a:rPr>
                    <a:t> , and the </a:t>
                  </a:r>
                  <a:r>
                    <a:rPr lang="en-GB" sz="2000" kern="0" dirty="0">
                      <a:solidFill>
                        <a:srgbClr val="FF9900"/>
                      </a:solidFill>
                    </a:rPr>
                    <a:t>hourglass</a:t>
                  </a:r>
                  <a:r>
                    <a:rPr lang="en-GB" sz="2000" kern="0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en-GB" sz="2000" kern="0" dirty="0">
                      <a:solidFill>
                        <a:srgbClr val="FF9900"/>
                      </a:solidFill>
                    </a:rPr>
                    <a:t>effect, a geometrical factor</a:t>
                  </a:r>
                  <a:r>
                    <a:rPr lang="en-GB" sz="2000" kern="0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en-GB" sz="2000" kern="0" dirty="0">
                      <a:solidFill>
                        <a:prstClr val="black"/>
                      </a:solidFill>
                    </a:rPr>
                    <a:t>(which is a function of </a:t>
                  </a:r>
                  <a:r>
                    <a:rPr lang="el-GR" sz="2000" kern="0" dirty="0">
                      <a:solidFill>
                        <a:srgbClr val="FF9900"/>
                      </a:solidFill>
                    </a:rPr>
                    <a:t>σ</a:t>
                  </a:r>
                  <a:r>
                    <a:rPr lang="en-GB" sz="2000" kern="0" baseline="-25000" dirty="0">
                      <a:solidFill>
                        <a:srgbClr val="FF9900"/>
                      </a:solidFill>
                    </a:rPr>
                    <a:t>z</a:t>
                  </a:r>
                  <a:r>
                    <a:rPr lang="en-GB" sz="2000" kern="0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en-GB" sz="2000" kern="0" dirty="0">
                      <a:solidFill>
                        <a:prstClr val="black"/>
                      </a:solidFill>
                    </a:rPr>
                    <a:t>and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000" i="1" ker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sz="2000" i="1" kern="0">
                              <a:solidFill>
                                <a:srgbClr val="FF99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</m:oMath>
                  </a14:m>
                  <a:r>
                    <a:rPr lang="en-GB" sz="2000" kern="0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</mc:Choice>
          <mc:Fallback>
            <p:sp>
              <p:nvSpPr>
                <p:cNvPr id="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873" y="1467039"/>
                  <a:ext cx="7276665" cy="4525963"/>
                </a:xfrm>
                <a:prstGeom prst="rect">
                  <a:avLst/>
                </a:prstGeom>
                <a:blipFill>
                  <a:blip r:embed="rId3"/>
                  <a:stretch>
                    <a:fillRect l="-12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11"/>
            <p:cNvGrpSpPr/>
            <p:nvPr/>
          </p:nvGrpSpPr>
          <p:grpSpPr>
            <a:xfrm>
              <a:off x="1755593" y="1656096"/>
              <a:ext cx="5900548" cy="1008112"/>
              <a:chOff x="1755593" y="1656096"/>
              <a:chExt cx="5900548" cy="100811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729815" y="1656096"/>
                <a:ext cx="926326" cy="1008112"/>
              </a:xfrm>
              <a:prstGeom prst="rect">
                <a:avLst/>
              </a:prstGeom>
              <a:noFill/>
              <a:ln w="571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Times New Roman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755593" y="1656096"/>
                <a:ext cx="2494387" cy="1008112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Times New Roman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313893" y="1656096"/>
                <a:ext cx="835614" cy="100811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Times New Roman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235373" y="1656096"/>
                <a:ext cx="741144" cy="1008112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Times New Roman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073297" y="1656096"/>
                <a:ext cx="574360" cy="1008112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Times New Roman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851770" y="5600451"/>
                <a:ext cx="7859216" cy="782715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</a:rPr>
                        <m:t>ℒ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6.0×10</m:t>
                          </m:r>
                        </m:e>
                        <m:sup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34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𝑡𝑜𝑡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50</m:t>
                              </m:r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𝑀𝑊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</m:t>
                              </m:r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𝑘𝑚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120</m:t>
                                  </m:r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0.1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0.83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GB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𝑚𝑚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prstClr val="black"/>
                  </a:solidFill>
                  <a:latin typeface="Times New Roman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770" y="5600451"/>
                <a:ext cx="7859216" cy="782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654118" y="1560892"/>
            <a:ext cx="2736000" cy="1476000"/>
            <a:chOff x="2123728" y="1568896"/>
            <a:chExt cx="2520280" cy="1428387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123728" y="1568896"/>
              <a:ext cx="2520280" cy="14283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2154397" y="1898528"/>
                  <a:ext cx="2475963" cy="670158"/>
                </a:xfrm>
                <a:prstGeom prst="rect">
                  <a:avLst/>
                </a:prstGeom>
              </p:spPr>
              <p:txBody>
                <a:bodyPr wrap="square" anchor="b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ℒ</m:t>
                        </m:r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1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GB" sz="28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𝑐𝑜𝑛𝑠𝑡</m:t>
                        </m:r>
                        <m:r>
                          <a:rPr lang="en-GB" sz="28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 × </m:t>
                        </m:r>
                      </m:oMath>
                    </m:oMathPara>
                  </a14:m>
                  <a:endParaRPr lang="en-GB" sz="2800" kern="0" dirty="0">
                    <a:solidFill>
                      <a:prstClr val="black"/>
                    </a:solidFill>
                    <a:latin typeface="Times New Roman"/>
                  </a:endParaRPr>
                </a:p>
                <a:p>
                  <a:endParaRPr lang="en-US" sz="1100" kern="0" dirty="0">
                    <a:solidFill>
                      <a:prstClr val="black"/>
                    </a:solidFill>
                    <a:latin typeface="Times New Roman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397" y="1898528"/>
                  <a:ext cx="2475963" cy="6701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/>
          <p:cNvSpPr txBox="1"/>
          <p:nvPr/>
        </p:nvSpPr>
        <p:spPr>
          <a:xfrm>
            <a:off x="9115927" y="1665759"/>
            <a:ext cx="938463" cy="830997"/>
          </a:xfrm>
          <a:prstGeom prst="rect">
            <a:avLst/>
          </a:prstGeom>
          <a:solidFill>
            <a:srgbClr val="FF66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Crab waist</a:t>
            </a:r>
          </a:p>
        </p:txBody>
      </p:sp>
      <p:cxnSp>
        <p:nvCxnSpPr>
          <p:cNvPr id="15" name="Elbow Connector 14"/>
          <p:cNvCxnSpPr>
            <a:stCxn id="3" idx="0"/>
            <a:endCxn id="10" idx="0"/>
          </p:cNvCxnSpPr>
          <p:nvPr/>
        </p:nvCxnSpPr>
        <p:spPr bwMode="auto">
          <a:xfrm rot="16200000" flipV="1">
            <a:off x="7747156" y="-172245"/>
            <a:ext cx="9662" cy="3666343"/>
          </a:xfrm>
          <a:prstGeom prst="bentConnector3">
            <a:avLst>
              <a:gd name="adj1" fmla="val 4333823"/>
            </a:avLst>
          </a:prstGeom>
          <a:solidFill>
            <a:schemeClr val="accent1"/>
          </a:solidFill>
          <a:ln w="76200" cap="flat" cmpd="sng" algn="ctr">
            <a:solidFill>
              <a:srgbClr val="FF66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Elbow Connector 20"/>
          <p:cNvCxnSpPr>
            <a:cxnSpLocks/>
            <a:stCxn id="3" idx="1"/>
            <a:endCxn id="11" idx="0"/>
          </p:cNvCxnSpPr>
          <p:nvPr/>
        </p:nvCxnSpPr>
        <p:spPr bwMode="auto">
          <a:xfrm rot="10800000">
            <a:off x="6528453" y="1656098"/>
            <a:ext cx="2587474" cy="425161"/>
          </a:xfrm>
          <a:prstGeom prst="bentConnector4">
            <a:avLst>
              <a:gd name="adj1" fmla="val 43446"/>
              <a:gd name="adj2" fmla="val 153768"/>
            </a:avLst>
          </a:prstGeom>
          <a:solidFill>
            <a:schemeClr val="accent1"/>
          </a:solidFill>
          <a:ln w="76200" cap="flat" cmpd="sng" algn="ctr">
            <a:solidFill>
              <a:srgbClr val="FF66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706854" y="2680204"/>
            <a:ext cx="164230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Power fixed to 100MW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22633" y="3647352"/>
            <a:ext cx="1783679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Proportional to ring size</a:t>
            </a:r>
          </a:p>
        </p:txBody>
      </p:sp>
      <p:cxnSp>
        <p:nvCxnSpPr>
          <p:cNvPr id="26" name="Elbow Connector 25"/>
          <p:cNvCxnSpPr>
            <a:stCxn id="24" idx="1"/>
            <a:endCxn id="9" idx="0"/>
          </p:cNvCxnSpPr>
          <p:nvPr/>
        </p:nvCxnSpPr>
        <p:spPr bwMode="auto">
          <a:xfrm rot="10800000">
            <a:off x="5366274" y="1656096"/>
            <a:ext cx="3256358" cy="2406754"/>
          </a:xfrm>
          <a:prstGeom prst="bentConnector4">
            <a:avLst>
              <a:gd name="adj1" fmla="val 45833"/>
              <a:gd name="adj2" fmla="val 112497"/>
            </a:avLst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Elbow Connector 28"/>
          <p:cNvCxnSpPr>
            <a:cxnSpLocks/>
            <a:stCxn id="23" idx="1"/>
            <a:endCxn id="8" idx="2"/>
          </p:cNvCxnSpPr>
          <p:nvPr/>
        </p:nvCxnSpPr>
        <p:spPr bwMode="auto">
          <a:xfrm rot="10800000">
            <a:off x="4726070" y="2664208"/>
            <a:ext cx="3980785" cy="431494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411956" y="4633301"/>
            <a:ext cx="1783679" cy="830997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</a:rPr>
              <a:t>Steep drop with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E</a:t>
            </a:r>
            <a:r>
              <a:rPr lang="en-GB" sz="2400" baseline="-25000" dirty="0" err="1">
                <a:solidFill>
                  <a:prstClr val="black"/>
                </a:solidFill>
                <a:latin typeface="Calibri" panose="020F0502020204030204" pitchFamily="34" charset="0"/>
              </a:rPr>
              <a:t>beam</a:t>
            </a:r>
            <a:endParaRPr lang="en-GB" sz="2400" baseline="-25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Elbow Connector 31"/>
          <p:cNvCxnSpPr>
            <a:stCxn id="30" idx="0"/>
            <a:endCxn id="9" idx="2"/>
          </p:cNvCxnSpPr>
          <p:nvPr/>
        </p:nvCxnSpPr>
        <p:spPr bwMode="auto">
          <a:xfrm rot="16200000" flipV="1">
            <a:off x="5850489" y="2179994"/>
            <a:ext cx="1969092" cy="2937521"/>
          </a:xfrm>
          <a:prstGeom prst="bentConnector3">
            <a:avLst>
              <a:gd name="adj1" fmla="val 85439"/>
            </a:avLst>
          </a:prstGeom>
          <a:solidFill>
            <a:schemeClr val="accent1"/>
          </a:solidFill>
          <a:ln w="76200" cap="flat" cmpd="sng" algn="ctr">
            <a:solidFill>
              <a:srgbClr val="3399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64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23" grpId="0" animBg="1"/>
      <p:bldP spid="24" grpId="0" animBg="1"/>
      <p:bldP spid="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A9184D-C107-4902-86D8-B8046428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52F1C-F81B-428D-8EBE-04B7C21E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3F428-419A-4016-AC81-C994E319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2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8072C0-2685-4453-B773-1B375E8C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8AEFD-4B0E-4352-A675-F80AF3B4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55AC8-4D1E-40D5-A47E-2A6EF18F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805"/>
            <a:ext cx="12188696" cy="68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9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B657-D449-43C8-8FC2-86F51C98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C6116-B24E-4A77-B323-4BF839061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24F58-8318-40FC-A9B7-6E1981DD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70B4-A57A-4FF3-9E5C-D3F35277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3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E01C-54B0-4142-9415-2C8B12CD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485-427B-4E31-A276-CB69C5A7E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FCC offers a fantastic opportunity to move on to a powerful hadron collider</a:t>
            </a:r>
          </a:p>
          <a:p>
            <a:r>
              <a:rPr lang="en-US" dirty="0"/>
              <a:t>Optics design quite advanced – layout consistent with FCC-ee</a:t>
            </a:r>
          </a:p>
          <a:p>
            <a:r>
              <a:rPr lang="en-US" dirty="0"/>
              <a:t>Injector can be the LHC or an upgraded SPS</a:t>
            </a:r>
          </a:p>
          <a:p>
            <a:r>
              <a:rPr lang="en-US" dirty="0"/>
              <a:t>European strategy: “at least 100TeV”</a:t>
            </a:r>
          </a:p>
          <a:p>
            <a:r>
              <a:rPr lang="en-US" dirty="0"/>
              <a:t>Slightly higher dipole field needed now with the new circumference of 91Km</a:t>
            </a:r>
          </a:p>
          <a:p>
            <a:r>
              <a:rPr lang="en-US" dirty="0"/>
              <a:t>Dedicated high field magnet research at CERN – the high field magnets (HFM)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9F5CF-4ACB-49AB-9A45-1B7157A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EFC87-1153-4129-B66F-D0F28D89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64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</a:t>
            </a:r>
            <a:r>
              <a:rPr lang="en-US" dirty="0" err="1"/>
              <a:t>TeV</a:t>
            </a:r>
            <a:r>
              <a:rPr lang="en-US" dirty="0"/>
              <a:t> FCC-</a:t>
            </a:r>
            <a:r>
              <a:rPr lang="en-US" dirty="0" err="1"/>
              <a:t>hh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EF97A-479F-77EA-E8BC-C9F5CF009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r="15529"/>
          <a:stretch/>
        </p:blipFill>
        <p:spPr>
          <a:xfrm>
            <a:off x="5432533" y="647700"/>
            <a:ext cx="6759468" cy="55626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ACF21005-473B-534B-B6C7-62FA04CB9FB5}"/>
              </a:ext>
            </a:extLst>
          </p:cNvPr>
          <p:cNvSpPr txBox="1"/>
          <p:nvPr/>
        </p:nvSpPr>
        <p:spPr>
          <a:xfrm>
            <a:off x="0" y="1614858"/>
            <a:ext cx="6096000" cy="585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16T CF dipoles (or 17T SF dipoles)</a:t>
            </a:r>
          </a:p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Layout like LHC but with four-fold symmetry (up to 4 IP’s)</a:t>
            </a:r>
          </a:p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Compatible with LHC or upgraded SPS as Injector</a:t>
            </a:r>
          </a:p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Portion of transfer lines in the ring tunnel</a:t>
            </a:r>
          </a:p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Circumference of 91.1 km</a:t>
            </a:r>
          </a:p>
          <a:p>
            <a:pPr marL="257168" indent="-257168" defTabSz="685783">
              <a:spcBef>
                <a:spcPts val="800"/>
              </a:spcBef>
              <a:buFont typeface="Arial"/>
              <a:buChar char="•"/>
              <a:defRPr/>
            </a:pPr>
            <a:r>
              <a:rPr lang="en-GB" sz="2667" b="1" dirty="0">
                <a:solidFill>
                  <a:srgbClr val="115CA9"/>
                </a:solidFill>
                <a:latin typeface="Arial"/>
              </a:rPr>
              <a:t>400.8 MHz RF </a:t>
            </a:r>
            <a:r>
              <a:rPr lang="en-GB" sz="2667" b="1" dirty="0">
                <a:solidFill>
                  <a:srgbClr val="115CA9"/>
                </a:solidFill>
                <a:latin typeface="Arial"/>
                <a:sym typeface="Wingdings" panose="05000000000000000000" pitchFamily="2" charset="2"/>
              </a:rPr>
              <a:t>121800 harmonic</a:t>
            </a:r>
            <a:br>
              <a:rPr lang="en-GB" sz="2667" b="1" dirty="0">
                <a:solidFill>
                  <a:srgbClr val="115CA9"/>
                </a:solidFill>
                <a:latin typeface="Arial"/>
                <a:sym typeface="Wingdings" panose="05000000000000000000" pitchFamily="2" charset="2"/>
              </a:rPr>
            </a:br>
            <a:r>
              <a:rPr lang="en-GB" sz="2667" b="1" dirty="0">
                <a:solidFill>
                  <a:srgbClr val="115CA9"/>
                </a:solidFill>
                <a:latin typeface="Arial"/>
                <a:sym typeface="Wingdings" panose="05000000000000000000" pitchFamily="2" charset="2"/>
              </a:rPr>
              <a:t>consistent with SPS &amp; LHC and </a:t>
            </a:r>
            <a:br>
              <a:rPr lang="en-GB" sz="2667" b="1" dirty="0">
                <a:solidFill>
                  <a:srgbClr val="115CA9"/>
                </a:solidFill>
                <a:latin typeface="Arial"/>
                <a:sym typeface="Wingdings" panose="05000000000000000000" pitchFamily="2" charset="2"/>
              </a:rPr>
            </a:br>
            <a:r>
              <a:rPr lang="en-GB" sz="2667" b="1" dirty="0">
                <a:solidFill>
                  <a:srgbClr val="115CA9"/>
                </a:solidFill>
                <a:latin typeface="Arial"/>
                <a:sym typeface="Wingdings" panose="05000000000000000000" pitchFamily="2" charset="2"/>
              </a:rPr>
              <a:t>multiple uniform bunch spacings</a:t>
            </a:r>
            <a:endParaRPr lang="en-GB" sz="2667" dirty="0">
              <a:solidFill>
                <a:srgbClr val="115CA9"/>
              </a:solidFill>
              <a:latin typeface="Arial"/>
            </a:endParaRPr>
          </a:p>
          <a:p>
            <a:pPr marL="257168" indent="-257168" defTabSz="685783">
              <a:buFont typeface="Arial"/>
              <a:buChar char="•"/>
              <a:defRPr/>
            </a:pPr>
            <a:endParaRPr lang="en-GB" sz="2400" b="1" dirty="0">
              <a:solidFill>
                <a:srgbClr val="0C377B"/>
              </a:solidFill>
              <a:latin typeface="Arial"/>
            </a:endParaRPr>
          </a:p>
          <a:p>
            <a:pPr marL="241294" defTabSz="685783">
              <a:defRPr/>
            </a:pPr>
            <a:endParaRPr lang="en-GB" sz="2400" b="1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8318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1B179-5958-9A42-95AF-D95B57F67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65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712F2D-BC8C-9746-A04C-6AFEFC31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4" y="770400"/>
            <a:ext cx="11754097" cy="642376"/>
          </a:xfrm>
        </p:spPr>
        <p:txBody>
          <a:bodyPr/>
          <a:lstStyle/>
          <a:p>
            <a:r>
              <a:rPr lang="en-CH" dirty="0"/>
              <a:t>FCC-hh c.m. energy reach for different arc lengths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743908E-CBC7-474F-9D8A-D521BD48F0AB}"/>
              </a:ext>
            </a:extLst>
          </p:cNvPr>
          <p:cNvGraphicFramePr/>
          <p:nvPr/>
        </p:nvGraphicFramePr>
        <p:xfrm>
          <a:off x="143339" y="1201254"/>
          <a:ext cx="3744416" cy="539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D57BC8-9792-E34D-A5CD-1A22E4BA5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055809"/>
              </p:ext>
            </p:extLst>
          </p:nvPr>
        </p:nvGraphicFramePr>
        <p:xfrm>
          <a:off x="3887695" y="1170716"/>
          <a:ext cx="4032508" cy="539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F50E01A-7438-5644-9DCB-A284F197D17E}"/>
              </a:ext>
            </a:extLst>
          </p:cNvPr>
          <p:cNvGraphicFramePr/>
          <p:nvPr/>
        </p:nvGraphicFramePr>
        <p:xfrm>
          <a:off x="7864006" y="1183309"/>
          <a:ext cx="4182367" cy="539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C8BD01-DF98-6B33-367C-60B8DEBF6D14}"/>
              </a:ext>
            </a:extLst>
          </p:cNvPr>
          <p:cNvSpPr/>
          <p:nvPr/>
        </p:nvSpPr>
        <p:spPr>
          <a:xfrm>
            <a:off x="1852120" y="3741106"/>
            <a:ext cx="401515" cy="16147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830D68-EFC8-6D08-4FF8-72ABEBE6E4CE}"/>
              </a:ext>
            </a:extLst>
          </p:cNvPr>
          <p:cNvSpPr/>
          <p:nvPr/>
        </p:nvSpPr>
        <p:spPr>
          <a:xfrm>
            <a:off x="5885024" y="3331924"/>
            <a:ext cx="401515" cy="195994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A34D18-5259-1F63-B877-1E7F1E9E2C97}"/>
              </a:ext>
            </a:extLst>
          </p:cNvPr>
          <p:cNvSpPr/>
          <p:nvPr/>
        </p:nvSpPr>
        <p:spPr>
          <a:xfrm>
            <a:off x="9871379" y="2247466"/>
            <a:ext cx="401515" cy="30491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0"/>
            <a:endParaRPr lang="en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7AA81-EF42-4D12-95B9-2A06BF9C1723}"/>
              </a:ext>
            </a:extLst>
          </p:cNvPr>
          <p:cNvSpPr txBox="1"/>
          <p:nvPr/>
        </p:nvSpPr>
        <p:spPr>
          <a:xfrm>
            <a:off x="3222773" y="6427834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J. Gutleber</a:t>
            </a:r>
          </a:p>
        </p:txBody>
      </p:sp>
    </p:spTree>
    <p:extLst>
      <p:ext uri="{BB962C8B-B14F-4D97-AF65-F5344CB8AC3E}">
        <p14:creationId xmlns:p14="http://schemas.microsoft.com/office/powerpoint/2010/main" val="25022310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84CC-7079-2245-9101-DC143D4D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573" y="121606"/>
            <a:ext cx="8226854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Main Conceptual Design Highlights: </a:t>
            </a:r>
            <a:br>
              <a:rPr lang="en-US" dirty="0"/>
            </a:br>
            <a:r>
              <a:rPr lang="en-US" dirty="0"/>
              <a:t>Variants for the </a:t>
            </a:r>
            <a:r>
              <a:rPr lang="en-US" dirty="0" err="1"/>
              <a:t>FCC</a:t>
            </a:r>
            <a:r>
              <a:rPr lang="en-US" baseline="-25000" dirty="0" err="1"/>
              <a:t>h</a:t>
            </a:r>
            <a:r>
              <a:rPr lang="en-US" baseline="-25000" dirty="0"/>
              <a:t>-h</a:t>
            </a:r>
            <a:r>
              <a:rPr lang="en-US" dirty="0"/>
              <a:t> Dipoles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561FE5-7C65-694B-A57F-01BA9DBF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0" t="14168" b="12286"/>
          <a:stretch/>
        </p:blipFill>
        <p:spPr bwMode="auto">
          <a:xfrm>
            <a:off x="5846913" y="3193781"/>
            <a:ext cx="1318307" cy="12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17810-DAA9-7244-ABEF-B44DB0149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r="12381" b="-1"/>
          <a:stretch/>
        </p:blipFill>
        <p:spPr bwMode="auto">
          <a:xfrm>
            <a:off x="4243573" y="3194042"/>
            <a:ext cx="1342028" cy="1268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mmon">
            <a:extLst>
              <a:ext uri="{FF2B5EF4-FFF2-40B4-BE49-F238E27FC236}">
                <a16:creationId xmlns:a16="http://schemas.microsoft.com/office/drawing/2014/main" id="{FA9315A8-E850-5A47-B06D-B4589FA13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9" t="11660" r="3203" b="11119"/>
          <a:stretch/>
        </p:blipFill>
        <p:spPr bwMode="auto">
          <a:xfrm>
            <a:off x="7426530" y="3193520"/>
            <a:ext cx="1297856" cy="12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79512-C263-9F4F-8C78-9300F7E47D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698" y="3130553"/>
            <a:ext cx="1409543" cy="126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085B71-AB96-0A4E-8021-D73B84C72A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146" b="23042"/>
          <a:stretch/>
        </p:blipFill>
        <p:spPr>
          <a:xfrm>
            <a:off x="7619090" y="2668809"/>
            <a:ext cx="908729" cy="4617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7570B7-BF69-6B4D-A025-9F63A062A8B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840" y="2697310"/>
            <a:ext cx="597008" cy="439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013C07-0DF7-7443-A24D-A5D516CE8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559" y="2686536"/>
            <a:ext cx="547012" cy="4459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4935A4-13DB-4149-9D1D-A02EBA9E1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1173" y="2676448"/>
            <a:ext cx="1058592" cy="388055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37CB245-2926-2C4F-AA60-0D2A035C071B}"/>
              </a:ext>
            </a:extLst>
          </p:cNvPr>
          <p:cNvGraphicFramePr>
            <a:graphicFrameLocks noGrp="1"/>
          </p:cNvGraphicFramePr>
          <p:nvPr/>
        </p:nvGraphicFramePr>
        <p:xfrm>
          <a:off x="1732503" y="4552388"/>
          <a:ext cx="8726995" cy="1485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0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5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913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cos</a:t>
                      </a:r>
                      <a:r>
                        <a:rPr lang="en-US" sz="1500" dirty="0"/>
                        <a:t>(</a:t>
                      </a:r>
                      <a:r>
                        <a:rPr lang="en-US" sz="1500" dirty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5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block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common coil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CCT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r>
                        <a:rPr lang="en-US" sz="1500" dirty="0"/>
                        <a:t>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(A)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11230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16100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18055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r>
                        <a:rPr lang="en-US" sz="1500" dirty="0"/>
                        <a:t>Inductance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(</a:t>
                      </a:r>
                      <a:r>
                        <a:rPr lang="en-US" sz="1500" dirty="0" err="1"/>
                        <a:t>mH</a:t>
                      </a:r>
                      <a:r>
                        <a:rPr lang="en-US" sz="1500" dirty="0"/>
                        <a:t>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19.2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19.2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Stored 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(kJ/m)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2520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2490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Coil mass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(tons)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9770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B37C0A2-033C-B445-A7FA-FE275115BF6D}"/>
              </a:ext>
            </a:extLst>
          </p:cNvPr>
          <p:cNvSpPr/>
          <p:nvPr/>
        </p:nvSpPr>
        <p:spPr>
          <a:xfrm>
            <a:off x="1732503" y="3088399"/>
            <a:ext cx="1934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5A0"/>
                </a:solidFill>
                <a:latin typeface="Arial"/>
              </a:rPr>
              <a:t>OD = 600 mm</a:t>
            </a:r>
          </a:p>
          <a:p>
            <a:r>
              <a:rPr lang="en-GB" i="1" dirty="0">
                <a:solidFill>
                  <a:srgbClr val="0055A0"/>
                </a:solidFill>
                <a:latin typeface="Arial"/>
              </a:rPr>
              <a:t>L</a:t>
            </a:r>
            <a:r>
              <a:rPr lang="en-GB" dirty="0">
                <a:solidFill>
                  <a:srgbClr val="0055A0"/>
                </a:solidFill>
                <a:latin typeface="Arial"/>
              </a:rPr>
              <a:t> = 2 m</a:t>
            </a:r>
          </a:p>
          <a:p>
            <a:r>
              <a:rPr lang="en-GB" dirty="0">
                <a:solidFill>
                  <a:srgbClr val="0055A0"/>
                </a:solidFill>
                <a:latin typeface="Arial"/>
              </a:rPr>
              <a:t>50 mm aperture</a:t>
            </a:r>
          </a:p>
          <a:p>
            <a:r>
              <a:rPr lang="en-GB" i="1" dirty="0" err="1">
                <a:solidFill>
                  <a:srgbClr val="0055A0"/>
                </a:solidFill>
                <a:latin typeface="Arial"/>
              </a:rPr>
              <a:t>B</a:t>
            </a:r>
            <a:r>
              <a:rPr lang="en-GB" baseline="-25000" dirty="0" err="1">
                <a:solidFill>
                  <a:srgbClr val="0055A0"/>
                </a:solidFill>
                <a:latin typeface="Arial"/>
              </a:rPr>
              <a:t>ultimate</a:t>
            </a:r>
            <a:r>
              <a:rPr lang="en-GB" dirty="0">
                <a:solidFill>
                  <a:srgbClr val="0055A0"/>
                </a:solidFill>
                <a:latin typeface="Arial"/>
              </a:rPr>
              <a:t> = 16 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90035-3DB1-013F-CFF8-5077EA7E4437}"/>
              </a:ext>
            </a:extLst>
          </p:cNvPr>
          <p:cNvSpPr/>
          <p:nvPr/>
        </p:nvSpPr>
        <p:spPr>
          <a:xfrm>
            <a:off x="1732502" y="1127337"/>
            <a:ext cx="888125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5A0"/>
                </a:solidFill>
                <a:latin typeface="Arial"/>
              </a:rPr>
              <a:t>For the first time, all design options of Nb3Sn 16 T magnets were compared with each other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5A0"/>
                </a:solidFill>
                <a:latin typeface="Arial"/>
              </a:rPr>
              <a:t>It has been found that all options have their own strengths and weaknesses, although it is not possible to decide which magnet design is the best based on conceptual design alone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5A0"/>
                </a:solidFill>
                <a:latin typeface="Arial"/>
              </a:rPr>
              <a:t>Collaboration agreements were concluded for the infrastructure development and construction of magnets in 4 national laboratories</a:t>
            </a:r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DC40F274-5A66-91E0-FC61-286E3FA8B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3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55A0">
                    <a:tint val="75000"/>
                  </a:srgbClr>
                </a:solidFill>
                <a:latin typeface="Arial"/>
              </a:rPr>
              <a:t>A. Siemko   30.05.2022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9B6B60A-46CA-8606-6BF4-D40E300B5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06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55A0">
                    <a:tint val="75000"/>
                  </a:srgbClr>
                </a:solidFill>
                <a:latin typeface="Arial"/>
              </a:rPr>
              <a:t>FCC Week 2022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BDC8524-A9B5-54FA-A95F-D28E24925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9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66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3FD8F0-E94F-4D0D-B67A-A4016725AC11}"/>
              </a:ext>
            </a:extLst>
          </p:cNvPr>
          <p:cNvSpPr txBox="1"/>
          <p:nvPr/>
        </p:nvSpPr>
        <p:spPr>
          <a:xfrm>
            <a:off x="3012197" y="6321366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A. Siemko</a:t>
            </a:r>
          </a:p>
        </p:txBody>
      </p:sp>
    </p:spTree>
    <p:extLst>
      <p:ext uri="{BB962C8B-B14F-4D97-AF65-F5344CB8AC3E}">
        <p14:creationId xmlns:p14="http://schemas.microsoft.com/office/powerpoint/2010/main" val="23631809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3305-9694-428A-D6E0-386B031A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HTS magnet technology development 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57E00-5F94-5B4B-6BAB-142340D080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t>A. Siemko   30.05.2022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58194-1CB6-8FB5-D9B8-23842D824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t>FCC Week 2022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EFFE-4C54-9AF6-FEE8-A8CF29FC8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67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898190-C9D4-7C35-D1A3-097960DA1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79" y="1606701"/>
            <a:ext cx="8611042" cy="4010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4E50FF-FD7E-B16C-EAC4-573CEEE629A8}"/>
              </a:ext>
            </a:extLst>
          </p:cNvPr>
          <p:cNvSpPr txBox="1"/>
          <p:nvPr/>
        </p:nvSpPr>
        <p:spPr>
          <a:xfrm>
            <a:off x="5734494" y="5805378"/>
            <a:ext cx="467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000" spc="30" dirty="0">
                <a:solidFill>
                  <a:srgbClr val="0055A0"/>
                </a:solidFill>
                <a:latin typeface="Arial"/>
                <a:cs typeface="Franklin Gothic Book"/>
              </a:rPr>
              <a:t>A</a:t>
            </a:r>
            <a:r>
              <a:rPr lang="en-CH" sz="1200" kern="1000" spc="30" dirty="0">
                <a:solidFill>
                  <a:srgbClr val="0055A0"/>
                </a:solidFill>
                <a:latin typeface="Arial"/>
                <a:cs typeface="Franklin Gothic Book"/>
              </a:rPr>
              <a:t>dapted from LDG HFM roadmap chapter, </a:t>
            </a:r>
            <a:r>
              <a:rPr lang="en-GB" sz="1200" dirty="0">
                <a:solidFill>
                  <a:srgbClr val="0055A0"/>
                </a:solidFill>
                <a:latin typeface="Arial"/>
                <a:hlinkClick r:id="rId3"/>
              </a:rPr>
              <a:t>arXiv:2201.07895v3</a:t>
            </a:r>
            <a:r>
              <a:rPr lang="en-GB" sz="1200" dirty="0">
                <a:solidFill>
                  <a:srgbClr val="0055A0"/>
                </a:solidFill>
                <a:latin typeface="Arial"/>
              </a:rPr>
              <a:t> </a:t>
            </a:r>
            <a:endParaRPr lang="en-CH" sz="1200" kern="1000" spc="30" dirty="0">
              <a:solidFill>
                <a:srgbClr val="0055A0"/>
              </a:solidFill>
              <a:latin typeface="Arial"/>
              <a:cs typeface="Franklin Gothic Book"/>
            </a:endParaRPr>
          </a:p>
          <a:p>
            <a:endParaRPr lang="en-GB" sz="1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E7DD4-B3E8-4155-8974-694E7722ED5F}"/>
              </a:ext>
            </a:extLst>
          </p:cNvPr>
          <p:cNvSpPr txBox="1"/>
          <p:nvPr/>
        </p:nvSpPr>
        <p:spPr>
          <a:xfrm>
            <a:off x="3012197" y="6321366"/>
            <a:ext cx="148113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A. Siemko</a:t>
            </a:r>
          </a:p>
        </p:txBody>
      </p:sp>
    </p:spTree>
    <p:extLst>
      <p:ext uri="{BB962C8B-B14F-4D97-AF65-F5344CB8AC3E}">
        <p14:creationId xmlns:p14="http://schemas.microsoft.com/office/powerpoint/2010/main" val="190209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923C-850B-4CD8-9F54-0B8BD0B1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0ED76-BC05-4243-8007-9ABC4232C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FCC is an exciting project!</a:t>
            </a:r>
          </a:p>
          <a:p>
            <a:r>
              <a:rPr lang="en-US" dirty="0"/>
              <a:t>It is the best Higgs factory on the market, plus a unique EWPO (electro-weak precision observables) laboratory</a:t>
            </a:r>
          </a:p>
          <a:p>
            <a:r>
              <a:rPr lang="en-US" dirty="0"/>
              <a:t>Paves the way to a 100TeV hadron collider</a:t>
            </a:r>
          </a:p>
          <a:p>
            <a:r>
              <a:rPr lang="en-US" dirty="0"/>
              <a:t>There are many exciting sub-projects, many of them unique and state-of-the-art, needing YOUR help.</a:t>
            </a:r>
          </a:p>
          <a:p>
            <a:r>
              <a:rPr lang="en-US" dirty="0"/>
              <a:t>So, come and join us!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EFB57-1F7D-4E6E-8E0A-EDF7A2AE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0911A-C889-43C3-9B22-6D55971D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2254-4BB6-42CE-B9CF-CEF3962A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ED86C-CCDE-435E-A1C2-E50205A2F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A3788-95C9-46B4-BEEE-24740BE1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FB628-E06E-4059-AEB7-8653E922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2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0" y="76200"/>
                <a:ext cx="7338392" cy="990600"/>
              </a:xfrm>
            </p:spPr>
            <p:txBody>
              <a:bodyPr/>
              <a:lstStyle/>
              <a:p>
                <a:r>
                  <a:rPr lang="en-GB" dirty="0"/>
                  <a:t>The circular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collider approach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0" y="76200"/>
                <a:ext cx="7338392" cy="990600"/>
              </a:xfrm>
              <a:blipFill>
                <a:blip r:embed="rId3"/>
                <a:stretch>
                  <a:fillRect t="-80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8464" y="765217"/>
                <a:ext cx="11654269" cy="93461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/>
                  <a:t> colliders cannot compete with linear colliders in terms of energy. But they can compensate in terms of luminosity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8464" y="765217"/>
                <a:ext cx="11654269" cy="934618"/>
              </a:xfrm>
              <a:blipFill>
                <a:blip r:embed="rId4"/>
                <a:stretch>
                  <a:fillRect l="-785" t="-5882" b="-3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691D3-1268-BC46-A466-4FE7F8FFD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52" y="1995572"/>
            <a:ext cx="8064896" cy="156966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 the high luminosities aimed at, the beam lifetimes due to natural physics processes (mainly radiative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Bhabha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scattering) are of the order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few minutes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– the accelerator is ‘burning’ the beams up very efficiently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3552" y="3987248"/>
            <a:ext cx="8064896" cy="46166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“top-up” scheme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la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 factories) is a must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0124" y="4535601"/>
            <a:ext cx="8054309" cy="822866"/>
            <a:chOff x="406123" y="3185266"/>
            <a:chExt cx="8054309" cy="822866"/>
          </a:xfrm>
        </p:grpSpPr>
        <p:grpSp>
          <p:nvGrpSpPr>
            <p:cNvPr id="5" name="Group 4"/>
            <p:cNvGrpSpPr/>
            <p:nvPr/>
          </p:nvGrpSpPr>
          <p:grpSpPr>
            <a:xfrm>
              <a:off x="406123" y="3185266"/>
              <a:ext cx="8054309" cy="822866"/>
              <a:chOff x="406123" y="3185266"/>
              <a:chExt cx="8054309" cy="822866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2195736" y="3448795"/>
                <a:ext cx="3312368" cy="4206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1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2195736" y="3296395"/>
                <a:ext cx="3312368" cy="4206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1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5868144" y="3586196"/>
                <a:ext cx="1304528" cy="202844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-111" charset="0"/>
                  <a:ea typeface="+mn-ea"/>
                  <a:cs typeface="+mn-cs"/>
                </a:endParaRPr>
              </a:p>
            </p:txBody>
          </p:sp>
          <p:cxnSp>
            <p:nvCxnSpPr>
              <p:cNvPr id="14" name="Straight Arrow Connector 13"/>
              <p:cNvCxnSpPr>
                <a:stCxn id="10" idx="2"/>
                <a:endCxn id="8" idx="6"/>
              </p:cNvCxnSpPr>
              <p:nvPr/>
            </p:nvCxnSpPr>
            <p:spPr bwMode="auto">
              <a:xfrm flipH="1" flipV="1">
                <a:off x="5508104" y="3506714"/>
                <a:ext cx="360040" cy="18090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>
                <a:stCxn id="10" idx="1"/>
              </p:cNvCxnSpPr>
              <p:nvPr/>
            </p:nvCxnSpPr>
            <p:spPr bwMode="auto">
              <a:xfrm flipH="1">
                <a:off x="5245100" y="3615902"/>
                <a:ext cx="814088" cy="2899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/>
              <p:cNvCxnSpPr>
                <a:stCxn id="8" idx="4"/>
                <a:endCxn id="9" idx="3"/>
              </p:cNvCxnSpPr>
              <p:nvPr/>
            </p:nvCxnSpPr>
            <p:spPr bwMode="auto">
              <a:xfrm flipH="1">
                <a:off x="2680821" y="3717032"/>
                <a:ext cx="1171099" cy="907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/>
              <p:cNvCxnSpPr>
                <a:stCxn id="8" idx="4"/>
                <a:endCxn id="9" idx="5"/>
              </p:cNvCxnSpPr>
              <p:nvPr/>
            </p:nvCxnSpPr>
            <p:spPr bwMode="auto">
              <a:xfrm>
                <a:off x="3851920" y="3717032"/>
                <a:ext cx="1171099" cy="907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7452320" y="3501008"/>
                <a:ext cx="1008112" cy="369332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injector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6123" y="3185266"/>
                <a:ext cx="1645597" cy="369332"/>
              </a:xfrm>
              <a:prstGeom prst="rect">
                <a:avLst/>
              </a:prstGeom>
              <a:solidFill>
                <a:srgbClr val="FF99CC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Booster ring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6123" y="3638800"/>
                <a:ext cx="1645597" cy="369332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rgbClr val="99FF9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rPr>
                  <a:t>Main ring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294447" y="3726441"/>
              <a:ext cx="861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A. 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Blondel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63552" y="5363185"/>
            <a:ext cx="8064896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Booster ring the same size as main ring, tops up the main ring every ~O(10s)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Main ring does not ramp up or down</a:t>
            </a:r>
          </a:p>
        </p:txBody>
      </p:sp>
    </p:spTree>
    <p:extLst>
      <p:ext uri="{BB962C8B-B14F-4D97-AF65-F5344CB8AC3E}">
        <p14:creationId xmlns:p14="http://schemas.microsoft.com/office/powerpoint/2010/main" val="30518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F53E-47F4-4DF8-A435-60BBE3EA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the electron Yukawa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F024E-1F11-4096-BE7F-31ABBDD6A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FCC-ee  could be envisaged to run at an ECM energy of 125GeV to measure the electron Yukawa coupling, a unique measurement</a:t>
            </a:r>
          </a:p>
          <a:p>
            <a:r>
              <a:rPr lang="en-US" dirty="0"/>
              <a:t>A number of problems need to be solved:</a:t>
            </a:r>
          </a:p>
          <a:p>
            <a:r>
              <a:rPr lang="en-US" dirty="0"/>
              <a:t>The energy spread of the beams is much larger than the Higgs width </a:t>
            </a:r>
            <a:r>
              <a:rPr lang="en-US" dirty="0">
                <a:sym typeface="Wingdings" panose="05000000000000000000" pitchFamily="2" charset="2"/>
              </a:rPr>
              <a:t> need to use a “</a:t>
            </a:r>
            <a:r>
              <a:rPr lang="en-US" dirty="0" err="1">
                <a:sym typeface="Wingdings" panose="05000000000000000000" pitchFamily="2" charset="2"/>
              </a:rPr>
              <a:t>monochromatization</a:t>
            </a:r>
            <a:r>
              <a:rPr lang="en-US" dirty="0">
                <a:sym typeface="Wingdings" panose="05000000000000000000" pitchFamily="2" charset="2"/>
              </a:rPr>
              <a:t>” scheme</a:t>
            </a:r>
          </a:p>
          <a:p>
            <a:r>
              <a:rPr lang="en-US" dirty="0">
                <a:sym typeface="Wingdings" panose="05000000000000000000" pitchFamily="2" charset="2"/>
              </a:rPr>
              <a:t>Careful monitoring of the ECM energy, to always stay at the H mass. Tides, etc. will move the energy by orders of magnitude more. This is difficult, but can be done</a:t>
            </a:r>
          </a:p>
          <a:p>
            <a:r>
              <a:rPr lang="en-US" dirty="0">
                <a:sym typeface="Wingdings" panose="05000000000000000000" pitchFamily="2" charset="2"/>
              </a:rPr>
              <a:t>Actively looking at </a:t>
            </a:r>
            <a:r>
              <a:rPr lang="en-US" dirty="0" err="1">
                <a:sym typeface="Wingdings" panose="05000000000000000000" pitchFamily="2" charset="2"/>
              </a:rPr>
              <a:t>monochromatization</a:t>
            </a:r>
            <a:r>
              <a:rPr lang="en-US" dirty="0">
                <a:sym typeface="Wingdings" panose="05000000000000000000" pitchFamily="2" charset="2"/>
              </a:rPr>
              <a:t> schemes.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99A17-56F2-41CE-9CE3-525D4098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39DF4-AEEE-496E-AC59-F1765863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1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0FA14-FE89-4906-ACB2-576B9E08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222"/>
            <a:ext cx="7334501" cy="48896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Way to the small CM energy spread: Monochromatization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CC4872-8992-4BFF-AB2D-47F32CF7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82A7F0F3-D582-402A-B5FC-0362F90F69E0}" type="datetime1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16/06/2022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11A064-E2CE-43AF-A02F-84DE18A4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BCFC91-93AE-4CDE-9652-CFEB4EEF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21">
                <a:extLst>
                  <a:ext uri="{FF2B5EF4-FFF2-40B4-BE49-F238E27FC236}">
                    <a16:creationId xmlns:a16="http://schemas.microsoft.com/office/drawing/2014/main" id="{F35F2B47-704F-4AD8-861F-82E7733E29A1}"/>
                  </a:ext>
                </a:extLst>
              </p:cNvPr>
              <p:cNvSpPr txBox="1">
                <a:spLocks noGrp="1" noChangeArrowheads="1"/>
              </p:cNvSpPr>
              <p:nvPr>
                <p:ph sz="half" idx="2"/>
              </p:nvPr>
            </p:nvSpPr>
            <p:spPr bwMode="auto">
              <a:xfrm>
                <a:off x="464362" y="1416787"/>
                <a:ext cx="6601922" cy="1537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altLang="en-US" sz="2490" dirty="0">
                    <a:solidFill>
                      <a:schemeClr val="accent1"/>
                    </a:solidFill>
                  </a:rPr>
                  <a:t>1.Standard modes</a:t>
                </a:r>
              </a:p>
              <a:p>
                <a:r>
                  <a:rPr lang="en-GB" altLang="en-US" sz="2263" dirty="0">
                    <a:solidFill>
                      <a:schemeClr val="tx2"/>
                    </a:solidFill>
                  </a:rPr>
                  <a:t>the energy of  </a:t>
                </a:r>
                <a:r>
                  <a:rPr lang="en-US" altLang="zh-CN" sz="2263" dirty="0">
                    <a:solidFill>
                      <a:schemeClr val="tx2"/>
                    </a:solidFill>
                  </a:rPr>
                  <a:t>zero-</a:t>
                </a:r>
                <a:r>
                  <a:rPr lang="en-GB" altLang="en-US" sz="2263" dirty="0">
                    <a:solidFill>
                      <a:schemeClr val="tx2"/>
                    </a:solidFill>
                  </a:rPr>
                  <a:t>dispersion is equal to the case of the same value dispersion at the IP:</a:t>
                </a:r>
                <a:endParaRPr lang="en-GB" altLang="en-US" sz="2037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=2(</m:t>
                      </m:r>
                      <m:sSub>
                        <m:sSubPr>
                          <m:ctrlPr>
                            <a:rPr lang="en-US" alt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en-US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altLang="en-US" sz="3169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8" name="CuadroTexto 21">
                <a:extLst>
                  <a:ext uri="{FF2B5EF4-FFF2-40B4-BE49-F238E27FC236}">
                    <a16:creationId xmlns:a16="http://schemas.microsoft.com/office/drawing/2014/main" id="{F35F2B47-704F-4AD8-861F-82E7733E29A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464362" y="1416787"/>
                <a:ext cx="6601922" cy="1537472"/>
              </a:xfrm>
              <a:prstGeom prst="rect">
                <a:avLst/>
              </a:prstGeom>
              <a:blipFill>
                <a:blip r:embed="rId2"/>
                <a:stretch>
                  <a:fillRect l="-1108" t="-5534" b="-47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CE4CA758-75E9-4074-9A0B-9636A065A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2" y="2827453"/>
                <a:ext cx="6830859" cy="3424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01857" tIns="52966" rIns="101857" bIns="52966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561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just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endParaRPr lang="en-US" altLang="en-US" sz="2037" dirty="0">
                  <a:solidFill>
                    <a:srgbClr val="000000"/>
                  </a:solidFill>
                  <a:cs typeface="Arial" charset="0"/>
                </a:endParaRPr>
              </a:p>
              <a:p>
                <a:pPr marL="465313" lvl="1" algn="ctr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490" dirty="0">
                    <a:solidFill>
                      <a:srgbClr val="5B9BD5"/>
                    </a:solidFill>
                    <a:cs typeface="Arial" charset="0"/>
                  </a:rPr>
                  <a:t>2.Monochromatization</a:t>
                </a:r>
              </a:p>
              <a:p>
                <a:pPr marL="853373" lvl="1" indent="-388060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263" dirty="0">
                    <a:solidFill>
                      <a:srgbClr val="44546A"/>
                    </a:solidFill>
                    <a:cs typeface="Arial" charset="0"/>
                  </a:rPr>
                  <a:t>dispersion has opposite sign at the IP:</a:t>
                </a:r>
              </a:p>
              <a:p>
                <a:pPr marL="515617" lvl="1" indent="-50304" algn="ctr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263" dirty="0">
                    <a:solidFill>
                      <a:srgbClr val="000000"/>
                    </a:solidFill>
                    <a:cs typeface="Arial" charset="0"/>
                  </a:rPr>
                  <a:t>      </a:t>
                </a:r>
                <a:r>
                  <a:rPr lang="en-US" altLang="en-US" sz="2716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716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en-US" sz="2716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en-US" sz="271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71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sz="271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sz="2716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716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altLang="en-US" sz="2716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716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(∆</m:t>
                        </m:r>
                        <m:r>
                          <a:rPr lang="en-US" altLang="en-US" sz="2716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en-US" sz="2716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en-US" sz="2716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716" dirty="0">
                  <a:solidFill>
                    <a:srgbClr val="000000"/>
                  </a:solidFill>
                  <a:cs typeface="Arial" charset="0"/>
                </a:endParaRPr>
              </a:p>
              <a:p>
                <a:pPr marL="515617" lvl="1" indent="-50304" algn="just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263" dirty="0">
                    <a:solidFill>
                      <a:srgbClr val="000000"/>
                    </a:solidFill>
                    <a:cs typeface="Arial" charset="0"/>
                  </a:rPr>
                  <a:t>The CM collision energy spread for mono-schemes</a:t>
                </a:r>
              </a:p>
              <a:p>
                <a:pPr marL="515617" lvl="1" indent="-50304" algn="ctr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263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sz="226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26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263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263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2263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sz="226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nor/>
                          </m:rPr>
                          <a:rPr lang="en-US" sz="226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26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26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263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sub>
                    </m:sSub>
                    <m:r>
                      <a:rPr lang="en-GB" sz="226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22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26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en-US" sz="226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26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26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f>
                      <m:fPr>
                        <m:ctrlPr>
                          <a:rPr lang="en-GB" sz="22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2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26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altLang="en-US" sz="2263" dirty="0">
                  <a:solidFill>
                    <a:srgbClr val="000000"/>
                  </a:solidFill>
                  <a:cs typeface="Arial" charset="0"/>
                </a:endParaRPr>
              </a:p>
              <a:p>
                <a:pPr marL="515617" lvl="1" indent="-50304" algn="ctr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endParaRPr lang="en-US" altLang="en-US" sz="2263" dirty="0">
                  <a:solidFill>
                    <a:srgbClr val="000000"/>
                  </a:solidFill>
                  <a:cs typeface="Arial" charset="0"/>
                </a:endParaRPr>
              </a:p>
              <a:p>
                <a:pPr marL="515617" lvl="1" indent="-50304" algn="ctr" defTabSz="1137232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034826" algn="l"/>
                    <a:tab pos="2069653" algn="l"/>
                    <a:tab pos="3104479" algn="l"/>
                    <a:tab pos="4139306" algn="l"/>
                    <a:tab pos="5174132" algn="l"/>
                    <a:tab pos="6208959" algn="l"/>
                    <a:tab pos="7243785" algn="l"/>
                    <a:tab pos="8278612" algn="l"/>
                    <a:tab pos="9313438" algn="l"/>
                    <a:tab pos="10348265" algn="l"/>
                    <a:tab pos="11383091" algn="l"/>
                  </a:tabLst>
                </a:pPr>
                <a:r>
                  <a:rPr lang="en-US" altLang="en-US" sz="2263" b="1" dirty="0">
                    <a:solidFill>
                      <a:srgbClr val="000000"/>
                    </a:solidFill>
                    <a:cs typeface="Arial" charset="0"/>
                  </a:rPr>
                  <a:t>Monochromatization factor: 𝜆</a:t>
                </a:r>
              </a:p>
            </p:txBody>
          </p:sp>
        </mc:Choice>
        <mc:Fallback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CE4CA758-75E9-4074-9A0B-9636A065A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12" y="2827453"/>
                <a:ext cx="6830859" cy="3424655"/>
              </a:xfrm>
              <a:prstGeom prst="rect">
                <a:avLst/>
              </a:prstGeom>
              <a:blipFill>
                <a:blip r:embed="rId3"/>
                <a:stretch>
                  <a:fillRect r="-1070" b="-56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8D236830-D4A8-4987-8CCE-8740C43D7EF4}"/>
              </a:ext>
            </a:extLst>
          </p:cNvPr>
          <p:cNvSpPr/>
          <p:nvPr/>
        </p:nvSpPr>
        <p:spPr>
          <a:xfrm>
            <a:off x="6676472" y="5549166"/>
            <a:ext cx="4847802" cy="405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67717" lvl="1" indent="-50304" algn="just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37" dirty="0">
                <a:solidFill>
                  <a:srgbClr val="FF0000"/>
                </a:solidFill>
                <a:latin typeface="Arial" charset="0"/>
                <a:cs typeface="Arial" charset="0"/>
              </a:rPr>
              <a:t>Improving</a:t>
            </a:r>
            <a:r>
              <a:rPr lang="en-US" altLang="en-US" sz="2037" dirty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en-US" altLang="zh-CN" sz="2037" dirty="0">
                <a:solidFill>
                  <a:srgbClr val="FF0000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CM</a:t>
            </a:r>
            <a:r>
              <a:rPr lang="en-US" altLang="zh-CN" sz="2037" dirty="0">
                <a:solidFill>
                  <a:srgbClr val="000000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 </a:t>
            </a:r>
            <a:r>
              <a:rPr lang="en-US" altLang="en-US" sz="2037" dirty="0">
                <a:solidFill>
                  <a:srgbClr val="FF0000"/>
                </a:solidFill>
                <a:latin typeface="Arial" charset="0"/>
                <a:cs typeface="Arial" charset="0"/>
              </a:rPr>
              <a:t>energy resolution</a:t>
            </a:r>
            <a:endParaRPr lang="en-US" altLang="en-US" sz="2037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FDF568-095C-437C-A71E-8D4222326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500" y="1451470"/>
            <a:ext cx="4439564" cy="17503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CA7E46-47FC-4221-8B92-010A2C215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499" y="3444716"/>
            <a:ext cx="4439564" cy="1782179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548AA3F2-FEC0-4C3E-BF93-3063A605BB19}"/>
              </a:ext>
            </a:extLst>
          </p:cNvPr>
          <p:cNvSpPr/>
          <p:nvPr/>
        </p:nvSpPr>
        <p:spPr>
          <a:xfrm>
            <a:off x="4221628" y="946520"/>
            <a:ext cx="4176143" cy="440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63" b="1" dirty="0">
                <a:solidFill>
                  <a:prstClr val="black"/>
                </a:solidFill>
                <a:latin typeface="Arial" charset="0"/>
                <a:cs typeface="Arial" charset="0"/>
              </a:rPr>
              <a:t>The CM</a:t>
            </a:r>
            <a:r>
              <a:rPr lang="en-US" altLang="zh-CN" sz="2263" b="1" dirty="0">
                <a:solidFill>
                  <a:prstClr val="black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 energy expression</a:t>
            </a:r>
            <a:r>
              <a:rPr lang="zh-CN" altLang="en-US" sz="2263" b="1" dirty="0">
                <a:solidFill>
                  <a:prstClr val="black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：</a:t>
            </a:r>
            <a:endParaRPr lang="en-US" altLang="zh-CN" sz="2263" b="1" dirty="0">
              <a:solidFill>
                <a:prstClr val="black"/>
              </a:solidFill>
              <a:latin typeface="Arial" charset="0"/>
              <a:ea typeface="宋体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448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08C0D-C3DE-41D7-9B41-E1550A59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967" y="191253"/>
            <a:ext cx="6438063" cy="488967"/>
          </a:xfrm>
        </p:spPr>
        <p:txBody>
          <a:bodyPr/>
          <a:lstStyle/>
          <a:p>
            <a:r>
              <a:rPr lang="en-US" altLang="zh-CN" sz="2716" dirty="0"/>
              <a:t>Several Monochromatization Schemes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E80152-8276-46D6-BE8C-F99BC87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82A7F0F3-D582-402A-B5FC-0362F90F69E0}" type="datetime1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16/06/2022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17FEA1-D782-4F0F-B761-8B6444FA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69127-C868-45A1-A90D-47AF9013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D15383A-C143-453B-B996-706E0822F417}"/>
              </a:ext>
            </a:extLst>
          </p:cNvPr>
          <p:cNvSpPr txBox="1">
            <a:spLocks/>
          </p:cNvSpPr>
          <p:nvPr/>
        </p:nvSpPr>
        <p:spPr>
          <a:xfrm>
            <a:off x="472882" y="832713"/>
            <a:ext cx="11900944" cy="54605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07" indent="-258707" defTabSz="1034826">
              <a:spcBef>
                <a:spcPts val="1132"/>
              </a:spcBef>
            </a:pPr>
            <a:r>
              <a:rPr lang="en-US" sz="2490" dirty="0">
                <a:solidFill>
                  <a:prstClr val="black"/>
                </a:solidFill>
                <a:latin typeface="Calibri" panose="020F0502020204030204"/>
              </a:rPr>
              <a:t>The less feasible schemes: </a:t>
            </a:r>
          </a:p>
          <a:p>
            <a:pPr marL="1034826" lvl="1" indent="-517413" defTabSz="1034826">
              <a:spcBef>
                <a:spcPts val="566"/>
              </a:spcBef>
              <a:buFont typeface="+mj-lt"/>
              <a:buAutoNum type="arabicPeriod"/>
            </a:pPr>
            <a:r>
              <a:rPr lang="en-US" sz="2263" dirty="0">
                <a:solidFill>
                  <a:prstClr val="black"/>
                </a:solidFill>
                <a:latin typeface="Calibri" panose="020F0502020204030204"/>
              </a:rPr>
              <a:t>RF-Monochromatization scheme( A. A. ZHOLENTS et al.) [2]</a:t>
            </a:r>
          </a:p>
          <a:p>
            <a:pPr marL="1034826" lvl="2" indent="0" defTabSz="1034826">
              <a:spcBef>
                <a:spcPts val="566"/>
              </a:spcBef>
              <a:buNone/>
            </a:pPr>
            <a:r>
              <a:rPr lang="en-US" altLang="zh-CN" sz="2037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It </a:t>
            </a: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requires an operation of the RF cavities in a transverse deflecting mode, E</a:t>
            </a:r>
            <a:r>
              <a:rPr lang="en-US" sz="2037" baseline="-25000" dirty="0">
                <a:solidFill>
                  <a:prstClr val="black"/>
                </a:solidFill>
                <a:latin typeface="Calibri" panose="020F0502020204030204"/>
              </a:rPr>
              <a:t>210</a:t>
            </a: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 . Reduces the energy spread of each beam prior to the collision. </a:t>
            </a:r>
            <a:r>
              <a:rPr lang="en-US" sz="2037" dirty="0">
                <a:solidFill>
                  <a:srgbClr val="FF0000"/>
                </a:solidFill>
                <a:latin typeface="Calibri" panose="020F0502020204030204"/>
              </a:rPr>
              <a:t>Unacceptable due to the very high voltage of RF cavities</a:t>
            </a: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1034826" lvl="1" indent="-517413" defTabSz="1034826">
              <a:spcBef>
                <a:spcPts val="566"/>
              </a:spcBef>
              <a:buFont typeface="+mj-lt"/>
              <a:buAutoNum type="arabicPeriod"/>
            </a:pPr>
            <a:r>
              <a:rPr lang="en-US" sz="2263" dirty="0">
                <a:solidFill>
                  <a:prstClr val="black"/>
                </a:solidFill>
                <a:latin typeface="Calibri" panose="020F0502020204030204"/>
              </a:rPr>
              <a:t>Large crossing angle (0.5rad) scheme (V. I. </a:t>
            </a:r>
            <a:r>
              <a:rPr lang="en-US" sz="2263" dirty="0" err="1">
                <a:solidFill>
                  <a:prstClr val="black"/>
                </a:solidFill>
                <a:latin typeface="Calibri" panose="020F0502020204030204"/>
              </a:rPr>
              <a:t>Telnov</a:t>
            </a:r>
            <a:r>
              <a:rPr lang="en-US" sz="2263" dirty="0">
                <a:solidFill>
                  <a:prstClr val="black"/>
                </a:solidFill>
                <a:latin typeface="Calibri" panose="020F0502020204030204"/>
              </a:rPr>
              <a:t>)[3]</a:t>
            </a:r>
          </a:p>
          <a:p>
            <a:pPr marL="1034826" lvl="2" indent="0" defTabSz="1034826">
              <a:spcBef>
                <a:spcPts val="566"/>
              </a:spcBef>
              <a:buNone/>
            </a:pPr>
            <a:r>
              <a:rPr lang="en-US" sz="2037" dirty="0">
                <a:solidFill>
                  <a:srgbClr val="FF0000"/>
                </a:solidFill>
                <a:latin typeface="Calibri" panose="020F0502020204030204"/>
              </a:rPr>
              <a:t>unacceptable due to the small crossing angle 30mrad  and long interaction region at FCC</a:t>
            </a:r>
            <a:r>
              <a:rPr lang="en-US" altLang="zh-CN" sz="2037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-</a:t>
            </a:r>
            <a:r>
              <a:rPr lang="en-US" sz="2037" dirty="0">
                <a:solidFill>
                  <a:srgbClr val="FF0000"/>
                </a:solidFill>
                <a:latin typeface="Calibri" panose="020F0502020204030204"/>
              </a:rPr>
              <a:t>ee </a:t>
            </a:r>
          </a:p>
          <a:p>
            <a:pPr marL="1034826" lvl="1" indent="-517413" defTabSz="1034826">
              <a:spcBef>
                <a:spcPts val="566"/>
              </a:spcBef>
              <a:buFont typeface="+mj-lt"/>
              <a:buAutoNum type="arabicPeriod"/>
            </a:pPr>
            <a:r>
              <a:rPr lang="en-US" sz="2263" dirty="0">
                <a:solidFill>
                  <a:prstClr val="black"/>
                </a:solidFill>
                <a:latin typeface="Calibri" panose="020F0502020204030204"/>
              </a:rPr>
              <a:t>Longitudinal scheme (A. </a:t>
            </a:r>
            <a:r>
              <a:rPr lang="en-US" sz="2263" dirty="0" err="1">
                <a:solidFill>
                  <a:prstClr val="black"/>
                </a:solidFill>
                <a:latin typeface="Calibri" panose="020F0502020204030204"/>
              </a:rPr>
              <a:t>Bogomyagkov</a:t>
            </a:r>
            <a:r>
              <a:rPr lang="en-US" sz="2263" dirty="0">
                <a:solidFill>
                  <a:prstClr val="black"/>
                </a:solidFill>
                <a:latin typeface="Calibri" panose="020F0502020204030204"/>
              </a:rPr>
              <a:t> et al.) [4]</a:t>
            </a:r>
          </a:p>
          <a:p>
            <a:pPr marL="1034826" lvl="2" indent="0" defTabSz="1034826">
              <a:spcBef>
                <a:spcPts val="566"/>
              </a:spcBef>
              <a:buNone/>
            </a:pP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The longitudinal correlation requires high voltage and</a:t>
            </a:r>
          </a:p>
          <a:p>
            <a:pPr marL="1034826" lvl="2" indent="0" defTabSz="1034826">
              <a:spcBef>
                <a:spcPts val="566"/>
              </a:spcBef>
              <a:buNone/>
            </a:pP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 high frequency RF system, </a:t>
            </a:r>
            <a:r>
              <a:rPr lang="en-US" sz="2037" dirty="0">
                <a:solidFill>
                  <a:srgbClr val="FF0000"/>
                </a:solidFill>
                <a:latin typeface="Calibri" panose="020F0502020204030204"/>
              </a:rPr>
              <a:t>it is hard to build</a:t>
            </a:r>
            <a:r>
              <a:rPr lang="en-US" sz="2037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58707" indent="-258707" defTabSz="1034826">
              <a:spcBef>
                <a:spcPts val="1132"/>
              </a:spcBef>
            </a:pPr>
            <a:r>
              <a:rPr lang="en-US" sz="2490" dirty="0">
                <a:solidFill>
                  <a:srgbClr val="5B9BD5"/>
                </a:solidFill>
                <a:latin typeface="Calibri" panose="020F0502020204030204"/>
              </a:rPr>
              <a:t>The most </a:t>
            </a:r>
            <a:r>
              <a:rPr lang="en-US" altLang="zh-CN" sz="2490" dirty="0">
                <a:solidFill>
                  <a:srgbClr val="5B9BD5"/>
                </a:solidFill>
                <a:latin typeface="Calibri" panose="020F0502020204030204"/>
                <a:ea typeface="宋体" panose="02010600030101010101" pitchFamily="2" charset="-122"/>
              </a:rPr>
              <a:t>promising</a:t>
            </a:r>
            <a:r>
              <a:rPr lang="en-US" sz="2490" dirty="0">
                <a:solidFill>
                  <a:srgbClr val="5B9BD5"/>
                </a:solidFill>
                <a:latin typeface="Calibri" panose="020F0502020204030204"/>
              </a:rPr>
              <a:t> </a:t>
            </a:r>
            <a:r>
              <a:rPr lang="en-US" altLang="zh-CN" sz="2490" dirty="0">
                <a:solidFill>
                  <a:srgbClr val="5B9BD5"/>
                </a:solidFill>
                <a:latin typeface="Calibri" panose="020F0502020204030204"/>
                <a:ea typeface="宋体" panose="02010600030101010101" pitchFamily="2" charset="-122"/>
              </a:rPr>
              <a:t>scheme </a:t>
            </a:r>
            <a:r>
              <a:rPr lang="en-US" sz="2490" dirty="0">
                <a:solidFill>
                  <a:srgbClr val="5B9BD5"/>
                </a:solidFill>
                <a:latin typeface="Calibri" panose="020F0502020204030204"/>
              </a:rPr>
              <a:t>for FCC_ee</a:t>
            </a:r>
          </a:p>
          <a:p>
            <a:pPr marL="776120" lvl="1" indent="-258707" defTabSz="1034826">
              <a:spcBef>
                <a:spcPts val="566"/>
              </a:spcBef>
            </a:pPr>
            <a:endParaRPr lang="en-US" sz="2037" dirty="0">
              <a:solidFill>
                <a:srgbClr val="5B9BD5"/>
              </a:solidFill>
              <a:latin typeface="Calibri" panose="020F0502020204030204"/>
            </a:endParaRPr>
          </a:p>
          <a:p>
            <a:pPr marL="776120" lvl="1" indent="-258707" defTabSz="1034826">
              <a:spcBef>
                <a:spcPts val="566"/>
              </a:spcBef>
            </a:pPr>
            <a:r>
              <a:rPr lang="en-US" sz="2037" dirty="0">
                <a:solidFill>
                  <a:srgbClr val="5B9BD5"/>
                </a:solidFill>
                <a:latin typeface="Calibri" panose="020F0502020204030204"/>
              </a:rPr>
              <a:t>Transversal scheme</a:t>
            </a:r>
            <a:r>
              <a:rPr lang="zh-CN" altLang="en-US" sz="2037" dirty="0">
                <a:solidFill>
                  <a:srgbClr val="5B9BD5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endParaRPr lang="en-US" sz="2037" dirty="0">
              <a:solidFill>
                <a:srgbClr val="5B9BD5"/>
              </a:solidFill>
              <a:latin typeface="Calibri" panose="020F0502020204030204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DCA10CC-477F-4F23-BB6D-664E1C95F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696" y="2988677"/>
            <a:ext cx="4609870" cy="17844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CA623E-C03E-43F4-BF37-2F7B070D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48" y="4556201"/>
            <a:ext cx="4069165" cy="133701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4EE159A-F5D5-4472-9620-60C2F357D2B4}"/>
              </a:ext>
            </a:extLst>
          </p:cNvPr>
          <p:cNvSpPr/>
          <p:nvPr/>
        </p:nvSpPr>
        <p:spPr>
          <a:xfrm>
            <a:off x="344433" y="5714302"/>
            <a:ext cx="11503134" cy="71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 fontAlgn="base">
              <a:spcAft>
                <a:spcPct val="0"/>
              </a:spcAft>
            </a:pPr>
            <a:r>
              <a:rPr lang="en-GB" sz="1358" dirty="0">
                <a:solidFill>
                  <a:srgbClr val="231F20"/>
                </a:solidFill>
                <a:latin typeface="NimbusRomNo9L-Regu"/>
                <a:cs typeface="Arial" charset="0"/>
              </a:rPr>
              <a:t>[2] A. A. </a:t>
            </a:r>
            <a:r>
              <a:rPr lang="en-GB" sz="1358" dirty="0" err="1">
                <a:solidFill>
                  <a:srgbClr val="231F20"/>
                </a:solidFill>
                <a:latin typeface="NimbusRomNo9L-Regu"/>
                <a:cs typeface="Arial" charset="0"/>
              </a:rPr>
              <a:t>Zholents</a:t>
            </a:r>
            <a:r>
              <a:rPr lang="en-GB" sz="1358" dirty="0">
                <a:solidFill>
                  <a:srgbClr val="231F20"/>
                </a:solidFill>
                <a:latin typeface="NimbusRomNo9L-Regu"/>
                <a:cs typeface="Arial" charset="0"/>
              </a:rPr>
              <a:t>, “Sophisticated Accelerator Techniques for Colliding Beam Experiments”, Nuclear Instruments and Methods in Physics Research A265  </a:t>
            </a:r>
          </a:p>
          <a:p>
            <a:pPr defTabSz="1137232" fontAlgn="base">
              <a:spcAft>
                <a:spcPct val="0"/>
              </a:spcAft>
            </a:pPr>
            <a:r>
              <a:rPr lang="en-GB" sz="1358" dirty="0">
                <a:solidFill>
                  <a:srgbClr val="231F20"/>
                </a:solidFill>
                <a:latin typeface="NimbusRomNo9L-Regu"/>
                <a:cs typeface="Arial" charset="0"/>
              </a:rPr>
              <a:t>[3]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 V. </a:t>
            </a:r>
            <a:r>
              <a:rPr lang="en-GB" sz="1358" dirty="0" err="1">
                <a:solidFill>
                  <a:prstClr val="black"/>
                </a:solidFill>
                <a:latin typeface="Arial" charset="0"/>
                <a:cs typeface="Arial" charset="0"/>
              </a:rPr>
              <a:t>Telnov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, “Monochromatization of </a:t>
            </a:r>
            <a:r>
              <a:rPr lang="en-GB" sz="1358" dirty="0" err="1">
                <a:solidFill>
                  <a:prstClr val="black"/>
                </a:solidFill>
                <a:latin typeface="Arial" charset="0"/>
                <a:cs typeface="Arial" charset="0"/>
              </a:rPr>
              <a:t>e+e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− colliders with a large crossing angle” 31.08.</a:t>
            </a:r>
            <a:endParaRPr lang="en-GB" sz="1358" dirty="0">
              <a:solidFill>
                <a:srgbClr val="231F20"/>
              </a:solidFill>
              <a:latin typeface="NimbusRomNo9L-Regu"/>
              <a:cs typeface="Arial" charset="0"/>
            </a:endParaRPr>
          </a:p>
          <a:p>
            <a:pPr defTabSz="1137232" fontAlgn="base">
              <a:spcAft>
                <a:spcPct val="0"/>
              </a:spcAft>
            </a:pP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[4]A. </a:t>
            </a:r>
            <a:r>
              <a:rPr lang="en-GB" sz="1358" dirty="0" err="1">
                <a:solidFill>
                  <a:prstClr val="black"/>
                </a:solidFill>
                <a:latin typeface="Arial" charset="0"/>
                <a:cs typeface="Arial" charset="0"/>
              </a:rPr>
              <a:t>Bogomyagkov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 and E. </a:t>
            </a:r>
            <a:r>
              <a:rPr lang="en-GB" sz="1358" dirty="0" err="1">
                <a:solidFill>
                  <a:prstClr val="black"/>
                </a:solidFill>
                <a:latin typeface="Arial" charset="0"/>
                <a:cs typeface="Arial" charset="0"/>
              </a:rPr>
              <a:t>Levichev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, “Collision Monochromatization in </a:t>
            </a:r>
            <a:r>
              <a:rPr lang="en-GB" sz="1358" dirty="0" err="1">
                <a:solidFill>
                  <a:prstClr val="black"/>
                </a:solidFill>
                <a:latin typeface="Arial" charset="0"/>
                <a:cs typeface="Arial" charset="0"/>
              </a:rPr>
              <a:t>e+e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− Colliders</a:t>
            </a:r>
            <a:r>
              <a:rPr lang="en-GB" sz="1358" i="1" dirty="0">
                <a:solidFill>
                  <a:prstClr val="black"/>
                </a:solidFill>
                <a:latin typeface="Arial" charset="0"/>
                <a:cs typeface="Arial" charset="0"/>
              </a:rPr>
              <a:t>”</a:t>
            </a:r>
            <a:r>
              <a:rPr lang="en-GB" sz="1358" dirty="0">
                <a:solidFill>
                  <a:prstClr val="black"/>
                </a:solidFill>
                <a:latin typeface="Arial" charset="0"/>
                <a:cs typeface="Arial" charset="0"/>
              </a:rPr>
              <a:t>, Phys. Rev. Accel. Beams 20, 051001 (2017).</a:t>
            </a:r>
            <a:endParaRPr lang="en-GB" sz="1358" dirty="0">
              <a:solidFill>
                <a:srgbClr val="231F20"/>
              </a:solidFill>
              <a:latin typeface="NimbusRomNo9L-Regu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94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898EBE-1D4C-4AFB-8A50-3C4AFC4A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01" y="187167"/>
            <a:ext cx="8882887" cy="488967"/>
          </a:xfrm>
        </p:spPr>
        <p:txBody>
          <a:bodyPr>
            <a:normAutofit fontScale="90000"/>
          </a:bodyPr>
          <a:lstStyle/>
          <a:p>
            <a:r>
              <a:rPr lang="en-US" sz="2716" dirty="0"/>
              <a:t>The transversal mono-schemes with crossing angle and crab cavities</a:t>
            </a:r>
            <a:endParaRPr 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10F216-33F1-4C3B-8461-7D00F01B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82A7F0F3-D582-402A-B5FC-0362F90F69E0}" type="datetime1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16/06/2022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B852EE-3839-401B-95F4-733B8DD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51F0BA-E133-4FE9-B51A-53C5B1AC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8DDCF1-9BBA-441C-A396-F653289B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86" y="3073051"/>
            <a:ext cx="3683324" cy="1988994"/>
          </a:xfrm>
          <a:prstGeom prst="rect">
            <a:avLst/>
          </a:prstGeom>
        </p:spPr>
      </p:pic>
      <p:pic>
        <p:nvPicPr>
          <p:cNvPr id="18" name="内容占位符 3">
            <a:extLst>
              <a:ext uri="{FF2B5EF4-FFF2-40B4-BE49-F238E27FC236}">
                <a16:creationId xmlns:a16="http://schemas.microsoft.com/office/drawing/2014/main" id="{328132F4-782A-40B5-BA04-F04F51DA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472" y="3110634"/>
            <a:ext cx="3683323" cy="162066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AB3681-B642-4FC8-A2DB-C219BF6E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05" y="1412502"/>
            <a:ext cx="3683323" cy="95766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5E94F1C-179A-4343-964B-F03E262AF8AA}"/>
              </a:ext>
            </a:extLst>
          </p:cNvPr>
          <p:cNvSpPr txBox="1"/>
          <p:nvPr/>
        </p:nvSpPr>
        <p:spPr>
          <a:xfrm>
            <a:off x="56070" y="3980472"/>
            <a:ext cx="3367929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4826"/>
            <a:r>
              <a:rPr lang="en-US" sz="203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Transversal mono-schemes: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91232D0-7BF9-4154-ACC6-ED89B0A32D60}"/>
              </a:ext>
            </a:extLst>
          </p:cNvPr>
          <p:cNvSpPr txBox="1"/>
          <p:nvPr/>
        </p:nvSpPr>
        <p:spPr>
          <a:xfrm>
            <a:off x="3594721" y="5188454"/>
            <a:ext cx="3158029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4826"/>
            <a:r>
              <a:rPr lang="en-US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Without crab cavities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2CAD5D-FCC1-4584-9F31-5BAA12238E34}"/>
              </a:ext>
            </a:extLst>
          </p:cNvPr>
          <p:cNvSpPr txBox="1"/>
          <p:nvPr/>
        </p:nvSpPr>
        <p:spPr>
          <a:xfrm>
            <a:off x="7003366" y="5212442"/>
            <a:ext cx="4156200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4826"/>
            <a:r>
              <a:rPr lang="en-US" sz="2037" b="1" dirty="0">
                <a:solidFill>
                  <a:srgbClr val="4472C4"/>
                </a:solidFill>
                <a:latin typeface="Calibri" panose="020F0502020204030204"/>
                <a:cs typeface="Arial" charset="0"/>
              </a:rPr>
              <a:t>Head-on collision with crab cavities</a:t>
            </a:r>
          </a:p>
        </p:txBody>
      </p:sp>
      <p:pic>
        <p:nvPicPr>
          <p:cNvPr id="23" name="图形 22" descr="复选标记">
            <a:extLst>
              <a:ext uri="{FF2B5EF4-FFF2-40B4-BE49-F238E27FC236}">
                <a16:creationId xmlns:a16="http://schemas.microsoft.com/office/drawing/2014/main" id="{117D3B38-1057-4AE9-A8BB-9F55D77DA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8236" y="3619454"/>
            <a:ext cx="896186" cy="896186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F0A7CE3-FC5E-463A-A394-68840C64BDBF}"/>
              </a:ext>
            </a:extLst>
          </p:cNvPr>
          <p:cNvCxnSpPr>
            <a:cxnSpLocks/>
          </p:cNvCxnSpPr>
          <p:nvPr/>
        </p:nvCxnSpPr>
        <p:spPr>
          <a:xfrm>
            <a:off x="9600262" y="2888895"/>
            <a:ext cx="0" cy="2064139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7C90A07-03F1-4CFC-9098-B77C6454CB37}"/>
              </a:ext>
            </a:extLst>
          </p:cNvPr>
          <p:cNvCxnSpPr>
            <a:cxnSpLocks/>
          </p:cNvCxnSpPr>
          <p:nvPr/>
        </p:nvCxnSpPr>
        <p:spPr>
          <a:xfrm>
            <a:off x="8296351" y="2888895"/>
            <a:ext cx="0" cy="2064139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1A08135D-6853-41AA-9D57-FE98FB1C8053}"/>
              </a:ext>
            </a:extLst>
          </p:cNvPr>
          <p:cNvSpPr txBox="1"/>
          <p:nvPr/>
        </p:nvSpPr>
        <p:spPr>
          <a:xfrm>
            <a:off x="961849" y="1667282"/>
            <a:ext cx="2965873" cy="40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4826"/>
            <a:r>
              <a:rPr lang="en-US" sz="203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Standard collision mode:</a:t>
            </a:r>
          </a:p>
        </p:txBody>
      </p:sp>
    </p:spTree>
    <p:extLst>
      <p:ext uri="{BB962C8B-B14F-4D97-AF65-F5344CB8AC3E}">
        <p14:creationId xmlns:p14="http://schemas.microsoft.com/office/powerpoint/2010/main" val="298739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3C153-F233-4BE9-AFA6-58A8C6E05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/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280"/>
              <a:t>8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6E74B6-15E1-40EB-9D3F-E3C67E6A0DCB}"/>
              </a:ext>
            </a:extLst>
          </p:cNvPr>
          <p:cNvGraphicFramePr>
            <a:graphicFrameLocks noGrp="1"/>
          </p:cNvGraphicFramePr>
          <p:nvPr/>
        </p:nvGraphicFramePr>
        <p:xfrm>
          <a:off x="1" y="452669"/>
          <a:ext cx="12192002" cy="6304549"/>
        </p:xfrm>
        <a:graphic>
          <a:graphicData uri="http://schemas.openxmlformats.org/drawingml/2006/table">
            <a:tbl>
              <a:tblPr firstRow="1" bandRow="1"/>
              <a:tblGrid>
                <a:gridCol w="51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5805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413203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 [4 IPs, 91.1 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km,</a:t>
                      </a:r>
                      <a:r>
                        <a:rPr lang="en-GB" sz="1600" b="1" dirty="0" err="1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GB" sz="1600" b="1" baseline="-25000" dirty="0" err="1">
                          <a:solidFill>
                            <a:srgbClr val="FFFF00"/>
                          </a:solidFill>
                        </a:rPr>
                        <a:t>rev</a:t>
                      </a:r>
                      <a:r>
                        <a:rPr lang="en-GB" sz="1600" b="1" dirty="0">
                          <a:solidFill>
                            <a:srgbClr val="FFFF00"/>
                          </a:solidFill>
                        </a:rPr>
                        <a:t>=0.3 ms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68580" marR="68580" marT="34291" marB="34291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6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9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number bunches/beam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10000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880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248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2729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5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2.43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5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0.0391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1.869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10.0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400 / 800 MHz [GV]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0.120 / 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 / 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2.08 / 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2.5 / 8.8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5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1170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64.5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5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5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geometric emittance</a:t>
                      </a:r>
                      <a:r>
                        <a:rPr kumimoji="0" lang="en-US" sz="15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2.17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 geom. emittance [pm]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1.42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4.34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1.29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rms IP spot size [</a:t>
                      </a: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11388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vertical rms IP spot size [nm]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69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beam-beam parameter </a:t>
                      </a: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500" b="1" kern="1200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1500" b="1" kern="12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500" b="1" kern="1200" baseline="-250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y</a:t>
                      </a:r>
                      <a:endParaRPr kumimoji="0" lang="en-GB" sz="15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0.004 / 0.159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0.011 / 0.111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0.0187 / 0.129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0.093 / 0.140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rms bunch length </a:t>
                      </a:r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with SR / 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BS [mm]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4.38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14.5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3.55 / </a:t>
                      </a:r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8.01</a:t>
                      </a: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3.34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6.0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1.95 / </a:t>
                      </a: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5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5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5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19.4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7.26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1.25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total integrated luminosity / year [ab</a:t>
                      </a:r>
                      <a:r>
                        <a:rPr kumimoji="0" lang="en-US" sz="15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500" b="1" kern="1200" dirty="0" err="1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yr</a:t>
                      </a:r>
                      <a:r>
                        <a:rPr kumimoji="0" lang="en-US" sz="15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5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0.65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327297">
                <a:tc>
                  <a:txBody>
                    <a:bodyPr/>
                    <a:lstStyle/>
                    <a:p>
                      <a:r>
                        <a:rPr kumimoji="0" lang="en-US" sz="15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Bhabha + BS [min]</a:t>
                      </a:r>
                      <a:endParaRPr kumimoji="0" lang="en-GB" sz="15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19 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 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BC9B2C-5C1F-4B81-B0AA-45E1CEB8D03F}"/>
              </a:ext>
            </a:extLst>
          </p:cNvPr>
          <p:cNvSpPr txBox="1"/>
          <p:nvPr/>
        </p:nvSpPr>
        <p:spPr>
          <a:xfrm>
            <a:off x="9360364" y="124245"/>
            <a:ext cx="1694695" cy="300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685783"/>
            <a:r>
              <a:rPr lang="en-US" sz="1351" dirty="0">
                <a:solidFill>
                  <a:srgbClr val="0C377B"/>
                </a:solidFill>
                <a:latin typeface="Arial"/>
              </a:rPr>
              <a:t>K. Oide, D. Shatilov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3B8B8-B992-4DE4-96BD-A4A91302068E}"/>
              </a:ext>
            </a:extLst>
          </p:cNvPr>
          <p:cNvSpPr txBox="1"/>
          <p:nvPr/>
        </p:nvSpPr>
        <p:spPr>
          <a:xfrm>
            <a:off x="3983765" y="-156950"/>
            <a:ext cx="5125121" cy="657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80">
              <a:lnSpc>
                <a:spcPts val="4933"/>
              </a:lnSpc>
            </a:pPr>
            <a:r>
              <a:rPr lang="en-US" sz="3200" dirty="0">
                <a:solidFill>
                  <a:srgbClr val="FFFF00"/>
                </a:solidFill>
                <a:latin typeface="Arial"/>
              </a:rPr>
              <a:t>FCC-ee Parameters - 2022</a:t>
            </a:r>
          </a:p>
        </p:txBody>
      </p:sp>
    </p:spTree>
    <p:extLst>
      <p:ext uri="{BB962C8B-B14F-4D97-AF65-F5344CB8AC3E}">
        <p14:creationId xmlns:p14="http://schemas.microsoft.com/office/powerpoint/2010/main" val="373370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132-C104-44D5-BE0E-EDB7B816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Luminosity compared to other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F579-EC3C-4523-BA71-82E054DC3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1179095"/>
            <a:ext cx="3253338" cy="2574758"/>
          </a:xfrm>
        </p:spPr>
        <p:txBody>
          <a:bodyPr/>
          <a:lstStyle/>
          <a:p>
            <a:r>
              <a:rPr lang="en-US" dirty="0"/>
              <a:t>Luminosity of FCC-ee compares favourably to projects of similar cost and complexity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BDBAD-BA4A-4DD2-AFF5-41982844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Koratzinos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50A79-F302-4226-BCB9-EE9C64E3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27E62-0A47-418E-890C-465D2A093A2B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EC52A2-2658-4557-9219-E2A499DA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871" y="1179095"/>
            <a:ext cx="7892329" cy="51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4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9A88B8C1-4942-46D3-9391-C2B501F07E87}"/>
    </a:ext>
  </a:extLst>
</a:theme>
</file>

<file path=ppt/theme/theme11.xml><?xml version="1.0" encoding="utf-8"?>
<a:theme xmlns:a="http://schemas.openxmlformats.org/drawingml/2006/main" name="4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12.xml><?xml version="1.0" encoding="utf-8"?>
<a:theme xmlns:a="http://schemas.openxmlformats.org/drawingml/2006/main" name="5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13.xml><?xml version="1.0" encoding="utf-8"?>
<a:theme xmlns:a="http://schemas.openxmlformats.org/drawingml/2006/main" name="6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14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3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6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9.xml><?xml version="1.0" encoding="utf-8"?>
<a:theme xmlns:a="http://schemas.openxmlformats.org/drawingml/2006/main" name="HFM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5452</Words>
  <Application>Microsoft Office PowerPoint</Application>
  <PresentationFormat>Widescreen</PresentationFormat>
  <Paragraphs>919</Paragraphs>
  <Slides>73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103" baseType="lpstr">
      <vt:lpstr>Arial</vt:lpstr>
      <vt:lpstr>ArialMT</vt:lpstr>
      <vt:lpstr>Calibri</vt:lpstr>
      <vt:lpstr>Calibri Light</vt:lpstr>
      <vt:lpstr>Cambria Math</vt:lpstr>
      <vt:lpstr>CMU Sans Serif Medium</vt:lpstr>
      <vt:lpstr>Comic Sans MS</vt:lpstr>
      <vt:lpstr>Courier New</vt:lpstr>
      <vt:lpstr>Lucida Calligraphy</vt:lpstr>
      <vt:lpstr>NimbusRomNo9L-Regu</vt:lpstr>
      <vt:lpstr>Symbol</vt:lpstr>
      <vt:lpstr>Times New Roman</vt:lpstr>
      <vt:lpstr>Wingdings</vt:lpstr>
      <vt:lpstr>Wingdings 3</vt:lpstr>
      <vt:lpstr>Office Theme</vt:lpstr>
      <vt:lpstr>Content Slides - Deep Blue</vt:lpstr>
      <vt:lpstr>1_Content Slides - Deep Blue</vt:lpstr>
      <vt:lpstr>1_Office Theme</vt:lpstr>
      <vt:lpstr>2_Content Slides - Deep Blue</vt:lpstr>
      <vt:lpstr>Default Design</vt:lpstr>
      <vt:lpstr>1_Default Design</vt:lpstr>
      <vt:lpstr>3_Content Slides - Deep Blue</vt:lpstr>
      <vt:lpstr>HFM(4-3)</vt:lpstr>
      <vt:lpstr>Template CEA 2019 Défaut</vt:lpstr>
      <vt:lpstr>4_Content Slides - Deep Blue</vt:lpstr>
      <vt:lpstr>5_Content Slides - Deep Blue</vt:lpstr>
      <vt:lpstr>6_Content Slides - Deep Blue</vt:lpstr>
      <vt:lpstr>Masque IJCLab standard</vt:lpstr>
      <vt:lpstr>2_Office Theme</vt:lpstr>
      <vt:lpstr>Equation</vt:lpstr>
      <vt:lpstr>PowerPoint Presentation</vt:lpstr>
      <vt:lpstr>You have heard it here first!</vt:lpstr>
      <vt:lpstr>…and you have heard it again in Chios in 2013</vt:lpstr>
      <vt:lpstr>Acknowledgements</vt:lpstr>
      <vt:lpstr>The FCC accelerator at a glance</vt:lpstr>
      <vt:lpstr>Luminosity of a circular lepton collider</vt:lpstr>
      <vt:lpstr>The circular e^+ e^- collider approach</vt:lpstr>
      <vt:lpstr>PowerPoint Presentation</vt:lpstr>
      <vt:lpstr>Luminosity compared to other projects</vt:lpstr>
      <vt:lpstr>FCC-ee Luminosity</vt:lpstr>
      <vt:lpstr>PowerPoint Presentation</vt:lpstr>
      <vt:lpstr>Placement studies</vt:lpstr>
      <vt:lpstr>New layout for the tunnel!</vt:lpstr>
      <vt:lpstr>Evolution since CDR documentation baseline</vt:lpstr>
      <vt:lpstr>Topography and geology</vt:lpstr>
      <vt:lpstr>Lake depth</vt:lpstr>
      <vt:lpstr>PowerPoint Presentation</vt:lpstr>
      <vt:lpstr>8-site layout and placement</vt:lpstr>
      <vt:lpstr>Optics and misalignment strategy</vt:lpstr>
      <vt:lpstr>Arc optics in new layout</vt:lpstr>
      <vt:lpstr>Experimental IR</vt:lpstr>
      <vt:lpstr>Basic principles for high luminosity</vt:lpstr>
      <vt:lpstr>PowerPoint Presentation</vt:lpstr>
      <vt:lpstr>PowerPoint Presentation</vt:lpstr>
      <vt:lpstr>PowerPoint Presentation</vt:lpstr>
      <vt:lpstr>PowerPoint Presentation</vt:lpstr>
      <vt:lpstr>FCC-ee Dynamic Aperture</vt:lpstr>
      <vt:lpstr>Booster design</vt:lpstr>
      <vt:lpstr>Booster design</vt:lpstr>
      <vt:lpstr>2 dipoles families optics                  </vt:lpstr>
      <vt:lpstr>Impact of different field in the magnets</vt:lpstr>
      <vt:lpstr>Machine-detector interface</vt:lpstr>
      <vt:lpstr>FCC-ee MDI and IR design</vt:lpstr>
      <vt:lpstr>FCC-ee IR magnets</vt:lpstr>
      <vt:lpstr>Energy calibration using resonant depolarization</vt:lpstr>
      <vt:lpstr>Energy calibration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Reducing environmental impact: klystron efficiency</vt:lpstr>
      <vt:lpstr>Improving Klystron efficiency  </vt:lpstr>
      <vt:lpstr>PowerPoint Presentation</vt:lpstr>
      <vt:lpstr>PowerPoint Presentation</vt:lpstr>
      <vt:lpstr>PowerPoint Presentation</vt:lpstr>
      <vt:lpstr>PowerPoint Presentation</vt:lpstr>
      <vt:lpstr>Alternative Technologies</vt:lpstr>
      <vt:lpstr>FCC-ee Alternative technologies</vt:lpstr>
      <vt:lpstr>Turning FCC-ee superconducting</vt:lpstr>
      <vt:lpstr>The project – HTS4</vt:lpstr>
      <vt:lpstr>HTS4 preliminary investigations</vt:lpstr>
      <vt:lpstr>Detector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FCC-hh</vt:lpstr>
      <vt:lpstr>FCC-hh</vt:lpstr>
      <vt:lpstr>100 TeV FCC-hh</vt:lpstr>
      <vt:lpstr>FCC-hh c.m. energy reach for different arc lengths</vt:lpstr>
      <vt:lpstr>Main Conceptual Design Highlights:  Variants for the FCCh-h Dipoles</vt:lpstr>
      <vt:lpstr>HTS magnet technology development plan </vt:lpstr>
      <vt:lpstr>Conclusions </vt:lpstr>
      <vt:lpstr>Extra slides</vt:lpstr>
      <vt:lpstr>Measuring the electron Yukawa coupling</vt:lpstr>
      <vt:lpstr>Way to the small CM energy spread: Monochromatization</vt:lpstr>
      <vt:lpstr>Several Monochromatization Schemes</vt:lpstr>
      <vt:lpstr>The transversal mono-schemes with crossing angle and crab cavities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Koratzinos</dc:creator>
  <cp:lastModifiedBy>m Koratzinos</cp:lastModifiedBy>
  <cp:revision>36</cp:revision>
  <dcterms:created xsi:type="dcterms:W3CDTF">2022-06-14T17:01:38Z</dcterms:created>
  <dcterms:modified xsi:type="dcterms:W3CDTF">2022-06-16T22:34:25Z</dcterms:modified>
</cp:coreProperties>
</file>