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414" r:id="rId2"/>
    <p:sldId id="458" r:id="rId3"/>
    <p:sldId id="449" r:id="rId4"/>
    <p:sldId id="418" r:id="rId5"/>
    <p:sldId id="419" r:id="rId6"/>
    <p:sldId id="451" r:id="rId7"/>
    <p:sldId id="453" r:id="rId8"/>
    <p:sldId id="454" r:id="rId9"/>
    <p:sldId id="455" r:id="rId10"/>
    <p:sldId id="456" r:id="rId11"/>
    <p:sldId id="457" r:id="rId12"/>
    <p:sldId id="460" r:id="rId13"/>
    <p:sldId id="464" r:id="rId14"/>
    <p:sldId id="424" r:id="rId15"/>
    <p:sldId id="426" r:id="rId16"/>
    <p:sldId id="425" r:id="rId17"/>
    <p:sldId id="452" r:id="rId18"/>
    <p:sldId id="459" r:id="rId19"/>
    <p:sldId id="415" r:id="rId20"/>
    <p:sldId id="416" r:id="rId21"/>
    <p:sldId id="417" r:id="rId22"/>
    <p:sldId id="461" r:id="rId23"/>
    <p:sldId id="465" r:id="rId24"/>
    <p:sldId id="462" r:id="rId25"/>
    <p:sldId id="448" r:id="rId26"/>
    <p:sldId id="477" r:id="rId27"/>
    <p:sldId id="420" r:id="rId28"/>
    <p:sldId id="422" r:id="rId29"/>
    <p:sldId id="474" r:id="rId30"/>
    <p:sldId id="475" r:id="rId31"/>
    <p:sldId id="476" r:id="rId32"/>
    <p:sldId id="463" r:id="rId33"/>
    <p:sldId id="450" r:id="rId34"/>
    <p:sldId id="421" r:id="rId35"/>
    <p:sldId id="423" r:id="rId36"/>
    <p:sldId id="42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0"/>
    <p:restoredTop sz="91293"/>
  </p:normalViewPr>
  <p:slideViewPr>
    <p:cSldViewPr snapToGrid="0" snapToObjects="1">
      <p:cViewPr varScale="1">
        <p:scale>
          <a:sx n="104" d="100"/>
          <a:sy n="104" d="100"/>
        </p:scale>
        <p:origin x="9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48001-4B28-6C42-87B3-B4E36FFA950A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5C258-7033-734E-833A-8186F8FA4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5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35C258-7033-734E-833A-8186F8FA4D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2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323BD-BC24-3948-8BC9-6EA1305F5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21976" y="462577"/>
            <a:ext cx="13059783" cy="1707077"/>
          </a:xfrm>
        </p:spPr>
        <p:txBody>
          <a:bodyPr>
            <a:normAutofit/>
          </a:bodyPr>
          <a:lstStyle/>
          <a:p>
            <a:r>
              <a:rPr lang="en-US" sz="4400" dirty="0"/>
              <a:t>Cosmological Insights into Quantum gravity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C2D2C-FA91-5D46-B236-605EA84DF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4413" y="3686487"/>
            <a:ext cx="5211145" cy="1405467"/>
          </a:xfrm>
        </p:spPr>
        <p:txBody>
          <a:bodyPr/>
          <a:lstStyle/>
          <a:p>
            <a:pPr algn="ctr"/>
            <a:r>
              <a:rPr lang="en-US" dirty="0"/>
              <a:t>Avi </a:t>
            </a:r>
            <a:r>
              <a:rPr lang="en-US" dirty="0" err="1"/>
              <a:t>loeb</a:t>
            </a:r>
            <a:endParaRPr lang="en-US" dirty="0"/>
          </a:p>
          <a:p>
            <a:pPr algn="ctr"/>
            <a:r>
              <a:rPr lang="en-US" dirty="0"/>
              <a:t>Director, institute for Theory &amp; Computation</a:t>
            </a:r>
          </a:p>
          <a:p>
            <a:pPr algn="ctr"/>
            <a:r>
              <a:rPr lang="en-US" dirty="0"/>
              <a:t>Harvard university</a:t>
            </a:r>
          </a:p>
        </p:txBody>
      </p:sp>
    </p:spTree>
    <p:extLst>
      <p:ext uri="{BB962C8B-B14F-4D97-AF65-F5344CB8AC3E}">
        <p14:creationId xmlns:p14="http://schemas.microsoft.com/office/powerpoint/2010/main" val="383502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FCFE-6757-5D45-B7EA-467A0877C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449" y="-261257"/>
            <a:ext cx="9491351" cy="1456267"/>
          </a:xfrm>
          <a:noFill/>
        </p:spPr>
        <p:txBody>
          <a:bodyPr/>
          <a:lstStyle/>
          <a:p>
            <a:r>
              <a:rPr lang="en-US" dirty="0"/>
              <a:t>Towards the one-dimensional singularity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BF30D-048C-5B4E-B106-1D7F620F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2" y="3764484"/>
            <a:ext cx="47244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886362-0B15-E648-8B6F-A9209360F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2" y="4879494"/>
            <a:ext cx="5918200" cy="109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E7BF4-F046-1D4A-AFC0-7B79B297B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305" y="1596126"/>
            <a:ext cx="2082800" cy="97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1BB00C-5A93-E740-AFEE-A455D4177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091" y="1576285"/>
            <a:ext cx="2023331" cy="1017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AA37D5-D3C6-A34D-8FC9-43A818874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761" y="3916884"/>
            <a:ext cx="5359400" cy="1981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1142A7-97F0-4C4E-B0BE-B8C0B695EA80}"/>
              </a:ext>
            </a:extLst>
          </p:cNvPr>
          <p:cNvSpPr txBox="1"/>
          <p:nvPr/>
        </p:nvSpPr>
        <p:spPr>
          <a:xfrm>
            <a:off x="225632" y="1556444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ISOTROPIC COSMOLOGY: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7E448-B23F-BA43-A1FC-76D46B9E583A}"/>
              </a:ext>
            </a:extLst>
          </p:cNvPr>
          <p:cNvSpPr txBox="1"/>
          <p:nvPr/>
        </p:nvSpPr>
        <p:spPr>
          <a:xfrm>
            <a:off x="201059" y="3211106"/>
            <a:ext cx="298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ANISOTROPIC COSMOLOGY:</a:t>
            </a:r>
          </a:p>
        </p:txBody>
      </p:sp>
    </p:spTree>
    <p:extLst>
      <p:ext uri="{BB962C8B-B14F-4D97-AF65-F5344CB8AC3E}">
        <p14:creationId xmlns:p14="http://schemas.microsoft.com/office/powerpoint/2010/main" val="357489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436FB-5BFB-0242-AFCD-DE33F113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80" y="-260817"/>
            <a:ext cx="11685320" cy="1341472"/>
          </a:xfrm>
        </p:spPr>
        <p:txBody>
          <a:bodyPr/>
          <a:lstStyle/>
          <a:p>
            <a:r>
              <a:rPr lang="en-US" dirty="0"/>
              <a:t>No thermal relics WITH an </a:t>
            </a:r>
            <a:r>
              <a:rPr lang="en-US" dirty="0" err="1"/>
              <a:t>ANISOTROPic</a:t>
            </a:r>
            <a:r>
              <a:rPr lang="en-US" dirty="0"/>
              <a:t> singularity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06E24E-D33E-A744-893D-E681E70B7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834" y="1080655"/>
            <a:ext cx="5938652" cy="553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4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362D-E864-6D56-8207-11111B16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486" y="1066800"/>
            <a:ext cx="4510252" cy="1456267"/>
          </a:xfrm>
        </p:spPr>
        <p:txBody>
          <a:bodyPr>
            <a:normAutofit/>
          </a:bodyPr>
          <a:lstStyle/>
          <a:p>
            <a:r>
              <a:rPr lang="en-US" sz="4400" dirty="0"/>
              <a:t>Dark matter</a:t>
            </a:r>
          </a:p>
        </p:txBody>
      </p:sp>
    </p:spTree>
    <p:extLst>
      <p:ext uri="{BB962C8B-B14F-4D97-AF65-F5344CB8AC3E}">
        <p14:creationId xmlns:p14="http://schemas.microsoft.com/office/powerpoint/2010/main" val="1026693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35F5C-2816-EBB5-AD44-10088CD7E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97" y="0"/>
            <a:ext cx="10857015" cy="1456267"/>
          </a:xfrm>
        </p:spPr>
        <p:txBody>
          <a:bodyPr/>
          <a:lstStyle/>
          <a:p>
            <a:r>
              <a:rPr lang="en-US" u="sng" dirty="0"/>
              <a:t>1. Stochastic gravity as an (</a:t>
            </a:r>
            <a:r>
              <a:rPr lang="en-US" u="sng" dirty="0" err="1"/>
              <a:t>mond</a:t>
            </a:r>
            <a:r>
              <a:rPr lang="en-US" u="sng" dirty="0"/>
              <a:t>-like) alternative </a:t>
            </a:r>
            <a:br>
              <a:rPr lang="en-US" dirty="0"/>
            </a:br>
            <a:r>
              <a:rPr lang="en-US" sz="2400" dirty="0">
                <a:latin typeface="Cambria" panose="02040503050406030204" pitchFamily="18" charset="0"/>
              </a:rPr>
              <a:t>(J. Oppenheim et al. 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35171-A71B-2408-B049-77B348BF0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22" y="1225273"/>
            <a:ext cx="5549900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86857-00D8-1291-AA71-E62D8E277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2535547"/>
            <a:ext cx="3124200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613A2-218A-D67A-5FCD-C06C14759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449" y="2539862"/>
            <a:ext cx="4483100" cy="93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8C6AB2-6C15-4DD8-8508-41915A6C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084" y="2539862"/>
            <a:ext cx="1930400" cy="57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DCB78F-F9D0-6C82-2EFF-D80E61417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4086" y="2535547"/>
            <a:ext cx="1600200" cy="901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78635E-B1E5-4B42-C7C5-D34925541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449" y="3809210"/>
            <a:ext cx="4279900" cy="95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CA3D15-DEB0-43F9-9273-C702D8E78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06" y="5143777"/>
            <a:ext cx="4775200" cy="977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8A0C20-9B18-AD82-FEF7-AB6C013F9A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3184" y="5125412"/>
            <a:ext cx="4305300" cy="1130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1B0381-975C-D407-651D-F0972330E930}"/>
              </a:ext>
            </a:extLst>
          </p:cNvPr>
          <p:cNvSpPr txBox="1"/>
          <p:nvPr/>
        </p:nvSpPr>
        <p:spPr>
          <a:xfrm>
            <a:off x="8732322" y="4108862"/>
            <a:ext cx="308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MOND or dark matter like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D004CA-F738-3FDB-B83F-E29470E399FA}"/>
              </a:ext>
            </a:extLst>
          </p:cNvPr>
          <p:cNvSpPr txBox="1"/>
          <p:nvPr/>
        </p:nvSpPr>
        <p:spPr>
          <a:xfrm>
            <a:off x="8708572" y="6384062"/>
            <a:ext cx="442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(M. Hertzberg &amp; A. Loeb 2024)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4C50B-101F-5C2C-FB40-8C1F89B08A6E}"/>
              </a:ext>
            </a:extLst>
          </p:cNvPr>
          <p:cNvSpPr txBox="1"/>
          <p:nvPr/>
        </p:nvSpPr>
        <p:spPr>
          <a:xfrm>
            <a:off x="10572573" y="5505896"/>
            <a:ext cx="120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Ruled out!</a:t>
            </a:r>
          </a:p>
        </p:txBody>
      </p:sp>
    </p:spTree>
    <p:extLst>
      <p:ext uri="{BB962C8B-B14F-4D97-AF65-F5344CB8AC3E}">
        <p14:creationId xmlns:p14="http://schemas.microsoft.com/office/powerpoint/2010/main" val="31429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48E3-CD6D-8D47-9409-711E2C7A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456" y="-83182"/>
            <a:ext cx="10131425" cy="1456267"/>
          </a:xfrm>
        </p:spPr>
        <p:txBody>
          <a:bodyPr/>
          <a:lstStyle/>
          <a:p>
            <a:r>
              <a:rPr lang="en-US" dirty="0"/>
              <a:t>2. Quantum Tunneling of Ultralight Dark Matter Out of Satellite Galaxies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1A2ED3-2B1A-9B44-9F71-05F6E488891D}"/>
              </a:ext>
            </a:extLst>
          </p:cNvPr>
          <p:cNvSpPr txBox="1"/>
          <p:nvPr/>
        </p:nvSpPr>
        <p:spPr>
          <a:xfrm>
            <a:off x="8110846" y="6458390"/>
            <a:ext cx="397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Hertzberg &amp; Loeb, JCAP 02, 059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58CAF-E3D0-CD4B-8C13-26DD90800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382330"/>
            <a:ext cx="5338385" cy="1970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B76952-9C7B-8640-BDE2-3591BCBA4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9" y="4506676"/>
            <a:ext cx="5306703" cy="1112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57D479-4264-484E-810B-A854DA2D4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3517726"/>
            <a:ext cx="5306703" cy="823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9A6B74-AC3E-574C-AAF6-8F65F7819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9" y="5752058"/>
            <a:ext cx="5306703" cy="1016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98CC9D-640E-924C-9252-6EF09E414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160" y="4780436"/>
            <a:ext cx="3942113" cy="839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9B957E-46E7-7E40-9509-DF537A7D3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160" y="5690668"/>
            <a:ext cx="4281831" cy="7677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916800-DB7F-D44E-83D0-D28187D4B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160" y="1373085"/>
            <a:ext cx="4554269" cy="30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5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AE799-C7A4-F74E-A00E-3A271A50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22" y="0"/>
            <a:ext cx="516183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A0B50-5BCB-6141-BD5B-CEF5F79423CA}"/>
              </a:ext>
            </a:extLst>
          </p:cNvPr>
          <p:cNvSpPr txBox="1"/>
          <p:nvPr/>
        </p:nvSpPr>
        <p:spPr>
          <a:xfrm>
            <a:off x="5787240" y="451261"/>
            <a:ext cx="114003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BE160-EEBC-5F40-A805-828192D66318}"/>
              </a:ext>
            </a:extLst>
          </p:cNvPr>
          <p:cNvSpPr txBox="1"/>
          <p:nvPr/>
        </p:nvSpPr>
        <p:spPr>
          <a:xfrm>
            <a:off x="5664531" y="4904507"/>
            <a:ext cx="165066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7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3EB3DB-75D3-384F-9F7A-0BD6C67BE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-95003"/>
            <a:ext cx="455299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31A435-2000-884E-B711-BEF86AC5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276" y="0"/>
            <a:ext cx="5839371" cy="67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48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F8A2-6EE1-FE46-8983-E0EF7B1C0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6" y="-277209"/>
            <a:ext cx="9356647" cy="1456267"/>
          </a:xfrm>
        </p:spPr>
        <p:txBody>
          <a:bodyPr/>
          <a:lstStyle/>
          <a:p>
            <a:r>
              <a:rPr lang="en-US" dirty="0"/>
              <a:t>3. Low-Fuel rockets with modified inertia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B8834-6FA7-E74D-812E-0F9E2C01E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16" y="885834"/>
            <a:ext cx="8282071" cy="5740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B8DA75-4403-2945-8A7B-FB59622C3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" y="885834"/>
            <a:ext cx="10819900" cy="4382202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AFA48D31-D1E6-BF47-8DAE-21681BA7E9C1}"/>
              </a:ext>
            </a:extLst>
          </p:cNvPr>
          <p:cNvSpPr/>
          <p:nvPr/>
        </p:nvSpPr>
        <p:spPr>
          <a:xfrm>
            <a:off x="5644409" y="5807122"/>
            <a:ext cx="709684" cy="81886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362D-E864-6D56-8207-11111B16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74" y="1054925"/>
            <a:ext cx="11044052" cy="1456267"/>
          </a:xfrm>
        </p:spPr>
        <p:txBody>
          <a:bodyPr>
            <a:normAutofit/>
          </a:bodyPr>
          <a:lstStyle/>
          <a:p>
            <a:r>
              <a:rPr lang="en-US" sz="4400" dirty="0"/>
              <a:t>Dark energy or Cosmological constant </a:t>
            </a:r>
          </a:p>
        </p:txBody>
      </p:sp>
    </p:spTree>
    <p:extLst>
      <p:ext uri="{BB962C8B-B14F-4D97-AF65-F5344CB8AC3E}">
        <p14:creationId xmlns:p14="http://schemas.microsoft.com/office/powerpoint/2010/main" val="2817748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0C10-83EA-6F42-BA08-2FD6DDE2B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185" y="122711"/>
            <a:ext cx="10131425" cy="1456267"/>
          </a:xfrm>
        </p:spPr>
        <p:txBody>
          <a:bodyPr/>
          <a:lstStyle/>
          <a:p>
            <a:r>
              <a:rPr lang="en-US" dirty="0"/>
              <a:t>1. Possible Relation between the Cosmological Constant and Standard Model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0F3B2-832E-E544-8FF3-2FEF822A1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61" y="1803181"/>
            <a:ext cx="7390671" cy="3688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Consider the following hypothetical principles that a theory of quantum gravity might impose upon the structure of black holes:</a:t>
            </a:r>
          </a:p>
          <a:p>
            <a:r>
              <a:rPr lang="en-US" sz="2400" i="1" dirty="0"/>
              <a:t>There exists well defined states of black holes with any discrete charge (multiple of electron charge, e).</a:t>
            </a:r>
          </a:p>
          <a:p>
            <a:r>
              <a:rPr lang="en-US" sz="2400" i="1" dirty="0"/>
              <a:t> In de Sitter space, the sharpest defined observables arise from scattering from and to the horizon.   Hence, scattering processes must exist that can learn about the black hole’s charge.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B9B91-6488-4444-9009-CAC7A911C819}"/>
              </a:ext>
            </a:extLst>
          </p:cNvPr>
          <p:cNvSpPr txBox="1"/>
          <p:nvPr/>
        </p:nvSpPr>
        <p:spPr>
          <a:xfrm>
            <a:off x="6650182" y="6139543"/>
            <a:ext cx="490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Hertzberg &amp; Loeb, Phys. Rev D, 107, 063527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581BDC-A6D9-7B4B-8DD5-F0D421303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586" y="1794602"/>
            <a:ext cx="4260661" cy="4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61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7BE0E-F0BF-42FE-A4CB-0678710B0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059" y="1571502"/>
            <a:ext cx="2936771" cy="1456267"/>
          </a:xfrm>
        </p:spPr>
        <p:txBody>
          <a:bodyPr>
            <a:normAutofit/>
          </a:bodyPr>
          <a:lstStyle/>
          <a:p>
            <a:r>
              <a:rPr lang="en-US" sz="4400" dirty="0"/>
              <a:t>BIG Bang</a:t>
            </a:r>
          </a:p>
        </p:txBody>
      </p:sp>
    </p:spTree>
    <p:extLst>
      <p:ext uri="{BB962C8B-B14F-4D97-AF65-F5344CB8AC3E}">
        <p14:creationId xmlns:p14="http://schemas.microsoft.com/office/powerpoint/2010/main" val="1052758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02D81C-A7F7-BE4F-8359-C469F40F0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219606" cy="68636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4BBEE-74BF-8543-BA73-2043EA5D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397" y="105394"/>
            <a:ext cx="6699406" cy="57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02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2CE43B-0808-1440-8DB3-69D10B326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40" y="0"/>
            <a:ext cx="557520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C78FE0-A200-B247-8B88-2A7DEF0AD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265" y="0"/>
            <a:ext cx="5578617" cy="4830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23C15-AF5C-9045-A7FD-748D73A74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078" y="5539839"/>
            <a:ext cx="2286000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FFBE32-C441-2949-A08A-13A6088A8624}"/>
              </a:ext>
            </a:extLst>
          </p:cNvPr>
          <p:cNvSpPr txBox="1"/>
          <p:nvPr/>
        </p:nvSpPr>
        <p:spPr>
          <a:xfrm>
            <a:off x="5284519" y="1460665"/>
            <a:ext cx="4750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05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4EF1C-9B07-90CE-9AC7-489E1148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198" y="597724"/>
            <a:ext cx="9455726" cy="1456267"/>
          </a:xfrm>
          <a:noFill/>
        </p:spPr>
        <p:txBody>
          <a:bodyPr>
            <a:normAutofit/>
          </a:bodyPr>
          <a:lstStyle/>
          <a:p>
            <a:r>
              <a:rPr lang="en-US" sz="4400" dirty="0"/>
              <a:t>4. Negative mass, </a:t>
            </a:r>
            <a:r>
              <a:rPr lang="en-US" sz="2800" dirty="0"/>
              <a:t>w(z)</a:t>
            </a:r>
            <a:r>
              <a:rPr lang="en-US" sz="4400" dirty="0"/>
              <a:t> and causality</a:t>
            </a:r>
          </a:p>
        </p:txBody>
      </p:sp>
    </p:spTree>
    <p:extLst>
      <p:ext uri="{BB962C8B-B14F-4D97-AF65-F5344CB8AC3E}">
        <p14:creationId xmlns:p14="http://schemas.microsoft.com/office/powerpoint/2010/main" val="3266013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FE13A-F763-3C70-7BC8-6984F9564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74" y="146463"/>
            <a:ext cx="11332028" cy="1456267"/>
          </a:xfrm>
        </p:spPr>
        <p:txBody>
          <a:bodyPr/>
          <a:lstStyle/>
          <a:p>
            <a:r>
              <a:rPr lang="en-US" dirty="0"/>
              <a:t>1. Shapiro-delay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/>
              <a:t>shapiro</a:t>
            </a:r>
            <a:r>
              <a:rPr lang="en-US" dirty="0"/>
              <a:t>-advance </a:t>
            </a:r>
            <a:r>
              <a:rPr lang="en-US" dirty="0">
                <a:sym typeface="Wingdings" pitchFamily="2" charset="2"/>
              </a:rPr>
              <a:t>time machine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699C4A-5E5E-0020-225D-CEA2696391E0}"/>
              </a:ext>
            </a:extLst>
          </p:cNvPr>
          <p:cNvSpPr/>
          <p:nvPr/>
        </p:nvSpPr>
        <p:spPr>
          <a:xfrm>
            <a:off x="2018805" y="2042556"/>
            <a:ext cx="486889" cy="475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BB9AA0-58D5-11E5-4CD6-D54B63E847C1}"/>
              </a:ext>
            </a:extLst>
          </p:cNvPr>
          <p:cNvSpPr/>
          <p:nvPr/>
        </p:nvSpPr>
        <p:spPr>
          <a:xfrm>
            <a:off x="2848099" y="2042555"/>
            <a:ext cx="486889" cy="47501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96E74A-565D-22AC-2D4C-CAA1E5BDD582}"/>
              </a:ext>
            </a:extLst>
          </p:cNvPr>
          <p:cNvSpPr/>
          <p:nvPr/>
        </p:nvSpPr>
        <p:spPr>
          <a:xfrm>
            <a:off x="5474524" y="3744087"/>
            <a:ext cx="486889" cy="4750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6C1F8-80EC-EBF6-F099-EC3FD1E383C2}"/>
              </a:ext>
            </a:extLst>
          </p:cNvPr>
          <p:cNvSpPr txBox="1"/>
          <p:nvPr/>
        </p:nvSpPr>
        <p:spPr>
          <a:xfrm>
            <a:off x="5545777" y="3796928"/>
            <a:ext cx="34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661D3-6315-9B65-66B1-D8B8E06552A0}"/>
              </a:ext>
            </a:extLst>
          </p:cNvPr>
          <p:cNvSpPr txBox="1"/>
          <p:nvPr/>
        </p:nvSpPr>
        <p:spPr>
          <a:xfrm>
            <a:off x="2100943" y="2095395"/>
            <a:ext cx="34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437F7-7902-C36F-71F5-6EF953D08849}"/>
              </a:ext>
            </a:extLst>
          </p:cNvPr>
          <p:cNvSpPr txBox="1"/>
          <p:nvPr/>
        </p:nvSpPr>
        <p:spPr>
          <a:xfrm>
            <a:off x="3041073" y="2095395"/>
            <a:ext cx="34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BD8FE8D9-4561-02F7-744B-A203ED768C9E}"/>
              </a:ext>
            </a:extLst>
          </p:cNvPr>
          <p:cNvSpPr/>
          <p:nvPr/>
        </p:nvSpPr>
        <p:spPr>
          <a:xfrm flipV="1">
            <a:off x="3406240" y="2175763"/>
            <a:ext cx="724395" cy="23750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02388BE-407A-8F44-2129-C36DDB18C824}"/>
              </a:ext>
            </a:extLst>
          </p:cNvPr>
          <p:cNvSpPr/>
          <p:nvPr/>
        </p:nvSpPr>
        <p:spPr>
          <a:xfrm flipV="1">
            <a:off x="2367148" y="2161308"/>
            <a:ext cx="724395" cy="23750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730F1-D76F-6DBB-43C1-C7E3B9C6A735}"/>
              </a:ext>
            </a:extLst>
          </p:cNvPr>
          <p:cNvSpPr txBox="1"/>
          <p:nvPr/>
        </p:nvSpPr>
        <p:spPr>
          <a:xfrm>
            <a:off x="6792686" y="2043937"/>
            <a:ext cx="5272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Bondi (1957): runaway pair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80770A-FB43-2769-4FFE-F40AA6605885}"/>
              </a:ext>
            </a:extLst>
          </p:cNvPr>
          <p:cNvCxnSpPr/>
          <p:nvPr/>
        </p:nvCxnSpPr>
        <p:spPr>
          <a:xfrm>
            <a:off x="2624447" y="4809506"/>
            <a:ext cx="65789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401CC4-76A9-E161-56CE-A02B6CD7D06A}"/>
              </a:ext>
            </a:extLst>
          </p:cNvPr>
          <p:cNvSpPr txBox="1"/>
          <p:nvPr/>
        </p:nvSpPr>
        <p:spPr>
          <a:xfrm>
            <a:off x="3567910" y="4861304"/>
            <a:ext cx="5755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Photons: Shapiro advance (tachyon) </a:t>
            </a:r>
            <a:r>
              <a:rPr lang="en-US" sz="3200" dirty="0">
                <a:sym typeface="Wingdings" pitchFamily="2" charset="2"/>
              </a:rPr>
              <a:t> Time Machine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72C39-82E7-6B0A-396A-8D6D4A727E9E}"/>
              </a:ext>
            </a:extLst>
          </p:cNvPr>
          <p:cNvSpPr txBox="1"/>
          <p:nvPr/>
        </p:nvSpPr>
        <p:spPr>
          <a:xfrm>
            <a:off x="2505694" y="1316378"/>
            <a:ext cx="7806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Implication for cosmology (DESI): w(z)&gt;-1</a:t>
            </a:r>
          </a:p>
        </p:txBody>
      </p:sp>
    </p:spTree>
    <p:extLst>
      <p:ext uri="{BB962C8B-B14F-4D97-AF65-F5344CB8AC3E}">
        <p14:creationId xmlns:p14="http://schemas.microsoft.com/office/powerpoint/2010/main" val="37316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36733-C43E-7BB1-B55F-F369C4D96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645" y="1066800"/>
            <a:ext cx="4527467" cy="1456267"/>
          </a:xfrm>
        </p:spPr>
        <p:txBody>
          <a:bodyPr>
            <a:normAutofit/>
          </a:bodyPr>
          <a:lstStyle/>
          <a:p>
            <a:r>
              <a:rPr lang="en-US" sz="4400" dirty="0"/>
              <a:t>Black holes</a:t>
            </a:r>
          </a:p>
        </p:txBody>
      </p:sp>
    </p:spTree>
    <p:extLst>
      <p:ext uri="{BB962C8B-B14F-4D97-AF65-F5344CB8AC3E}">
        <p14:creationId xmlns:p14="http://schemas.microsoft.com/office/powerpoint/2010/main" val="1829236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0E7B-B88A-4C4D-9674-6FB4B3BE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-156819"/>
            <a:ext cx="10868890" cy="1456267"/>
          </a:xfrm>
        </p:spPr>
        <p:txBody>
          <a:bodyPr/>
          <a:lstStyle/>
          <a:p>
            <a:r>
              <a:rPr lang="en-US" dirty="0"/>
              <a:t>1. The fate of infalling Matter inside a black hole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BFBC2-BCB2-7947-87F2-1BD0E519D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836" y="1044699"/>
            <a:ext cx="3289300" cy="284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4225DB-16E6-9C49-BCE7-82897A3752A1}"/>
              </a:ext>
            </a:extLst>
          </p:cNvPr>
          <p:cNvSpPr txBox="1"/>
          <p:nvPr/>
        </p:nvSpPr>
        <p:spPr>
          <a:xfrm>
            <a:off x="344385" y="1100373"/>
            <a:ext cx="6947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Conjecture:</a:t>
            </a:r>
            <a:r>
              <a:rPr lang="en-US" sz="2200" dirty="0"/>
              <a:t> </a:t>
            </a:r>
            <a:r>
              <a:rPr lang="en-US" sz="2200" i="1" dirty="0"/>
              <a:t>Planck density cannot be exceeded</a:t>
            </a:r>
          </a:p>
          <a:p>
            <a:endParaRPr lang="en-US" sz="2200" dirty="0"/>
          </a:p>
          <a:p>
            <a:r>
              <a:rPr lang="en-US" sz="2200" b="1" u="sng" dirty="0"/>
              <a:t>Implication:</a:t>
            </a:r>
            <a:r>
              <a:rPr lang="en-US" sz="2200" dirty="0"/>
              <a:t> singularity is replaced by a Planck-density star, denser by 79 orders of magnitude than a neutron star.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ED549-CC12-2A40-A6D2-28FA62BC4C3A}"/>
              </a:ext>
            </a:extLst>
          </p:cNvPr>
          <p:cNvSpPr txBox="1"/>
          <p:nvPr/>
        </p:nvSpPr>
        <p:spPr>
          <a:xfrm>
            <a:off x="748146" y="2706023"/>
            <a:ext cx="641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 10</a:t>
            </a:r>
            <a:r>
              <a:rPr lang="en-US" sz="2400" baseline="30000" dirty="0"/>
              <a:t>93</a:t>
            </a:r>
            <a:r>
              <a:rPr lang="en-US" sz="2400" dirty="0"/>
              <a:t> g cm</a:t>
            </a:r>
            <a:r>
              <a:rPr lang="en-US" sz="2400" baseline="30000" dirty="0"/>
              <a:t>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BA10DC-ABC0-6846-A531-4E26E4AB7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4" y="2619499"/>
            <a:ext cx="690417" cy="690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FC7C84-2ED0-0243-B3B1-C923C446A728}"/>
              </a:ext>
            </a:extLst>
          </p:cNvPr>
          <p:cNvSpPr txBox="1"/>
          <p:nvPr/>
        </p:nvSpPr>
        <p:spPr>
          <a:xfrm>
            <a:off x="70427" y="2735942"/>
            <a:ext cx="368135" cy="457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D1A230-4EE3-B443-9025-B58D44A50EFA}"/>
              </a:ext>
            </a:extLst>
          </p:cNvPr>
          <p:cNvSpPr txBox="1"/>
          <p:nvPr/>
        </p:nvSpPr>
        <p:spPr>
          <a:xfrm>
            <a:off x="344385" y="3396440"/>
            <a:ext cx="57722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R= </a:t>
            </a:r>
            <a:r>
              <a:rPr lang="en-US" sz="2400" dirty="0" err="1"/>
              <a:t>R</a:t>
            </a:r>
            <a:r>
              <a:rPr lang="en-US" sz="2400" baseline="-25000" dirty="0" err="1"/>
              <a:t>Pl</a:t>
            </a:r>
            <a:r>
              <a:rPr lang="en-US" sz="2400" dirty="0"/>
              <a:t> (M/</a:t>
            </a:r>
            <a:r>
              <a:rPr lang="en-US" sz="2400" dirty="0" err="1"/>
              <a:t>M</a:t>
            </a:r>
            <a:r>
              <a:rPr lang="en-US" sz="2400" baseline="-25000" dirty="0" err="1"/>
              <a:t>Pl</a:t>
            </a:r>
            <a:r>
              <a:rPr lang="en-US" sz="2400" dirty="0"/>
              <a:t>)</a:t>
            </a:r>
            <a:r>
              <a:rPr lang="en-US" sz="2400" baseline="30000" dirty="0"/>
              <a:t>1/3</a:t>
            </a:r>
            <a:r>
              <a:rPr lang="en-US" sz="2400" dirty="0"/>
              <a:t>=7x10</a:t>
            </a:r>
            <a:r>
              <a:rPr lang="en-US" sz="2400" baseline="30000" dirty="0"/>
              <a:t>-21</a:t>
            </a:r>
            <a:r>
              <a:rPr lang="en-US" sz="2400" dirty="0"/>
              <a:t> cm x(M/</a:t>
            </a:r>
            <a:r>
              <a:rPr lang="en-US" sz="2400" dirty="0" err="1"/>
              <a:t>M</a:t>
            </a:r>
            <a:r>
              <a:rPr lang="en-US" sz="2400" baseline="-25000" dirty="0" err="1"/>
              <a:t>sun</a:t>
            </a:r>
            <a:r>
              <a:rPr lang="en-US" sz="2400" dirty="0"/>
              <a:t>)</a:t>
            </a:r>
            <a:r>
              <a:rPr lang="en-US" sz="2400" baseline="30000" dirty="0"/>
              <a:t>1/3</a:t>
            </a:r>
          </a:p>
          <a:p>
            <a:r>
              <a:rPr lang="en-US" sz="2400" dirty="0"/>
              <a:t>(R/</a:t>
            </a:r>
            <a:r>
              <a:rPr lang="en-US" sz="2400" dirty="0" err="1"/>
              <a:t>R</a:t>
            </a:r>
            <a:r>
              <a:rPr lang="en-US" sz="2400" baseline="-25000" dirty="0" err="1"/>
              <a:t>Sch</a:t>
            </a:r>
            <a:r>
              <a:rPr lang="en-US" sz="2400" dirty="0"/>
              <a:t>)= (M/</a:t>
            </a:r>
            <a:r>
              <a:rPr lang="en-US" sz="2400" dirty="0" err="1"/>
              <a:t>M</a:t>
            </a:r>
            <a:r>
              <a:rPr lang="en-US" sz="2400" baseline="-25000" dirty="0" err="1"/>
              <a:t>Pl</a:t>
            </a:r>
            <a:r>
              <a:rPr lang="en-US" sz="2400" dirty="0"/>
              <a:t>)</a:t>
            </a:r>
            <a:r>
              <a:rPr lang="en-US" sz="2400" baseline="30000" dirty="0"/>
              <a:t>-2/3</a:t>
            </a:r>
            <a:r>
              <a:rPr lang="en-US" sz="2400" dirty="0"/>
              <a:t>= 5x10</a:t>
            </a:r>
            <a:r>
              <a:rPr lang="en-US" sz="2400" baseline="30000" dirty="0"/>
              <a:t>-26</a:t>
            </a:r>
            <a:r>
              <a:rPr lang="en-US" sz="2400" dirty="0"/>
              <a:t> (M/</a:t>
            </a:r>
            <a:r>
              <a:rPr lang="en-US" sz="2400" dirty="0" err="1"/>
              <a:t>M</a:t>
            </a:r>
            <a:r>
              <a:rPr lang="en-US" sz="2400" baseline="-25000" dirty="0" err="1"/>
              <a:t>sun</a:t>
            </a:r>
            <a:r>
              <a:rPr lang="en-US" sz="2400" dirty="0"/>
              <a:t>)</a:t>
            </a:r>
            <a:r>
              <a:rPr lang="en-US" sz="2400" baseline="30000" dirty="0"/>
              <a:t>-2/3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CEF339-489F-0549-960E-53845FB13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005" y="4034652"/>
            <a:ext cx="5131131" cy="2461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0A5801-3749-CE40-9169-428908FC9131}"/>
              </a:ext>
            </a:extLst>
          </p:cNvPr>
          <p:cNvSpPr txBox="1"/>
          <p:nvPr/>
        </p:nvSpPr>
        <p:spPr>
          <a:xfrm>
            <a:off x="344385" y="4649589"/>
            <a:ext cx="6314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Quantum gravity effects would be negligible for LIGO and noticeable outside the horizon only for </a:t>
            </a:r>
            <a:r>
              <a:rPr lang="en-US" sz="2400" dirty="0" err="1"/>
              <a:t>M~M</a:t>
            </a:r>
            <a:r>
              <a:rPr lang="en-US" sz="2400" baseline="-25000" dirty="0" err="1"/>
              <a:t>Pl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218169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so - Avi Loeb Final Comments-WdFkbsPFQi0-720p-1717425166">
            <a:hlinkClick r:id="" action="ppaction://media"/>
            <a:extLst>
              <a:ext uri="{FF2B5EF4-FFF2-40B4-BE49-F238E27FC236}">
                <a16:creationId xmlns:a16="http://schemas.microsoft.com/office/drawing/2014/main" id="{33B64142-5736-6075-443A-9F445C7CCF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99" y="62345"/>
            <a:ext cx="11970002" cy="6733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94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0C10-83EA-6F42-BA08-2FD6DDE2B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-114795"/>
            <a:ext cx="11732821" cy="1456267"/>
          </a:xfrm>
        </p:spPr>
        <p:txBody>
          <a:bodyPr>
            <a:normAutofit/>
          </a:bodyPr>
          <a:lstStyle/>
          <a:p>
            <a:r>
              <a:rPr lang="en-US" dirty="0"/>
              <a:t>2. Inconsistency of "Gravitational Pair Production and Black Hole Evaporation"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B428A-F648-014B-B6CE-D4CD575D2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5" y="3080211"/>
            <a:ext cx="6404222" cy="455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39C48-8861-7A4C-8DD8-D7867F73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46" y="2297954"/>
            <a:ext cx="3149600" cy="546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3026BA-8985-074E-8AA5-6605DD273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899" y="2441898"/>
            <a:ext cx="1549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79430A-0B20-204D-8056-3B88FFF0A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103" y="3123509"/>
            <a:ext cx="5414970" cy="3423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B7D627-2DF8-954A-A71A-8A8B63883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66" y="3780599"/>
            <a:ext cx="2616200" cy="381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5A297D-E044-8C43-B7A8-1A2C5ADF4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66" y="5013468"/>
            <a:ext cx="6337300" cy="14859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8C8B81-0394-F748-AD60-1316C1653F72}"/>
              </a:ext>
            </a:extLst>
          </p:cNvPr>
          <p:cNvSpPr txBox="1"/>
          <p:nvPr/>
        </p:nvSpPr>
        <p:spPr>
          <a:xfrm>
            <a:off x="83128" y="1683126"/>
            <a:ext cx="4649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of particle in Schwinger pair-production: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78413B-BD02-BA48-979E-0A4D79AA2AD7}"/>
              </a:ext>
            </a:extLst>
          </p:cNvPr>
          <p:cNvSpPr txBox="1"/>
          <p:nvPr/>
        </p:nvSpPr>
        <p:spPr>
          <a:xfrm>
            <a:off x="223466" y="4321536"/>
            <a:ext cx="583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EM-gravity analogy for Hawking radiation: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19171B-A601-8A4C-96D7-042243FD9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709" y="594778"/>
            <a:ext cx="3794242" cy="252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58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19CBBA-D49A-7C4F-9302-A8BDC2FE9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934" y="214951"/>
            <a:ext cx="5142014" cy="6414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B1A7A-7498-064B-9822-06E2A9B74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57" y="214951"/>
            <a:ext cx="5639864" cy="5284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288C8-7964-2443-AD13-7EA8857695E9}"/>
              </a:ext>
            </a:extLst>
          </p:cNvPr>
          <p:cNvSpPr txBox="1"/>
          <p:nvPr/>
        </p:nvSpPr>
        <p:spPr>
          <a:xfrm>
            <a:off x="3080814" y="6151419"/>
            <a:ext cx="298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Hertzberg &amp; Loeb, PRL (2023)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02F1C-7B47-254B-B22F-F06F086C711D}"/>
              </a:ext>
            </a:extLst>
          </p:cNvPr>
          <p:cNvSpPr txBox="1"/>
          <p:nvPr/>
        </p:nvSpPr>
        <p:spPr>
          <a:xfrm>
            <a:off x="5070765" y="4156364"/>
            <a:ext cx="344384" cy="29688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87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3458D1-A5C7-7429-DEB2-9FFDD00F1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1644" y="0"/>
            <a:ext cx="5206017" cy="687551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DDD0DF-8EF8-8B83-4F6B-1B6E57467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28" y="979413"/>
            <a:ext cx="57518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7F503D-BFB1-50B0-B3C9-3D8DEF0E813D}"/>
              </a:ext>
            </a:extLst>
          </p:cNvPr>
          <p:cNvSpPr txBox="1"/>
          <p:nvPr/>
        </p:nvSpPr>
        <p:spPr>
          <a:xfrm>
            <a:off x="424339" y="273132"/>
            <a:ext cx="599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STOCHASTIC GRAVITATIONAL WAVE BACKGROUND?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0DDDA-AD26-54C4-2A51-DD4763A8A63D}"/>
              </a:ext>
            </a:extLst>
          </p:cNvPr>
          <p:cNvSpPr txBox="1"/>
          <p:nvPr/>
        </p:nvSpPr>
        <p:spPr>
          <a:xfrm>
            <a:off x="8692310" y="6488668"/>
            <a:ext cx="19830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A2AA6E-5281-6A1C-455C-EA5FF05FC225}"/>
              </a:ext>
            </a:extLst>
          </p:cNvPr>
          <p:cNvSpPr txBox="1"/>
          <p:nvPr/>
        </p:nvSpPr>
        <p:spPr>
          <a:xfrm>
            <a:off x="8119431" y="4560983"/>
            <a:ext cx="18728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2650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BC2FA-3A09-734E-BD54-43169330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83" y="-333369"/>
            <a:ext cx="11476665" cy="1456267"/>
          </a:xfrm>
        </p:spPr>
        <p:txBody>
          <a:bodyPr>
            <a:normAutofit/>
          </a:bodyPr>
          <a:lstStyle/>
          <a:p>
            <a:r>
              <a:rPr lang="en-US" sz="3200" dirty="0"/>
              <a:t>1. can a Big Bang be Created by Quantum-gravity engineers?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40F092-C19C-D441-B4D8-FF7017A1D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18" y="894298"/>
            <a:ext cx="4818566" cy="57360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31421E-35AC-E74D-BD7E-EB2F11AE8CA3}"/>
              </a:ext>
            </a:extLst>
          </p:cNvPr>
          <p:cNvSpPr txBox="1"/>
          <p:nvPr/>
        </p:nvSpPr>
        <p:spPr>
          <a:xfrm>
            <a:off x="8331529" y="2776996"/>
            <a:ext cx="264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Flat Universe: E=0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06A07-7660-1640-ADB4-631A402D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348" y="4337154"/>
            <a:ext cx="6858000" cy="2293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A67AA-BB8A-F248-8914-490EA8E62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512" y="3355748"/>
            <a:ext cx="2286000" cy="864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50545-CD44-FF43-9151-84F7A5CEF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353" y="1494231"/>
            <a:ext cx="2895600" cy="2771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A32D8A-8693-CE4D-8188-9B249FD51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353" y="894298"/>
            <a:ext cx="62941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7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F0C40-1BD4-E700-97B7-99E748A9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32FB51-D621-5BEF-2406-00540F7F5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650" y="19874"/>
            <a:ext cx="10680700" cy="683812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CB9212-F9FB-D2A7-2FCA-ADE08A981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944" y="19874"/>
            <a:ext cx="2874056" cy="28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10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DD8F2-490E-74F2-7A38-4B27E68E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6" y="1358853"/>
            <a:ext cx="11903347" cy="41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1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EF83-3F7A-47FC-D4BC-24E19686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522BB-A55B-7DE4-2C2D-8ED6DAECD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60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81EF-BB66-1245-AA7C-E3B6E3BF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22" y="-102920"/>
            <a:ext cx="11355778" cy="1456267"/>
          </a:xfrm>
        </p:spPr>
        <p:txBody>
          <a:bodyPr>
            <a:normAutofit/>
          </a:bodyPr>
          <a:lstStyle/>
          <a:p>
            <a:r>
              <a:rPr lang="en-US" sz="2800" dirty="0"/>
              <a:t>Do the deep fields of </a:t>
            </a:r>
            <a:r>
              <a:rPr lang="en-US" sz="2800" dirty="0" err="1"/>
              <a:t>jwst</a:t>
            </a:r>
            <a:r>
              <a:rPr lang="en-US" sz="2800" dirty="0"/>
              <a:t> suggest new physics beyond </a:t>
            </a:r>
            <a:r>
              <a:rPr lang="en-US" sz="2800" dirty="0" err="1"/>
              <a:t>lcdm</a:t>
            </a:r>
            <a:r>
              <a:rPr lang="en-US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F245A-D961-E246-A660-EFBB7680BFF5}"/>
              </a:ext>
            </a:extLst>
          </p:cNvPr>
          <p:cNvSpPr txBox="1"/>
          <p:nvPr/>
        </p:nvSpPr>
        <p:spPr>
          <a:xfrm>
            <a:off x="8942121" y="6198919"/>
            <a:ext cx="30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Padmanbhan</a:t>
            </a:r>
            <a:r>
              <a:rPr lang="en-US" dirty="0"/>
              <a:t> &amp; Loeb 2023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573745-3E4C-0A48-B1F4-34CA4A002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08" y="1172468"/>
            <a:ext cx="3181774" cy="4753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9F7792-BF6D-8A43-9035-B61F0E14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058" y="1172468"/>
            <a:ext cx="2644557" cy="4312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5D2080-F219-4B43-9EC5-DC2175542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326" y="1172468"/>
            <a:ext cx="3710674" cy="4006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450F7-B496-7248-8B35-27332AC9A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72468"/>
            <a:ext cx="2611924" cy="32807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DADF78-2CF0-5F4D-9B78-D8CCE4BBCF5B}"/>
              </a:ext>
            </a:extLst>
          </p:cNvPr>
          <p:cNvSpPr txBox="1"/>
          <p:nvPr/>
        </p:nvSpPr>
        <p:spPr>
          <a:xfrm>
            <a:off x="997528" y="4976697"/>
            <a:ext cx="1745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7C2763-6AC6-B648-ABAF-2B4F71F6CBEE}"/>
              </a:ext>
            </a:extLst>
          </p:cNvPr>
          <p:cNvSpPr txBox="1"/>
          <p:nvPr/>
        </p:nvSpPr>
        <p:spPr>
          <a:xfrm>
            <a:off x="5919058" y="5593278"/>
            <a:ext cx="264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transfer function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1224F6E-35F9-D34E-8B3E-4FBDF3EE258D}"/>
              </a:ext>
            </a:extLst>
          </p:cNvPr>
          <p:cNvSpPr/>
          <p:nvPr/>
        </p:nvSpPr>
        <p:spPr>
          <a:xfrm>
            <a:off x="5508085" y="1121339"/>
            <a:ext cx="3776353" cy="18087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60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0EE1-2009-A74D-8570-125C6696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63" y="0"/>
            <a:ext cx="10131425" cy="1456267"/>
          </a:xfrm>
        </p:spPr>
        <p:txBody>
          <a:bodyPr/>
          <a:lstStyle/>
          <a:p>
            <a:r>
              <a:rPr lang="en-US" dirty="0"/>
              <a:t>Ultra Long-Term Cosmology and Astrophysics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C4AE1A-1D51-8F44-AAE7-401CE841E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0624"/>
            <a:ext cx="6495803" cy="438379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6DA59C-242F-FF45-942F-533CDCE2BDB4}"/>
              </a:ext>
            </a:extLst>
          </p:cNvPr>
          <p:cNvSpPr txBox="1"/>
          <p:nvPr/>
        </p:nvSpPr>
        <p:spPr>
          <a:xfrm>
            <a:off x="6305798" y="6282046"/>
            <a:ext cx="517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Scherrer &amp; Loeb, New Astronomy 99, 101940 (2023)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3144AE-FA60-8C4C-B5BC-544DCF392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210" y="3573078"/>
            <a:ext cx="5585790" cy="2121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2CFEE-CDE2-554A-A3F0-C3EA9FFEA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866" y="1310624"/>
            <a:ext cx="3251200" cy="1854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5A3B24-91E7-7841-83C5-625E91269AE2}"/>
              </a:ext>
            </a:extLst>
          </p:cNvPr>
          <p:cNvSpPr txBox="1"/>
          <p:nvPr/>
        </p:nvSpPr>
        <p:spPr>
          <a:xfrm>
            <a:off x="3032063" y="5302392"/>
            <a:ext cx="3170712" cy="3657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CACCD-7AFC-9945-8247-C2CD33FEF6BF}"/>
              </a:ext>
            </a:extLst>
          </p:cNvPr>
          <p:cNvSpPr txBox="1"/>
          <p:nvPr/>
        </p:nvSpPr>
        <p:spPr>
          <a:xfrm>
            <a:off x="225631" y="5434241"/>
            <a:ext cx="1677389" cy="2339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49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BE5-E656-2246-AF50-1801B723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85" y="145592"/>
            <a:ext cx="6483927" cy="807083"/>
          </a:xfrm>
        </p:spPr>
        <p:txBody>
          <a:bodyPr>
            <a:normAutofit fontScale="90000"/>
          </a:bodyPr>
          <a:lstStyle/>
          <a:p>
            <a:r>
              <a:rPr lang="en-US" dirty="0"/>
              <a:t>Long-term evolution of Gravity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CB6FF0-4C8F-7B40-94FC-5273E0C27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906" y="1020839"/>
            <a:ext cx="11143602" cy="46080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18A5C-F05B-6948-9089-D526CBCB79E4}"/>
              </a:ext>
            </a:extLst>
          </p:cNvPr>
          <p:cNvSpPr txBox="1"/>
          <p:nvPr/>
        </p:nvSpPr>
        <p:spPr>
          <a:xfrm>
            <a:off x="2066307" y="1448792"/>
            <a:ext cx="320633" cy="3287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E436E-102A-F347-9694-B59C6A3402C2}"/>
              </a:ext>
            </a:extLst>
          </p:cNvPr>
          <p:cNvSpPr txBox="1"/>
          <p:nvPr/>
        </p:nvSpPr>
        <p:spPr>
          <a:xfrm>
            <a:off x="4640585" y="4176363"/>
            <a:ext cx="320633" cy="457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3E4CF-6A48-4041-9126-E2868F0177E1}"/>
              </a:ext>
            </a:extLst>
          </p:cNvPr>
          <p:cNvSpPr txBox="1"/>
          <p:nvPr/>
        </p:nvSpPr>
        <p:spPr>
          <a:xfrm>
            <a:off x="2958934" y="1738072"/>
            <a:ext cx="365760" cy="2954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CF605-8EFA-2547-B24D-8BB6F980DCCD}"/>
              </a:ext>
            </a:extLst>
          </p:cNvPr>
          <p:cNvSpPr txBox="1"/>
          <p:nvPr/>
        </p:nvSpPr>
        <p:spPr>
          <a:xfrm>
            <a:off x="587830" y="4857129"/>
            <a:ext cx="320633" cy="3287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47808-67CA-2747-B075-67582B7FFB11}"/>
              </a:ext>
            </a:extLst>
          </p:cNvPr>
          <p:cNvSpPr txBox="1"/>
          <p:nvPr/>
        </p:nvSpPr>
        <p:spPr>
          <a:xfrm>
            <a:off x="3119251" y="3913005"/>
            <a:ext cx="320633" cy="3287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99DD5-C2A3-9C42-9BD3-7FCBBA05D90B}"/>
              </a:ext>
            </a:extLst>
          </p:cNvPr>
          <p:cNvSpPr txBox="1"/>
          <p:nvPr/>
        </p:nvSpPr>
        <p:spPr>
          <a:xfrm>
            <a:off x="9153896" y="4629443"/>
            <a:ext cx="320633" cy="3287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82B20-BAAB-2F40-9ED4-ABB72A658011}"/>
              </a:ext>
            </a:extLst>
          </p:cNvPr>
          <p:cNvSpPr txBox="1"/>
          <p:nvPr/>
        </p:nvSpPr>
        <p:spPr>
          <a:xfrm>
            <a:off x="9638804" y="2886198"/>
            <a:ext cx="320633" cy="274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14FCE-3AB6-7D44-90CA-E8C37CBD0D87}"/>
              </a:ext>
            </a:extLst>
          </p:cNvPr>
          <p:cNvSpPr txBox="1"/>
          <p:nvPr/>
        </p:nvSpPr>
        <p:spPr>
          <a:xfrm>
            <a:off x="5456712" y="3160518"/>
            <a:ext cx="320633" cy="3287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BA007-2FD4-3E4D-9390-67623450DE96}"/>
              </a:ext>
            </a:extLst>
          </p:cNvPr>
          <p:cNvSpPr txBox="1"/>
          <p:nvPr/>
        </p:nvSpPr>
        <p:spPr>
          <a:xfrm>
            <a:off x="7631875" y="3942693"/>
            <a:ext cx="320633" cy="3287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2AD6E-AF47-574A-9290-CD058140D363}"/>
              </a:ext>
            </a:extLst>
          </p:cNvPr>
          <p:cNvSpPr txBox="1"/>
          <p:nvPr/>
        </p:nvSpPr>
        <p:spPr>
          <a:xfrm>
            <a:off x="7685314" y="1436916"/>
            <a:ext cx="320633" cy="3287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E58532-854B-0F4C-A612-EE89229BFD98}"/>
              </a:ext>
            </a:extLst>
          </p:cNvPr>
          <p:cNvSpPr txBox="1"/>
          <p:nvPr/>
        </p:nvSpPr>
        <p:spPr>
          <a:xfrm>
            <a:off x="1104405" y="2420589"/>
            <a:ext cx="320633" cy="3287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5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32EB6-3EB7-384B-A75A-85EDC777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207" y="0"/>
            <a:ext cx="10131425" cy="866899"/>
          </a:xfrm>
        </p:spPr>
        <p:txBody>
          <a:bodyPr/>
          <a:lstStyle/>
          <a:p>
            <a:r>
              <a:rPr lang="en-US" dirty="0"/>
              <a:t>The horizon of intergalactic travel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A8F8F-DE4B-3D4D-95EB-8DC91BB8C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806205"/>
            <a:ext cx="6920840" cy="1662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79EBC-E367-4143-B5FC-01B688F784A5}"/>
              </a:ext>
            </a:extLst>
          </p:cNvPr>
          <p:cNvSpPr txBox="1"/>
          <p:nvPr/>
        </p:nvSpPr>
        <p:spPr>
          <a:xfrm>
            <a:off x="6374016" y="1942376"/>
            <a:ext cx="6293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F512E-1E0C-F340-AA41-9F4B53068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2468296"/>
            <a:ext cx="6920840" cy="34696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1CF7BB-C18E-474C-9F3D-DB58C7AA2C25}"/>
              </a:ext>
            </a:extLst>
          </p:cNvPr>
          <p:cNvSpPr txBox="1"/>
          <p:nvPr/>
        </p:nvSpPr>
        <p:spPr>
          <a:xfrm>
            <a:off x="6474957" y="4335668"/>
            <a:ext cx="6293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4E8F0-5C12-5C46-B91F-11D856FAEEB4}"/>
              </a:ext>
            </a:extLst>
          </p:cNvPr>
          <p:cNvSpPr txBox="1"/>
          <p:nvPr/>
        </p:nvSpPr>
        <p:spPr>
          <a:xfrm>
            <a:off x="6026727" y="5506193"/>
            <a:ext cx="6293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DF755-715E-9641-A96D-B0985A67637F}"/>
              </a:ext>
            </a:extLst>
          </p:cNvPr>
          <p:cNvSpPr txBox="1"/>
          <p:nvPr/>
        </p:nvSpPr>
        <p:spPr>
          <a:xfrm>
            <a:off x="6477861" y="5382790"/>
            <a:ext cx="6293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99F875-E3DB-8143-BFA3-F45BC4D83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209" y="5918094"/>
            <a:ext cx="5439888" cy="7586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30281B-5CD8-0647-ADCB-5AB23F945B3D}"/>
              </a:ext>
            </a:extLst>
          </p:cNvPr>
          <p:cNvSpPr txBox="1"/>
          <p:nvPr/>
        </p:nvSpPr>
        <p:spPr>
          <a:xfrm>
            <a:off x="435923" y="5875525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Maximum comoving distance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15063A-F503-8349-8926-4BE429B9A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822" y="806205"/>
            <a:ext cx="4262810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60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0C10-83EA-6F42-BA08-2FD6DDE2B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33" y="-95003"/>
            <a:ext cx="10441379" cy="1456267"/>
          </a:xfrm>
        </p:spPr>
        <p:txBody>
          <a:bodyPr/>
          <a:lstStyle/>
          <a:p>
            <a:r>
              <a:rPr lang="en-US" dirty="0"/>
              <a:t>2. The challenge of ruling out inflation via the primordial graviton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80DF6-B1FD-8147-BC18-1BCDBDDA2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503" y="1276598"/>
            <a:ext cx="4614531" cy="5492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76A52-1E73-544E-A8AA-C85E84A97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646" y="3670054"/>
            <a:ext cx="4280852" cy="3098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EB2D5F-BC27-2145-8AE0-D36A00DF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072" y="870636"/>
            <a:ext cx="3815985" cy="26950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B185A8-0371-0244-805C-CCF3AA951BD3}"/>
              </a:ext>
            </a:extLst>
          </p:cNvPr>
          <p:cNvSpPr txBox="1"/>
          <p:nvPr/>
        </p:nvSpPr>
        <p:spPr>
          <a:xfrm>
            <a:off x="10759044" y="5568607"/>
            <a:ext cx="1222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Vagnozzi</a:t>
            </a:r>
            <a:r>
              <a:rPr lang="en-US" dirty="0"/>
              <a:t> &amp; Loeb, </a:t>
            </a:r>
            <a:r>
              <a:rPr lang="en-US" dirty="0" err="1"/>
              <a:t>ApJL</a:t>
            </a:r>
            <a:r>
              <a:rPr lang="en-US" dirty="0"/>
              <a:t> 939, L22 (2023)</a:t>
            </a:r>
          </a:p>
        </p:txBody>
      </p:sp>
    </p:spTree>
    <p:extLst>
      <p:ext uri="{BB962C8B-B14F-4D97-AF65-F5344CB8AC3E}">
        <p14:creationId xmlns:p14="http://schemas.microsoft.com/office/powerpoint/2010/main" val="1493297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0C10-83EA-6F42-BA08-2FD6DDE2B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662" y="-118754"/>
            <a:ext cx="10260281" cy="1337514"/>
          </a:xfrm>
        </p:spPr>
        <p:txBody>
          <a:bodyPr/>
          <a:lstStyle/>
          <a:p>
            <a:r>
              <a:rPr lang="en-US" dirty="0"/>
              <a:t>DETECTABILITY OF THE Cosmic GW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928BA-E80F-2442-BDAD-819F88D62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1218760"/>
            <a:ext cx="5318331" cy="2782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ED1EE-36A4-B54B-98B3-13947034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2" y="4502422"/>
            <a:ext cx="5318331" cy="692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D2524-3BD1-0E41-B07F-8C92A894D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493" y="1218760"/>
            <a:ext cx="6319251" cy="4564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525BB1-0895-644A-82F8-7EDA2F985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2" y="5840097"/>
            <a:ext cx="12044056" cy="9406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0C8455-5751-2A48-B7A0-E24814704F2D}"/>
              </a:ext>
            </a:extLst>
          </p:cNvPr>
          <p:cNvSpPr txBox="1"/>
          <p:nvPr/>
        </p:nvSpPr>
        <p:spPr>
          <a:xfrm>
            <a:off x="1033152" y="6125733"/>
            <a:ext cx="261257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2D0A9-9331-4244-881D-C9C7D2926318}"/>
              </a:ext>
            </a:extLst>
          </p:cNvPr>
          <p:cNvSpPr txBox="1"/>
          <p:nvPr/>
        </p:nvSpPr>
        <p:spPr>
          <a:xfrm>
            <a:off x="6386944" y="6411369"/>
            <a:ext cx="261257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8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0355-3716-624D-A5F6-DFCD622E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74" y="-329225"/>
            <a:ext cx="11379529" cy="1456267"/>
          </a:xfrm>
        </p:spPr>
        <p:txBody>
          <a:bodyPr>
            <a:normAutofit/>
          </a:bodyPr>
          <a:lstStyle/>
          <a:p>
            <a:r>
              <a:rPr lang="en-US" sz="3200" dirty="0"/>
              <a:t>3. Did the Infant Universe Resemble a Needle or a Sphere?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761F8-4778-F745-BDBD-2C7E8D4D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13" y="2872384"/>
            <a:ext cx="11735790" cy="3320582"/>
          </a:xfrm>
        </p:spPr>
        <p:txBody>
          <a:bodyPr>
            <a:normAutofit/>
          </a:bodyPr>
          <a:lstStyle/>
          <a:p>
            <a:r>
              <a:rPr lang="en-US" sz="2400" dirty="0"/>
              <a:t>Anisotropy declines exponentially during vacuum domination (inflation), as ~1/t</a:t>
            </a:r>
            <a:r>
              <a:rPr lang="en-US" sz="2400" baseline="30000" dirty="0"/>
              <a:t>1/2</a:t>
            </a:r>
            <a:r>
              <a:rPr lang="en-US" sz="2400" dirty="0"/>
              <a:t> during radiation domination ~</a:t>
            </a:r>
            <a:r>
              <a:rPr lang="en-US" sz="2400" i="1" dirty="0"/>
              <a:t>1/t </a:t>
            </a:r>
            <a:r>
              <a:rPr lang="en-US" sz="2400" dirty="0"/>
              <a:t>during matter domination</a:t>
            </a:r>
            <a:r>
              <a:rPr lang="en-US" sz="2400" i="1" dirty="0"/>
              <a:t>. </a:t>
            </a:r>
          </a:p>
          <a:p>
            <a:r>
              <a:rPr lang="en-US" sz="2400" dirty="0"/>
              <a:t>Standard Big Bang nucleosynthesis implies anisotropy smaller than 10</a:t>
            </a:r>
            <a:r>
              <a:rPr lang="en-US" sz="2400" baseline="30000" dirty="0"/>
              <a:t>-6</a:t>
            </a:r>
            <a:r>
              <a:rPr lang="en-US" sz="2400" dirty="0"/>
              <a:t> during recombination, and smaller than primordial quadrupole on horizon scale today.</a:t>
            </a:r>
          </a:p>
          <a:p>
            <a:r>
              <a:rPr lang="en-US" sz="2400" dirty="0"/>
              <a:t>Current constraints allows a needle-like expansion at earlier cosmic times.</a:t>
            </a:r>
          </a:p>
          <a:p>
            <a:r>
              <a:rPr lang="en-US" sz="2400" dirty="0"/>
              <a:t>Primordial density perturbations could maintain memory of the initial anisotropy.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46136-F31D-534D-A800-50B835FB6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17" y="739404"/>
            <a:ext cx="3962400" cy="200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3CEAC-5045-A741-A793-C616F226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734"/>
          <a:stretch/>
        </p:blipFill>
        <p:spPr>
          <a:xfrm>
            <a:off x="5663136" y="983948"/>
            <a:ext cx="3730245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D26610-8F5D-B04A-89D8-523FB01DCD64}"/>
              </a:ext>
            </a:extLst>
          </p:cNvPr>
          <p:cNvSpPr txBox="1"/>
          <p:nvPr/>
        </p:nvSpPr>
        <p:spPr>
          <a:xfrm>
            <a:off x="8585858" y="1567528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</a:t>
            </a:r>
            <a:r>
              <a:rPr lang="en-US" sz="2000" i="1" baseline="30000" dirty="0"/>
              <a:t>2</a:t>
            </a:r>
            <a:r>
              <a:rPr lang="en-US" sz="2000" i="1" dirty="0"/>
              <a:t>(t)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7E19A8-CFD4-614C-BE11-748DEAFC5895}"/>
              </a:ext>
            </a:extLst>
          </p:cNvPr>
          <p:cNvCxnSpPr/>
          <p:nvPr/>
        </p:nvCxnSpPr>
        <p:spPr>
          <a:xfrm flipV="1">
            <a:off x="7962404" y="1212548"/>
            <a:ext cx="0" cy="426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A0FF75-79EA-5B40-B3FB-A8697566A4B3}"/>
              </a:ext>
            </a:extLst>
          </p:cNvPr>
          <p:cNvSpPr txBox="1"/>
          <p:nvPr/>
        </p:nvSpPr>
        <p:spPr>
          <a:xfrm>
            <a:off x="9209312" y="6192966"/>
            <a:ext cx="368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Hertzberg &amp; Loeb (2023)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036C7-BC10-2F42-AC55-B76B6513DE97}"/>
              </a:ext>
            </a:extLst>
          </p:cNvPr>
          <p:cNvSpPr txBox="1"/>
          <p:nvPr/>
        </p:nvSpPr>
        <p:spPr>
          <a:xfrm>
            <a:off x="7746669" y="1554525"/>
            <a:ext cx="124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</a:t>
            </a:r>
            <a:r>
              <a:rPr lang="en-US" sz="2000" i="1" baseline="30000" dirty="0"/>
              <a:t>2</a:t>
            </a:r>
            <a:r>
              <a:rPr lang="en-US" sz="2000" i="1" dirty="0"/>
              <a:t>(t)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1D85F7-34CB-0A46-B336-D1E882196201}"/>
              </a:ext>
            </a:extLst>
          </p:cNvPr>
          <p:cNvCxnSpPr/>
          <p:nvPr/>
        </p:nvCxnSpPr>
        <p:spPr>
          <a:xfrm flipV="1">
            <a:off x="8769926" y="1228110"/>
            <a:ext cx="0" cy="4260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35597B4-1065-3E48-AAA9-DDB1CD35E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136" y="2099345"/>
            <a:ext cx="2438400" cy="4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9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2CEF93-5960-DD4D-8C3C-977330BD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33" y="-1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BF1E8-47A6-D641-AC99-C80341C39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27" y="1045030"/>
            <a:ext cx="6019506" cy="5557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61C70-75FE-154B-9553-3B2E62FE8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559" y="172128"/>
            <a:ext cx="5324455" cy="6513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47DB9-1E90-2744-8170-9811B9C65F93}"/>
              </a:ext>
            </a:extLst>
          </p:cNvPr>
          <p:cNvSpPr txBox="1"/>
          <p:nvPr/>
        </p:nvSpPr>
        <p:spPr>
          <a:xfrm>
            <a:off x="563054" y="291682"/>
            <a:ext cx="558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ANISOTROPIC COSMOLOGICAL EXPANSION </a:t>
            </a:r>
          </a:p>
        </p:txBody>
      </p:sp>
    </p:spTree>
    <p:extLst>
      <p:ext uri="{BB962C8B-B14F-4D97-AF65-F5344CB8AC3E}">
        <p14:creationId xmlns:p14="http://schemas.microsoft.com/office/powerpoint/2010/main" val="135227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A31F77-D657-6742-A7C3-6CCE061BA342}"/>
              </a:ext>
            </a:extLst>
          </p:cNvPr>
          <p:cNvSpPr txBox="1"/>
          <p:nvPr/>
        </p:nvSpPr>
        <p:spPr>
          <a:xfrm>
            <a:off x="4714504" y="178130"/>
            <a:ext cx="406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MATTER DOMINATION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1682C-7F35-C84C-80C6-2C106B02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014" y="752940"/>
            <a:ext cx="4043879" cy="114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B99D14-F304-1147-9150-3812676B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351" y="2073044"/>
            <a:ext cx="1881919" cy="745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6C33A-34DF-464B-BD10-4CD2755E1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106" y="2073044"/>
            <a:ext cx="3875148" cy="786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616D57-D6DE-0448-AEDE-ABC91C7D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074" y="0"/>
            <a:ext cx="273660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31857-33F4-6545-B7A5-8CC25674E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52" y="-1"/>
            <a:ext cx="272898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15E987-A362-5B43-9FBB-5116935B8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453" y="3547315"/>
            <a:ext cx="62230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0158E2-3B21-F94E-B68C-CA7A40B3C93D}"/>
              </a:ext>
            </a:extLst>
          </p:cNvPr>
          <p:cNvSpPr txBox="1"/>
          <p:nvPr/>
        </p:nvSpPr>
        <p:spPr>
          <a:xfrm>
            <a:off x="1554018" y="296883"/>
            <a:ext cx="406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RADIATION DOMINATION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7A2F3-1C9A-934C-8881-4FA37A8A5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73" y="1533483"/>
            <a:ext cx="5740400" cy="260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D6DA2-33A5-D440-9C55-27B50A381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299" y="4349007"/>
            <a:ext cx="1930400" cy="55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8F5636-020E-1E4E-A86A-BF2BDB48E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192" y="0"/>
            <a:ext cx="2738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318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676454</TotalTime>
  <Words>605</Words>
  <Application>Microsoft Office PowerPoint</Application>
  <PresentationFormat>Ευρεία οθόνη</PresentationFormat>
  <Paragraphs>72</Paragraphs>
  <Slides>36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Times New Roman</vt:lpstr>
      <vt:lpstr>Wingdings</vt:lpstr>
      <vt:lpstr>Celestial</vt:lpstr>
      <vt:lpstr>Cosmological Insights into Quantum gravity</vt:lpstr>
      <vt:lpstr>BIG Bang</vt:lpstr>
      <vt:lpstr>1. can a Big Bang be Created by Quantum-gravity engineers?</vt:lpstr>
      <vt:lpstr>2. The challenge of ruling out inflation via the primordial graviton background</vt:lpstr>
      <vt:lpstr>DETECTABILITY OF THE Cosmic GW Background</vt:lpstr>
      <vt:lpstr>3. Did the Infant Universe Resemble a Needle or a Sphere? </vt:lpstr>
      <vt:lpstr>Παρουσίαση του PowerPoint</vt:lpstr>
      <vt:lpstr>Παρουσίαση του PowerPoint</vt:lpstr>
      <vt:lpstr>Παρουσίαση του PowerPoint</vt:lpstr>
      <vt:lpstr>Towards the one-dimensional singularity</vt:lpstr>
      <vt:lpstr>No thermal relics WITH an ANISOTROPic singularity</vt:lpstr>
      <vt:lpstr>Dark matter</vt:lpstr>
      <vt:lpstr>1. Stochastic gravity as an (mond-like) alternative  (J. Oppenheim et al. 2024)</vt:lpstr>
      <vt:lpstr>2. Quantum Tunneling of Ultralight Dark Matter Out of Satellite Galaxies</vt:lpstr>
      <vt:lpstr>Παρουσίαση του PowerPoint</vt:lpstr>
      <vt:lpstr>Παρουσίαση του PowerPoint</vt:lpstr>
      <vt:lpstr>3. Low-Fuel rockets with modified inertia</vt:lpstr>
      <vt:lpstr>Dark energy or Cosmological constant </vt:lpstr>
      <vt:lpstr>1. Possible Relation between the Cosmological Constant and Standard Model Parameters</vt:lpstr>
      <vt:lpstr>Παρουσίαση του PowerPoint</vt:lpstr>
      <vt:lpstr>Παρουσίαση του PowerPoint</vt:lpstr>
      <vt:lpstr>4. Negative mass, w(z) and causality</vt:lpstr>
      <vt:lpstr>1. Shapiro-delay  shapiro-advance time machine</vt:lpstr>
      <vt:lpstr>Black holes</vt:lpstr>
      <vt:lpstr>1. The fate of infalling Matter inside a black hole</vt:lpstr>
      <vt:lpstr>Παρουσίαση του PowerPoint</vt:lpstr>
      <vt:lpstr>2. Inconsistency of "Gravitational Pair Production and Black Hole Evaporation"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Do the deep fields of jwst suggest new physics beyond lcdm?</vt:lpstr>
      <vt:lpstr>Ultra Long-Term Cosmology and Astrophysics</vt:lpstr>
      <vt:lpstr>Long-term evolution of Gravity</vt:lpstr>
      <vt:lpstr>The horizon of intergalactic travel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Moonshots</dc:title>
  <dc:creator>Microsoft Office User</dc:creator>
  <cp:lastModifiedBy>library</cp:lastModifiedBy>
  <cp:revision>266</cp:revision>
  <cp:lastPrinted>2021-10-02T11:37:55Z</cp:lastPrinted>
  <dcterms:created xsi:type="dcterms:W3CDTF">2019-06-27T15:59:56Z</dcterms:created>
  <dcterms:modified xsi:type="dcterms:W3CDTF">2024-06-04T05:51:56Z</dcterms:modified>
</cp:coreProperties>
</file>