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56"/>
  </p:notesMasterIdLst>
  <p:handoutMasterIdLst>
    <p:handoutMasterId r:id="rId57"/>
  </p:handoutMasterIdLst>
  <p:sldIdLst>
    <p:sldId id="414" r:id="rId3"/>
    <p:sldId id="545" r:id="rId4"/>
    <p:sldId id="586" r:id="rId5"/>
    <p:sldId id="499" r:id="rId6"/>
    <p:sldId id="498" r:id="rId7"/>
    <p:sldId id="457" r:id="rId8"/>
    <p:sldId id="503" r:id="rId9"/>
    <p:sldId id="585" r:id="rId10"/>
    <p:sldId id="564" r:id="rId11"/>
    <p:sldId id="452" r:id="rId12"/>
    <p:sldId id="583" r:id="rId13"/>
    <p:sldId id="588" r:id="rId14"/>
    <p:sldId id="587" r:id="rId15"/>
    <p:sldId id="550" r:id="rId16"/>
    <p:sldId id="568" r:id="rId17"/>
    <p:sldId id="569" r:id="rId18"/>
    <p:sldId id="570" r:id="rId19"/>
    <p:sldId id="571" r:id="rId20"/>
    <p:sldId id="561" r:id="rId21"/>
    <p:sldId id="584" r:id="rId22"/>
    <p:sldId id="494" r:id="rId23"/>
    <p:sldId id="578" r:id="rId24"/>
    <p:sldId id="497" r:id="rId25"/>
    <p:sldId id="456" r:id="rId26"/>
    <p:sldId id="589" r:id="rId27"/>
    <p:sldId id="546" r:id="rId28"/>
    <p:sldId id="547" r:id="rId29"/>
    <p:sldId id="581" r:id="rId30"/>
    <p:sldId id="453" r:id="rId31"/>
    <p:sldId id="582" r:id="rId32"/>
    <p:sldId id="549" r:id="rId33"/>
    <p:sldId id="563" r:id="rId34"/>
    <p:sldId id="562" r:id="rId35"/>
    <p:sldId id="566" r:id="rId36"/>
    <p:sldId id="579" r:id="rId37"/>
    <p:sldId id="580" r:id="rId38"/>
    <p:sldId id="572" r:id="rId39"/>
    <p:sldId id="573" r:id="rId40"/>
    <p:sldId id="574" r:id="rId41"/>
    <p:sldId id="575" r:id="rId42"/>
    <p:sldId id="576" r:id="rId43"/>
    <p:sldId id="577" r:id="rId44"/>
    <p:sldId id="551" r:id="rId45"/>
    <p:sldId id="557" r:id="rId46"/>
    <p:sldId id="558" r:id="rId47"/>
    <p:sldId id="560" r:id="rId48"/>
    <p:sldId id="536" r:id="rId49"/>
    <p:sldId id="538" r:id="rId50"/>
    <p:sldId id="555" r:id="rId51"/>
    <p:sldId id="556" r:id="rId52"/>
    <p:sldId id="559" r:id="rId53"/>
    <p:sldId id="478" r:id="rId54"/>
    <p:sldId id="491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3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1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2160"/>
    </p:cViewPr>
  </p:sorterViewPr>
  <p:notesViewPr>
    <p:cSldViewPr snapToGrid="0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DED25-354D-4C90-83CB-817923FD9102}" type="datetimeFigureOut">
              <a:rPr lang="el-GR" smtClean="0"/>
              <a:pPr/>
              <a:t>2/6/2024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C2092-A8D0-4DFF-9EAA-A1FE12ED13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6409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CCEFF-E674-426E-ABB0-50D95D7F498F}" type="datetimeFigureOut">
              <a:rPr lang="en-GB" smtClean="0"/>
              <a:pPr/>
              <a:t>02/06/2024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51B2A-2F20-40D8-A78B-E0340199E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565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1200" kern="1200" dirty="0">
              <a:solidFill>
                <a:srgbClr val="731F43"/>
              </a:solidFill>
              <a:latin typeface="Lucida Grande" pitchFamily="80" charset="0"/>
              <a:ea typeface="ＭＳ Ｐゴシック" charset="-128"/>
              <a:cs typeface="+mn-cs"/>
            </a:endParaRPr>
          </a:p>
          <a:p>
            <a:pPr eaLnBrk="1" hangingPunct="1"/>
            <a:endParaRPr lang="en-US" sz="1200" kern="1200" dirty="0">
              <a:solidFill>
                <a:srgbClr val="731F43"/>
              </a:solidFill>
              <a:latin typeface="Lucida Grande" pitchFamily="80" charset="0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00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05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3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1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35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5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7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22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794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12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0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607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9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10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05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76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16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83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19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04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21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07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594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663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60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886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880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84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97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6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446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6780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599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803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706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804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11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158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10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757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4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3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51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078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52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344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53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9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42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7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: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37" y="1567067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80C4-72BA-469D-808D-83652EF98D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171609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9: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1556793"/>
            <a:ext cx="10945216" cy="1010543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392" y="2852936"/>
            <a:ext cx="10945216" cy="7200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86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213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1" y="1844676"/>
            <a:ext cx="1123357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73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312030" y="3660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27053" y="1844676"/>
            <a:ext cx="7201129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6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26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381" y="548680"/>
            <a:ext cx="9025003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4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1102"/>
            <a:ext cx="12191997" cy="686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Ορθογώνιο 1"/>
          <p:cNvSpPr/>
          <p:nvPr/>
        </p:nvSpPr>
        <p:spPr>
          <a:xfrm>
            <a:off x="9400854" y="174661"/>
            <a:ext cx="2527443" cy="92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980C4-72BA-469D-808D-83652EF98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879"/>
            <a:ext cx="12177273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9400854" y="174661"/>
            <a:ext cx="2527443" cy="9246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91886" y="967608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9165949" y="1262009"/>
            <a:ext cx="2584617" cy="595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9182" y="1209646"/>
            <a:ext cx="1553842" cy="862633"/>
          </a:xfrm>
          <a:prstGeom prst="rect">
            <a:avLst/>
          </a:prstGeom>
          <a:blipFill dpi="0" rotWithShape="1">
            <a:blip r:embed="rId10" cstate="print">
              <a:alphaModFix amt="19000"/>
            </a:blip>
            <a:srcRect/>
            <a:stretch>
              <a:fillRect/>
            </a:stretch>
          </a:blip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20032-E52C-471F-A1DB-53C322C95D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007.02941.pdf" TargetMode="External"/><Relationship Id="rId13" Type="http://schemas.openxmlformats.org/officeDocument/2006/relationships/hyperlink" Target="https://arxiv.org/pdf/2204.02984.pdf" TargetMode="External"/><Relationship Id="rId3" Type="http://schemas.openxmlformats.org/officeDocument/2006/relationships/hyperlink" Target="https://arxiv.org/pdf/2307.09501.pdf" TargetMode="External"/><Relationship Id="rId7" Type="http://schemas.openxmlformats.org/officeDocument/2006/relationships/hyperlink" Target="https://arxiv.org/pdf/1912.08027.pdf" TargetMode="External"/><Relationship Id="rId12" Type="http://schemas.openxmlformats.org/officeDocument/2006/relationships/hyperlink" Target="https://arxiv.org/pdf/2306.09878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xiv.org/pdf/2306.12468.pdf" TargetMode="External"/><Relationship Id="rId11" Type="http://schemas.openxmlformats.org/officeDocument/2006/relationships/hyperlink" Target="https://arxiv.org/pdf/astro-ph/0306073.pdf" TargetMode="External"/><Relationship Id="rId5" Type="http://schemas.openxmlformats.org/officeDocument/2006/relationships/hyperlink" Target="https://arxiv.org/pdf/2205.09145.pdf" TargetMode="External"/><Relationship Id="rId10" Type="http://schemas.openxmlformats.org/officeDocument/2006/relationships/hyperlink" Target="https://arxiv.org/pdf/2001.09213.pdf" TargetMode="External"/><Relationship Id="rId4" Type="http://schemas.openxmlformats.org/officeDocument/2006/relationships/hyperlink" Target="https://arxiv.org/pdf/2208.03960.pdf" TargetMode="External"/><Relationship Id="rId9" Type="http://schemas.openxmlformats.org/officeDocument/2006/relationships/hyperlink" Target="https://arxiv.org/pdf/1511.08311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pdf/2112.04510.pdf" TargetMode="External"/><Relationship Id="rId3" Type="http://schemas.openxmlformats.org/officeDocument/2006/relationships/hyperlink" Target="https://arxiv.org/pdf/2004.14499.pdf" TargetMode="External"/><Relationship Id="rId7" Type="http://schemas.openxmlformats.org/officeDocument/2006/relationships/hyperlink" Target="https://arxiv.org/pdf/2304.06693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xiv.org/pdf/1908.10883.pdf" TargetMode="External"/><Relationship Id="rId5" Type="http://schemas.openxmlformats.org/officeDocument/2006/relationships/hyperlink" Target="https://arxiv.org/pdf/2305.17243.pdf" TargetMode="External"/><Relationship Id="rId4" Type="http://schemas.openxmlformats.org/officeDocument/2006/relationships/hyperlink" Target="https://arxiv.org/pdf/2101.02221.pdf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0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124.png"/><Relationship Id="rId4" Type="http://schemas.openxmlformats.org/officeDocument/2006/relationships/image" Target="../media/image1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9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9.png"/><Relationship Id="rId7" Type="http://schemas.openxmlformats.org/officeDocument/2006/relationships/image" Target="../media/image1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Relationship Id="rId9" Type="http://schemas.openxmlformats.org/officeDocument/2006/relationships/image" Target="../media/image1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11.png"/><Relationship Id="rId10" Type="http://schemas.openxmlformats.org/officeDocument/2006/relationships/image" Target="../media/image27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57" y="268858"/>
            <a:ext cx="11865429" cy="3160142"/>
          </a:xfrm>
        </p:spPr>
        <p:txBody>
          <a:bodyPr/>
          <a:lstStyle/>
          <a:p>
            <a:pPr algn="ctr"/>
            <a:br>
              <a:rPr lang="el-GR" sz="4400" b="0" i="0" dirty="0">
                <a:solidFill>
                  <a:srgbClr val="00B050"/>
                </a:solidFill>
                <a:effectLst/>
                <a:latin typeface="Amasis MT Pro Medium" panose="020B0604020202020204" pitchFamily="18" charset="0"/>
              </a:rPr>
            </a:br>
            <a:br>
              <a:rPr lang="en-US" sz="4400" b="0" i="0" dirty="0">
                <a:solidFill>
                  <a:srgbClr val="00B050"/>
                </a:solidFill>
                <a:effectLst/>
                <a:latin typeface="Amasis MT Pro Medium" panose="020B0604020202020204" pitchFamily="18" charset="0"/>
              </a:rPr>
            </a:br>
            <a:br>
              <a:rPr lang="en-US" sz="4400" b="0" i="0" dirty="0">
                <a:solidFill>
                  <a:srgbClr val="00B050"/>
                </a:solidFill>
                <a:effectLst/>
                <a:latin typeface="Amasis MT Pro Medium" panose="020B0604020202020204" pitchFamily="18" charset="0"/>
              </a:rPr>
            </a:br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Hubble Tension Tomography</a:t>
            </a:r>
            <a:br>
              <a:rPr lang="en-US" sz="4400" b="0" i="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</a:br>
            <a:br>
              <a:rPr lang="el-GR" sz="4400" b="0" i="0" dirty="0">
                <a:solidFill>
                  <a:srgbClr val="222222"/>
                </a:solidFill>
                <a:effectLst/>
                <a:latin typeface="Comic Sans MS" panose="030F0702030302020204" pitchFamily="66" charset="0"/>
              </a:rPr>
            </a:b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709" y="3583001"/>
            <a:ext cx="8329863" cy="927944"/>
          </a:xfrm>
        </p:spPr>
        <p:txBody>
          <a:bodyPr/>
          <a:lstStyle/>
          <a:p>
            <a:r>
              <a:rPr lang="en-GB" sz="3200" dirty="0"/>
              <a:t>Leandros </a:t>
            </a:r>
            <a:r>
              <a:rPr lang="en-GB" sz="3200" dirty="0" err="1"/>
              <a:t>Perivolaropoulos</a:t>
            </a:r>
            <a:endParaRPr lang="en-GB" sz="3200" dirty="0"/>
          </a:p>
          <a:p>
            <a:r>
              <a:rPr lang="en-GB" sz="1800" dirty="0"/>
              <a:t>Department of Physics, University of Ioannina, Greece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F055E-06A7-7F36-8EBE-C4952A639352}"/>
              </a:ext>
            </a:extLst>
          </p:cNvPr>
          <p:cNvSpPr txBox="1"/>
          <p:nvPr/>
        </p:nvSpPr>
        <p:spPr>
          <a:xfrm>
            <a:off x="499820" y="5695352"/>
            <a:ext cx="1119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Standard Cosmology at the Threshold of Change? Thessaloniki 2024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9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76672"/>
            <a:ext cx="6768752" cy="1152128"/>
          </a:xfrm>
        </p:spPr>
        <p:txBody>
          <a:bodyPr/>
          <a:lstStyle/>
          <a:p>
            <a:pPr algn="ctr"/>
            <a:r>
              <a:rPr lang="en-GB" b="1" dirty="0"/>
              <a:t>The Hubble Crisis </a:t>
            </a:r>
            <a:r>
              <a:rPr lang="en-US" b="1" dirty="0"/>
              <a:t>Approaches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88B3-3CE6-4B99-B6A2-3CB45DCF6C62}"/>
              </a:ext>
            </a:extLst>
          </p:cNvPr>
          <p:cNvSpPr txBox="1"/>
          <p:nvPr/>
        </p:nvSpPr>
        <p:spPr>
          <a:xfrm>
            <a:off x="151153" y="2033561"/>
            <a:ext cx="6271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How can H(z) derived from late time calibrators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(blue point and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calibrated from it)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become consistent with H(z) derived from early time calibrators </a:t>
            </a:r>
            <a:r>
              <a:rPr lang="en-US" b="1" dirty="0">
                <a:latin typeface="Comic Sans MS" pitchFamily="66" charset="0"/>
              </a:rPr>
              <a:t>(black line, CMB+BAO)?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339D3-F60F-434D-8868-7A5BC42B7A26}"/>
              </a:ext>
            </a:extLst>
          </p:cNvPr>
          <p:cNvSpPr txBox="1"/>
          <p:nvPr/>
        </p:nvSpPr>
        <p:spPr>
          <a:xfrm>
            <a:off x="27938" y="3146068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Change </a:t>
            </a:r>
            <a:r>
              <a:rPr lang="en-US" b="1" dirty="0" err="1">
                <a:solidFill>
                  <a:srgbClr val="00B0F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 Intrinsic Luminosity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(systematics or physics change at 0&lt;z&lt;0.1).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(move blue point down)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F485C-0F42-4A37-8F4F-2C0F0BEA1EA8}"/>
              </a:ext>
            </a:extLst>
          </p:cNvPr>
          <p:cNvSpPr txBox="1"/>
          <p:nvPr/>
        </p:nvSpPr>
        <p:spPr>
          <a:xfrm>
            <a:off x="27938" y="4071139"/>
            <a:ext cx="6271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Change sound horizon scale </a:t>
            </a:r>
            <a:r>
              <a:rPr lang="en-US" b="1" u="sng" dirty="0">
                <a:solidFill>
                  <a:srgbClr val="FF0000"/>
                </a:solidFill>
                <a:latin typeface="Comic Sans MS" pitchFamily="66" charset="0"/>
              </a:rPr>
              <a:t>AND matter equality scale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(Early DE transition at </a:t>
            </a:r>
            <a:r>
              <a:rPr lang="en-US" b="1" dirty="0" err="1">
                <a:solidFill>
                  <a:schemeClr val="accent6"/>
                </a:solidFill>
                <a:latin typeface="Comic Sans MS" pitchFamily="66" charset="0"/>
              </a:rPr>
              <a:t>t</a:t>
            </a:r>
            <a:r>
              <a:rPr lang="en-US" b="1" baseline="-25000" dirty="0" err="1">
                <a:solidFill>
                  <a:schemeClr val="accent6"/>
                </a:solidFill>
                <a:latin typeface="Comic Sans MS" pitchFamily="66" charset="0"/>
              </a:rPr>
              <a:t>rec</a:t>
            </a:r>
            <a:r>
              <a:rPr lang="en-US" b="1" baseline="-25000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br>
              <a:rPr lang="en-US" b="1" dirty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en-US" b="1" u="sng" dirty="0">
                <a:solidFill>
                  <a:srgbClr val="FF0000"/>
                </a:solidFill>
                <a:latin typeface="Comic Sans MS" pitchFamily="66" charset="0"/>
              </a:rPr>
              <a:t>and more new physics at </a:t>
            </a:r>
            <a:r>
              <a:rPr lang="en-US" b="1" u="sng" dirty="0" err="1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="1" u="sng" baseline="-25000" dirty="0" err="1">
                <a:solidFill>
                  <a:srgbClr val="FF0000"/>
                </a:solidFill>
                <a:latin typeface="Comic Sans MS" pitchFamily="66" charset="0"/>
              </a:rPr>
              <a:t>eq</a:t>
            </a:r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(shift black line up)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513C7-A5EC-4709-8F1A-6278FB33CD83}"/>
              </a:ext>
            </a:extLst>
          </p:cNvPr>
          <p:cNvSpPr txBox="1"/>
          <p:nvPr/>
        </p:nvSpPr>
        <p:spPr>
          <a:xfrm>
            <a:off x="55877" y="5271468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Deform H(z) by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dynamical dark energy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(problems with BAO, growth, M).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(distort black line) </a:t>
            </a:r>
            <a:endParaRPr lang="en-US" dirty="0"/>
          </a:p>
        </p:txBody>
      </p:sp>
      <p:sp>
        <p:nvSpPr>
          <p:cNvPr id="16" name="Βέλος: Επάνω 15">
            <a:extLst>
              <a:ext uri="{FF2B5EF4-FFF2-40B4-BE49-F238E27FC236}">
                <a16:creationId xmlns:a16="http://schemas.microsoft.com/office/drawing/2014/main" id="{C8574348-5CA6-4EDE-9814-DEA4CADA7FA1}"/>
              </a:ext>
            </a:extLst>
          </p:cNvPr>
          <p:cNvSpPr/>
          <p:nvPr/>
        </p:nvSpPr>
        <p:spPr>
          <a:xfrm>
            <a:off x="8639514" y="2964315"/>
            <a:ext cx="45720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AD478F91-8059-4915-B9F9-AF0D7DDAD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810" y="1773501"/>
            <a:ext cx="5697852" cy="4255217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51CD0F27-F26A-4AC7-90CB-966944D091EE}"/>
              </a:ext>
            </a:extLst>
          </p:cNvPr>
          <p:cNvCxnSpPr>
            <a:cxnSpLocks/>
          </p:cNvCxnSpPr>
          <p:nvPr/>
        </p:nvCxnSpPr>
        <p:spPr>
          <a:xfrm flipV="1">
            <a:off x="5612524" y="4698125"/>
            <a:ext cx="2837793" cy="1098211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C2A1D1-F32E-463B-86FF-A5276FA6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53" y="6175331"/>
            <a:ext cx="5461371" cy="67084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4FBB0A8-09EB-C3B3-C202-F4F0904EA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002" y="6065169"/>
            <a:ext cx="5968660" cy="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6CA0EA8-A1FA-7976-D578-DF11620B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59" y="1300992"/>
            <a:ext cx="8746986" cy="5557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082" y="174602"/>
            <a:ext cx="9317425" cy="986594"/>
          </a:xfrm>
        </p:spPr>
        <p:txBody>
          <a:bodyPr/>
          <a:lstStyle/>
          <a:p>
            <a:pPr algn="ctr"/>
            <a:r>
              <a:rPr lang="en-US" b="1" dirty="0"/>
              <a:t>Hubble Tension Tomography: </a:t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The problem with H(z) deformation models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DD89-A1CF-72D4-C6D0-2790B6B2AFE8}"/>
              </a:ext>
            </a:extLst>
          </p:cNvPr>
          <p:cNvSpPr txBox="1"/>
          <p:nvPr/>
        </p:nvSpPr>
        <p:spPr>
          <a:xfrm>
            <a:off x="131731" y="2232990"/>
            <a:ext cx="2865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The Hubble tension is a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calibrator tension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and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can not be resolved by H(z) deformation.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7ADFB-6111-D8F5-44C6-85E4E32A7F2C}"/>
              </a:ext>
            </a:extLst>
          </p:cNvPr>
          <p:cNvSpPr txBox="1"/>
          <p:nvPr/>
        </p:nvSpPr>
        <p:spPr>
          <a:xfrm>
            <a:off x="2722179" y="1605507"/>
            <a:ext cx="67371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Planck/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Λ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CDM Residual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and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BAO </a:t>
            </a:r>
            <a:r>
              <a:rPr lang="en-US" b="1" dirty="0">
                <a:latin typeface="Comic Sans MS" pitchFamily="66" charset="0"/>
              </a:rPr>
              <a:t>distance moduli.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99AB0A-9284-E5C3-A0E9-FA6B7E32CFDE}"/>
              </a:ext>
            </a:extLst>
          </p:cNvPr>
          <p:cNvSpPr txBox="1"/>
          <p:nvPr/>
        </p:nvSpPr>
        <p:spPr>
          <a:xfrm>
            <a:off x="7507352" y="3691471"/>
            <a:ext cx="12476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w=-1.2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B63EB-FE26-C282-BF32-9B3C880E4DAD}"/>
              </a:ext>
            </a:extLst>
          </p:cNvPr>
          <p:cNvSpPr txBox="1"/>
          <p:nvPr/>
        </p:nvSpPr>
        <p:spPr>
          <a:xfrm>
            <a:off x="4042252" y="4944716"/>
            <a:ext cx="3730147" cy="523220"/>
          </a:xfrm>
          <a:prstGeom prst="rect">
            <a:avLst/>
          </a:prstGeom>
          <a:noFill/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Pantheon+ </a:t>
            </a:r>
            <a:r>
              <a:rPr lang="el-GR" sz="1400" b="1" dirty="0">
                <a:solidFill>
                  <a:srgbClr val="0070C0"/>
                </a:solidFill>
                <a:latin typeface="Comic Sans MS" pitchFamily="66" charset="0"/>
              </a:rPr>
              <a:t>Λ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CDM distance residual Cepheid Calibration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956A68B3-0D66-2862-B5C3-6DE973544DBE}"/>
              </a:ext>
            </a:extLst>
          </p:cNvPr>
          <p:cNvCxnSpPr/>
          <p:nvPr/>
        </p:nvCxnSpPr>
        <p:spPr>
          <a:xfrm flipH="1" flipV="1">
            <a:off x="5090160" y="4257040"/>
            <a:ext cx="375920" cy="62612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2CCC9F-EC9E-6CD2-447A-D00A21B79C12}"/>
              </a:ext>
            </a:extLst>
          </p:cNvPr>
          <p:cNvSpPr txBox="1"/>
          <p:nvPr/>
        </p:nvSpPr>
        <p:spPr>
          <a:xfrm>
            <a:off x="4499452" y="2525377"/>
            <a:ext cx="3730147" cy="5232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Planck </a:t>
            </a:r>
            <a:r>
              <a:rPr lang="el-GR" sz="1400" b="1" dirty="0">
                <a:solidFill>
                  <a:srgbClr val="0070C0"/>
                </a:solidFill>
                <a:latin typeface="Comic Sans MS" pitchFamily="66" charset="0"/>
              </a:rPr>
              <a:t>Λ</a:t>
            </a: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CDM distance residual </a:t>
            </a:r>
            <a:b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Sound Horizon Calibration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EDCF379C-F781-B7A8-5742-D50925CBB943}"/>
              </a:ext>
            </a:extLst>
          </p:cNvPr>
          <p:cNvCxnSpPr>
            <a:cxnSpLocks/>
          </p:cNvCxnSpPr>
          <p:nvPr/>
        </p:nvCxnSpPr>
        <p:spPr>
          <a:xfrm flipH="1">
            <a:off x="6533002" y="2833154"/>
            <a:ext cx="363557" cy="74732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1F8603-4A0B-A775-4B21-CE22392C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" y="3429000"/>
            <a:ext cx="3017508" cy="2946881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162D4BFF-C14D-F464-9BB3-3A81452F5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541" y="5252493"/>
            <a:ext cx="3619686" cy="62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3422F89F-122E-E395-F5B2-5DEFA27B4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0"/>
            <a:ext cx="11810035" cy="4092462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18B4416-3BF0-6E92-B1DF-1AB1524E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85" y="4092462"/>
            <a:ext cx="5035629" cy="2682482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71DB896D-D87E-ED41-C309-3DBAE9615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287" y="3981928"/>
            <a:ext cx="5385473" cy="28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EC47A1E0-522A-9FAA-419E-8C5AB031C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84"/>
            <a:ext cx="3627772" cy="405664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9386DA-DA87-39CB-C1C3-AE21DB5B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6" y="83684"/>
            <a:ext cx="830297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5782B05-FDEF-A968-018F-9F4C232A3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292" y="3007859"/>
            <a:ext cx="6602332" cy="1976120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E7D35DE-A0DC-41F9-B3B1-6AFFA6DD963A}"/>
              </a:ext>
            </a:extLst>
          </p:cNvPr>
          <p:cNvSpPr/>
          <p:nvPr/>
        </p:nvSpPr>
        <p:spPr>
          <a:xfrm>
            <a:off x="5460275" y="4715483"/>
            <a:ext cx="6223726" cy="30190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47A623E-A3A0-06D2-F4DF-F0DB99CC88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0330"/>
            <a:ext cx="5375292" cy="263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E5FF7B-5E0B-1DC0-3214-626D37B56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287" y="3300708"/>
            <a:ext cx="1518149" cy="445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6D61E-D91F-194B-6663-1C6373268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250" y="4463503"/>
            <a:ext cx="3536538" cy="836835"/>
          </a:xfrm>
          <a:prstGeom prst="rect">
            <a:avLst/>
          </a:prstGeom>
        </p:spPr>
      </p:pic>
      <p:pic>
        <p:nvPicPr>
          <p:cNvPr id="13" name="Εικόνα 19">
            <a:extLst>
              <a:ext uri="{FF2B5EF4-FFF2-40B4-BE49-F238E27FC236}">
                <a16:creationId xmlns:a16="http://schemas.microsoft.com/office/drawing/2014/main" id="{4FAAD488-2260-95FF-2FA1-BC198EEE0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44" y="3680785"/>
            <a:ext cx="3316461" cy="82659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FDDD406-2372-A831-A52D-65E95CE3D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75717"/>
            <a:ext cx="4230854" cy="81240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0DED635-AF52-8CC1-C9D9-3EDEEBCB5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9214" y="4541266"/>
            <a:ext cx="4116957" cy="70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951" y="178856"/>
            <a:ext cx="9844098" cy="1339772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Horizon at </a:t>
            </a:r>
            <a:r>
              <a:rPr lang="en-US" b="1" dirty="0" err="1"/>
              <a:t>t</a:t>
            </a:r>
            <a:r>
              <a:rPr lang="en-US" b="1" baseline="-25000" dirty="0" err="1"/>
              <a:t>eq</a:t>
            </a:r>
            <a:r>
              <a:rPr lang="en-US" b="1" dirty="0"/>
              <a:t>: An independent early time </a:t>
            </a:r>
            <a:br>
              <a:rPr lang="en-US" b="1" dirty="0"/>
            </a:br>
            <a:r>
              <a:rPr lang="en-US" b="1" dirty="0"/>
              <a:t>standard ruler hint at with CMB H</a:t>
            </a:r>
            <a:r>
              <a:rPr lang="en-US" b="1" baseline="-25000" dirty="0"/>
              <a:t>0</a:t>
            </a:r>
            <a:endParaRPr lang="en-GB" b="1" baseline="-25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5E473-FD97-485B-92BE-FC6291D42F1D}"/>
              </a:ext>
            </a:extLst>
          </p:cNvPr>
          <p:cNvSpPr txBox="1"/>
          <p:nvPr/>
        </p:nvSpPr>
        <p:spPr>
          <a:xfrm>
            <a:off x="1759545" y="1638216"/>
            <a:ext cx="570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Parameter degeneracies:</a:t>
            </a:r>
            <a:endParaRPr lang="el-G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ABAF02-BDAD-01E0-C781-50992B690C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3585" y="3774515"/>
            <a:ext cx="1835174" cy="7667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504BF4C-0C1F-6AD6-2F50-75D94CC71785}"/>
              </a:ext>
            </a:extLst>
          </p:cNvPr>
          <p:cNvSpPr txBox="1"/>
          <p:nvPr/>
        </p:nvSpPr>
        <p:spPr>
          <a:xfrm>
            <a:off x="1621971" y="2093737"/>
            <a:ext cx="8523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Measured with Hubble free expansion rate E(z)=H(z)/H</a:t>
            </a:r>
            <a:r>
              <a:rPr lang="en-US" sz="2400" baseline="-25000" dirty="0">
                <a:solidFill>
                  <a:srgbClr val="0070C0"/>
                </a:solidFill>
                <a:latin typeface="Comic Sans MS" pitchFamily="66" charset="0"/>
              </a:rPr>
              <a:t>0  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1100&gt;z&gt;0.01</a:t>
            </a:r>
            <a:r>
              <a:rPr lang="el-GR" sz="2400" dirty="0">
                <a:solidFill>
                  <a:srgbClr val="0070C0"/>
                </a:solidFill>
                <a:latin typeface="Comic Sans MS" pitchFamily="66" charset="0"/>
              </a:rPr>
              <a:t>  (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CMB, BAO, </a:t>
            </a:r>
            <a:r>
              <a:rPr lang="en-US" sz="2400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dirty="0">
                <a:solidFill>
                  <a:srgbClr val="0070C0"/>
                </a:solidFill>
                <a:latin typeface="Comic Sans MS" pitchFamily="66" charset="0"/>
              </a:rPr>
              <a:t>): Accurate-no tension here</a:t>
            </a:r>
            <a:endParaRPr lang="el-G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CE0B922-0539-E818-A0E5-5045D3D04BEA}"/>
              </a:ext>
            </a:extLst>
          </p:cNvPr>
          <p:cNvCxnSpPr/>
          <p:nvPr/>
        </p:nvCxnSpPr>
        <p:spPr>
          <a:xfrm flipH="1">
            <a:off x="1077686" y="2982165"/>
            <a:ext cx="957943" cy="100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B947B5-C9A8-EADE-7540-8B2710958537}"/>
              </a:ext>
            </a:extLst>
          </p:cNvPr>
          <p:cNvCxnSpPr>
            <a:cxnSpLocks/>
          </p:cNvCxnSpPr>
          <p:nvPr/>
        </p:nvCxnSpPr>
        <p:spPr>
          <a:xfrm flipH="1">
            <a:off x="6075214" y="2982165"/>
            <a:ext cx="303815" cy="89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FFBEE05-601A-DA1C-69B9-DE38B0E57C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9535" y="3872699"/>
            <a:ext cx="1835174" cy="52906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22B014A-83B8-69FF-E24B-2371DE4FE9B6}"/>
              </a:ext>
            </a:extLst>
          </p:cNvPr>
          <p:cNvCxnSpPr/>
          <p:nvPr/>
        </p:nvCxnSpPr>
        <p:spPr>
          <a:xfrm>
            <a:off x="7826829" y="3061987"/>
            <a:ext cx="1295400" cy="878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52AED71-E79E-78DB-BD51-32AA41ABBA9E}"/>
              </a:ext>
            </a:extLst>
          </p:cNvPr>
          <p:cNvSpPr txBox="1"/>
          <p:nvPr/>
        </p:nvSpPr>
        <p:spPr>
          <a:xfrm>
            <a:off x="-1971" y="5166816"/>
            <a:ext cx="291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Measured with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ultralate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time calibrators (Cepheids, TRGB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etc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) at z&lt;0.01 (no Hubble flow)</a:t>
            </a:r>
            <a:endParaRPr lang="el-GR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EAE6657-F6F4-4EAE-40E4-9B35D6B1DC3B}"/>
              </a:ext>
            </a:extLst>
          </p:cNvPr>
          <p:cNvCxnSpPr/>
          <p:nvPr/>
        </p:nvCxnSpPr>
        <p:spPr>
          <a:xfrm flipV="1">
            <a:off x="1284514" y="4401759"/>
            <a:ext cx="337457" cy="765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D703266C-1889-E580-9695-82BF6A29D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581" y="5606143"/>
            <a:ext cx="2230863" cy="490604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C871D07-9B2D-B18A-8B46-63B3BFCCB6B5}"/>
              </a:ext>
            </a:extLst>
          </p:cNvPr>
          <p:cNvCxnSpPr/>
          <p:nvPr/>
        </p:nvCxnSpPr>
        <p:spPr>
          <a:xfrm>
            <a:off x="3309257" y="4572782"/>
            <a:ext cx="500743" cy="1033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36746854-8CF8-D550-E747-7ED1E3F6F27E}"/>
              </a:ext>
            </a:extLst>
          </p:cNvPr>
          <p:cNvSpPr txBox="1"/>
          <p:nvPr/>
        </p:nvSpPr>
        <p:spPr>
          <a:xfrm>
            <a:off x="5058986" y="5443815"/>
            <a:ext cx="2909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Measured from CMB, BBN assuming </a:t>
            </a:r>
            <a:r>
              <a:rPr lang="el-GR" dirty="0">
                <a:solidFill>
                  <a:srgbClr val="0070C0"/>
                </a:solidFill>
                <a:latin typeface="Comic Sans MS" pitchFamily="66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CDM E(z)</a:t>
            </a:r>
          </a:p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before recombination.</a:t>
            </a:r>
            <a:endParaRPr lang="el-G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47804D7-ED7A-8B2B-ED18-11C7629B499F}"/>
              </a:ext>
            </a:extLst>
          </p:cNvPr>
          <p:cNvCxnSpPr>
            <a:cxnSpLocks/>
          </p:cNvCxnSpPr>
          <p:nvPr/>
        </p:nvCxnSpPr>
        <p:spPr>
          <a:xfrm flipH="1">
            <a:off x="6227121" y="4401759"/>
            <a:ext cx="598222" cy="104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Εικόνα 2053">
            <a:extLst>
              <a:ext uri="{FF2B5EF4-FFF2-40B4-BE49-F238E27FC236}">
                <a16:creationId xmlns:a16="http://schemas.microsoft.com/office/drawing/2014/main" id="{D47F3C7A-E167-E195-E5FD-8070DDB131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6745" y="5606143"/>
            <a:ext cx="3995510" cy="398020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0EFE5AB-CB9D-A7A9-9811-B730360CE325}"/>
              </a:ext>
            </a:extLst>
          </p:cNvPr>
          <p:cNvCxnSpPr/>
          <p:nvPr/>
        </p:nvCxnSpPr>
        <p:spPr>
          <a:xfrm>
            <a:off x="7402286" y="4401759"/>
            <a:ext cx="1153885" cy="1204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8572CAD-C0F9-BC1A-0356-AB3882DD56A8}"/>
              </a:ext>
            </a:extLst>
          </p:cNvPr>
          <p:cNvCxnSpPr>
            <a:cxnSpLocks/>
          </p:cNvCxnSpPr>
          <p:nvPr/>
        </p:nvCxnSpPr>
        <p:spPr>
          <a:xfrm flipH="1">
            <a:off x="10257346" y="4401759"/>
            <a:ext cx="334454" cy="1042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9941D18-397F-0649-5C5E-1D35B6F980E0}"/>
              </a:ext>
            </a:extLst>
          </p:cNvPr>
          <p:cNvSpPr txBox="1"/>
          <p:nvPr/>
        </p:nvSpPr>
        <p:spPr>
          <a:xfrm>
            <a:off x="9115308" y="2822857"/>
            <a:ext cx="2909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Obtained from </a:t>
            </a:r>
            <a:r>
              <a:rPr lang="el-GR" dirty="0">
                <a:solidFill>
                  <a:srgbClr val="0070C0"/>
                </a:solidFill>
                <a:latin typeface="Comic Sans MS" pitchFamily="66" charset="0"/>
              </a:rPr>
              <a:t>Λ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CDM E(z) from </a:t>
            </a:r>
            <a:r>
              <a:rPr lang="en-US" dirty="0" err="1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baseline="-25000" dirty="0" err="1">
                <a:solidFill>
                  <a:srgbClr val="0070C0"/>
                </a:solidFill>
                <a:latin typeface="Comic Sans MS" pitchFamily="66" charset="0"/>
              </a:rPr>
              <a:t>eq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using shape of LSS power spectrum.</a:t>
            </a:r>
            <a:endParaRPr lang="el-G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FC839-B444-58C6-53FD-B719CCA7FD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71545" y="3253953"/>
            <a:ext cx="2038455" cy="33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91EB79-6B6D-8E2D-BDBD-0F886EA3FE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3190" y="3243002"/>
            <a:ext cx="1460575" cy="374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326344-7418-D2F9-CBF6-75BF239F84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18654" y="6146464"/>
            <a:ext cx="2994387" cy="3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2" grpId="0"/>
      <p:bldP spid="43" grpId="0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32F96FB-CD22-01F3-E1A6-71E8A7FC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38" y="2160866"/>
            <a:ext cx="5566390" cy="686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556937" cy="783957"/>
          </a:xfrm>
        </p:spPr>
        <p:txBody>
          <a:bodyPr/>
          <a:lstStyle/>
          <a:p>
            <a:pPr algn="ctr"/>
            <a:r>
              <a:rPr lang="en-US" b="1" dirty="0"/>
              <a:t>Reanalyze the Local SH0ES Calibrator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B09BC8-5024-476B-BCA2-7D7F173BF410}"/>
              </a:ext>
            </a:extLst>
          </p:cNvPr>
          <p:cNvSpPr txBox="1"/>
          <p:nvPr/>
        </p:nvSpPr>
        <p:spPr>
          <a:xfrm>
            <a:off x="1810970" y="1188099"/>
            <a:ext cx="9161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Calibrate Cepheids in anchor galaxies and in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SnIa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hosts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3492 equations fit for 47 unknown parameters (including M of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SnIa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B33ADA-C88E-480D-AE3B-0BEBBA3F0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64" y="2894284"/>
            <a:ext cx="2002564" cy="4374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6DD8C4-030D-4F5D-8CAE-2711FA2FD253}"/>
              </a:ext>
            </a:extLst>
          </p:cNvPr>
          <p:cNvSpPr txBox="1"/>
          <p:nvPr/>
        </p:nvSpPr>
        <p:spPr>
          <a:xfrm>
            <a:off x="4448317" y="2027731"/>
            <a:ext cx="24926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jth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Cepheid in </a:t>
            </a:r>
            <a:r>
              <a:rPr lang="en-US" sz="1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ith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galaxy</a:t>
            </a:r>
            <a:endParaRPr lang="en-US" sz="1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8DF56B-536D-402D-8A28-E5B502B8EB67}"/>
              </a:ext>
            </a:extLst>
          </p:cNvPr>
          <p:cNvSpPr txBox="1"/>
          <p:nvPr/>
        </p:nvSpPr>
        <p:spPr>
          <a:xfrm>
            <a:off x="-141962" y="5299849"/>
            <a:ext cx="7082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Express the system as linear vector transformation 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1A482C19-BF3B-4AAA-ACF5-BAC683D4A7E1}"/>
              </a:ext>
            </a:extLst>
          </p:cNvPr>
          <p:cNvCxnSpPr>
            <a:cxnSpLocks/>
          </p:cNvCxnSpPr>
          <p:nvPr/>
        </p:nvCxnSpPr>
        <p:spPr>
          <a:xfrm flipH="1">
            <a:off x="2566186" y="3149181"/>
            <a:ext cx="1222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5F1669E-D530-4A32-BE16-4A79A67CABA1}"/>
              </a:ext>
            </a:extLst>
          </p:cNvPr>
          <p:cNvSpPr txBox="1"/>
          <p:nvPr/>
        </p:nvSpPr>
        <p:spPr>
          <a:xfrm>
            <a:off x="1837521" y="6043350"/>
            <a:ext cx="3301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Minimize 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χ</a:t>
            </a:r>
            <a:r>
              <a:rPr lang="el-GR" b="1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: 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A09CD3A-1902-478C-04DD-617C0E19F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23" y="5951403"/>
            <a:ext cx="1264683" cy="4857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4D8BE2-2A62-ADF1-8419-F5B9A5BC6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414" y="6031156"/>
            <a:ext cx="2946551" cy="3937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AF64C9-D538-9CF4-1283-E142D1C87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3249" y="2225516"/>
            <a:ext cx="3536333" cy="3145632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2F0536-9BDF-AC54-D91A-B3F880B630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8229" y="2867366"/>
            <a:ext cx="2343031" cy="47025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691F0EC-483B-94DA-38D5-98669EC5EA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6583" y="4271683"/>
            <a:ext cx="3332712" cy="335459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237D3F-A4F7-84BC-71B0-E688C8D8985F}"/>
              </a:ext>
            </a:extLst>
          </p:cNvPr>
          <p:cNvCxnSpPr/>
          <p:nvPr/>
        </p:nvCxnSpPr>
        <p:spPr>
          <a:xfrm flipH="1" flipV="1">
            <a:off x="4435357" y="3955588"/>
            <a:ext cx="131226" cy="31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7BCC65F-FEE2-AE36-D6B6-074E46931F7C}"/>
              </a:ext>
            </a:extLst>
          </p:cNvPr>
          <p:cNvSpPr txBox="1"/>
          <p:nvPr/>
        </p:nvSpPr>
        <p:spPr>
          <a:xfrm>
            <a:off x="5729228" y="2364495"/>
            <a:ext cx="31459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Cepheid calibration</a:t>
            </a:r>
            <a:endParaRPr lang="en-US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330FC6-5972-BE27-5C25-25F245F55A2E}"/>
              </a:ext>
            </a:extLst>
          </p:cNvPr>
          <p:cNvSpPr txBox="1"/>
          <p:nvPr/>
        </p:nvSpPr>
        <p:spPr>
          <a:xfrm>
            <a:off x="6153052" y="2916591"/>
            <a:ext cx="27221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SnIa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calibration</a:t>
            </a:r>
            <a:endParaRPr lang="en-US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E6846AC-BAEF-FD49-7818-7C9F5C600EED}"/>
              </a:ext>
            </a:extLst>
          </p:cNvPr>
          <p:cNvSpPr txBox="1"/>
          <p:nvPr/>
        </p:nvSpPr>
        <p:spPr>
          <a:xfrm>
            <a:off x="5139480" y="3485220"/>
            <a:ext cx="3735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m=</a:t>
            </a:r>
            <a:r>
              <a: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μ(Η</a:t>
            </a:r>
            <a:r>
              <a:rPr lang="el-GR" sz="16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0</a:t>
            </a:r>
            <a:r>
              <a:rPr lang="el-G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)+Μ</a:t>
            </a:r>
            <a:r>
              <a:rPr lang="el-GR" sz="1600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Β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-&gt;Hubble flow </a:t>
            </a:r>
            <a:r>
              <a:rPr lang="en-US" sz="1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SnIa</a:t>
            </a:r>
            <a:endParaRPr lang="en-US" sz="16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8109430-E87C-E6CD-27F5-50F614B0E4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805" y="3463167"/>
            <a:ext cx="4282476" cy="3693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9DA132B-300D-044E-2C53-AAEBA771E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" y="4057538"/>
            <a:ext cx="4463072" cy="11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1DBA3F-DF7C-A0D1-6E1D-A9FCB3F5B0B0}"/>
              </a:ext>
            </a:extLst>
          </p:cNvPr>
          <p:cNvSpPr txBox="1"/>
          <p:nvPr/>
        </p:nvSpPr>
        <p:spPr>
          <a:xfrm>
            <a:off x="6765859" y="5403605"/>
            <a:ext cx="54261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latest SH0ES measurement of H</a:t>
            </a:r>
            <a:r>
              <a:rPr lang="en-US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: 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distance ladder in practice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  <p:bldP spid="23" grpId="0"/>
      <p:bldP spid="24" grpId="0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058" y="315050"/>
            <a:ext cx="10099114" cy="869561"/>
          </a:xfrm>
        </p:spPr>
        <p:txBody>
          <a:bodyPr/>
          <a:lstStyle/>
          <a:p>
            <a:pPr algn="ctr"/>
            <a:r>
              <a:rPr lang="en-US" b="1" dirty="0"/>
              <a:t>Generalizing the baseline SH0ES modeling analysis: 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New degrees of freedom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53047-77F5-B90B-54B6-99DBCC1E8A2B}"/>
              </a:ext>
            </a:extLst>
          </p:cNvPr>
          <p:cNvSpPr txBox="1"/>
          <p:nvPr/>
        </p:nvSpPr>
        <p:spPr>
          <a:xfrm>
            <a:off x="1740813" y="1650555"/>
            <a:ext cx="9384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Allow for a change (transition) of the SH0ES modeling parameters M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b="1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Z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M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at a given distance D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(cosmic time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).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C732D-771A-3AD2-B7EF-07175CB83548}"/>
              </a:ext>
            </a:extLst>
          </p:cNvPr>
          <p:cNvSpPr txBox="1"/>
          <p:nvPr/>
        </p:nvSpPr>
        <p:spPr>
          <a:xfrm>
            <a:off x="271241" y="2586727"/>
            <a:ext cx="10853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For example if M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was allowed to change, the Cepheid modeling would have to change as: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029B718-16CD-A3D7-2CA7-020713C770BA}"/>
              </a:ext>
            </a:extLst>
          </p:cNvPr>
          <p:cNvSpPr/>
          <p:nvPr/>
        </p:nvSpPr>
        <p:spPr>
          <a:xfrm>
            <a:off x="1593855" y="3645938"/>
            <a:ext cx="293914" cy="50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620A3-6F4E-724D-8D81-311E5C6D9EE5}"/>
              </a:ext>
            </a:extLst>
          </p:cNvPr>
          <p:cNvSpPr txBox="1"/>
          <p:nvPr/>
        </p:nvSpPr>
        <p:spPr>
          <a:xfrm>
            <a:off x="271240" y="5207445"/>
            <a:ext cx="11365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new matrix equation Y=L q would have the same data/constraints Y (labeled with their distance) the same covariance matrix C but different model matrix L and parameter vector q.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C5C0B2-8CCD-5555-6881-DDFBAB252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5" y="3054521"/>
            <a:ext cx="2158189" cy="505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75D68-6E93-3A7A-1CEB-0A7BC5E10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" y="4295718"/>
            <a:ext cx="5918347" cy="505108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205EB95B-F434-5743-DFF1-C5C80085D935}"/>
              </a:ext>
            </a:extLst>
          </p:cNvPr>
          <p:cNvSpPr/>
          <p:nvPr/>
        </p:nvSpPr>
        <p:spPr>
          <a:xfrm>
            <a:off x="8982297" y="3399855"/>
            <a:ext cx="293914" cy="50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6A5EAE5-8663-ABC0-B1DF-3410015A6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998" y="2993236"/>
            <a:ext cx="4502879" cy="435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BEF7F8-B96D-3424-948E-EABEA1A42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7124" y="3920791"/>
            <a:ext cx="7184876" cy="337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F8C34B-4622-E483-184D-82BFB998ED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913" y="4299150"/>
            <a:ext cx="5486682" cy="100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8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3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19" y="86689"/>
            <a:ext cx="4702661" cy="869561"/>
          </a:xfrm>
        </p:spPr>
        <p:txBody>
          <a:bodyPr/>
          <a:lstStyle/>
          <a:p>
            <a:pPr algn="ctr"/>
            <a:r>
              <a:rPr lang="en-US" b="1" dirty="0"/>
              <a:t>Results of the Generalized Analysis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8A0B0E-9F66-A67C-9383-F1BC943EAFA0}"/>
              </a:ext>
            </a:extLst>
          </p:cNvPr>
          <p:cNvGrpSpPr/>
          <p:nvPr/>
        </p:nvGrpSpPr>
        <p:grpSpPr>
          <a:xfrm>
            <a:off x="95181" y="1423491"/>
            <a:ext cx="6177599" cy="3636012"/>
            <a:chOff x="166766" y="1508038"/>
            <a:chExt cx="5740695" cy="33847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76BF0D-0BF9-470C-DD40-91768E5D7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766" y="1508038"/>
              <a:ext cx="5740695" cy="3384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27D97E-57E3-1D9C-582D-36DEB98140A1}"/>
                </a:ext>
              </a:extLst>
            </p:cNvPr>
            <p:cNvSpPr txBox="1"/>
            <p:nvPr/>
          </p:nvSpPr>
          <p:spPr>
            <a:xfrm>
              <a:off x="4419599" y="3816812"/>
              <a:ext cx="783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b="1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b="1" baseline="-250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B</a:t>
              </a:r>
              <a:r>
                <a:rPr lang="en-US" b="1" baseline="300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&gt;</a:t>
              </a:r>
              <a:endParaRPr lang="en-US" sz="1800" b="1" baseline="30000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E09F29-9204-EC47-6C95-29B4D395E3EF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4158341" y="3799114"/>
              <a:ext cx="261258" cy="20236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2D119D-AE8F-EDCE-E7AF-060EB0B96F25}"/>
                </a:ext>
              </a:extLst>
            </p:cNvPr>
            <p:cNvSpPr txBox="1"/>
            <p:nvPr/>
          </p:nvSpPr>
          <p:spPr>
            <a:xfrm>
              <a:off x="1117528" y="3715630"/>
              <a:ext cx="783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b="1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B</a:t>
              </a:r>
              <a:r>
                <a:rPr lang="en-US" b="1" baseline="30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&lt;</a:t>
              </a:r>
              <a:endParaRPr lang="en-US" sz="1800" b="1" baseline="300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5F5207-3751-BA59-73CF-03D7DC2753C5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509413" y="3603171"/>
              <a:ext cx="199644" cy="112459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836B5A-6E5F-808A-DA7A-7D9E1E017B66}"/>
                </a:ext>
              </a:extLst>
            </p:cNvPr>
            <p:cNvSpPr txBox="1"/>
            <p:nvPr/>
          </p:nvSpPr>
          <p:spPr>
            <a:xfrm>
              <a:off x="3824477" y="1821516"/>
              <a:ext cx="11902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(D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)</a:t>
              </a:r>
              <a:endParaRPr lang="en-US" sz="1800" b="1" baseline="30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9DF926-E396-F319-91A9-52804ED45EF2}"/>
                </a:ext>
              </a:extLst>
            </p:cNvPr>
            <p:cNvCxnSpPr/>
            <p:nvPr/>
          </p:nvCxnSpPr>
          <p:spPr>
            <a:xfrm flipH="1">
              <a:off x="4288970" y="2188029"/>
              <a:ext cx="359230" cy="16328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4054AA-8579-D34A-49CA-7502CC8F40C1}"/>
              </a:ext>
            </a:extLst>
          </p:cNvPr>
          <p:cNvSpPr txBox="1"/>
          <p:nvPr/>
        </p:nvSpPr>
        <p:spPr>
          <a:xfrm>
            <a:off x="528969" y="5180282"/>
            <a:ext cx="5892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Spontaneous transition of the best fit value of H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0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when a transition at D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~50Mpc is allowed.</a:t>
            </a:r>
            <a:br>
              <a:rPr lang="el-GR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l-GR" sz="20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=(67.3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±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4.6)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km/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secMpc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ACF23C1-9CB7-DF81-8B44-E53623F92710}"/>
              </a:ext>
            </a:extLst>
          </p:cNvPr>
          <p:cNvCxnSpPr/>
          <p:nvPr/>
        </p:nvCxnSpPr>
        <p:spPr>
          <a:xfrm flipV="1">
            <a:off x="2326640" y="2960986"/>
            <a:ext cx="2306320" cy="2834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FCC0D94-1FEF-4575-4F26-9E567C5EE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325" y="1456676"/>
            <a:ext cx="6125238" cy="36360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BAEB5A-5D5E-93E5-44F4-5034718AD985}"/>
              </a:ext>
            </a:extLst>
          </p:cNvPr>
          <p:cNvSpPr txBox="1"/>
          <p:nvPr/>
        </p:nvSpPr>
        <p:spPr>
          <a:xfrm>
            <a:off x="6200508" y="5213466"/>
            <a:ext cx="58928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Using Inverse distance ladder input</a:t>
            </a:r>
            <a:br>
              <a:rPr lang="el-GR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l-GR" sz="2000" b="1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=(68.2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±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0.9) 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km/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secMpc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2ADB72-D3AB-3C62-B669-885DAAA4A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29" y="6134389"/>
            <a:ext cx="9646146" cy="7620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F1FE45-B43C-5A36-E4F4-3C135107E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2245" y="-40333"/>
            <a:ext cx="7438637" cy="163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68" y="128330"/>
            <a:ext cx="10099114" cy="869561"/>
          </a:xfrm>
        </p:spPr>
        <p:txBody>
          <a:bodyPr/>
          <a:lstStyle/>
          <a:p>
            <a:pPr algn="ctr"/>
            <a:r>
              <a:rPr lang="en-US" b="1" dirty="0"/>
              <a:t>Hints for an M transition in SH0ES?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D320E4-B7C9-8B6A-4A25-6EC11FF9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1" y="1137855"/>
            <a:ext cx="12029440" cy="4140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8503E-7702-C681-58F5-923FA8BA1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396" y="5851578"/>
            <a:ext cx="3079830" cy="76681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972E1E1-FCAA-469E-4237-130066CB6DDC}"/>
              </a:ext>
            </a:extLst>
          </p:cNvPr>
          <p:cNvCxnSpPr>
            <a:cxnSpLocks/>
          </p:cNvCxnSpPr>
          <p:nvPr/>
        </p:nvCxnSpPr>
        <p:spPr>
          <a:xfrm flipH="1" flipV="1">
            <a:off x="2600960" y="3759200"/>
            <a:ext cx="1803401" cy="2026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FD0043-A80D-DBFD-7F64-99BBB03F1FFF}"/>
              </a:ext>
            </a:extLst>
          </p:cNvPr>
          <p:cNvCxnSpPr>
            <a:cxnSpLocks/>
          </p:cNvCxnSpPr>
          <p:nvPr/>
        </p:nvCxnSpPr>
        <p:spPr>
          <a:xfrm flipV="1">
            <a:off x="6563360" y="3931920"/>
            <a:ext cx="1224281" cy="206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F32BE00-0679-9E73-217D-A51EAAA9C63C}"/>
              </a:ext>
            </a:extLst>
          </p:cNvPr>
          <p:cNvSpPr txBox="1"/>
          <p:nvPr/>
        </p:nvSpPr>
        <p:spPr>
          <a:xfrm>
            <a:off x="6842760" y="5209633"/>
            <a:ext cx="518667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Allow (but do not enforce) an M transition at 50Mpc </a:t>
            </a:r>
            <a:b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00B050"/>
                </a:solidFill>
                <a:latin typeface="Comic Sans MS" panose="030F0702030302020204" pitchFamily="66" charset="0"/>
              </a:rPr>
              <a:t>(new degree of freedom approach)</a:t>
            </a:r>
            <a:endParaRPr lang="en-US" sz="18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B050D0-63BF-2D61-885E-CE31516C75DC}"/>
              </a:ext>
            </a:extLst>
          </p:cNvPr>
          <p:cNvSpPr txBox="1"/>
          <p:nvPr/>
        </p:nvSpPr>
        <p:spPr>
          <a:xfrm>
            <a:off x="-86357" y="5348133"/>
            <a:ext cx="4815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Derive </a:t>
            </a:r>
            <a:r>
              <a:rPr lang="el-GR" b="1" dirty="0">
                <a:solidFill>
                  <a:srgbClr val="FF0000"/>
                </a:solidFill>
                <a:latin typeface="Comic Sans MS" panose="030F0702030302020204" pitchFamily="66" charset="0"/>
              </a:rPr>
              <a:t>μ</a:t>
            </a:r>
            <a:r>
              <a:rPr lang="en-US" b="1" baseline="-25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and do not allow any transition </a:t>
            </a:r>
            <a:b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(the original SH0ES approach)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556937" cy="783957"/>
          </a:xfrm>
        </p:spPr>
        <p:txBody>
          <a:bodyPr/>
          <a:lstStyle/>
          <a:p>
            <a:pPr algn="ctr"/>
            <a:r>
              <a:rPr lang="en-US" b="1" dirty="0"/>
              <a:t>Main Points / Conclusion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0D04A-7F33-4F82-8A48-11CCF41CE424}"/>
              </a:ext>
            </a:extLst>
          </p:cNvPr>
          <p:cNvSpPr txBox="1"/>
          <p:nvPr/>
        </p:nvSpPr>
        <p:spPr>
          <a:xfrm>
            <a:off x="2028810" y="1752107"/>
            <a:ext cx="886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The Hubble tension is a tension between early time and late time cosmic distance calibrators. New physics and a change of the standard model is likely to emerge from this tension.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778D2-A133-2554-AC00-93EBEBDEE9CC}"/>
              </a:ext>
            </a:extLst>
          </p:cNvPr>
          <p:cNvSpPr txBox="1"/>
          <p:nvPr/>
        </p:nvSpPr>
        <p:spPr>
          <a:xfrm>
            <a:off x="1024387" y="2809428"/>
            <a:ext cx="108734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New physics is likely in both the early time calibrators (sound horizon at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rec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and horizon at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eq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) or late time calibrators (local cosmic physics/astrophysics)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6E2001-0CB2-5D90-8C29-AC7B42271BFB}"/>
              </a:ext>
            </a:extLst>
          </p:cNvPr>
          <p:cNvSpPr txBox="1"/>
          <p:nvPr/>
        </p:nvSpPr>
        <p:spPr>
          <a:xfrm>
            <a:off x="1277291" y="3679672"/>
            <a:ext cx="9377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A late transition event involving a sudden change of the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intrinsic luminosity occurring less than 150 million years ago (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&lt;0.01) is a hypothesis that deserves further investigation by reanalyzing the SH0ES data with new degrees of freedom.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7D7CD-1A8F-7680-6AE8-BE17FC081105}"/>
              </a:ext>
            </a:extLst>
          </p:cNvPr>
          <p:cNvSpPr txBox="1"/>
          <p:nvPr/>
        </p:nvSpPr>
        <p:spPr>
          <a:xfrm>
            <a:off x="1206171" y="5103914"/>
            <a:ext cx="9377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There are hints in the SH0ES data for such an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ultralate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physics transition.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36" y="193643"/>
            <a:ext cx="6768752" cy="1152128"/>
          </a:xfrm>
        </p:spPr>
        <p:txBody>
          <a:bodyPr/>
          <a:lstStyle/>
          <a:p>
            <a:pPr algn="ctr"/>
            <a:r>
              <a:rPr lang="en-GB" b="1" dirty="0"/>
              <a:t>The large scale tensions of the </a:t>
            </a:r>
            <a:br>
              <a:rPr lang="en-GB" b="1" dirty="0"/>
            </a:br>
            <a:r>
              <a:rPr lang="en-GB" b="1" dirty="0"/>
              <a:t>standard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3EDE1-D93A-4CA8-8280-9E26E1CFD7F6}"/>
              </a:ext>
            </a:extLst>
          </p:cNvPr>
          <p:cNvSpPr txBox="1"/>
          <p:nvPr/>
        </p:nvSpPr>
        <p:spPr>
          <a:xfrm>
            <a:off x="652224" y="1996171"/>
            <a:ext cx="11213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1. The Hubble crisis (5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σ):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Local direct measurements of H</a:t>
            </a:r>
            <a:r>
              <a:rPr lang="en-US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0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are in 5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σ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tension with CMB indirect measurements of H</a:t>
            </a:r>
            <a:r>
              <a:rPr lang="en-US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0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(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Sound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horizon+CMB+BAO+BBN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: H</a:t>
            </a:r>
            <a:r>
              <a:rPr lang="en-US" b="1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0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=67.4±0.5km/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secMpc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SnIa+Cepheids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: 73.04±1km/</a:t>
            </a:r>
            <a:r>
              <a:rPr lang="en-US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secMpc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(5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σ, 9%))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6D9C0-54CA-4441-AE4C-E7BA20F78095}"/>
              </a:ext>
            </a:extLst>
          </p:cNvPr>
          <p:cNvSpPr txBox="1"/>
          <p:nvPr/>
        </p:nvSpPr>
        <p:spPr>
          <a:xfrm>
            <a:off x="652224" y="2860008"/>
            <a:ext cx="9704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2. The growth tension (2-3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σ):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Direct measurements of the growth rate of cosmological perturbations (weak lensing, peculiar velocities, cluster counts) indicate a lower growth rate than that indicated by Planck-</a:t>
            </a:r>
            <a:r>
              <a:rPr lang="el-GR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Λ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CDM  (lower matter density).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A2206-3545-4031-8ED0-192B2CFAE0EF}"/>
              </a:ext>
            </a:extLst>
          </p:cNvPr>
          <p:cNvSpPr txBox="1"/>
          <p:nvPr/>
        </p:nvSpPr>
        <p:spPr>
          <a:xfrm>
            <a:off x="652224" y="4630653"/>
            <a:ext cx="9704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Comic Sans MS" pitchFamily="66" charset="0"/>
              </a:rPr>
              <a:t>4. CMB anisotropy anomalies (2-3</a:t>
            </a:r>
            <a:r>
              <a:rPr lang="el-GR" b="1" dirty="0">
                <a:solidFill>
                  <a:srgbClr val="FFC000"/>
                </a:solidFill>
                <a:latin typeface="Comic Sans MS" pitchFamily="66" charset="0"/>
              </a:rPr>
              <a:t>σ)</a:t>
            </a:r>
            <a:r>
              <a:rPr lang="en-US" b="1" dirty="0">
                <a:solidFill>
                  <a:srgbClr val="FFC000"/>
                </a:solidFill>
                <a:latin typeface="Comic Sans MS" pitchFamily="66" charset="0"/>
              </a:rPr>
              <a:t>: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Lack of power on large angular scales,</a:t>
            </a:r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small vs large scales tension (different best fit values of cosmological parameters), cold spot anomaly, hemispherical temperature variance asymmetry, preference for odd parity correlations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5E5A2D-78EA-41DC-8ED2-FC07F7BFC75C}"/>
              </a:ext>
            </a:extLst>
          </p:cNvPr>
          <p:cNvSpPr txBox="1"/>
          <p:nvPr/>
        </p:nvSpPr>
        <p:spPr>
          <a:xfrm>
            <a:off x="652224" y="3883830"/>
            <a:ext cx="970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3. Cosmic Dipoles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5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σ)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B0F0"/>
                </a:solidFill>
                <a:latin typeface="Comic Sans MS" pitchFamily="66" charset="0"/>
              </a:rPr>
              <a:t>Quasar+radio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 galaxies density dipole, large scale velocity bulk flow.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6B1C6-CAF6-5A49-4BFE-CA4A4B13E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81" y="4509"/>
            <a:ext cx="5499383" cy="205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allAtOnce"/>
      <p:bldP spid="6" grpId="0" uiExpand="1" build="allAtOnce"/>
      <p:bldP spid="7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0903" y="2766963"/>
            <a:ext cx="5179497" cy="783957"/>
          </a:xfrm>
        </p:spPr>
        <p:txBody>
          <a:bodyPr/>
          <a:lstStyle/>
          <a:p>
            <a:pPr algn="ctr"/>
            <a:r>
              <a:rPr lang="en-US" b="1" dirty="0"/>
              <a:t>Extra Slides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1808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556937" cy="783957"/>
          </a:xfrm>
        </p:spPr>
        <p:txBody>
          <a:bodyPr/>
          <a:lstStyle/>
          <a:p>
            <a:pPr algn="ctr"/>
            <a:r>
              <a:rPr lang="en-US" b="1" dirty="0"/>
              <a:t>Generic Distance Scale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0D04A-7F33-4F82-8A48-11CCF41CE424}"/>
              </a:ext>
            </a:extLst>
          </p:cNvPr>
          <p:cNvSpPr txBox="1"/>
          <p:nvPr/>
        </p:nvSpPr>
        <p:spPr>
          <a:xfrm>
            <a:off x="4914383" y="3498352"/>
            <a:ext cx="468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In the context of false vacuum decay </a:t>
            </a: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ubbles of true vacuum form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218B241-F1AE-4B38-8AEC-8FD89B1B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44" y="1436445"/>
            <a:ext cx="4259949" cy="289585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5254C561-59E2-4879-B6BB-528C2898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173" y="1305495"/>
            <a:ext cx="2733354" cy="2097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A7C205-56FB-44B1-9DB8-9A613091367A}"/>
              </a:ext>
            </a:extLst>
          </p:cNvPr>
          <p:cNvSpPr txBox="1"/>
          <p:nvPr/>
        </p:nvSpPr>
        <p:spPr>
          <a:xfrm>
            <a:off x="-51355" y="4823800"/>
            <a:ext cx="3911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Scale of True Vacuum Bubbles: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0F80049-668A-45C1-B4F1-C83991F77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4977" y="4368080"/>
            <a:ext cx="1331912" cy="464912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A78C39CB-6699-471A-A7E1-8B21FCF2B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7279" y="5247103"/>
            <a:ext cx="2396078" cy="464911"/>
          </a:xfrm>
          <a:prstGeom prst="rect">
            <a:avLst/>
          </a:prstGeom>
        </p:spPr>
      </p:pic>
      <p:sp>
        <p:nvSpPr>
          <p:cNvPr id="19" name="Δεξί άγκιστρο 18">
            <a:extLst>
              <a:ext uri="{FF2B5EF4-FFF2-40B4-BE49-F238E27FC236}">
                <a16:creationId xmlns:a16="http://schemas.microsoft.com/office/drawing/2014/main" id="{593DD473-AB72-4504-8553-FC688BF35228}"/>
              </a:ext>
            </a:extLst>
          </p:cNvPr>
          <p:cNvSpPr/>
          <p:nvPr/>
        </p:nvSpPr>
        <p:spPr>
          <a:xfrm>
            <a:off x="5613357" y="4368080"/>
            <a:ext cx="270588" cy="14145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Βέλος: Δεξιό 19">
            <a:extLst>
              <a:ext uri="{FF2B5EF4-FFF2-40B4-BE49-F238E27FC236}">
                <a16:creationId xmlns:a16="http://schemas.microsoft.com/office/drawing/2014/main" id="{F1AA2557-0184-40D0-81C7-5A0D921DE55E}"/>
              </a:ext>
            </a:extLst>
          </p:cNvPr>
          <p:cNvSpPr/>
          <p:nvPr/>
        </p:nvSpPr>
        <p:spPr>
          <a:xfrm>
            <a:off x="5818620" y="4923787"/>
            <a:ext cx="2360644" cy="243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F95F2D2-2638-499B-88BC-6889F510F7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5567" y="5293757"/>
            <a:ext cx="2217612" cy="2438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DE2663-6481-4DE6-A80D-6EE726ED281C}"/>
              </a:ext>
            </a:extLst>
          </p:cNvPr>
          <p:cNvSpPr txBox="1"/>
          <p:nvPr/>
        </p:nvSpPr>
        <p:spPr>
          <a:xfrm>
            <a:off x="3363087" y="5892557"/>
            <a:ext cx="99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O(1)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5" name="Ευθύγραμμο βέλος σύνδεσης 24">
            <a:extLst>
              <a:ext uri="{FF2B5EF4-FFF2-40B4-BE49-F238E27FC236}">
                <a16:creationId xmlns:a16="http://schemas.microsoft.com/office/drawing/2014/main" id="{F6F3D68B-F3EF-4E59-809D-844B5AADFB23}"/>
              </a:ext>
            </a:extLst>
          </p:cNvPr>
          <p:cNvCxnSpPr/>
          <p:nvPr/>
        </p:nvCxnSpPr>
        <p:spPr>
          <a:xfrm flipV="1">
            <a:off x="3775216" y="5569211"/>
            <a:ext cx="136174" cy="21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2FABB1E-4BDB-4F0A-8F47-1F6E308CF1F9}"/>
              </a:ext>
            </a:extLst>
          </p:cNvPr>
          <p:cNvSpPr txBox="1"/>
          <p:nvPr/>
        </p:nvSpPr>
        <p:spPr>
          <a:xfrm>
            <a:off x="4253724" y="5888434"/>
            <a:ext cx="1852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Planck mass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39B3F097-B5B8-4E51-8C3A-93B88B7DDC5E}"/>
              </a:ext>
            </a:extLst>
          </p:cNvPr>
          <p:cNvCxnSpPr/>
          <p:nvPr/>
        </p:nvCxnSpPr>
        <p:spPr>
          <a:xfrm flipH="1" flipV="1">
            <a:off x="4670954" y="5569211"/>
            <a:ext cx="488145" cy="323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E9987351-3D4D-4D24-9FC2-7A638593D9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8620" y="4620330"/>
            <a:ext cx="1996613" cy="2209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62FB710-45D7-4019-A92D-27A2F2320FE5}"/>
              </a:ext>
            </a:extLst>
          </p:cNvPr>
          <p:cNvSpPr txBox="1"/>
          <p:nvPr/>
        </p:nvSpPr>
        <p:spPr>
          <a:xfrm>
            <a:off x="8384527" y="4881894"/>
            <a:ext cx="18523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b="1" baseline="-250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~15Mpc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34D3B1-6348-4492-A207-8B89A1A3FB7C}"/>
              </a:ext>
            </a:extLst>
          </p:cNvPr>
          <p:cNvSpPr txBox="1"/>
          <p:nvPr/>
        </p:nvSpPr>
        <p:spPr>
          <a:xfrm>
            <a:off x="7815233" y="4224954"/>
            <a:ext cx="4193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Predicted bubble scale is close </a:t>
            </a:r>
          </a:p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to favored scale of transition </a:t>
            </a:r>
            <a:endParaRPr lang="en-US" sz="18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EF528AD1-3591-4B6C-8C63-62A790FFE434}"/>
              </a:ext>
            </a:extLst>
          </p:cNvPr>
          <p:cNvCxnSpPr/>
          <p:nvPr/>
        </p:nvCxnSpPr>
        <p:spPr>
          <a:xfrm flipH="1" flipV="1">
            <a:off x="6574388" y="2829619"/>
            <a:ext cx="2183363" cy="2094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EF33F4E0-427B-4549-A0DD-DCAA78B1E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5172" y="5861808"/>
            <a:ext cx="6036828" cy="7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0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9" grpId="0" animBg="1"/>
      <p:bldP spid="20" grpId="0" animBg="1"/>
      <p:bldP spid="23" grpId="0"/>
      <p:bldP spid="26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8890799" cy="783957"/>
          </a:xfrm>
        </p:spPr>
        <p:txBody>
          <a:bodyPr/>
          <a:lstStyle/>
          <a:p>
            <a:pPr algn="ctr"/>
            <a:r>
              <a:rPr lang="en-US" b="1" dirty="0"/>
              <a:t>Theoretical Model: Scalar Tensor Theory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0D04A-7F33-4F82-8A48-11CCF41CE424}"/>
              </a:ext>
            </a:extLst>
          </p:cNvPr>
          <p:cNvSpPr txBox="1"/>
          <p:nvPr/>
        </p:nvSpPr>
        <p:spPr>
          <a:xfrm>
            <a:off x="418114" y="2243240"/>
            <a:ext cx="3528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Scalar Tensor Transition: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334C7FD-2262-487D-827B-2C0DE20E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6" y="2852938"/>
            <a:ext cx="3274702" cy="222609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68F774-D054-45F2-AEF4-39ED0725FAFD}"/>
              </a:ext>
            </a:extLst>
          </p:cNvPr>
          <p:cNvSpPr txBox="1"/>
          <p:nvPr/>
        </p:nvSpPr>
        <p:spPr>
          <a:xfrm>
            <a:off x="2309497" y="3017282"/>
            <a:ext cx="5450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 phase transition (false vacuum decay) would induce a transition in the strength of gravity as well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A43CFC-630E-DA04-7316-AACA3D11BEE1}"/>
              </a:ext>
            </a:extLst>
          </p:cNvPr>
          <p:cNvSpPr txBox="1"/>
          <p:nvPr/>
        </p:nvSpPr>
        <p:spPr>
          <a:xfrm>
            <a:off x="3071498" y="5858546"/>
            <a:ext cx="468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In the context of false vacuum decay </a:t>
            </a: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ubbles of true vacuum form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Εικόνα 7">
            <a:extLst>
              <a:ext uri="{FF2B5EF4-FFF2-40B4-BE49-F238E27FC236}">
                <a16:creationId xmlns:a16="http://schemas.microsoft.com/office/drawing/2014/main" id="{37E9239A-41E0-134B-F694-0E361143A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76" y="5043292"/>
            <a:ext cx="2211210" cy="1696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2F2E1C-A1F4-98C5-13BF-F7F6BA1D0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985" y="1929649"/>
            <a:ext cx="5339392" cy="92328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00808F-ED29-CC13-6FD5-A5CE48E5B2CB}"/>
              </a:ext>
            </a:extLst>
          </p:cNvPr>
          <p:cNvCxnSpPr/>
          <p:nvPr/>
        </p:nvCxnSpPr>
        <p:spPr>
          <a:xfrm flipH="1">
            <a:off x="3288086" y="2840746"/>
            <a:ext cx="2503114" cy="1494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C4729-82E5-6EFB-5AE4-BAF870CECE01}"/>
              </a:ext>
            </a:extLst>
          </p:cNvPr>
          <p:cNvSpPr txBox="1"/>
          <p:nvPr/>
        </p:nvSpPr>
        <p:spPr>
          <a:xfrm>
            <a:off x="3385890" y="4039040"/>
            <a:ext cx="2503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Spatial transition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4377C9-E202-F440-D213-5F3B9C532868}"/>
              </a:ext>
            </a:extLst>
          </p:cNvPr>
          <p:cNvCxnSpPr/>
          <p:nvPr/>
        </p:nvCxnSpPr>
        <p:spPr>
          <a:xfrm>
            <a:off x="8390861" y="2852938"/>
            <a:ext cx="1473495" cy="531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083A61C-15ED-4D68-7534-EDC8670E2212}"/>
              </a:ext>
            </a:extLst>
          </p:cNvPr>
          <p:cNvSpPr txBox="1"/>
          <p:nvPr/>
        </p:nvSpPr>
        <p:spPr>
          <a:xfrm>
            <a:off x="9491847" y="2802710"/>
            <a:ext cx="2503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200" b="1" dirty="0">
                <a:solidFill>
                  <a:schemeClr val="tx2"/>
                </a:solidFill>
                <a:latin typeface="Comic Sans MS" pitchFamily="66" charset="0"/>
              </a:rPr>
              <a:t>Temporal transition</a:t>
            </a:r>
            <a:br>
              <a:rPr lang="en-US" sz="12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sz="1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en-US" sz="1200" b="1" dirty="0">
                <a:solidFill>
                  <a:srgbClr val="00B050"/>
                </a:solidFill>
                <a:latin typeface="Comic Sans MS" pitchFamily="66" charset="0"/>
              </a:rPr>
              <a:t>Field rolling in constant potential</a:t>
            </a:r>
            <a:endParaRPr lang="en-US" sz="12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C62992-A70D-BCC9-569D-9AA996C5AF72}"/>
              </a:ext>
            </a:extLst>
          </p:cNvPr>
          <p:cNvSpPr txBox="1"/>
          <p:nvPr/>
        </p:nvSpPr>
        <p:spPr>
          <a:xfrm>
            <a:off x="8979037" y="2200750"/>
            <a:ext cx="2958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8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π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~ 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1/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F(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Ф)</a:t>
            </a:r>
            <a:endParaRPr lang="en-US" sz="18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7C36A1B-3F90-02EA-82E9-61BF67985AD0}"/>
              </a:ext>
            </a:extLst>
          </p:cNvPr>
          <p:cNvGrpSpPr/>
          <p:nvPr/>
        </p:nvGrpSpPr>
        <p:grpSpPr>
          <a:xfrm>
            <a:off x="6858000" y="3587825"/>
            <a:ext cx="5080000" cy="2593886"/>
            <a:chOff x="6858000" y="3587825"/>
            <a:chExt cx="5080000" cy="259388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6FFFB4C-B341-6B4A-C8BA-6C25A266BF0C}"/>
                </a:ext>
              </a:extLst>
            </p:cNvPr>
            <p:cNvCxnSpPr/>
            <p:nvPr/>
          </p:nvCxnSpPr>
          <p:spPr>
            <a:xfrm>
              <a:off x="8768080" y="3587825"/>
              <a:ext cx="0" cy="25938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E45EDA-46E6-3B88-4EEB-63E43B5AA3A4}"/>
                </a:ext>
              </a:extLst>
            </p:cNvPr>
            <p:cNvCxnSpPr>
              <a:cxnSpLocks/>
            </p:cNvCxnSpPr>
            <p:nvPr/>
          </p:nvCxnSpPr>
          <p:spPr>
            <a:xfrm>
              <a:off x="6858000" y="4775200"/>
              <a:ext cx="508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FE6355-FA39-1B28-D9AF-1629AAE6A1E2}"/>
                </a:ext>
              </a:extLst>
            </p:cNvPr>
            <p:cNvCxnSpPr/>
            <p:nvPr/>
          </p:nvCxnSpPr>
          <p:spPr>
            <a:xfrm>
              <a:off x="8768080" y="4334904"/>
              <a:ext cx="1486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84EDB8-90C9-32E9-FE66-589D53198CE5}"/>
                </a:ext>
              </a:extLst>
            </p:cNvPr>
            <p:cNvCxnSpPr/>
            <p:nvPr/>
          </p:nvCxnSpPr>
          <p:spPr>
            <a:xfrm>
              <a:off x="10254290" y="3759200"/>
              <a:ext cx="16837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96CC293-EDC8-F75F-A8F9-BF641A624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99821" y="4876705"/>
              <a:ext cx="158758" cy="31116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197017E-A8B2-5944-BCA3-F3BB5C7F1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11447" y="3629034"/>
              <a:ext cx="558829" cy="36831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A52F81-54A2-55B9-9937-35B73366F38B}"/>
                </a:ext>
              </a:extLst>
            </p:cNvPr>
            <p:cNvCxnSpPr/>
            <p:nvPr/>
          </p:nvCxnSpPr>
          <p:spPr>
            <a:xfrm flipV="1">
              <a:off x="10254290" y="3759200"/>
              <a:ext cx="0" cy="5757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C0F8AE9-085A-8B30-DAA1-314C011F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58008" y="3883457"/>
              <a:ext cx="158758" cy="311166"/>
            </a:xfrm>
            <a:prstGeom prst="rect">
              <a:avLst/>
            </a:prstGeom>
          </p:spPr>
        </p:pic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CF151CC-7EFB-7022-601D-7D05B558E5DB}"/>
                </a:ext>
              </a:extLst>
            </p:cNvPr>
            <p:cNvCxnSpPr/>
            <p:nvPr/>
          </p:nvCxnSpPr>
          <p:spPr>
            <a:xfrm flipH="1">
              <a:off x="10711542" y="3813193"/>
              <a:ext cx="58827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25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4" grpId="0"/>
      <p:bldP spid="18" grpId="0"/>
      <p:bldP spid="40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819" y="154788"/>
            <a:ext cx="4611894" cy="654561"/>
          </a:xfrm>
        </p:spPr>
        <p:txBody>
          <a:bodyPr/>
          <a:lstStyle/>
          <a:p>
            <a:pPr algn="ctr"/>
            <a:r>
              <a:rPr lang="en-GB" b="1" dirty="0"/>
              <a:t>The Hubble tension</a:t>
            </a: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D8FBFE9B-9C7E-4131-AD8A-79E4BA5F0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859" y="1305136"/>
            <a:ext cx="7313141" cy="5434002"/>
          </a:xfrm>
          <a:prstGeom prst="rect">
            <a:avLst/>
          </a:prstGeom>
        </p:spPr>
      </p:pic>
      <p:sp>
        <p:nvSpPr>
          <p:cNvPr id="31" name="Rectangle 69">
            <a:extLst>
              <a:ext uri="{FF2B5EF4-FFF2-40B4-BE49-F238E27FC236}">
                <a16:creationId xmlns:a16="http://schemas.microsoft.com/office/drawing/2014/main" id="{D04D744E-0A5F-440B-9E1D-B52C7DC4D575}"/>
              </a:ext>
            </a:extLst>
          </p:cNvPr>
          <p:cNvSpPr/>
          <p:nvPr/>
        </p:nvSpPr>
        <p:spPr>
          <a:xfrm>
            <a:off x="449578" y="2792787"/>
            <a:ext cx="4360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Q.: What is the feature that distinguishes the two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groups of H</a:t>
            </a:r>
            <a:r>
              <a:rPr lang="en-US" sz="1600" b="1" baseline="-25000" dirty="0">
                <a:solidFill>
                  <a:srgbClr val="FF0000"/>
                </a:solidFill>
              </a:rPr>
              <a:t>0</a:t>
            </a:r>
            <a:r>
              <a:rPr lang="en-US" sz="1600" b="1" dirty="0">
                <a:solidFill>
                  <a:srgbClr val="FF0000"/>
                </a:solidFill>
              </a:rPr>
              <a:t> values?</a:t>
            </a:r>
          </a:p>
          <a:p>
            <a:pPr algn="ctr"/>
            <a:br>
              <a:rPr lang="en-US" sz="1600" b="1" dirty="0">
                <a:solidFill>
                  <a:srgbClr val="FF0000"/>
                </a:solidFill>
              </a:rPr>
            </a:b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Is it cosmic time of measurements? 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or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is it the use of local calibrators (distance ladder)?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A4374-ABB9-A4A5-21F3-084A491C7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54788"/>
            <a:ext cx="7162800" cy="66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35B5D1A6-DF4F-46DD-9600-E04B3FAF1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271" y="1786869"/>
            <a:ext cx="3501571" cy="3477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03" y="0"/>
            <a:ext cx="6571911" cy="808425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The growth tension</a:t>
            </a:r>
            <a:endParaRPr lang="en-GB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500C98-C4ED-4881-9C02-4534B1C35E53}"/>
              </a:ext>
            </a:extLst>
          </p:cNvPr>
          <p:cNvSpPr txBox="1"/>
          <p:nvPr/>
        </p:nvSpPr>
        <p:spPr>
          <a:xfrm>
            <a:off x="433368" y="5139174"/>
            <a:ext cx="3392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Redshift Space Distortions</a:t>
            </a:r>
          </a:p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(galactic peculiar velocities)</a:t>
            </a:r>
            <a:endParaRPr lang="el-G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BEA2C6-7228-400F-B65C-4A156DA8EC8B}"/>
              </a:ext>
            </a:extLst>
          </p:cNvPr>
          <p:cNvSpPr txBox="1"/>
          <p:nvPr/>
        </p:nvSpPr>
        <p:spPr>
          <a:xfrm>
            <a:off x="4851115" y="5429803"/>
            <a:ext cx="207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Weak Lensing</a:t>
            </a:r>
            <a:endParaRPr lang="el-G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77EEBE-EB1C-136D-5515-53BB023937C0}"/>
              </a:ext>
            </a:extLst>
          </p:cNvPr>
          <p:cNvGrpSpPr/>
          <p:nvPr/>
        </p:nvGrpSpPr>
        <p:grpSpPr>
          <a:xfrm>
            <a:off x="195431" y="1909298"/>
            <a:ext cx="3407606" cy="2920180"/>
            <a:chOff x="331274" y="1891306"/>
            <a:chExt cx="4738566" cy="4425506"/>
          </a:xfrm>
        </p:grpSpPr>
        <p:pic>
          <p:nvPicPr>
            <p:cNvPr id="3" name="Εικόνα 2">
              <a:extLst>
                <a:ext uri="{FF2B5EF4-FFF2-40B4-BE49-F238E27FC236}">
                  <a16:creationId xmlns:a16="http://schemas.microsoft.com/office/drawing/2014/main" id="{2D4DA9D5-EEEA-43FC-9F63-DB17F72D2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274" y="1891306"/>
              <a:ext cx="4738566" cy="4067335"/>
            </a:xfrm>
            <a:prstGeom prst="rect">
              <a:avLst/>
            </a:prstGeom>
          </p:spPr>
        </p:pic>
        <p:pic>
          <p:nvPicPr>
            <p:cNvPr id="5" name="Εικόνα 4">
              <a:extLst>
                <a:ext uri="{FF2B5EF4-FFF2-40B4-BE49-F238E27FC236}">
                  <a16:creationId xmlns:a16="http://schemas.microsoft.com/office/drawing/2014/main" id="{F500DF3D-179C-4052-AF26-D515A1115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4560" y="5958641"/>
              <a:ext cx="4145280" cy="358171"/>
            </a:xfrm>
            <a:prstGeom prst="rect">
              <a:avLst/>
            </a:prstGeom>
          </p:spPr>
        </p:pic>
      </p:grp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8A77891-0516-41A2-A2F7-CF0874354716}"/>
              </a:ext>
            </a:extLst>
          </p:cNvPr>
          <p:cNvSpPr/>
          <p:nvPr/>
        </p:nvSpPr>
        <p:spPr>
          <a:xfrm>
            <a:off x="3738880" y="5323840"/>
            <a:ext cx="325120" cy="2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A738529-4CE1-4BB8-AB14-368694C0F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9" y="1214784"/>
            <a:ext cx="4115312" cy="52913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29A6A6B-1D20-4EA8-A1B9-26B0466569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0032" y="1182224"/>
            <a:ext cx="5090886" cy="600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79B818-3334-A0DD-CF1A-9F558D1E24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94130" y="5820172"/>
            <a:ext cx="4297870" cy="6632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19D62-9BC8-6A3D-C752-763A332D89AC}"/>
              </a:ext>
            </a:extLst>
          </p:cNvPr>
          <p:cNvSpPr txBox="1"/>
          <p:nvPr/>
        </p:nvSpPr>
        <p:spPr>
          <a:xfrm>
            <a:off x="9004582" y="5255297"/>
            <a:ext cx="207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Cluster counts</a:t>
            </a:r>
            <a:endParaRPr lang="el-G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FB87A-9D7B-8C4B-9AED-06832ACC1875}"/>
              </a:ext>
            </a:extLst>
          </p:cNvPr>
          <p:cNvSpPr txBox="1"/>
          <p:nvPr/>
        </p:nvSpPr>
        <p:spPr>
          <a:xfrm>
            <a:off x="1987034" y="3199189"/>
            <a:ext cx="175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~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σ</a:t>
            </a:r>
            <a:r>
              <a:rPr lang="el-GR" b="1" baseline="-25000" dirty="0">
                <a:solidFill>
                  <a:srgbClr val="0070C0"/>
                </a:solidFill>
                <a:latin typeface="Comic Sans MS" pitchFamily="66" charset="0"/>
              </a:rPr>
              <a:t>8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 Ω</a:t>
            </a:r>
            <a:r>
              <a:rPr lang="el-GR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b="1" baseline="30000" dirty="0">
                <a:solidFill>
                  <a:srgbClr val="0070C0"/>
                </a:solidFill>
                <a:latin typeface="Comic Sans MS" pitchFamily="66" charset="0"/>
              </a:rPr>
              <a:t>1/2</a:t>
            </a:r>
            <a:endParaRPr lang="el-GR" b="1" baseline="30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34124DB2-4A70-0CE4-4180-DD512AABEAAD}"/>
              </a:ext>
            </a:extLst>
          </p:cNvPr>
          <p:cNvSpPr/>
          <p:nvPr/>
        </p:nvSpPr>
        <p:spPr>
          <a:xfrm>
            <a:off x="392946" y="5820200"/>
            <a:ext cx="6535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Could gravity be weaker on cosmological scales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</a:rPr>
              <a:t>compared to local scales (recent times)?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3F32C-7B1D-9078-D69A-5202A0BA0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2305" y="1833646"/>
            <a:ext cx="4115313" cy="34289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01B43A-F7E7-B36C-B9B0-8D4955593E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2770" y="1120447"/>
            <a:ext cx="5377543" cy="6828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45E4F16-1EE1-D385-00FE-9EAAFBA3477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7908" y="1829066"/>
            <a:ext cx="4223492" cy="3547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2F7D8-FAFF-0B6F-29C1-C686FA14D0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3076" y="1812081"/>
            <a:ext cx="4223492" cy="32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03" y="0"/>
            <a:ext cx="6571911" cy="1158240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Distance residuals</a:t>
            </a:r>
            <a:endParaRPr lang="en-GB" b="1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07C43D06-C5D4-8C1D-57D5-612A9BCD2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60" y="1318304"/>
            <a:ext cx="8649500" cy="3771834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456DC3F1-A6D8-BC92-7159-5A0C1CF2E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699" y="5090138"/>
            <a:ext cx="5670841" cy="8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77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016" y="245877"/>
            <a:ext cx="3479555" cy="594096"/>
          </a:xfrm>
        </p:spPr>
        <p:txBody>
          <a:bodyPr/>
          <a:lstStyle/>
          <a:p>
            <a:pPr algn="ctr"/>
            <a:r>
              <a:rPr lang="en-US" b="1" dirty="0"/>
              <a:t>Cosmic Dipoles</a:t>
            </a:r>
            <a:endParaRPr lang="en-GB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3F9210-5EAE-49A9-6B82-1EA378B07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2862"/>
            <a:ext cx="4517571" cy="2997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3CB78D-43AA-5219-4FB5-1A019DE3E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2" y="4152357"/>
            <a:ext cx="4929092" cy="16412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955441-D01C-0271-3F25-15D2BC680826}"/>
              </a:ext>
            </a:extLst>
          </p:cNvPr>
          <p:cNvSpPr txBox="1"/>
          <p:nvPr/>
        </p:nvSpPr>
        <p:spPr>
          <a:xfrm>
            <a:off x="1095543" y="1306286"/>
            <a:ext cx="1625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Bulk Flows</a:t>
            </a:r>
            <a:endParaRPr lang="el-G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891155-8725-55EA-29E3-13ED184CD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91" y="5793651"/>
            <a:ext cx="5307395" cy="91698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E0FB1D0-96B0-7FC0-496E-492E3F1D7E5E}"/>
              </a:ext>
            </a:extLst>
          </p:cNvPr>
          <p:cNvGrpSpPr/>
          <p:nvPr/>
        </p:nvGrpSpPr>
        <p:grpSpPr>
          <a:xfrm>
            <a:off x="4674223" y="1047815"/>
            <a:ext cx="7201270" cy="1924149"/>
            <a:chOff x="4674223" y="1047815"/>
            <a:chExt cx="7201270" cy="192414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564165-45F0-F79B-950F-0D84B2F7B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74223" y="1047815"/>
              <a:ext cx="7201270" cy="19241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8B1423A-B07F-3E95-447E-96991FDC0FDC}"/>
                </a:ext>
              </a:extLst>
            </p:cNvPr>
            <p:cNvSpPr txBox="1"/>
            <p:nvPr/>
          </p:nvSpPr>
          <p:spPr>
            <a:xfrm>
              <a:off x="6677925" y="1337063"/>
              <a:ext cx="19100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latin typeface="Comic Sans MS" pitchFamily="66" charset="0"/>
                </a:rPr>
                <a:t>QSO dipole 5</a:t>
              </a:r>
              <a:r>
                <a:rPr lang="el-GR" sz="1400" b="1" dirty="0">
                  <a:solidFill>
                    <a:srgbClr val="0070C0"/>
                  </a:solidFill>
                  <a:latin typeface="Comic Sans MS" pitchFamily="66" charset="0"/>
                </a:rPr>
                <a:t>σ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E8B856E-CF0C-7EDD-34F3-3EE15E71C0F5}"/>
              </a:ext>
            </a:extLst>
          </p:cNvPr>
          <p:cNvGrpSpPr/>
          <p:nvPr/>
        </p:nvGrpSpPr>
        <p:grpSpPr>
          <a:xfrm>
            <a:off x="5431354" y="3504637"/>
            <a:ext cx="6181308" cy="2669979"/>
            <a:chOff x="5852831" y="3635321"/>
            <a:chExt cx="5576497" cy="266997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D485A54-C3A4-5257-4B60-ABA8AC4FD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2831" y="3635321"/>
              <a:ext cx="5576497" cy="266997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893B8C-F75A-5FED-DE6E-9FCCB2340C15}"/>
                </a:ext>
              </a:extLst>
            </p:cNvPr>
            <p:cNvSpPr txBox="1"/>
            <p:nvPr/>
          </p:nvSpPr>
          <p:spPr>
            <a:xfrm>
              <a:off x="8284034" y="4103905"/>
              <a:ext cx="2409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mic Sans MS" pitchFamily="66" charset="0"/>
                </a:rPr>
                <a:t>Radio Galaxy dipole</a:t>
              </a:r>
              <a:br>
                <a:rPr lang="el-GR" sz="1400" b="1" dirty="0">
                  <a:solidFill>
                    <a:srgbClr val="0070C0"/>
                  </a:solidFill>
                  <a:latin typeface="Comic Sans MS" pitchFamily="66" charset="0"/>
                </a:rPr>
              </a:br>
              <a:r>
                <a:rPr lang="el-GR" sz="1400" b="1" dirty="0">
                  <a:solidFill>
                    <a:srgbClr val="0070C0"/>
                  </a:solidFill>
                  <a:latin typeface="Comic Sans MS" pitchFamily="66" charset="0"/>
                </a:rPr>
                <a:t>3-5σ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7400E00-1138-C2C8-6744-DA4779599A10}"/>
                </a:ext>
              </a:extLst>
            </p:cNvPr>
            <p:cNvSpPr txBox="1"/>
            <p:nvPr/>
          </p:nvSpPr>
          <p:spPr>
            <a:xfrm>
              <a:off x="6829460" y="4795911"/>
              <a:ext cx="14087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mic Sans MS" pitchFamily="66" charset="0"/>
                </a:rPr>
                <a:t>90-</a:t>
              </a:r>
              <a:r>
                <a:rPr lang="el-GR" sz="1400" b="1" dirty="0">
                  <a:solidFill>
                    <a:srgbClr val="0070C0"/>
                  </a:solidFill>
                  <a:latin typeface="Comic Sans MS" pitchFamily="66" charset="0"/>
                </a:rPr>
                <a:t>θ </a:t>
              </a:r>
              <a:r>
                <a:rPr lang="en-US" sz="1400" b="1" dirty="0">
                  <a:solidFill>
                    <a:srgbClr val="0070C0"/>
                  </a:solidFill>
                  <a:latin typeface="Comic Sans MS" pitchFamily="66" charset="0"/>
                </a:rPr>
                <a:t>zones</a:t>
              </a:r>
              <a:endParaRPr lang="el-GR" sz="14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B994C7E-E7E3-8ABD-C794-92470B674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7286" y="417981"/>
            <a:ext cx="6181308" cy="3378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8078D-3616-7BB4-21C3-5DEF2B986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8585" y="6273565"/>
            <a:ext cx="6350060" cy="34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6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686" y="52812"/>
            <a:ext cx="6669883" cy="1306286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Cosmic Dipoles</a:t>
            </a:r>
            <a:endParaRPr lang="en-GB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FF89B4-5255-9B38-A779-DCEF13E5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658" y="249050"/>
            <a:ext cx="5475514" cy="11759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32A060-0492-9418-5532-C6CF910B7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28" y="1621279"/>
            <a:ext cx="9760993" cy="5039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2772B0-B0A9-8C42-96F1-1D2B4232C5AF}"/>
              </a:ext>
            </a:extLst>
          </p:cNvPr>
          <p:cNvSpPr txBox="1"/>
          <p:nvPr/>
        </p:nvSpPr>
        <p:spPr>
          <a:xfrm>
            <a:off x="8854441" y="3072074"/>
            <a:ext cx="1865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mic Sans MS" pitchFamily="66" charset="0"/>
              </a:rPr>
              <a:t>QSO dipole 5</a:t>
            </a:r>
            <a:r>
              <a:rPr lang="el-GR" sz="1400" b="1" dirty="0">
                <a:solidFill>
                  <a:srgbClr val="0070C0"/>
                </a:solidFill>
                <a:latin typeface="Comic Sans MS" pitchFamily="66" charset="0"/>
              </a:rPr>
              <a:t>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48FD2C-1937-F352-89EB-0C884591A154}"/>
              </a:ext>
            </a:extLst>
          </p:cNvPr>
          <p:cNvSpPr txBox="1"/>
          <p:nvPr/>
        </p:nvSpPr>
        <p:spPr>
          <a:xfrm>
            <a:off x="8151333" y="2591550"/>
            <a:ext cx="301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Radio Galaxy dipole</a:t>
            </a:r>
            <a:r>
              <a:rPr lang="el-GR" sz="1600" b="1" dirty="0">
                <a:solidFill>
                  <a:srgbClr val="0070C0"/>
                </a:solidFill>
                <a:latin typeface="Comic Sans MS" pitchFamily="66" charset="0"/>
              </a:rPr>
              <a:t> 3-5σ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24D2D-206F-F284-A961-8484041B464E}"/>
              </a:ext>
            </a:extLst>
          </p:cNvPr>
          <p:cNvSpPr txBox="1"/>
          <p:nvPr/>
        </p:nvSpPr>
        <p:spPr>
          <a:xfrm>
            <a:off x="7608903" y="3664830"/>
            <a:ext cx="2034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Bulk Flows</a:t>
            </a:r>
            <a:r>
              <a:rPr lang="el-GR" sz="1600" b="1" dirty="0">
                <a:solidFill>
                  <a:srgbClr val="0070C0"/>
                </a:solidFill>
                <a:latin typeface="Comic Sans MS" pitchFamily="66" charset="0"/>
              </a:rPr>
              <a:t> 5σ</a:t>
            </a:r>
          </a:p>
        </p:txBody>
      </p:sp>
    </p:spTree>
    <p:extLst>
      <p:ext uri="{BB962C8B-B14F-4D97-AF65-F5344CB8AC3E}">
        <p14:creationId xmlns:p14="http://schemas.microsoft.com/office/powerpoint/2010/main" val="17023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814" y="537560"/>
            <a:ext cx="4611894" cy="654561"/>
          </a:xfrm>
        </p:spPr>
        <p:txBody>
          <a:bodyPr/>
          <a:lstStyle/>
          <a:p>
            <a:pPr algn="ctr"/>
            <a:r>
              <a:rPr lang="en-GB" b="1" dirty="0"/>
              <a:t>Local measurements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D27CD-CE80-F198-BF07-356721A52902}"/>
              </a:ext>
            </a:extLst>
          </p:cNvPr>
          <p:cNvSpPr txBox="1"/>
          <p:nvPr/>
        </p:nvSpPr>
        <p:spPr>
          <a:xfrm>
            <a:off x="0" y="2924550"/>
            <a:ext cx="123768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Cosmic Chronometers  		66.7±5.3 	</a:t>
            </a:r>
            <a:r>
              <a:rPr lang="en-US" sz="2000" dirty="0">
                <a:hlinkClick r:id="rId3"/>
              </a:rPr>
              <a:t>https://arxiv.org/pdf/2307.09501.pdf</a:t>
            </a:r>
            <a:r>
              <a:rPr lang="en-US" sz="2000" dirty="0"/>
              <a:t>	</a:t>
            </a:r>
            <a:r>
              <a:rPr lang="en-US" sz="2000" dirty="0" err="1"/>
              <a:t>Moresco</a:t>
            </a:r>
            <a:r>
              <a:rPr lang="en-US" sz="2000" dirty="0"/>
              <a:t>	</a:t>
            </a:r>
          </a:p>
          <a:p>
            <a:r>
              <a:rPr lang="en-US" sz="2000" dirty="0"/>
              <a:t>Cosmic Chronometers + HII gal.  	65.9±3.0 	</a:t>
            </a:r>
            <a:r>
              <a:rPr lang="en-US" sz="2000" dirty="0">
                <a:hlinkClick r:id="rId4"/>
              </a:rPr>
              <a:t>https://arxiv.org/pdf/2208.03960.pdf</a:t>
            </a:r>
            <a:r>
              <a:rPr lang="en-US" sz="2000" dirty="0"/>
              <a:t>	</a:t>
            </a:r>
            <a:r>
              <a:rPr lang="en-US" sz="2000" dirty="0" err="1"/>
              <a:t>Jianchen</a:t>
            </a:r>
            <a:r>
              <a:rPr lang="en-US" sz="2000" dirty="0"/>
              <a:t> Zhang </a:t>
            </a:r>
            <a:r>
              <a:rPr lang="en-US" sz="2000" dirty="0" err="1"/>
              <a:t>etal</a:t>
            </a:r>
            <a:r>
              <a:rPr lang="en-US" sz="2000" dirty="0"/>
              <a:t> </a:t>
            </a:r>
          </a:p>
          <a:p>
            <a:r>
              <a:rPr lang="en-US" sz="2000" dirty="0"/>
              <a:t>Gravitational Waves + </a:t>
            </a:r>
            <a:r>
              <a:rPr lang="en-US" sz="2000" dirty="0" err="1"/>
              <a:t>Kilonovae</a:t>
            </a:r>
            <a:r>
              <a:rPr lang="en-US" sz="2000" dirty="0"/>
              <a:t> 	69.6±5.5  	</a:t>
            </a:r>
            <a:r>
              <a:rPr lang="en-US" sz="2000" dirty="0">
                <a:hlinkClick r:id="rId5"/>
              </a:rPr>
              <a:t>https://arxiv.org/pdf/2205.09145.pdf</a:t>
            </a:r>
            <a:r>
              <a:rPr lang="en-US" sz="2000" dirty="0"/>
              <a:t>	Bulla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/>
              <a:t>Gravitational Waves + </a:t>
            </a:r>
            <a:r>
              <a:rPr lang="en-US" sz="2000" dirty="0" err="1"/>
              <a:t>Kilonovae</a:t>
            </a:r>
            <a:r>
              <a:rPr lang="en-US" sz="2000" dirty="0"/>
              <a:t> 	67.0 ± 3.6  	</a:t>
            </a:r>
            <a:r>
              <a:rPr lang="en-US" sz="2000" dirty="0">
                <a:hlinkClick r:id="rId6"/>
              </a:rPr>
              <a:t>https://arxiv.org/pdf/2306.12468.pdf</a:t>
            </a:r>
            <a:r>
              <a:rPr lang="en-US" sz="2000" dirty="0"/>
              <a:t>	</a:t>
            </a:r>
            <a:r>
              <a:rPr lang="en-US" sz="2000" dirty="0" err="1"/>
              <a:t>Sneppen</a:t>
            </a:r>
            <a:r>
              <a:rPr lang="en-US" sz="2000" dirty="0"/>
              <a:t>	 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/>
              <a:t>Lensing Time Delays  TDCOSMO I	</a:t>
            </a:r>
            <a:r>
              <a:rPr lang="en-US" sz="2000" dirty="0">
                <a:solidFill>
                  <a:srgbClr val="00B050"/>
                </a:solidFill>
              </a:rPr>
              <a:t>74.2±1.6</a:t>
            </a:r>
            <a:r>
              <a:rPr lang="en-US" sz="2000" dirty="0"/>
              <a:t>  	</a:t>
            </a:r>
            <a:r>
              <a:rPr lang="en-US" sz="2000" dirty="0">
                <a:hlinkClick r:id="rId7"/>
              </a:rPr>
              <a:t>https://arxiv.org/pdf/1912.08027.pdf</a:t>
            </a:r>
            <a:r>
              <a:rPr lang="en-US" sz="2000" dirty="0"/>
              <a:t> 	</a:t>
            </a:r>
            <a:r>
              <a:rPr lang="en-US" sz="2000" dirty="0" err="1"/>
              <a:t>Millon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/>
              <a:t>Lensing Time Delays  TDCOSMO IV 	67.4±4  		</a:t>
            </a:r>
            <a:r>
              <a:rPr lang="en-US" sz="2000" dirty="0">
                <a:hlinkClick r:id="rId8"/>
              </a:rPr>
              <a:t>https://arxiv.org/pdf/2007.02941.pdf</a:t>
            </a:r>
            <a:r>
              <a:rPr lang="en-US" sz="2000" dirty="0"/>
              <a:t>	</a:t>
            </a:r>
            <a:r>
              <a:rPr lang="en-US" sz="2000" dirty="0" err="1"/>
              <a:t>Birrer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 err="1"/>
              <a:t>Megamasers</a:t>
            </a:r>
            <a:r>
              <a:rPr lang="en-US" sz="2000" dirty="0"/>
              <a:t>  			66.0 ± 6.0	</a:t>
            </a:r>
            <a:r>
              <a:rPr lang="en-US" sz="2000" dirty="0">
                <a:hlinkClick r:id="rId9"/>
              </a:rPr>
              <a:t>https://arxiv.org/pdf/1511.08311.pdf</a:t>
            </a:r>
            <a:r>
              <a:rPr lang="en-US" sz="2000" dirty="0"/>
              <a:t>	Gao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 err="1"/>
              <a:t>Megamasers</a:t>
            </a:r>
            <a:r>
              <a:rPr lang="en-US" sz="2000" dirty="0"/>
              <a:t>   (SH0ES)		</a:t>
            </a:r>
            <a:r>
              <a:rPr lang="en-US" sz="2000" dirty="0">
                <a:solidFill>
                  <a:srgbClr val="00B050"/>
                </a:solidFill>
              </a:rPr>
              <a:t>73.9±3.0</a:t>
            </a:r>
            <a:r>
              <a:rPr lang="en-US" sz="2000" dirty="0"/>
              <a:t>  	</a:t>
            </a:r>
            <a:r>
              <a:rPr lang="en-US" sz="2000" dirty="0">
                <a:hlinkClick r:id="rId10"/>
              </a:rPr>
              <a:t>https://arxiv.org/pdf/2001.09213.pdf</a:t>
            </a:r>
            <a:r>
              <a:rPr lang="en-US" sz="2000" dirty="0"/>
              <a:t>	</a:t>
            </a:r>
            <a:r>
              <a:rPr lang="en-US" sz="2000" dirty="0" err="1"/>
              <a:t>Pesce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/>
              <a:t>SZ effect 			61±21 		</a:t>
            </a:r>
            <a:r>
              <a:rPr lang="en-US" sz="2000" dirty="0">
                <a:hlinkClick r:id="rId11"/>
              </a:rPr>
              <a:t>https://arxiv.org/pdf/astro-ph/0306073.pdf</a:t>
            </a:r>
            <a:r>
              <a:rPr lang="en-US" sz="2000" dirty="0"/>
              <a:t>	Reese</a:t>
            </a:r>
          </a:p>
          <a:p>
            <a:r>
              <a:rPr lang="en-US" sz="2000" dirty="0"/>
              <a:t>Gamma ray attenuation  		61.9±2.6  	</a:t>
            </a:r>
            <a:r>
              <a:rPr lang="en-US" sz="2000" dirty="0">
                <a:hlinkClick r:id="rId12"/>
              </a:rPr>
              <a:t>https://arxiv.org/pdf/2306.09878.pdf</a:t>
            </a:r>
            <a:r>
              <a:rPr lang="en-US" sz="2000" dirty="0"/>
              <a:t>	Domínguez </a:t>
            </a:r>
            <a:r>
              <a:rPr lang="en-US" sz="2000" dirty="0" err="1"/>
              <a:t>etal</a:t>
            </a:r>
            <a:r>
              <a:rPr lang="en-US" sz="2000" dirty="0"/>
              <a:t>	</a:t>
            </a:r>
          </a:p>
          <a:p>
            <a:r>
              <a:rPr lang="en-US" sz="2000" dirty="0" err="1"/>
              <a:t>T</a:t>
            </a:r>
            <a:r>
              <a:rPr lang="en-US" sz="2000" baseline="-25000" dirty="0" err="1"/>
              <a:t>eq</a:t>
            </a:r>
            <a:r>
              <a:rPr lang="en-US" sz="2000" dirty="0"/>
              <a:t> standard ruler  		64.8±2.4 	</a:t>
            </a:r>
            <a:r>
              <a:rPr lang="en-US" sz="2000" dirty="0">
                <a:hlinkClick r:id="rId13"/>
              </a:rPr>
              <a:t>https://arxiv.org/pdf/2204.02984.pdf</a:t>
            </a:r>
            <a:r>
              <a:rPr lang="en-US" sz="2000" dirty="0"/>
              <a:t>	</a:t>
            </a:r>
            <a:r>
              <a:rPr lang="en-US" sz="2000" dirty="0" err="1"/>
              <a:t>Philcox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endParaRPr lang="en-US" sz="2000" dirty="0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E996993-94E8-0BCF-3A11-D459E14E842C}"/>
              </a:ext>
            </a:extLst>
          </p:cNvPr>
          <p:cNvSpPr/>
          <p:nvPr/>
        </p:nvSpPr>
        <p:spPr>
          <a:xfrm>
            <a:off x="1863707" y="1613118"/>
            <a:ext cx="96726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One step distance methods in Hubble flow 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(z&gt;0.01, local calibrator and sound horizon free)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E6EC2-2E06-79AE-37A0-900D0D3F33F8}"/>
              </a:ext>
            </a:extLst>
          </p:cNvPr>
          <p:cNvSpPr txBox="1"/>
          <p:nvPr/>
        </p:nvSpPr>
        <p:spPr>
          <a:xfrm>
            <a:off x="-74427" y="2431336"/>
            <a:ext cx="1188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         Method			 H</a:t>
            </a:r>
            <a:r>
              <a:rPr lang="en-US" sz="2000" b="1" u="sng" baseline="-25000" dirty="0"/>
              <a:t>0</a:t>
            </a:r>
            <a:r>
              <a:rPr lang="en-US" sz="2000" b="1" u="sng" dirty="0"/>
              <a:t>(km/sec </a:t>
            </a:r>
            <a:r>
              <a:rPr lang="en-US" sz="2000" b="1" u="sng" dirty="0" err="1"/>
              <a:t>Mpc</a:t>
            </a:r>
            <a:r>
              <a:rPr lang="en-US" sz="2000" b="1" u="sng" dirty="0"/>
              <a:t>) 	         </a:t>
            </a:r>
            <a:r>
              <a:rPr lang="en-US" sz="2000" b="1" u="sng" dirty="0" err="1"/>
              <a:t>Arxiv</a:t>
            </a:r>
            <a:r>
              <a:rPr lang="en-US" sz="2000" b="1" u="sng" dirty="0"/>
              <a:t>-link				First author</a:t>
            </a:r>
          </a:p>
        </p:txBody>
      </p:sp>
    </p:spTree>
    <p:extLst>
      <p:ext uri="{BB962C8B-B14F-4D97-AF65-F5344CB8AC3E}">
        <p14:creationId xmlns:p14="http://schemas.microsoft.com/office/powerpoint/2010/main" val="305662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76672"/>
            <a:ext cx="6768752" cy="1152128"/>
          </a:xfrm>
        </p:spPr>
        <p:txBody>
          <a:bodyPr/>
          <a:lstStyle/>
          <a:p>
            <a:pPr algn="ctr"/>
            <a:r>
              <a:rPr lang="en-GB" b="1" dirty="0"/>
              <a:t>The Hubble Crisis </a:t>
            </a:r>
            <a:r>
              <a:rPr lang="en-US" b="1" dirty="0"/>
              <a:t>Approaches</a:t>
            </a:r>
            <a:endParaRPr lang="en-GB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59669CA-A9AF-4975-A430-473A63B9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574" y="1628800"/>
            <a:ext cx="5547841" cy="4343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788B3-3CE6-4B99-B6A2-3CB45DCF6C62}"/>
              </a:ext>
            </a:extLst>
          </p:cNvPr>
          <p:cNvSpPr txBox="1"/>
          <p:nvPr/>
        </p:nvSpPr>
        <p:spPr>
          <a:xfrm>
            <a:off x="151153" y="2033561"/>
            <a:ext cx="59448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How can H(z) derived from late time calibrators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(blue point and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calibrated from it)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become consistent with H(z) derived from early time calibrators </a:t>
            </a:r>
            <a:r>
              <a:rPr lang="en-US" b="1" dirty="0">
                <a:latin typeface="Comic Sans MS" pitchFamily="66" charset="0"/>
              </a:rPr>
              <a:t>(black line, CMB+BAO)?</a:t>
            </a:r>
            <a:endParaRPr lang="en-US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D39A13E3-6EFB-4253-852A-1FE945EBDAA3}"/>
              </a:ext>
            </a:extLst>
          </p:cNvPr>
          <p:cNvCxnSpPr>
            <a:cxnSpLocks/>
          </p:cNvCxnSpPr>
          <p:nvPr/>
        </p:nvCxnSpPr>
        <p:spPr>
          <a:xfrm>
            <a:off x="6343574" y="2199651"/>
            <a:ext cx="663513" cy="24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B339D3-F60F-434D-8868-7A5BC42B7A26}"/>
              </a:ext>
            </a:extLst>
          </p:cNvPr>
          <p:cNvSpPr txBox="1"/>
          <p:nvPr/>
        </p:nvSpPr>
        <p:spPr>
          <a:xfrm>
            <a:off x="71641" y="3448209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Change </a:t>
            </a:r>
            <a:r>
              <a:rPr lang="en-US" b="1" dirty="0" err="1">
                <a:solidFill>
                  <a:srgbClr val="00B0F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 Intrinsic Luminosity </a:t>
            </a:r>
            <a:br>
              <a:rPr lang="en-US" b="1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(systematics or physics change at 0&lt;z&lt;0.01).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(move blue point down)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Βέλος: Κάτω 16">
            <a:extLst>
              <a:ext uri="{FF2B5EF4-FFF2-40B4-BE49-F238E27FC236}">
                <a16:creationId xmlns:a16="http://schemas.microsoft.com/office/drawing/2014/main" id="{C4F03419-8597-490D-B633-8C7CC284E3CD}"/>
              </a:ext>
            </a:extLst>
          </p:cNvPr>
          <p:cNvSpPr/>
          <p:nvPr/>
        </p:nvSpPr>
        <p:spPr>
          <a:xfrm>
            <a:off x="7133735" y="2299404"/>
            <a:ext cx="312741" cy="823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FE628FA6-A222-4955-BCF8-CB450A093587}"/>
              </a:ext>
            </a:extLst>
          </p:cNvPr>
          <p:cNvCxnSpPr>
            <a:cxnSpLocks/>
          </p:cNvCxnSpPr>
          <p:nvPr/>
        </p:nvCxnSpPr>
        <p:spPr>
          <a:xfrm>
            <a:off x="4661452" y="2794702"/>
            <a:ext cx="2713383" cy="100598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8F1984-95CF-EE7E-9BFA-57ED7E4B8ED4}"/>
              </a:ext>
            </a:extLst>
          </p:cNvPr>
          <p:cNvSpPr txBox="1"/>
          <p:nvPr/>
        </p:nvSpPr>
        <p:spPr>
          <a:xfrm>
            <a:off x="8854781" y="1800403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distance ladder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CDM E(z)  (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400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or r</a:t>
            </a:r>
            <a:r>
              <a:rPr lang="en-US" sz="1400" baseline="-25000" dirty="0">
                <a:solidFill>
                  <a:srgbClr val="FF0000"/>
                </a:solidFill>
                <a:latin typeface="Comic Sans MS" pitchFamily="66" charset="0"/>
              </a:rPr>
              <a:t>eq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calibrator)</a:t>
            </a:r>
            <a:endParaRPr lang="el-G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207F2-69AF-9E62-4394-4FA037732297}"/>
              </a:ext>
            </a:extLst>
          </p:cNvPr>
          <p:cNvCxnSpPr>
            <a:cxnSpLocks/>
          </p:cNvCxnSpPr>
          <p:nvPr/>
        </p:nvCxnSpPr>
        <p:spPr>
          <a:xfrm>
            <a:off x="10439400" y="2397315"/>
            <a:ext cx="283029" cy="5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171EE6-DB0E-C40D-BCB4-71CB99648C68}"/>
              </a:ext>
            </a:extLst>
          </p:cNvPr>
          <p:cNvSpPr txBox="1"/>
          <p:nvPr/>
        </p:nvSpPr>
        <p:spPr>
          <a:xfrm>
            <a:off x="5869777" y="1031888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Distance Ladder H(z)  (M calibrator – Cepheids at z&lt;0.01 )</a:t>
            </a:r>
            <a:endParaRPr lang="el-G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71525-C632-7617-D1D6-B17C8177E4ED}"/>
              </a:ext>
            </a:extLst>
          </p:cNvPr>
          <p:cNvCxnSpPr/>
          <p:nvPr/>
        </p:nvCxnSpPr>
        <p:spPr>
          <a:xfrm flipH="1">
            <a:off x="7133735" y="1555108"/>
            <a:ext cx="725751" cy="64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2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 animBg="1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1037" y="0"/>
            <a:ext cx="8509926" cy="742528"/>
          </a:xfrm>
        </p:spPr>
        <p:txBody>
          <a:bodyPr/>
          <a:lstStyle/>
          <a:p>
            <a:pPr algn="ctr"/>
            <a:r>
              <a:rPr lang="en-US" b="1" dirty="0"/>
              <a:t>Hubble and Growth Tensions</a:t>
            </a:r>
            <a:endParaRPr lang="en-GB" b="1" dirty="0"/>
          </a:p>
        </p:txBody>
      </p:sp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7838C8F8-6D21-89BA-EDF8-3DDAAEE46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7" y="544287"/>
            <a:ext cx="11723914" cy="631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90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6814" y="537560"/>
            <a:ext cx="4611894" cy="654561"/>
          </a:xfrm>
        </p:spPr>
        <p:txBody>
          <a:bodyPr/>
          <a:lstStyle/>
          <a:p>
            <a:pPr algn="ctr"/>
            <a:r>
              <a:rPr lang="en-GB" b="1" dirty="0"/>
              <a:t>Local measurements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ED27CD-CE80-F198-BF07-356721A52902}"/>
              </a:ext>
            </a:extLst>
          </p:cNvPr>
          <p:cNvSpPr txBox="1"/>
          <p:nvPr/>
        </p:nvSpPr>
        <p:spPr>
          <a:xfrm>
            <a:off x="0" y="2924550"/>
            <a:ext cx="123768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Tully Fisher  + Cepheid + TRGB	76.0 ± 3.4 	</a:t>
            </a:r>
            <a:r>
              <a:rPr lang="en-US" sz="2000" dirty="0">
                <a:hlinkClick r:id="rId3"/>
              </a:rPr>
              <a:t>https://arxiv.org/pdf/2004.14499.pdf</a:t>
            </a:r>
            <a:r>
              <a:rPr lang="en-US" sz="2000" dirty="0"/>
              <a:t>	</a:t>
            </a:r>
            <a:r>
              <a:rPr lang="en-US" sz="2000" dirty="0" err="1"/>
              <a:t>Kourkchi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/>
              <a:t>SBF   + Cepheids	+ TRGB		73.3 ± 3.1 	</a:t>
            </a:r>
            <a:r>
              <a:rPr lang="en-US" sz="2000" dirty="0">
                <a:hlinkClick r:id="rId4"/>
              </a:rPr>
              <a:t>https://arxiv.org/pdf/2101.02221.pdf</a:t>
            </a:r>
            <a:r>
              <a:rPr lang="en-US" sz="2000" dirty="0"/>
              <a:t>	Blakeslee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 err="1"/>
              <a:t>SnII</a:t>
            </a:r>
            <a:r>
              <a:rPr lang="en-US" sz="2000" dirty="0"/>
              <a:t> + Cepheids + TRGB		75.57±15  	</a:t>
            </a:r>
            <a:r>
              <a:rPr lang="en-US" sz="2000" dirty="0">
                <a:hlinkClick r:id="rId5"/>
              </a:rPr>
              <a:t>https://arxiv.org/pdf/2305.17243.pdf</a:t>
            </a:r>
            <a:r>
              <a:rPr lang="en-US" sz="2000" dirty="0"/>
              <a:t>	Jaeger </a:t>
            </a:r>
            <a:r>
              <a:rPr lang="en-US" sz="2000" dirty="0" err="1"/>
              <a:t>etal</a:t>
            </a:r>
            <a:r>
              <a:rPr lang="en-US" sz="2000" dirty="0"/>
              <a:t>	</a:t>
            </a:r>
          </a:p>
          <a:p>
            <a:r>
              <a:rPr lang="en-US" sz="2000" dirty="0"/>
              <a:t>Mira calibrators 			73.3 ± 4.0 	</a:t>
            </a:r>
            <a:r>
              <a:rPr lang="en-US" sz="2000" dirty="0">
                <a:hlinkClick r:id="rId6"/>
              </a:rPr>
              <a:t>https://arxiv.org/pdf/1908.10883.pdf</a:t>
            </a:r>
            <a:r>
              <a:rPr lang="en-US" sz="2000" dirty="0"/>
              <a:t>	Huang </a:t>
            </a:r>
            <a:r>
              <a:rPr lang="en-US" sz="2000" dirty="0" err="1"/>
              <a:t>etal</a:t>
            </a:r>
            <a:endParaRPr lang="en-US" sz="2000" dirty="0"/>
          </a:p>
          <a:p>
            <a:r>
              <a:rPr lang="en-US" sz="2000" dirty="0"/>
              <a:t>TRGB (SH0ES) 			73.22 ± 2.06 	</a:t>
            </a:r>
            <a:r>
              <a:rPr lang="en-US" sz="2000" dirty="0">
                <a:hlinkClick r:id="rId7"/>
              </a:rPr>
              <a:t>https://arxiv.org/pdf/2304.06693.pdf</a:t>
            </a:r>
            <a:r>
              <a:rPr lang="en-US" sz="2000" dirty="0"/>
              <a:t>	</a:t>
            </a:r>
            <a:r>
              <a:rPr lang="en-US" sz="2000" dirty="0" err="1"/>
              <a:t>Scolnic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r>
              <a:rPr lang="en-US" sz="2000" dirty="0"/>
              <a:t>	</a:t>
            </a:r>
          </a:p>
          <a:p>
            <a:r>
              <a:rPr lang="en-US" sz="2000" dirty="0"/>
              <a:t>Cepheid (SH0ES)   		73.04 ± 1.04   	</a:t>
            </a:r>
            <a:r>
              <a:rPr lang="en-US" sz="2000" dirty="0">
                <a:hlinkClick r:id="rId8"/>
              </a:rPr>
              <a:t>https://arxiv.org/pdf/2112.04510.pdf</a:t>
            </a:r>
            <a:r>
              <a:rPr lang="en-US" sz="2000" dirty="0"/>
              <a:t>	</a:t>
            </a:r>
            <a:r>
              <a:rPr lang="en-US" sz="2000" dirty="0" err="1"/>
              <a:t>Riess</a:t>
            </a:r>
            <a:r>
              <a:rPr lang="en-US" sz="2000" dirty="0"/>
              <a:t> </a:t>
            </a:r>
            <a:r>
              <a:rPr lang="en-US" sz="2000" dirty="0" err="1"/>
              <a:t>etal</a:t>
            </a:r>
            <a:endParaRPr lang="en-US" sz="2000" dirty="0"/>
          </a:p>
        </p:txBody>
      </p:sp>
      <p:sp>
        <p:nvSpPr>
          <p:cNvPr id="6" name="Rectangle 69">
            <a:extLst>
              <a:ext uri="{FF2B5EF4-FFF2-40B4-BE49-F238E27FC236}">
                <a16:creationId xmlns:a16="http://schemas.microsoft.com/office/drawing/2014/main" id="{6E996993-94E8-0BCF-3A11-D459E14E842C}"/>
              </a:ext>
            </a:extLst>
          </p:cNvPr>
          <p:cNvSpPr/>
          <p:nvPr/>
        </p:nvSpPr>
        <p:spPr>
          <a:xfrm>
            <a:off x="1863707" y="1613118"/>
            <a:ext cx="7280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Distance ladder methods (local calibrators dependent)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CE6EC2-2E06-79AE-37A0-900D0D3F33F8}"/>
              </a:ext>
            </a:extLst>
          </p:cNvPr>
          <p:cNvSpPr txBox="1"/>
          <p:nvPr/>
        </p:nvSpPr>
        <p:spPr>
          <a:xfrm>
            <a:off x="-74427" y="2431336"/>
            <a:ext cx="1188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         Method			 H</a:t>
            </a:r>
            <a:r>
              <a:rPr lang="en-US" sz="2000" b="1" u="sng" baseline="-25000" dirty="0"/>
              <a:t>0</a:t>
            </a:r>
            <a:r>
              <a:rPr lang="en-US" sz="2000" b="1" u="sng" dirty="0"/>
              <a:t>(km/sec </a:t>
            </a:r>
            <a:r>
              <a:rPr lang="en-US" sz="2000" b="1" u="sng" dirty="0" err="1"/>
              <a:t>Mpc</a:t>
            </a:r>
            <a:r>
              <a:rPr lang="en-US" sz="2000" b="1" u="sng" dirty="0"/>
              <a:t>) 	         </a:t>
            </a:r>
            <a:r>
              <a:rPr lang="en-US" sz="2000" b="1" u="sng" dirty="0" err="1"/>
              <a:t>Arxiv</a:t>
            </a:r>
            <a:r>
              <a:rPr lang="en-US" sz="2000" b="1" u="sng" dirty="0"/>
              <a:t>-link				First author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27F6DC83-6FDC-A303-026B-DDB5790D5B27}"/>
              </a:ext>
            </a:extLst>
          </p:cNvPr>
          <p:cNvSpPr/>
          <p:nvPr/>
        </p:nvSpPr>
        <p:spPr>
          <a:xfrm>
            <a:off x="748167" y="5100597"/>
            <a:ext cx="9511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Could we be missing something with </a:t>
            </a:r>
            <a:r>
              <a:rPr lang="en-US" sz="2400" b="1" dirty="0">
                <a:solidFill>
                  <a:srgbClr val="FF0000"/>
                </a:solidFill>
              </a:rPr>
              <a:t>ALL</a:t>
            </a:r>
            <a:r>
              <a:rPr lang="en-US" sz="2400" b="1" dirty="0">
                <a:solidFill>
                  <a:srgbClr val="0070C0"/>
                </a:solidFill>
              </a:rPr>
              <a:t> local calibrators??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38F33BF9-219D-AE32-6639-8E955E3694E7}"/>
              </a:ext>
            </a:extLst>
          </p:cNvPr>
          <p:cNvSpPr/>
          <p:nvPr/>
        </p:nvSpPr>
        <p:spPr>
          <a:xfrm>
            <a:off x="748167" y="5717468"/>
            <a:ext cx="9511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</a:rPr>
              <a:t>Could there be a physics change between local calibrator scales (z&lt;0.01) and Hubble flow scales (z&gt;0.01)?</a:t>
            </a:r>
          </a:p>
        </p:txBody>
      </p:sp>
    </p:spTree>
    <p:extLst>
      <p:ext uri="{BB962C8B-B14F-4D97-AF65-F5344CB8AC3E}">
        <p14:creationId xmlns:p14="http://schemas.microsoft.com/office/powerpoint/2010/main" val="288029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079" y="355252"/>
            <a:ext cx="8538628" cy="1306286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Why is </a:t>
            </a:r>
            <a:r>
              <a:rPr lang="el-GR" b="1" dirty="0"/>
              <a:t>Λ</a:t>
            </a:r>
            <a:r>
              <a:rPr lang="en-US" b="1" dirty="0"/>
              <a:t>CDM still our standard model?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1E0754-9F25-C239-0F47-AA2B55EEF0D6}"/>
              </a:ext>
            </a:extLst>
          </p:cNvPr>
          <p:cNvSpPr txBox="1"/>
          <p:nvPr/>
        </p:nvSpPr>
        <p:spPr>
          <a:xfrm>
            <a:off x="590327" y="6278242"/>
            <a:ext cx="100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For model building we need to understand deeply the data and the origins of the</a:t>
            </a:r>
            <a:r>
              <a:rPr lang="el-GR" b="1" dirty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assumptions hidden in the tensions.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5C630-40D1-C9B8-2F76-1938529316BB}"/>
              </a:ext>
            </a:extLst>
          </p:cNvPr>
          <p:cNvSpPr txBox="1"/>
          <p:nvPr/>
        </p:nvSpPr>
        <p:spPr>
          <a:xfrm>
            <a:off x="281779" y="1974493"/>
            <a:ext cx="10920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Inertia due to the several standard model successes  (human factor).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C678B-1FB9-FAF8-BBC7-3D390608CF40}"/>
              </a:ext>
            </a:extLst>
          </p:cNvPr>
          <p:cNvSpPr txBox="1"/>
          <p:nvPr/>
        </p:nvSpPr>
        <p:spPr>
          <a:xfrm>
            <a:off x="228600" y="2482277"/>
            <a:ext cx="607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i="1" u="sng" dirty="0">
                <a:solidFill>
                  <a:srgbClr val="00B050"/>
                </a:solidFill>
                <a:latin typeface="Comic Sans MS" pitchFamily="66" charset="0"/>
              </a:rPr>
              <a:t>Lack of SIMPLE alternative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8AC81-6617-4CA7-586A-E1513249371E}"/>
              </a:ext>
            </a:extLst>
          </p:cNvPr>
          <p:cNvSpPr txBox="1"/>
          <p:nvPr/>
        </p:nvSpPr>
        <p:spPr>
          <a:xfrm>
            <a:off x="281779" y="3197522"/>
            <a:ext cx="8047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Comparison with previous standard model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E886E-F1F2-703D-F01B-A8057B39757E}"/>
              </a:ext>
            </a:extLst>
          </p:cNvPr>
          <p:cNvSpPr txBox="1"/>
          <p:nvPr/>
        </p:nvSpPr>
        <p:spPr>
          <a:xfrm>
            <a:off x="6062093" y="2475178"/>
            <a:ext cx="6076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Too many tensions (tension noise).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A32E1-D287-11AB-AABE-05B8736D64AD}"/>
              </a:ext>
            </a:extLst>
          </p:cNvPr>
          <p:cNvSpPr txBox="1"/>
          <p:nvPr/>
        </p:nvSpPr>
        <p:spPr>
          <a:xfrm>
            <a:off x="281779" y="3624370"/>
            <a:ext cx="11497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From Steady State to Big Bang: Data and Simple alternative supported by simple theory (Friedman equations)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6B604-DC58-AD50-1B91-697EC50AE3DD}"/>
              </a:ext>
            </a:extLst>
          </p:cNvPr>
          <p:cNvSpPr txBox="1"/>
          <p:nvPr/>
        </p:nvSpPr>
        <p:spPr>
          <a:xfrm>
            <a:off x="228600" y="4455367"/>
            <a:ext cx="1149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From </a:t>
            </a:r>
            <a:r>
              <a:rPr lang="en-US" sz="2400" b="1" dirty="0" err="1">
                <a:solidFill>
                  <a:srgbClr val="00B0F0"/>
                </a:solidFill>
                <a:latin typeface="Comic Sans MS" pitchFamily="66" charset="0"/>
              </a:rPr>
              <a:t>sCDM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 to </a:t>
            </a:r>
            <a:r>
              <a:rPr lang="el-GR" sz="2400" b="1" dirty="0">
                <a:solidFill>
                  <a:srgbClr val="00B0F0"/>
                </a:solidFill>
                <a:latin typeface="Comic Sans MS" pitchFamily="66" charset="0"/>
              </a:rPr>
              <a:t>Λ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CDM: Data and Simple Alternative (cosmological constant)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BC568D-4A86-D125-54F3-A099AD27EF7D}"/>
              </a:ext>
            </a:extLst>
          </p:cNvPr>
          <p:cNvSpPr txBox="1"/>
          <p:nvPr/>
        </p:nvSpPr>
        <p:spPr>
          <a:xfrm>
            <a:off x="113676" y="5447245"/>
            <a:ext cx="1162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What is the new simple and generic replacement of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CDM that will release most tensions with just 1-2 parameters?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D4297D-09B9-C25C-8FAD-705A0E5D0120}"/>
              </a:ext>
            </a:extLst>
          </p:cNvPr>
          <p:cNvSpPr txBox="1"/>
          <p:nvPr/>
        </p:nvSpPr>
        <p:spPr>
          <a:xfrm>
            <a:off x="250372" y="4928381"/>
            <a:ext cx="1135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Comic Sans MS" pitchFamily="66" charset="0"/>
              </a:rPr>
              <a:t>Peebles 1984, </a:t>
            </a:r>
            <a:r>
              <a:rPr lang="en-US" sz="1800" b="1" dirty="0" err="1">
                <a:solidFill>
                  <a:srgbClr val="00B0F0"/>
                </a:solidFill>
                <a:latin typeface="Comic Sans MS" pitchFamily="66" charset="0"/>
              </a:rPr>
              <a:t>Efstathiou</a:t>
            </a:r>
            <a:r>
              <a:rPr lang="en-US" sz="1800" b="1" dirty="0">
                <a:solidFill>
                  <a:srgbClr val="00B0F0"/>
                </a:solidFill>
                <a:latin typeface="Comic Sans MS" pitchFamily="66" charset="0"/>
              </a:rPr>
              <a:t> 1990 and Krauss-Turner 1995 (Universe age, matter power spectrum and peculiar velocities)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7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76672"/>
            <a:ext cx="6768752" cy="1152128"/>
          </a:xfrm>
        </p:spPr>
        <p:txBody>
          <a:bodyPr/>
          <a:lstStyle/>
          <a:p>
            <a:pPr algn="ctr"/>
            <a:r>
              <a:rPr lang="en-US" b="1" dirty="0"/>
              <a:t>(New) Early Dark Energy Phase Transition </a:t>
            </a:r>
            <a:endParaRPr lang="en-GB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A478265-DB9F-3840-CA9C-71972972D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1" y="5548566"/>
            <a:ext cx="5679440" cy="11627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DDA5D6-93DA-66A6-A9E9-C639A0FE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468" y="2299882"/>
            <a:ext cx="5519640" cy="33592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A3F39F-7979-78F1-1CD3-F7E3D36C1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755279"/>
            <a:ext cx="5679440" cy="86810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36DF32-B546-1742-AC4E-30AE2EAB1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" y="1847230"/>
            <a:ext cx="5519639" cy="370133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45AF103-5158-C4C9-F7E5-A45AB7D869D2}"/>
              </a:ext>
            </a:extLst>
          </p:cNvPr>
          <p:cNvSpPr txBox="1"/>
          <p:nvPr/>
        </p:nvSpPr>
        <p:spPr>
          <a:xfrm>
            <a:off x="5928468" y="957194"/>
            <a:ext cx="64230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NEDE involves a more abrupt event (transition)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and the DE disappears more efficiently after recombination. 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Thus, it does not interfere with E(z) after recombination.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032F6F5-0B63-0971-EA4F-91791A6A7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8288" y="2358658"/>
            <a:ext cx="2255044" cy="21406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BCD60E-B2EF-2C3E-BCD1-0E12095B04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810" y="1052735"/>
            <a:ext cx="2068630" cy="15118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4B54390-F221-E716-1710-B0315A06581F}"/>
              </a:ext>
            </a:extLst>
          </p:cNvPr>
          <p:cNvSpPr txBox="1"/>
          <p:nvPr/>
        </p:nvSpPr>
        <p:spPr>
          <a:xfrm>
            <a:off x="3423919" y="3428999"/>
            <a:ext cx="26009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Tension resolution mostly</a:t>
            </a:r>
          </a:p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 by SH0ES data and increased uncertainty</a:t>
            </a:r>
            <a:b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523C08D-5F4D-02A9-9890-62067BC4B66E}"/>
              </a:ext>
            </a:extLst>
          </p:cNvPr>
          <p:cNvCxnSpPr/>
          <p:nvPr/>
        </p:nvCxnSpPr>
        <p:spPr>
          <a:xfrm flipH="1" flipV="1">
            <a:off x="3352800" y="1628800"/>
            <a:ext cx="701040" cy="18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DE9D56-E953-D414-530A-126622BD853F}"/>
              </a:ext>
            </a:extLst>
          </p:cNvPr>
          <p:cNvCxnSpPr/>
          <p:nvPr/>
        </p:nvCxnSpPr>
        <p:spPr>
          <a:xfrm flipV="1">
            <a:off x="5892801" y="3281680"/>
            <a:ext cx="3342638" cy="274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EF878EB7-5A33-B194-C34B-E537777658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48392" y="2175038"/>
            <a:ext cx="843608" cy="353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C6A12-E8C8-4C14-0D41-0378B46C64FC}"/>
              </a:ext>
            </a:extLst>
          </p:cNvPr>
          <p:cNvSpPr txBox="1"/>
          <p:nvPr/>
        </p:nvSpPr>
        <p:spPr>
          <a:xfrm>
            <a:off x="1280159" y="4530425"/>
            <a:ext cx="26009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Axion-like scalar field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0A31AC3-596A-D016-8033-A29813BFB95C}"/>
              </a:ext>
            </a:extLst>
          </p:cNvPr>
          <p:cNvCxnSpPr/>
          <p:nvPr/>
        </p:nvCxnSpPr>
        <p:spPr>
          <a:xfrm flipV="1">
            <a:off x="3586480" y="4612742"/>
            <a:ext cx="467360" cy="71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6AF553-9142-9714-F9AC-2AA4FA600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550" y="1945394"/>
            <a:ext cx="5902573" cy="3447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76673"/>
            <a:ext cx="6768752" cy="722208"/>
          </a:xfrm>
        </p:spPr>
        <p:txBody>
          <a:bodyPr/>
          <a:lstStyle/>
          <a:p>
            <a:pPr algn="ctr"/>
            <a:r>
              <a:rPr lang="en-US" b="1" dirty="0"/>
              <a:t>The </a:t>
            </a:r>
            <a:r>
              <a:rPr lang="el-GR" b="1" dirty="0"/>
              <a:t>Λ</a:t>
            </a:r>
            <a:r>
              <a:rPr lang="en-US" b="1" dirty="0" err="1"/>
              <a:t>sCDM</a:t>
            </a:r>
            <a:r>
              <a:rPr lang="en-US" b="1" dirty="0"/>
              <a:t> Model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788B3-3CE6-4B99-B6A2-3CB45DCF6C62}"/>
              </a:ext>
            </a:extLst>
          </p:cNvPr>
          <p:cNvSpPr txBox="1"/>
          <p:nvPr/>
        </p:nvSpPr>
        <p:spPr>
          <a:xfrm>
            <a:off x="151153" y="2033561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How can H(z) derived from late time calibrators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(blue point)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become consistent with H(z) derived from early time calibrator </a:t>
            </a:r>
            <a:r>
              <a:rPr lang="en-US" b="1" dirty="0">
                <a:latin typeface="Comic Sans MS" pitchFamily="66" charset="0"/>
              </a:rPr>
              <a:t>(black line)?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339D3-F60F-434D-8868-7A5BC42B7A26}"/>
              </a:ext>
            </a:extLst>
          </p:cNvPr>
          <p:cNvSpPr txBox="1"/>
          <p:nvPr/>
        </p:nvSpPr>
        <p:spPr>
          <a:xfrm>
            <a:off x="27938" y="3146068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Change </a:t>
            </a:r>
            <a:r>
              <a:rPr lang="en-US" b="1" dirty="0" err="1">
                <a:solidFill>
                  <a:srgbClr val="00B0F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 Intrinsic Luminosity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(systematics or physics change at 0&lt;z&lt;0.1).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(move blue point down)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F485C-0F42-4A37-8F4F-2C0F0BEA1EA8}"/>
              </a:ext>
            </a:extLst>
          </p:cNvPr>
          <p:cNvSpPr txBox="1"/>
          <p:nvPr/>
        </p:nvSpPr>
        <p:spPr>
          <a:xfrm>
            <a:off x="0" y="4235478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Change sound horizon scale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(Early DE transition at </a:t>
            </a:r>
            <a:r>
              <a:rPr lang="en-US" b="1" dirty="0" err="1">
                <a:solidFill>
                  <a:schemeClr val="accent6"/>
                </a:solidFill>
                <a:latin typeface="Comic Sans MS" pitchFamily="66" charset="0"/>
              </a:rPr>
              <a:t>t</a:t>
            </a:r>
            <a:r>
              <a:rPr lang="en-US" b="1" baseline="-25000" dirty="0" err="1">
                <a:solidFill>
                  <a:schemeClr val="accent6"/>
                </a:solidFill>
                <a:latin typeface="Comic Sans MS" pitchFamily="66" charset="0"/>
              </a:rPr>
              <a:t>rec</a:t>
            </a:r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(shift black line up)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2513C7-A5EC-4709-8F1A-6278FB33CD83}"/>
              </a:ext>
            </a:extLst>
          </p:cNvPr>
          <p:cNvSpPr txBox="1"/>
          <p:nvPr/>
        </p:nvSpPr>
        <p:spPr>
          <a:xfrm>
            <a:off x="55877" y="5271468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Deform H(z) by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dynamical dark energy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(problems with BAO, growth, M).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(distort black line)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6C312-1380-4A06-8B4E-782C1BAEBCC1}"/>
              </a:ext>
            </a:extLst>
          </p:cNvPr>
          <p:cNvSpPr txBox="1"/>
          <p:nvPr/>
        </p:nvSpPr>
        <p:spPr>
          <a:xfrm>
            <a:off x="5552321" y="6017980"/>
            <a:ext cx="6271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An abrupt transition event may be needed to resolve the tension.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C2A1D1-F32E-463B-86FF-A5276FA6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53" y="6175331"/>
            <a:ext cx="5461371" cy="670844"/>
          </a:xfrm>
          <a:prstGeom prst="rect">
            <a:avLst/>
          </a:prstGeom>
        </p:spPr>
      </p:pic>
      <p:cxnSp>
        <p:nvCxnSpPr>
          <p:cNvPr id="6" name="Ευθύγραμμο βέλος σύνδεσης 5">
            <a:extLst>
              <a:ext uri="{FF2B5EF4-FFF2-40B4-BE49-F238E27FC236}">
                <a16:creationId xmlns:a16="http://schemas.microsoft.com/office/drawing/2014/main" id="{51CD0F27-F26A-4AC7-90CB-966944D091EE}"/>
              </a:ext>
            </a:extLst>
          </p:cNvPr>
          <p:cNvCxnSpPr>
            <a:cxnSpLocks/>
          </p:cNvCxnSpPr>
          <p:nvPr/>
        </p:nvCxnSpPr>
        <p:spPr>
          <a:xfrm flipV="1">
            <a:off x="5612524" y="4698125"/>
            <a:ext cx="2837793" cy="1098211"/>
          </a:xfrm>
          <a:prstGeom prst="straightConnector1">
            <a:avLst/>
          </a:prstGeom>
          <a:ln w="41275">
            <a:solidFill>
              <a:schemeClr val="accent1">
                <a:shade val="95000"/>
                <a:satMod val="10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1A6C859-C62F-B69D-D6C5-3805C5F5C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0560" y="931153"/>
            <a:ext cx="6197919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564" y="224365"/>
            <a:ext cx="10443795" cy="960974"/>
          </a:xfrm>
        </p:spPr>
        <p:txBody>
          <a:bodyPr/>
          <a:lstStyle/>
          <a:p>
            <a:pPr algn="ctr"/>
            <a:r>
              <a:rPr lang="en-US" b="1" dirty="0"/>
              <a:t>Predicted Anisotropy in the context of Spatial Transition</a:t>
            </a: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5E79C8-75CB-DDDE-CFC7-CD9D38F58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29" y="812799"/>
            <a:ext cx="6313751" cy="61833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E933F6-DE24-E24F-8553-DBEDD7836FC8}"/>
              </a:ext>
            </a:extLst>
          </p:cNvPr>
          <p:cNvSpPr txBox="1"/>
          <p:nvPr/>
        </p:nvSpPr>
        <p:spPr>
          <a:xfrm>
            <a:off x="6501928" y="4658109"/>
            <a:ext cx="56900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Off-center observer in a bubble of distinct transition physics </a:t>
            </a:r>
          </a:p>
          <a:p>
            <a:pPr marL="457200" indent="-457200"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or </a:t>
            </a:r>
          </a:p>
          <a:p>
            <a:pPr marL="457200" indent="-457200" algn="ctr"/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systematics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59928-2DEC-CE9E-FFA4-BE79A6534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1244087"/>
            <a:ext cx="5338391" cy="34873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0087C4-E7F2-D85C-1D91-F17CE9F2F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997882"/>
            <a:ext cx="4983132" cy="860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62224-6718-FEEC-60E1-2060ED5C4A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2436" y="1062512"/>
            <a:ext cx="1792006" cy="7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642853" cy="658802"/>
          </a:xfrm>
        </p:spPr>
        <p:txBody>
          <a:bodyPr/>
          <a:lstStyle/>
          <a:p>
            <a:pPr algn="ctr"/>
            <a:r>
              <a:rPr lang="en-US" b="1" dirty="0"/>
              <a:t>Issues on the SH0ES Analysis for H</a:t>
            </a:r>
            <a:r>
              <a:rPr lang="en-US" b="1" baseline="-25000" dirty="0"/>
              <a:t>0</a:t>
            </a:r>
            <a:endParaRPr lang="en-GB" b="1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E31EB-0EA8-455C-9DD6-F3A757537388}"/>
              </a:ext>
            </a:extLst>
          </p:cNvPr>
          <p:cNvSpPr txBox="1"/>
          <p:nvPr/>
        </p:nvSpPr>
        <p:spPr>
          <a:xfrm>
            <a:off x="464113" y="3758112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Q2: Are the best fit values of these parameters consistent among different subgroups of the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SnIa+Cepheid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data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014DC-9304-45F9-B0F6-A43229D431F5}"/>
              </a:ext>
            </a:extLst>
          </p:cNvPr>
          <p:cNvSpPr txBox="1"/>
          <p:nvPr/>
        </p:nvSpPr>
        <p:spPr>
          <a:xfrm>
            <a:off x="315257" y="2078607"/>
            <a:ext cx="1065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Q1: What are the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calibration parameters?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D40F7-4B93-4812-9C73-41C151E9AC33}"/>
              </a:ext>
            </a:extLst>
          </p:cNvPr>
          <p:cNvSpPr txBox="1"/>
          <p:nvPr/>
        </p:nvSpPr>
        <p:spPr>
          <a:xfrm>
            <a:off x="860006" y="2440988"/>
            <a:ext cx="7210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A: The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(bolometric) absolute magnitude M (or M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).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22517-BE7B-47CC-A0CD-930BB83105CC}"/>
              </a:ext>
            </a:extLst>
          </p:cNvPr>
          <p:cNvSpPr txBox="1"/>
          <p:nvPr/>
        </p:nvSpPr>
        <p:spPr>
          <a:xfrm>
            <a:off x="291240" y="4486339"/>
            <a:ext cx="1065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A2: There are hints for inhomogeneities which affect the best fit value of H</a:t>
            </a:r>
            <a:r>
              <a:rPr lang="en-US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n-US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22910-326F-19AC-5DCA-5045BA365D91}"/>
              </a:ext>
            </a:extLst>
          </p:cNvPr>
          <p:cNvSpPr txBox="1"/>
          <p:nvPr/>
        </p:nvSpPr>
        <p:spPr>
          <a:xfrm>
            <a:off x="291240" y="2845219"/>
            <a:ext cx="11609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Also, the </a:t>
            </a:r>
            <a:r>
              <a:rPr lang="en-US" b="1" dirty="0" err="1">
                <a:solidFill>
                  <a:srgbClr val="00B05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color and stretch parameters c and s, and the Cepheid calibration parameters </a:t>
            </a:r>
            <a:r>
              <a:rPr lang="en-US" b="1" dirty="0" err="1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b="1" baseline="-25000" dirty="0" err="1">
                <a:solidFill>
                  <a:srgbClr val="00B050"/>
                </a:solidFill>
                <a:latin typeface="Comic Sans MS" pitchFamily="66" charset="0"/>
              </a:rPr>
              <a:t>W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(period-luminosity), Z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W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(metallicity-luminosity), M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W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(Cepheid zero-point amplitude), R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W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(Cepheid color-luminosity)</a:t>
            </a:r>
            <a:endParaRPr lang="en-US" sz="18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8AE518-1236-5AD1-732F-48B39D5F6B06}"/>
              </a:ext>
            </a:extLst>
          </p:cNvPr>
          <p:cNvSpPr txBox="1"/>
          <p:nvPr/>
        </p:nvSpPr>
        <p:spPr>
          <a:xfrm>
            <a:off x="860006" y="5814720"/>
            <a:ext cx="9243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Q3: What could be the origin of these inhomogeneities?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E339D-81AA-3F03-B7C2-5011F6304C89}"/>
              </a:ext>
            </a:extLst>
          </p:cNvPr>
          <p:cNvSpPr txBox="1"/>
          <p:nvPr/>
        </p:nvSpPr>
        <p:spPr>
          <a:xfrm>
            <a:off x="315257" y="6244237"/>
            <a:ext cx="1065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A3: Statistics, Systematics or New Physics.</a:t>
            </a:r>
            <a:endParaRPr lang="en-US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DEFEB8-25CA-9294-ABC1-F72D4208A8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7" y="4855671"/>
            <a:ext cx="4022816" cy="832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F8224A-3270-FBCD-DF8B-36FD8A94A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363" y="4849693"/>
            <a:ext cx="3820879" cy="818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2CD0A0-B7AE-E54B-F18F-3F00441AA4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173" y="4786260"/>
            <a:ext cx="3645733" cy="84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/>
      <p:bldP spid="8" grpId="0"/>
      <p:bldP spid="3" grpId="0"/>
      <p:bldP spid="6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3274" y="307656"/>
            <a:ext cx="7780456" cy="1021414"/>
          </a:xfrm>
        </p:spPr>
        <p:txBody>
          <a:bodyPr/>
          <a:lstStyle/>
          <a:p>
            <a:pPr algn="ctr"/>
            <a:r>
              <a:rPr lang="en-US" b="1" dirty="0"/>
              <a:t>Variants of the SH0ES Analysis for H</a:t>
            </a:r>
            <a:r>
              <a:rPr lang="en-US" b="1" baseline="-25000" dirty="0"/>
              <a:t>0 </a:t>
            </a:r>
            <a:r>
              <a:rPr lang="en-US" b="1" dirty="0"/>
              <a:t>considered by SH0ES team</a:t>
            </a:r>
            <a:endParaRPr lang="en-GB" b="1" baseline="-25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5D14B00-B8A7-8163-A11A-7E1CCDA12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1" y="1473438"/>
            <a:ext cx="5901343" cy="54403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CB989C-F530-1E50-FC3C-14BA8046F6A7}"/>
              </a:ext>
            </a:extLst>
          </p:cNvPr>
          <p:cNvSpPr txBox="1"/>
          <p:nvPr/>
        </p:nvSpPr>
        <p:spPr>
          <a:xfrm>
            <a:off x="5703142" y="1828597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No variant allows for a break in the calibrator parameter values at some distance or with other criteria </a:t>
            </a: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(except period luminosity with break at 10 days).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D1C503-C3B1-0264-1695-650098833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73" y="3384085"/>
            <a:ext cx="5674242" cy="15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50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158" y="193811"/>
            <a:ext cx="5671815" cy="980350"/>
          </a:xfrm>
        </p:spPr>
        <p:txBody>
          <a:bodyPr/>
          <a:lstStyle/>
          <a:p>
            <a:pPr algn="ctr"/>
            <a:r>
              <a:rPr lang="en-US" b="1" dirty="0"/>
              <a:t>Measuring H(z) with the </a:t>
            </a:r>
            <a:br>
              <a:rPr lang="en-US" b="1" dirty="0"/>
            </a:br>
            <a:r>
              <a:rPr lang="en-US" b="1" dirty="0"/>
              <a:t>2022 Pantheon+ dataset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424543" y="2098710"/>
            <a:ext cx="10395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Pantheon+ likelihood: Utilizing the 77 Cepheid distance moduli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Cephj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of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in Cepheid hosts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no transition allowed):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380E2A-8BCE-68A0-E1D6-3029AEBCD2DC}"/>
              </a:ext>
            </a:extLst>
          </p:cNvPr>
          <p:cNvSpPr txBox="1"/>
          <p:nvPr/>
        </p:nvSpPr>
        <p:spPr>
          <a:xfrm>
            <a:off x="424543" y="4246846"/>
            <a:ext cx="109074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Broken degeneracy between H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and M due to the 77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distance moduli in Cepheid hosts</a:t>
            </a: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 way to fit H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along with other cosmological parameters without prior knowledge of M!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076166-5427-7A52-F69E-99A2D23D9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3" y="2929707"/>
            <a:ext cx="7421229" cy="1175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7FC01A-6847-E013-CDCB-316918707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58" y="5816507"/>
            <a:ext cx="4162213" cy="8476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038069-7268-0EEE-192C-E2118CFA7067}"/>
              </a:ext>
            </a:extLst>
          </p:cNvPr>
          <p:cNvSpPr txBox="1"/>
          <p:nvPr/>
        </p:nvSpPr>
        <p:spPr>
          <a:xfrm>
            <a:off x="4304371" y="6205494"/>
            <a:ext cx="53301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Brout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et al 2022: M not included in fit.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430C86-866B-B3FD-D2E3-EE92936EC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95" y="3127230"/>
            <a:ext cx="2695933" cy="1048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403732-3945-C672-1168-94D6C526BE5E}"/>
              </a:ext>
            </a:extLst>
          </p:cNvPr>
          <p:cNvSpPr txBox="1"/>
          <p:nvPr/>
        </p:nvSpPr>
        <p:spPr>
          <a:xfrm>
            <a:off x="7860640" y="2731586"/>
            <a:ext cx="3710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Best fit parameter values: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825A96C-AE06-9E5C-6C3B-09A1C1E638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5586" y="1063700"/>
            <a:ext cx="3829227" cy="1043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A076C9-0D54-BCAF-E605-67155BA24A6A}"/>
              </a:ext>
            </a:extLst>
          </p:cNvPr>
          <p:cNvSpPr/>
          <p:nvPr/>
        </p:nvSpPr>
        <p:spPr>
          <a:xfrm>
            <a:off x="8636095" y="3429000"/>
            <a:ext cx="2325819" cy="7284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2E01789-F1E7-5542-B86E-D21BEBD56E7E}"/>
              </a:ext>
            </a:extLst>
          </p:cNvPr>
          <p:cNvCxnSpPr/>
          <p:nvPr/>
        </p:nvCxnSpPr>
        <p:spPr>
          <a:xfrm flipV="1">
            <a:off x="7511143" y="4176159"/>
            <a:ext cx="1306286" cy="2029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A67B8C-CE2F-827E-F8AA-444F2620BA5A}"/>
              </a:ext>
            </a:extLst>
          </p:cNvPr>
          <p:cNvSpPr txBox="1"/>
          <p:nvPr/>
        </p:nvSpPr>
        <p:spPr>
          <a:xfrm>
            <a:off x="7913914" y="5517861"/>
            <a:ext cx="4110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Agreement with </a:t>
            </a:r>
            <a:r>
              <a:rPr lang="en-US" sz="1800" b="1" dirty="0" err="1">
                <a:solidFill>
                  <a:srgbClr val="00B050"/>
                </a:solidFill>
                <a:latin typeface="Comic Sans MS" pitchFamily="66" charset="0"/>
              </a:rPr>
              <a:t>Brout</a:t>
            </a:r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 et.al. 2022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9C6B5D-578B-3E0E-F277-1EB77AFF5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619" y="-2601"/>
            <a:ext cx="5524590" cy="102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12" grpId="0"/>
      <p:bldP spid="16" grpId="0"/>
      <p:bldP spid="3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65" y="139550"/>
            <a:ext cx="7467161" cy="980350"/>
          </a:xfrm>
        </p:spPr>
        <p:txBody>
          <a:bodyPr/>
          <a:lstStyle/>
          <a:p>
            <a:pPr algn="ctr"/>
            <a:r>
              <a:rPr lang="en-US" b="1" dirty="0"/>
              <a:t>New degrees of freedom in the Pantheon+ likelihood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1783860" y="1697297"/>
            <a:ext cx="4562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Allow for a transition of M </a:t>
            </a:r>
          </a:p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at some distance d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c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5742E-A408-88E6-608B-94F704A50464}"/>
              </a:ext>
            </a:extLst>
          </p:cNvPr>
          <p:cNvSpPr txBox="1"/>
          <p:nvPr/>
        </p:nvSpPr>
        <p:spPr>
          <a:xfrm>
            <a:off x="-119743" y="2618937"/>
            <a:ext cx="5163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New likelihood for Patheon+: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219E8-4572-5A54-B525-0B02AC66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79" y="171481"/>
            <a:ext cx="5264421" cy="1435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68EFAC-A637-F32E-6916-01B650E20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56" y="3054733"/>
            <a:ext cx="8927330" cy="1785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D0EA6-CE04-CFE1-0F18-A0A34B3F3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371" y="1675303"/>
            <a:ext cx="3113315" cy="874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F0A98C-BC7D-C9E7-6E69-77C716CA4C40}"/>
              </a:ext>
            </a:extLst>
          </p:cNvPr>
          <p:cNvSpPr txBox="1"/>
          <p:nvPr/>
        </p:nvSpPr>
        <p:spPr>
          <a:xfrm>
            <a:off x="144365" y="4886642"/>
            <a:ext cx="11666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</a:t>
            </a:r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1. What is the quality of fit of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CDM with the new likelihood?</a:t>
            </a:r>
          </a:p>
          <a:p>
            <a:pPr marL="457200" indent="-457200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2. Are the best fit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consistent with each other and with the best fit M of the standard likelihood? 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EA4B06-E811-B459-9B92-F09AD10A0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686" y="2054102"/>
            <a:ext cx="2470277" cy="2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65" y="139550"/>
            <a:ext cx="7467161" cy="980350"/>
          </a:xfrm>
        </p:spPr>
        <p:txBody>
          <a:bodyPr/>
          <a:lstStyle/>
          <a:p>
            <a:pPr algn="ctr"/>
            <a:r>
              <a:rPr lang="en-US" b="1" dirty="0"/>
              <a:t>New degrees of freedom in the Pantheon+ likelihood</a:t>
            </a:r>
            <a:endParaRPr lang="en-GB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7841387" y="4200697"/>
            <a:ext cx="43506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Δχ</a:t>
            </a:r>
            <a:r>
              <a:rPr lang="el-GR" sz="2400" b="1" baseline="30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=-19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Α</a:t>
            </a:r>
            <a:r>
              <a:rPr lang="el-GR" sz="2400" b="1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No! Significant tension!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CD7C7-E82E-9748-9124-C00D8EF21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3" y="1542953"/>
            <a:ext cx="7969660" cy="4191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9276C6-8BE3-002C-DAD2-E29CF8C23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10" y="2099550"/>
            <a:ext cx="3059976" cy="20011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567EE3-3B4B-E377-3862-4B0D296F88E7}"/>
              </a:ext>
            </a:extLst>
          </p:cNvPr>
          <p:cNvSpPr txBox="1"/>
          <p:nvPr/>
        </p:nvSpPr>
        <p:spPr>
          <a:xfrm>
            <a:off x="0" y="5808553"/>
            <a:ext cx="11666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Q: What is the origin of this tension? Systematics? New Physics? Both?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3E999-5C4D-C88A-C2EC-8D047C52D1B5}"/>
              </a:ext>
            </a:extLst>
          </p:cNvPr>
          <p:cNvSpPr txBox="1"/>
          <p:nvPr/>
        </p:nvSpPr>
        <p:spPr>
          <a:xfrm>
            <a:off x="4233681" y="1692328"/>
            <a:ext cx="26938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h shifts to </a:t>
            </a:r>
          </a:p>
          <a:p>
            <a:pPr marL="457200" indent="-457200"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somewhat higher values!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AF2B95C-8AF6-6629-8F7C-8613A00C84BF}"/>
              </a:ext>
            </a:extLst>
          </p:cNvPr>
          <p:cNvCxnSpPr/>
          <p:nvPr/>
        </p:nvCxnSpPr>
        <p:spPr>
          <a:xfrm>
            <a:off x="5275762" y="2242457"/>
            <a:ext cx="820238" cy="368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DA6AC43-D61F-EE17-9438-5DD2F4803778}"/>
              </a:ext>
            </a:extLst>
          </p:cNvPr>
          <p:cNvSpPr txBox="1"/>
          <p:nvPr/>
        </p:nvSpPr>
        <p:spPr>
          <a:xfrm>
            <a:off x="922834" y="1684051"/>
            <a:ext cx="3123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Best fit </a:t>
            </a:r>
            <a:r>
              <a:rPr lang="el-GR" sz="1600" b="1" dirty="0">
                <a:solidFill>
                  <a:srgbClr val="FF0000"/>
                </a:solidFill>
                <a:latin typeface="Comic Sans MS" pitchFamily="66" charset="0"/>
              </a:rPr>
              <a:t>Ω</a:t>
            </a:r>
            <a:r>
              <a:rPr lang="el-GR" sz="16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m 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remains unchanged in the new likelihood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166C0-2D99-7973-C7C3-295F1FE569BE}"/>
              </a:ext>
            </a:extLst>
          </p:cNvPr>
          <p:cNvSpPr txBox="1"/>
          <p:nvPr/>
        </p:nvSpPr>
        <p:spPr>
          <a:xfrm>
            <a:off x="6716056" y="385062"/>
            <a:ext cx="53315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Does this modeling of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,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affect the best fit values of other cosmological parameters?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6F8A5-1D5E-3D9F-E152-B4BC3912A6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0539" y="2889536"/>
            <a:ext cx="1193861" cy="2159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4D6C3A-511D-23ED-ED0A-158265D007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34" y="3429000"/>
            <a:ext cx="1079555" cy="20956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D6363F-30A1-61EE-3C98-936A3DA1B7E1}"/>
              </a:ext>
            </a:extLst>
          </p:cNvPr>
          <p:cNvCxnSpPr/>
          <p:nvPr/>
        </p:nvCxnSpPr>
        <p:spPr>
          <a:xfrm flipV="1">
            <a:off x="1063256" y="2657303"/>
            <a:ext cx="276446" cy="77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731EF8-7A83-99C6-9519-5B08A163C51B}"/>
              </a:ext>
            </a:extLst>
          </p:cNvPr>
          <p:cNvCxnSpPr/>
          <p:nvPr/>
        </p:nvCxnSpPr>
        <p:spPr>
          <a:xfrm flipV="1">
            <a:off x="1063256" y="3285460"/>
            <a:ext cx="776177" cy="143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2FB3F3-3B36-DDA1-6EB2-34901AB74994}"/>
              </a:ext>
            </a:extLst>
          </p:cNvPr>
          <p:cNvCxnSpPr/>
          <p:nvPr/>
        </p:nvCxnSpPr>
        <p:spPr>
          <a:xfrm flipH="1" flipV="1">
            <a:off x="3170539" y="2656146"/>
            <a:ext cx="327573" cy="23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95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5" y="476672"/>
            <a:ext cx="8509926" cy="1656928"/>
          </a:xfrm>
        </p:spPr>
        <p:txBody>
          <a:bodyPr/>
          <a:lstStyle/>
          <a:p>
            <a:pPr algn="ctr"/>
            <a:r>
              <a:rPr lang="en-GB" b="1" dirty="0"/>
              <a:t>Measuring H</a:t>
            </a:r>
            <a:r>
              <a:rPr lang="en-GB" b="1" baseline="-25000" dirty="0"/>
              <a:t>0</a:t>
            </a:r>
            <a:r>
              <a:rPr lang="en-GB" b="1" dirty="0"/>
              <a:t>–H(z) with standard candles: </a:t>
            </a:r>
            <a:br>
              <a:rPr lang="en-GB" b="1" dirty="0"/>
            </a:br>
            <a:r>
              <a:rPr lang="en-GB" b="1" dirty="0"/>
              <a:t>late time calibrators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735624-3476-4727-85F2-09ACEC12F78F}"/>
              </a:ext>
            </a:extLst>
          </p:cNvPr>
          <p:cNvSpPr txBox="1"/>
          <p:nvPr/>
        </p:nvSpPr>
        <p:spPr>
          <a:xfrm>
            <a:off x="443816" y="2023484"/>
            <a:ext cx="762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Fit </a:t>
            </a:r>
            <a:r>
              <a:rPr lang="en-US" sz="2400" b="1" dirty="0" err="1">
                <a:solidFill>
                  <a:srgbClr val="00B0F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 Standard Candles for H</a:t>
            </a:r>
            <a:r>
              <a:rPr lang="en-US" sz="2400" b="1" baseline="-25000" dirty="0">
                <a:solidFill>
                  <a:srgbClr val="00B0F0"/>
                </a:solidFill>
                <a:latin typeface="Comic Sans MS" pitchFamily="66" charset="0"/>
              </a:rPr>
              <a:t>0 </a:t>
            </a: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, 0.02&lt;z&lt;0.1: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A4A6759-82D6-4688-8EED-D2E17855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50" y="2904339"/>
            <a:ext cx="3338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7">
            <a:extLst>
              <a:ext uri="{FF2B5EF4-FFF2-40B4-BE49-F238E27FC236}">
                <a16:creationId xmlns:a16="http://schemas.microsoft.com/office/drawing/2014/main" id="{050B1F02-E401-456C-BD42-1476404D7412}"/>
              </a:ext>
            </a:extLst>
          </p:cNvPr>
          <p:cNvSpPr/>
          <p:nvPr/>
        </p:nvSpPr>
        <p:spPr>
          <a:xfrm>
            <a:off x="4065480" y="3100871"/>
            <a:ext cx="1229360" cy="264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B3A302B5-B25F-4EA7-9D5B-C943127D3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3098" y="3440914"/>
            <a:ext cx="1191499" cy="36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214DC21A-E38F-467D-9E08-FF4BBB22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6110" y="2669071"/>
            <a:ext cx="1457683" cy="39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9E0FABF-CF31-4911-A4A1-C3345116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9498" y="2963076"/>
            <a:ext cx="4960937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AAE56E9A-76DD-4817-B79D-BC30A30C2709}"/>
              </a:ext>
            </a:extLst>
          </p:cNvPr>
          <p:cNvSpPr/>
          <p:nvPr/>
        </p:nvSpPr>
        <p:spPr>
          <a:xfrm>
            <a:off x="5547262" y="3683285"/>
            <a:ext cx="893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measure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13">
            <a:extLst>
              <a:ext uri="{FF2B5EF4-FFF2-40B4-BE49-F238E27FC236}">
                <a16:creationId xmlns:a16="http://schemas.microsoft.com/office/drawing/2014/main" id="{5EF305C7-58A8-4F39-BC8B-84DFD92F0512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5850982" y="3528228"/>
            <a:ext cx="297934" cy="121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4">
            <a:extLst>
              <a:ext uri="{FF2B5EF4-FFF2-40B4-BE49-F238E27FC236}">
                <a16:creationId xmlns:a16="http://schemas.microsoft.com/office/drawing/2014/main" id="{1351AD80-AC4C-4769-A0C6-2FCEBDB62627}"/>
              </a:ext>
            </a:extLst>
          </p:cNvPr>
          <p:cNvSpPr/>
          <p:nvPr/>
        </p:nvSpPr>
        <p:spPr>
          <a:xfrm>
            <a:off x="6217822" y="3744245"/>
            <a:ext cx="38014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omic Sans MS" pitchFamily="66" charset="0"/>
              </a:rPr>
              <a:t>measure locally (z&lt;0.01, 40Mpc) using </a:t>
            </a:r>
            <a:br>
              <a:rPr lang="en-US" sz="1400" b="1" dirty="0">
                <a:latin typeface="Comic Sans MS" pitchFamily="66" charset="0"/>
              </a:rPr>
            </a:br>
            <a:r>
              <a:rPr lang="en-US" sz="1400" b="1" dirty="0">
                <a:latin typeface="Comic Sans MS" pitchFamily="66" charset="0"/>
              </a:rPr>
              <a:t>relative distance indicators (</a:t>
            </a:r>
            <a:r>
              <a:rPr lang="en-US" sz="1400" b="1" dirty="0" err="1">
                <a:latin typeface="Comic Sans MS" pitchFamily="66" charset="0"/>
              </a:rPr>
              <a:t>eg</a:t>
            </a:r>
            <a:r>
              <a:rPr lang="en-US" sz="1400" b="1" dirty="0">
                <a:latin typeface="Comic Sans MS" pitchFamily="66" charset="0"/>
              </a:rPr>
              <a:t> Cepheids) </a:t>
            </a:r>
            <a:endParaRPr lang="en-US" sz="1400" dirty="0"/>
          </a:p>
        </p:txBody>
      </p:sp>
      <p:cxnSp>
        <p:nvCxnSpPr>
          <p:cNvPr id="12" name="Straight Arrow Connector 16">
            <a:extLst>
              <a:ext uri="{FF2B5EF4-FFF2-40B4-BE49-F238E27FC236}">
                <a16:creationId xmlns:a16="http://schemas.microsoft.com/office/drawing/2014/main" id="{9EDF6C64-8270-4B4B-84EA-8C316771AE67}"/>
              </a:ext>
            </a:extLst>
          </p:cNvPr>
          <p:cNvCxnSpPr/>
          <p:nvPr/>
        </p:nvCxnSpPr>
        <p:spPr>
          <a:xfrm rot="10800000">
            <a:off x="6818840" y="3273591"/>
            <a:ext cx="711200" cy="579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8">
            <a:extLst>
              <a:ext uri="{FF2B5EF4-FFF2-40B4-BE49-F238E27FC236}">
                <a16:creationId xmlns:a16="http://schemas.microsoft.com/office/drawing/2014/main" id="{618637E8-0593-4835-BC64-826BF16F9562}"/>
              </a:ext>
            </a:extLst>
          </p:cNvPr>
          <p:cNvSpPr/>
          <p:nvPr/>
        </p:nvSpPr>
        <p:spPr>
          <a:xfrm>
            <a:off x="7733146" y="1890537"/>
            <a:ext cx="4394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fit with kinematic expansion (0.01&lt;z&lt;0.1)</a:t>
            </a:r>
            <a:endParaRPr lang="en-US" sz="1600" dirty="0"/>
          </a:p>
        </p:txBody>
      </p:sp>
      <p:cxnSp>
        <p:nvCxnSpPr>
          <p:cNvPr id="14" name="Straight Arrow Connector 20">
            <a:extLst>
              <a:ext uri="{FF2B5EF4-FFF2-40B4-BE49-F238E27FC236}">
                <a16:creationId xmlns:a16="http://schemas.microsoft.com/office/drawing/2014/main" id="{60E5D979-7137-4AB3-AB4F-BFE2F7F71A12}"/>
              </a:ext>
            </a:extLst>
          </p:cNvPr>
          <p:cNvCxnSpPr/>
          <p:nvPr/>
        </p:nvCxnSpPr>
        <p:spPr>
          <a:xfrm rot="10800000" flipV="1">
            <a:off x="8027880" y="2542071"/>
            <a:ext cx="558800" cy="497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1">
            <a:extLst>
              <a:ext uri="{FF2B5EF4-FFF2-40B4-BE49-F238E27FC236}">
                <a16:creationId xmlns:a16="http://schemas.microsoft.com/office/drawing/2014/main" id="{8E5F1802-DE87-47CD-AD41-6313A7DE170D}"/>
              </a:ext>
            </a:extLst>
          </p:cNvPr>
          <p:cNvSpPr/>
          <p:nvPr/>
        </p:nvSpPr>
        <p:spPr>
          <a:xfrm>
            <a:off x="9956701" y="3723925"/>
            <a:ext cx="21705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Fit 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(assume M is the same in the Hubble flow (z&gt;0.01))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23">
            <a:extLst>
              <a:ext uri="{FF2B5EF4-FFF2-40B4-BE49-F238E27FC236}">
                <a16:creationId xmlns:a16="http://schemas.microsoft.com/office/drawing/2014/main" id="{D4DEEE53-D291-4264-AB7B-E53DF5C9DAD6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9877001" y="3222790"/>
            <a:ext cx="1164999" cy="501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1">
            <a:extLst>
              <a:ext uri="{FF2B5EF4-FFF2-40B4-BE49-F238E27FC236}">
                <a16:creationId xmlns:a16="http://schemas.microsoft.com/office/drawing/2014/main" id="{3AB6BF1A-02BA-4353-A1B8-603BD51ACF26}"/>
              </a:ext>
            </a:extLst>
          </p:cNvPr>
          <p:cNvSpPr/>
          <p:nvPr/>
        </p:nvSpPr>
        <p:spPr>
          <a:xfrm>
            <a:off x="467262" y="3947445"/>
            <a:ext cx="513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Degeneracy between M (measured at z&lt;0.01) and H</a:t>
            </a:r>
            <a:r>
              <a:rPr lang="en-US" sz="14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 (fit at z&gt; 0.01). No E(z)</a:t>
            </a:r>
            <a:r>
              <a:rPr lang="el-GR" sz="1400" b="1" dirty="0">
                <a:solidFill>
                  <a:srgbClr val="FF0000"/>
                </a:solidFill>
                <a:latin typeface="Comic Sans MS" pitchFamily="66" charset="0"/>
              </a:rPr>
              <a:t>=Η(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l-GR" sz="1400" b="1" dirty="0">
                <a:solidFill>
                  <a:srgbClr val="FF0000"/>
                </a:solidFill>
                <a:latin typeface="Comic Sans MS" pitchFamily="66" charset="0"/>
              </a:rPr>
              <a:t>)/Η</a:t>
            </a:r>
            <a:r>
              <a:rPr lang="el-GR" sz="14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 dependence.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49" name="Εικόνα 48">
            <a:extLst>
              <a:ext uri="{FF2B5EF4-FFF2-40B4-BE49-F238E27FC236}">
                <a16:creationId xmlns:a16="http://schemas.microsoft.com/office/drawing/2014/main" id="{037E21D9-3F6B-4EFE-9F59-1734AC3E5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31353" y="2207298"/>
            <a:ext cx="2566298" cy="53682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CF4B07C-DE6B-FCA9-AC90-F68E54AFBA56}"/>
              </a:ext>
            </a:extLst>
          </p:cNvPr>
          <p:cNvSpPr txBox="1"/>
          <p:nvPr/>
        </p:nvSpPr>
        <p:spPr>
          <a:xfrm>
            <a:off x="519569" y="4827327"/>
            <a:ext cx="472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H</a:t>
            </a:r>
            <a:r>
              <a:rPr lang="en-US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measurement using distance ladder:</a:t>
            </a:r>
            <a:endParaRPr lang="el-G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3" name="Δεξί άγκιστρο 22">
            <a:extLst>
              <a:ext uri="{FF2B5EF4-FFF2-40B4-BE49-F238E27FC236}">
                <a16:creationId xmlns:a16="http://schemas.microsoft.com/office/drawing/2014/main" id="{4A2117D8-63A0-568B-FBD8-75162236BD34}"/>
              </a:ext>
            </a:extLst>
          </p:cNvPr>
          <p:cNvSpPr/>
          <p:nvPr/>
        </p:nvSpPr>
        <p:spPr>
          <a:xfrm>
            <a:off x="3224790" y="5400454"/>
            <a:ext cx="223520" cy="8496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Βέλος: Δεξιό 24">
            <a:extLst>
              <a:ext uri="{FF2B5EF4-FFF2-40B4-BE49-F238E27FC236}">
                <a16:creationId xmlns:a16="http://schemas.microsoft.com/office/drawing/2014/main" id="{5CA02228-E436-92BC-5E87-F730E74E243F}"/>
              </a:ext>
            </a:extLst>
          </p:cNvPr>
          <p:cNvSpPr/>
          <p:nvPr/>
        </p:nvSpPr>
        <p:spPr>
          <a:xfrm>
            <a:off x="3549910" y="5747168"/>
            <a:ext cx="1930400" cy="20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14FC1C58-8AA9-93CE-E51A-CD65F88A5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8310" y="5309484"/>
            <a:ext cx="1808480" cy="450746"/>
          </a:xfrm>
          <a:prstGeom prst="rect">
            <a:avLst/>
          </a:prstGeom>
        </p:spPr>
      </p:pic>
      <p:graphicFrame>
        <p:nvGraphicFramePr>
          <p:cNvPr id="29" name="Αντικείμενο 28">
            <a:extLst>
              <a:ext uri="{FF2B5EF4-FFF2-40B4-BE49-F238E27FC236}">
                <a16:creationId xmlns:a16="http://schemas.microsoft.com/office/drawing/2014/main" id="{DBF53ED5-7432-F96F-786D-0927551A32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379546"/>
              </p:ext>
            </p:extLst>
          </p:nvPr>
        </p:nvGraphicFramePr>
        <p:xfrm>
          <a:off x="8465495" y="5667383"/>
          <a:ext cx="384302" cy="38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2053" name="Αντικείμενο 2052">
                        <a:extLst>
                          <a:ext uri="{FF2B5EF4-FFF2-40B4-BE49-F238E27FC236}">
                            <a16:creationId xmlns:a16="http://schemas.microsoft.com/office/drawing/2014/main" id="{1F101901-6940-4D71-A54B-7AC78A7A7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65495" y="5667383"/>
                        <a:ext cx="384302" cy="38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9C7B5DCC-8036-BA7D-373D-448CD8870F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88236" y="5629023"/>
            <a:ext cx="3066109" cy="305436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50D4A0ED-23CB-9B43-B956-E8CEACBD8C7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6550" y="6333003"/>
            <a:ext cx="2286203" cy="2331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75D0E19-F55E-6D96-7926-3A4EC933A2F3}"/>
              </a:ext>
            </a:extLst>
          </p:cNvPr>
          <p:cNvSpPr txBox="1"/>
          <p:nvPr/>
        </p:nvSpPr>
        <p:spPr>
          <a:xfrm>
            <a:off x="6032698" y="6312276"/>
            <a:ext cx="445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Assumption: 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eff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(z&lt;0.01)=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eff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(z&gt;0.01)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E8B203-A8B9-936D-DFA0-097728058B80}"/>
              </a:ext>
            </a:extLst>
          </p:cNvPr>
          <p:cNvSpPr txBox="1"/>
          <p:nvPr/>
        </p:nvSpPr>
        <p:spPr>
          <a:xfrm>
            <a:off x="8849797" y="5199465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rgbClr val="002060"/>
                </a:solidFill>
                <a:latin typeface="Comic Sans MS" pitchFamily="66" charset="0"/>
              </a:rPr>
              <a:t>0</a:t>
            </a:r>
            <a:r>
              <a:rPr lang="en-US" b="1" dirty="0">
                <a:solidFill>
                  <a:srgbClr val="002060"/>
                </a:solidFill>
                <a:latin typeface="Comic Sans MS" pitchFamily="66" charset="0"/>
              </a:rPr>
              <a:t> Tension</a:t>
            </a:r>
            <a:endParaRPr lang="el-GR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55FE3060-E0DF-A5DD-9B34-68632EACA464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8657646" y="5487768"/>
            <a:ext cx="317704" cy="179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F1C22F61-EA15-71D3-483B-75072B6B36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270" y="5308153"/>
            <a:ext cx="2403418" cy="359230"/>
          </a:xfrm>
          <a:prstGeom prst="rect">
            <a:avLst/>
          </a:prstGeom>
        </p:spPr>
      </p:pic>
      <p:pic>
        <p:nvPicPr>
          <p:cNvPr id="39" name="Picture 11">
            <a:extLst>
              <a:ext uri="{FF2B5EF4-FFF2-40B4-BE49-F238E27FC236}">
                <a16:creationId xmlns:a16="http://schemas.microsoft.com/office/drawing/2014/main" id="{487CDB4D-3244-1939-5F98-0ECC7419F1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1518" y="5591989"/>
            <a:ext cx="2166812" cy="476518"/>
          </a:xfrm>
          <a:prstGeom prst="rect">
            <a:avLst/>
          </a:prstGeom>
        </p:spPr>
      </p:pic>
      <p:pic>
        <p:nvPicPr>
          <p:cNvPr id="40" name="Picture 22">
            <a:extLst>
              <a:ext uri="{FF2B5EF4-FFF2-40B4-BE49-F238E27FC236}">
                <a16:creationId xmlns:a16="http://schemas.microsoft.com/office/drawing/2014/main" id="{B02E449D-6C9A-C1B8-BD8F-CDE16EE75C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621" y="5778877"/>
            <a:ext cx="2610373" cy="407625"/>
          </a:xfrm>
          <a:prstGeom prst="rect">
            <a:avLst/>
          </a:prstGeom>
        </p:spPr>
      </p:pic>
      <p:pic>
        <p:nvPicPr>
          <p:cNvPr id="41" name="Picture 24">
            <a:extLst>
              <a:ext uri="{FF2B5EF4-FFF2-40B4-BE49-F238E27FC236}">
                <a16:creationId xmlns:a16="http://schemas.microsoft.com/office/drawing/2014/main" id="{7519D9B1-2C23-6A2A-C2A7-099C19EE21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8559" y="5933217"/>
            <a:ext cx="1524078" cy="311166"/>
          </a:xfrm>
          <a:prstGeom prst="rect">
            <a:avLst/>
          </a:prstGeom>
        </p:spPr>
      </p:pic>
      <p:pic>
        <p:nvPicPr>
          <p:cNvPr id="42" name="Εικόνα 41">
            <a:extLst>
              <a:ext uri="{FF2B5EF4-FFF2-40B4-BE49-F238E27FC236}">
                <a16:creationId xmlns:a16="http://schemas.microsoft.com/office/drawing/2014/main" id="{48D8DCE9-7231-D568-71F6-9FD0CFE3D1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7919" y="4416825"/>
            <a:ext cx="2507197" cy="624894"/>
          </a:xfrm>
          <a:prstGeom prst="rect">
            <a:avLst/>
          </a:prstGeom>
        </p:spPr>
      </p:pic>
      <p:pic>
        <p:nvPicPr>
          <p:cNvPr id="43" name="Εικόνα 42">
            <a:extLst>
              <a:ext uri="{FF2B5EF4-FFF2-40B4-BE49-F238E27FC236}">
                <a16:creationId xmlns:a16="http://schemas.microsoft.com/office/drawing/2014/main" id="{A68808C3-642E-9748-C45D-32BA16BE611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02234" y="4638708"/>
            <a:ext cx="4549534" cy="33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  <p:bldP spid="11" grpId="0"/>
      <p:bldP spid="13" grpId="0"/>
      <p:bldP spid="15" grpId="0"/>
      <p:bldP spid="17" grpId="0"/>
      <p:bldP spid="21" grpId="0"/>
      <p:bldP spid="23" grpId="0" animBg="1"/>
      <p:bldP spid="25" grpId="0" animBg="1"/>
      <p:bldP spid="33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4"/>
            <a:ext cx="8863448" cy="1129273"/>
          </a:xfrm>
        </p:spPr>
        <p:txBody>
          <a:bodyPr/>
          <a:lstStyle/>
          <a:p>
            <a:pPr algn="ctr"/>
            <a:r>
              <a:rPr lang="en-US" b="1" dirty="0"/>
              <a:t>Hemisphere Comparison Method:</a:t>
            </a:r>
            <a:br>
              <a:rPr lang="en-US" b="1" dirty="0"/>
            </a:br>
            <a:r>
              <a:rPr lang="en-US" b="1" dirty="0"/>
              <a:t>Isotropy of </a:t>
            </a:r>
            <a:r>
              <a:rPr lang="en-US" b="1" dirty="0" err="1"/>
              <a:t>SnIa</a:t>
            </a:r>
            <a:r>
              <a:rPr lang="en-US" b="1" dirty="0"/>
              <a:t> Absolute Magnitudes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3F7B1D-A4B9-56D1-F9A9-1A75CB79C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5" y="1784129"/>
            <a:ext cx="7177548" cy="37077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CB449-6E12-6156-0265-C12DACDD3E4B}"/>
              </a:ext>
            </a:extLst>
          </p:cNvPr>
          <p:cNvSpPr txBox="1"/>
          <p:nvPr/>
        </p:nvSpPr>
        <p:spPr>
          <a:xfrm>
            <a:off x="433084" y="5342310"/>
            <a:ext cx="54542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Standardized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absolute magnitudes</a:t>
            </a:r>
          </a:p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of Pantheon+.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99A722-4A7E-25BB-34CF-DDEA70B91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549" y="1211529"/>
            <a:ext cx="2397528" cy="6572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80034E-362C-45D4-0E07-F0473480FA24}"/>
              </a:ext>
            </a:extLst>
          </p:cNvPr>
          <p:cNvSpPr txBox="1"/>
          <p:nvPr/>
        </p:nvSpPr>
        <p:spPr>
          <a:xfrm>
            <a:off x="7112248" y="2222709"/>
            <a:ext cx="48841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1. Select random direction and split sky in North-South hemispheres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</a:rPr>
              <a:t>in given redshift bin.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3E3E34-957F-6CB6-1035-7D522E24741C}"/>
              </a:ext>
            </a:extLst>
          </p:cNvPr>
          <p:cNvSpPr txBox="1"/>
          <p:nvPr/>
        </p:nvSpPr>
        <p:spPr>
          <a:xfrm>
            <a:off x="6990920" y="3247765"/>
            <a:ext cx="50434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2. Find weighted average of absolute magnitudes in each hemisphere (M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, M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) and their uncertainties.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4CD30-28E6-816E-AC89-D7FEA4129263}"/>
              </a:ext>
            </a:extLst>
          </p:cNvPr>
          <p:cNvSpPr txBox="1"/>
          <p:nvPr/>
        </p:nvSpPr>
        <p:spPr>
          <a:xfrm>
            <a:off x="6952997" y="4263428"/>
            <a:ext cx="5043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3. Define anisotropy level statistic: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8D2FE4-72C2-7D25-ACE8-25324E97E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5530" y="4672420"/>
            <a:ext cx="1792006" cy="7479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D426E9C-DDEA-A35E-1CCB-EDA0D14253F8}"/>
              </a:ext>
            </a:extLst>
          </p:cNvPr>
          <p:cNvSpPr txBox="1"/>
          <p:nvPr/>
        </p:nvSpPr>
        <p:spPr>
          <a:xfrm>
            <a:off x="6535227" y="5264297"/>
            <a:ext cx="5043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4. Find direction of maximum anisotropy level </a:t>
            </a:r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</a:rPr>
              <a:t>Σ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max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F1DEAC-5074-3658-424C-C8924A80661C}"/>
              </a:ext>
            </a:extLst>
          </p:cNvPr>
          <p:cNvSpPr txBox="1"/>
          <p:nvPr/>
        </p:nvSpPr>
        <p:spPr>
          <a:xfrm>
            <a:off x="5562181" y="5972183"/>
            <a:ext cx="61253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5. Repeat for N isotropic Monte-Carlo</a:t>
            </a:r>
            <a:b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samples to find anticipated range of </a:t>
            </a:r>
            <a:r>
              <a:rPr lang="el-GR" sz="2000" b="1" dirty="0">
                <a:solidFill>
                  <a:srgbClr val="0070C0"/>
                </a:solidFill>
                <a:latin typeface="Comic Sans MS" pitchFamily="66" charset="0"/>
              </a:rPr>
              <a:t>Σ</a:t>
            </a:r>
            <a:r>
              <a:rPr lang="en-US" sz="2000" b="1" baseline="-25000" dirty="0">
                <a:solidFill>
                  <a:srgbClr val="0070C0"/>
                </a:solidFill>
                <a:latin typeface="Comic Sans MS" pitchFamily="66" charset="0"/>
              </a:rPr>
              <a:t>max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F12CB2-7163-E2C0-0BEE-B6617ADD3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029" y="1196014"/>
            <a:ext cx="5339204" cy="9215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AF9029-3BC4-E982-3E9F-BABAAC0EB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689" y="1351681"/>
            <a:ext cx="2450981" cy="6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6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8" grpId="0"/>
      <p:bldP spid="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4"/>
            <a:ext cx="8863448" cy="1129273"/>
          </a:xfrm>
        </p:spPr>
        <p:txBody>
          <a:bodyPr/>
          <a:lstStyle/>
          <a:p>
            <a:pPr algn="ctr"/>
            <a:r>
              <a:rPr lang="en-US" b="1" dirty="0"/>
              <a:t>Comparison of Pantheon+ M-anisotropy with isotropic Monte-Carlo samples.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4602A8-5586-18B4-5739-0D616F4B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44" y="1504642"/>
            <a:ext cx="5891636" cy="38487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57692-E5CB-E9D3-364B-6E7C6D3B42D7}"/>
              </a:ext>
            </a:extLst>
          </p:cNvPr>
          <p:cNvSpPr txBox="1"/>
          <p:nvPr/>
        </p:nvSpPr>
        <p:spPr>
          <a:xfrm>
            <a:off x="285644" y="5504363"/>
            <a:ext cx="7354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Monte-Carlo simulated data are more anisotropic than real data (overestimated uncertainties?)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705DD-C346-C6FB-FEFE-2AEF40122B16}"/>
              </a:ext>
            </a:extLst>
          </p:cNvPr>
          <p:cNvSpPr txBox="1"/>
          <p:nvPr/>
        </p:nvSpPr>
        <p:spPr>
          <a:xfrm>
            <a:off x="245004" y="6157917"/>
            <a:ext cx="7354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Sudden changes appear of anisotropy level appear at low redshift bins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062BF7D-11A0-3F00-08B9-362AB2EE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84" y="2440071"/>
            <a:ext cx="4825475" cy="302396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0066C42-40E7-84E4-C5D9-B52CB371A338}"/>
              </a:ext>
            </a:extLst>
          </p:cNvPr>
          <p:cNvSpPr txBox="1"/>
          <p:nvPr/>
        </p:nvSpPr>
        <p:spPr>
          <a:xfrm>
            <a:off x="6523884" y="1541064"/>
            <a:ext cx="4825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How frequent are these changes in Monte-Carlo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isotropc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data?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8DA416-6F3B-9E20-2AE3-A76C1332E1F0}"/>
              </a:ext>
            </a:extLst>
          </p:cNvPr>
          <p:cNvCxnSpPr/>
          <p:nvPr/>
        </p:nvCxnSpPr>
        <p:spPr>
          <a:xfrm>
            <a:off x="9956800" y="3312160"/>
            <a:ext cx="12496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0998BA-8C59-1E00-F0AC-53B24592EA98}"/>
              </a:ext>
            </a:extLst>
          </p:cNvPr>
          <p:cNvSpPr txBox="1"/>
          <p:nvPr/>
        </p:nvSpPr>
        <p:spPr>
          <a:xfrm>
            <a:off x="10211161" y="2899845"/>
            <a:ext cx="6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7%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10522-3FFF-1D0E-91AB-C60FBE561C0A}"/>
              </a:ext>
            </a:extLst>
          </p:cNvPr>
          <p:cNvSpPr txBox="1"/>
          <p:nvPr/>
        </p:nvSpPr>
        <p:spPr>
          <a:xfrm>
            <a:off x="9840583" y="5504363"/>
            <a:ext cx="21583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Real data</a:t>
            </a:r>
          </a:p>
          <a:p>
            <a:pPr marL="457200" indent="-457200"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1-&gt;2 bin</a:t>
            </a:r>
            <a:endParaRPr lang="en-US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206A9F-BC51-7913-7D21-B83AA485FBCF}"/>
              </a:ext>
            </a:extLst>
          </p:cNvPr>
          <p:cNvCxnSpPr/>
          <p:nvPr/>
        </p:nvCxnSpPr>
        <p:spPr>
          <a:xfrm flipH="1" flipV="1">
            <a:off x="9956800" y="3952053"/>
            <a:ext cx="1249680" cy="1511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42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3540D5-15A6-49F8-B783-0C551D0BD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884" y="2263581"/>
            <a:ext cx="4926436" cy="32310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712" y="224364"/>
            <a:ext cx="8863448" cy="1129273"/>
          </a:xfrm>
        </p:spPr>
        <p:txBody>
          <a:bodyPr/>
          <a:lstStyle/>
          <a:p>
            <a:pPr algn="ctr"/>
            <a:r>
              <a:rPr lang="en-US" b="1" dirty="0"/>
              <a:t>Comparison of SH0ES M-anisotropy with isotropic Monte-Carlo samples.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57692-E5CB-E9D3-364B-6E7C6D3B42D7}"/>
              </a:ext>
            </a:extLst>
          </p:cNvPr>
          <p:cNvSpPr txBox="1"/>
          <p:nvPr/>
        </p:nvSpPr>
        <p:spPr>
          <a:xfrm>
            <a:off x="615844" y="5360996"/>
            <a:ext cx="51905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Cumulative low distance bin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6705DD-C346-C6FB-FEFE-2AEF40122B16}"/>
              </a:ext>
            </a:extLst>
          </p:cNvPr>
          <p:cNvSpPr txBox="1"/>
          <p:nvPr/>
        </p:nvSpPr>
        <p:spPr>
          <a:xfrm>
            <a:off x="529484" y="5761106"/>
            <a:ext cx="5840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Sudden change appear in anisotropy level of cumulative bin appear at about 30Mpc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066C42-40E7-84E4-C5D9-B52CB371A338}"/>
              </a:ext>
            </a:extLst>
          </p:cNvPr>
          <p:cNvSpPr txBox="1"/>
          <p:nvPr/>
        </p:nvSpPr>
        <p:spPr>
          <a:xfrm>
            <a:off x="6523884" y="1541064"/>
            <a:ext cx="48254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How frequent are these changes in Monte-Carlo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isotropc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data?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8DA416-6F3B-9E20-2AE3-A76C1332E1F0}"/>
              </a:ext>
            </a:extLst>
          </p:cNvPr>
          <p:cNvCxnSpPr>
            <a:cxnSpLocks/>
          </p:cNvCxnSpPr>
          <p:nvPr/>
        </p:nvCxnSpPr>
        <p:spPr>
          <a:xfrm>
            <a:off x="10749281" y="4165600"/>
            <a:ext cx="600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B0998BA-8C59-1E00-F0AC-53B24592EA98}"/>
              </a:ext>
            </a:extLst>
          </p:cNvPr>
          <p:cNvSpPr txBox="1"/>
          <p:nvPr/>
        </p:nvSpPr>
        <p:spPr>
          <a:xfrm>
            <a:off x="10729959" y="3723179"/>
            <a:ext cx="619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2%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10522-3FFF-1D0E-91AB-C60FBE561C0A}"/>
              </a:ext>
            </a:extLst>
          </p:cNvPr>
          <p:cNvSpPr txBox="1"/>
          <p:nvPr/>
        </p:nvSpPr>
        <p:spPr>
          <a:xfrm>
            <a:off x="10637044" y="5340009"/>
            <a:ext cx="14246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1600" b="1" dirty="0">
                <a:solidFill>
                  <a:srgbClr val="0070C0"/>
                </a:solidFill>
                <a:latin typeface="Comic Sans MS" pitchFamily="66" charset="0"/>
              </a:rPr>
              <a:t>Real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33C5F8-1C60-7BDB-B306-B9D87B6B0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04" y="1569451"/>
            <a:ext cx="5932276" cy="379484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7E47A8E-ACFF-B084-B0DC-492788C63F87}"/>
              </a:ext>
            </a:extLst>
          </p:cNvPr>
          <p:cNvCxnSpPr/>
          <p:nvPr/>
        </p:nvCxnSpPr>
        <p:spPr>
          <a:xfrm flipH="1" flipV="1">
            <a:off x="10749281" y="4419600"/>
            <a:ext cx="843279" cy="897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1" grpId="0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200" y="652506"/>
            <a:ext cx="10012028" cy="980350"/>
          </a:xfrm>
        </p:spPr>
        <p:txBody>
          <a:bodyPr/>
          <a:lstStyle/>
          <a:p>
            <a:pPr algn="ctr"/>
            <a:r>
              <a:rPr lang="en-US" b="1" dirty="0"/>
              <a:t>Measuring H(z) with the 2022 Pantheon+ dataset</a:t>
            </a: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E13CF-0796-62EA-75FF-5A4C334D2539}"/>
              </a:ext>
            </a:extLst>
          </p:cNvPr>
          <p:cNvSpPr txBox="1"/>
          <p:nvPr/>
        </p:nvSpPr>
        <p:spPr>
          <a:xfrm>
            <a:off x="0" y="2111264"/>
            <a:ext cx="11876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1701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datapoints (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i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,m</a:t>
            </a:r>
            <a:r>
              <a:rPr lang="en-US" sz="2400" b="1" baseline="-25000" dirty="0" err="1">
                <a:solidFill>
                  <a:srgbClr val="0070C0"/>
                </a:solidFill>
                <a:latin typeface="Comic Sans MS" pitchFamily="66" charset="0"/>
              </a:rPr>
              <a:t>Bi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Cephj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), </a:t>
            </a:r>
            <a:r>
              <a:rPr lang="en-US" sz="2400" b="1" dirty="0" err="1">
                <a:solidFill>
                  <a:srgbClr val="C00000"/>
                </a:solidFill>
                <a:latin typeface="Comic Sans MS" pitchFamily="66" charset="0"/>
              </a:rPr>
              <a:t>i</a:t>
            </a:r>
            <a:r>
              <a:rPr lang="en-US" sz="2400" b="1" dirty="0">
                <a:solidFill>
                  <a:srgbClr val="C00000"/>
                </a:solidFill>
                <a:latin typeface="Comic Sans MS" pitchFamily="66" charset="0"/>
              </a:rPr>
              <a:t>=1,…,1701,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j=1,…,77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0.001&lt;z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i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,&lt;2.26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594D7-E0F7-0938-CBEF-937D50FA3730}"/>
              </a:ext>
            </a:extLst>
          </p:cNvPr>
          <p:cNvSpPr txBox="1"/>
          <p:nvPr/>
        </p:nvSpPr>
        <p:spPr>
          <a:xfrm>
            <a:off x="108858" y="3198167"/>
            <a:ext cx="10395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Standard maximum likelihood of previous Pantheon sample (no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Cephj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023FC-5491-C446-058D-CCD9C9ED66E6}"/>
              </a:ext>
            </a:extLst>
          </p:cNvPr>
          <p:cNvSpPr txBox="1"/>
          <p:nvPr/>
        </p:nvSpPr>
        <p:spPr>
          <a:xfrm>
            <a:off x="4136785" y="1502728"/>
            <a:ext cx="4963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rom </a:t>
            </a:r>
            <a:r>
              <a:rPr lang="en-US" sz="18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1800" b="1" dirty="0">
                <a:solidFill>
                  <a:srgbClr val="FF0000"/>
                </a:solidFill>
                <a:latin typeface="Comic Sans MS" pitchFamily="66" charset="0"/>
              </a:rPr>
              <a:t> in Cepheid hosts at z&lt;0.01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FF81406-F502-F296-54BA-934993C1D9E1}"/>
              </a:ext>
            </a:extLst>
          </p:cNvPr>
          <p:cNvCxnSpPr/>
          <p:nvPr/>
        </p:nvCxnSpPr>
        <p:spPr>
          <a:xfrm flipH="1">
            <a:off x="5094514" y="1905000"/>
            <a:ext cx="321128" cy="3592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AA9414-9188-23C5-743C-D8D26D8EE529}"/>
              </a:ext>
            </a:extLst>
          </p:cNvPr>
          <p:cNvSpPr txBox="1"/>
          <p:nvPr/>
        </p:nvSpPr>
        <p:spPr>
          <a:xfrm>
            <a:off x="108858" y="2639097"/>
            <a:ext cx="44087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Also provided </a:t>
            </a:r>
            <a:r>
              <a:rPr lang="el-GR" sz="2000" b="1" dirty="0">
                <a:solidFill>
                  <a:srgbClr val="00B050"/>
                </a:solidFill>
                <a:latin typeface="Comic Sans MS" pitchFamily="66" charset="0"/>
              </a:rPr>
              <a:t>μ</a:t>
            </a:r>
            <a:r>
              <a:rPr lang="en-US" sz="2000" b="1" baseline="-25000" dirty="0">
                <a:solidFill>
                  <a:srgbClr val="00B050"/>
                </a:solidFill>
                <a:latin typeface="Comic Sans MS" pitchFamily="66" charset="0"/>
              </a:rPr>
              <a:t>SH0ESi</a:t>
            </a:r>
            <a:r>
              <a:rPr lang="en-US" sz="2000" b="1" dirty="0">
                <a:solidFill>
                  <a:srgbClr val="00B050"/>
                </a:solidFill>
                <a:latin typeface="Comic Sans MS" pitchFamily="66" charset="0"/>
              </a:rPr>
              <a:t>=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2000" b="1" baseline="-25000" dirty="0" err="1">
                <a:solidFill>
                  <a:srgbClr val="00B050"/>
                </a:solidFill>
                <a:latin typeface="Comic Sans MS" pitchFamily="66" charset="0"/>
              </a:rPr>
              <a:t>Bi</a:t>
            </a:r>
            <a:r>
              <a:rPr lang="en-US" sz="2000" b="1" dirty="0" err="1">
                <a:solidFill>
                  <a:srgbClr val="00B050"/>
                </a:solidFill>
                <a:latin typeface="Comic Sans MS" pitchFamily="66" charset="0"/>
              </a:rPr>
              <a:t>-M</a:t>
            </a:r>
            <a:r>
              <a:rPr lang="en-US" sz="2000" b="1" baseline="-25000" dirty="0" err="1">
                <a:solidFill>
                  <a:srgbClr val="00B050"/>
                </a:solidFill>
                <a:latin typeface="Comic Sans MS" pitchFamily="66" charset="0"/>
              </a:rPr>
              <a:t>Cepheid</a:t>
            </a:r>
            <a:endParaRPr lang="en-US" sz="20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94AC39-0089-9F32-6E3E-09683187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79" y="3725563"/>
            <a:ext cx="3576401" cy="579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AF03C1-1561-3B1D-94C1-A6FFDC78C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785" y="3818793"/>
            <a:ext cx="3359316" cy="48580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3D75B9-CB79-CE4F-6E1B-0E9C0EC972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341" y="3787196"/>
            <a:ext cx="4678659" cy="5174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6098BA-DBB6-5F49-4E28-A5613C9F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79" y="4455420"/>
            <a:ext cx="3170646" cy="7261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E4169E-5936-56E5-9DE0-24776A233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0231" y="4388241"/>
            <a:ext cx="4192424" cy="71803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380E2A-8BCE-68A0-E1D6-3029AEBCD2DC}"/>
              </a:ext>
            </a:extLst>
          </p:cNvPr>
          <p:cNvSpPr txBox="1"/>
          <p:nvPr/>
        </p:nvSpPr>
        <p:spPr>
          <a:xfrm>
            <a:off x="1153886" y="5518867"/>
            <a:ext cx="967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Degeneracy between H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and M </a:t>
            </a:r>
          </a:p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(no way to fit H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without prior knowledge of M)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0" name="Εικόνα 19">
            <a:extLst>
              <a:ext uri="{FF2B5EF4-FFF2-40B4-BE49-F238E27FC236}">
                <a16:creationId xmlns:a16="http://schemas.microsoft.com/office/drawing/2014/main" id="{5A8A6B56-B9F0-7754-0DEC-AFF794FD41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61" y="4388241"/>
            <a:ext cx="2880913" cy="718039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83AC54B-1E78-1B67-1879-11B2DE4DC995}"/>
              </a:ext>
            </a:extLst>
          </p:cNvPr>
          <p:cNvCxnSpPr/>
          <p:nvPr/>
        </p:nvCxnSpPr>
        <p:spPr>
          <a:xfrm flipH="1" flipV="1">
            <a:off x="7184571" y="4304600"/>
            <a:ext cx="1273629" cy="234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38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1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972" y="175282"/>
            <a:ext cx="7913914" cy="573081"/>
          </a:xfrm>
        </p:spPr>
        <p:txBody>
          <a:bodyPr/>
          <a:lstStyle/>
          <a:p>
            <a:pPr algn="ctr"/>
            <a:r>
              <a:rPr lang="en-US" b="1" dirty="0"/>
              <a:t>Another new likelihood for Pantheon+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8F905E-9F8F-3AB0-00B5-867AB440C3DA}"/>
              </a:ext>
            </a:extLst>
          </p:cNvPr>
          <p:cNvSpPr txBox="1"/>
          <p:nvPr/>
        </p:nvSpPr>
        <p:spPr>
          <a:xfrm>
            <a:off x="1719944" y="1040610"/>
            <a:ext cx="99168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Remove Hubble diagram distance moduli data with z&lt;0.01 but keep distance moduli data of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in Cepheid hosts.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38594-3CFB-FA91-81B8-9F334F21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44" y="1871607"/>
            <a:ext cx="7977123" cy="16242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041660-9AB9-061B-0DC4-13F6BE9B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20" y="3535982"/>
            <a:ext cx="6258581" cy="33220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05D1EA-8425-A866-F603-02EAD4BE1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265" y="3661843"/>
            <a:ext cx="1900963" cy="13299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A16A4E-83BC-A4C9-9FF7-A3AC5BB58AC3}"/>
              </a:ext>
            </a:extLst>
          </p:cNvPr>
          <p:cNvSpPr txBox="1"/>
          <p:nvPr/>
        </p:nvSpPr>
        <p:spPr>
          <a:xfrm>
            <a:off x="6678387" y="5157828"/>
            <a:ext cx="5257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The tension between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and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is smaller but a significant part of it remains </a:t>
            </a:r>
            <a:endParaRPr lang="en-US" sz="24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8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9429" y="315407"/>
            <a:ext cx="7913914" cy="573081"/>
          </a:xfrm>
        </p:spPr>
        <p:txBody>
          <a:bodyPr/>
          <a:lstStyle/>
          <a:p>
            <a:pPr algn="ctr"/>
            <a:r>
              <a:rPr lang="en-US" b="1" dirty="0" err="1"/>
              <a:t>SnIa</a:t>
            </a:r>
            <a:r>
              <a:rPr lang="en-US" b="1" dirty="0"/>
              <a:t> luminosities in Pantheon+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E44D08-8118-0852-F88F-5E38BFFC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836" y="1348355"/>
            <a:ext cx="7364821" cy="459389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A864340-E4F9-2C9E-41F6-EC8FF1004CAA}"/>
              </a:ext>
            </a:extLst>
          </p:cNvPr>
          <p:cNvSpPr/>
          <p:nvPr/>
        </p:nvSpPr>
        <p:spPr>
          <a:xfrm>
            <a:off x="4702628" y="2841171"/>
            <a:ext cx="3215847" cy="1417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1E6CE0-ADA9-13AE-E78F-54DE21454554}"/>
              </a:ext>
            </a:extLst>
          </p:cNvPr>
          <p:cNvSpPr txBox="1"/>
          <p:nvPr/>
        </p:nvSpPr>
        <p:spPr>
          <a:xfrm>
            <a:off x="81645" y="2319211"/>
            <a:ext cx="4729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Closeby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(d&lt;d</a:t>
            </a:r>
            <a:r>
              <a:rPr lang="en-US" b="1" baseline="-250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=20Mpc)</a:t>
            </a: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in Cepheid hosts</a:t>
            </a: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are systematically brighter more distant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(M&lt;M</a:t>
            </a:r>
            <a:r>
              <a:rPr lang="en-US" b="1" baseline="-25000" dirty="0">
                <a:solidFill>
                  <a:srgbClr val="FF0000"/>
                </a:solidFill>
                <a:latin typeface="Comic Sans MS" pitchFamily="66" charset="0"/>
              </a:rPr>
              <a:t>SH0ES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=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b="1" baseline="-25000" dirty="0" err="1">
                <a:solidFill>
                  <a:srgbClr val="FF0000"/>
                </a:solidFill>
                <a:latin typeface="Comic Sans MS" pitchFamily="66" charset="0"/>
              </a:rPr>
              <a:t>best</a:t>
            </a:r>
            <a:r>
              <a:rPr lang="en-US" b="1" baseline="-25000" dirty="0">
                <a:solidFill>
                  <a:srgbClr val="FF0000"/>
                </a:solidFill>
                <a:latin typeface="Comic Sans MS" pitchFamily="66" charset="0"/>
              </a:rPr>
              <a:t>-fit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26C0F9-1A7A-BFD8-E6EE-93DFA7CA03D8}"/>
              </a:ext>
            </a:extLst>
          </p:cNvPr>
          <p:cNvSpPr txBox="1"/>
          <p:nvPr/>
        </p:nvSpPr>
        <p:spPr>
          <a:xfrm>
            <a:off x="4702628" y="6110753"/>
            <a:ext cx="71932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Q: How often could this happen by chance?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D6773-765A-5783-2962-56FCEB1C0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" y="3928461"/>
            <a:ext cx="4877812" cy="272178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30E069-7614-759D-D617-A6BBCC20AC8D}"/>
              </a:ext>
            </a:extLst>
          </p:cNvPr>
          <p:cNvCxnSpPr/>
          <p:nvPr/>
        </p:nvCxnSpPr>
        <p:spPr>
          <a:xfrm>
            <a:off x="5049520" y="3657600"/>
            <a:ext cx="6634480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4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7352" y="425207"/>
            <a:ext cx="6280768" cy="573081"/>
          </a:xfrm>
        </p:spPr>
        <p:txBody>
          <a:bodyPr/>
          <a:lstStyle/>
          <a:p>
            <a:pPr algn="ctr"/>
            <a:r>
              <a:rPr lang="en-US" b="1" dirty="0"/>
              <a:t>Monte Carlo Simulation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68C4B2-A826-A829-34D0-F7D0059DD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758" y="1253701"/>
            <a:ext cx="6860108" cy="43505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3EF637-65BC-6430-42E9-7F9710F1F18F}"/>
              </a:ext>
            </a:extLst>
          </p:cNvPr>
          <p:cNvSpPr txBox="1"/>
          <p:nvPr/>
        </p:nvSpPr>
        <p:spPr>
          <a:xfrm>
            <a:off x="-1" y="2274838"/>
            <a:ext cx="48507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A: 94% of the simulated datasets have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smaller than the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of the real data and only about 6% have 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larger than the real data.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CD9FF-80CD-4FD7-1EBD-3A0ED32F9E09}"/>
              </a:ext>
            </a:extLst>
          </p:cNvPr>
          <p:cNvSpPr txBox="1"/>
          <p:nvPr/>
        </p:nvSpPr>
        <p:spPr>
          <a:xfrm>
            <a:off x="501131" y="5699369"/>
            <a:ext cx="105132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Thus, the part of the M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-M</a:t>
            </a:r>
            <a:r>
              <a:rPr lang="en-US" sz="2400" b="1" baseline="-25000" dirty="0">
                <a:solidFill>
                  <a:srgbClr val="0070C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inconsistency that is due to actual </a:t>
            </a:r>
            <a:r>
              <a:rPr lang="en-US" sz="2400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luminosity mismatch is at about 2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σ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level.</a:t>
            </a:r>
          </a:p>
        </p:txBody>
      </p:sp>
    </p:spTree>
    <p:extLst>
      <p:ext uri="{BB962C8B-B14F-4D97-AF65-F5344CB8AC3E}">
        <p14:creationId xmlns:p14="http://schemas.microsoft.com/office/powerpoint/2010/main" val="24743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058" y="315050"/>
            <a:ext cx="10099114" cy="869561"/>
          </a:xfrm>
        </p:spPr>
        <p:txBody>
          <a:bodyPr/>
          <a:lstStyle/>
          <a:p>
            <a:pPr algn="ctr"/>
            <a:r>
              <a:rPr lang="en-US" b="1" dirty="0"/>
              <a:t>Generalizing the baseline SH0ES modeling analysis: </a:t>
            </a:r>
            <a:br>
              <a:rPr lang="en-US" b="1" dirty="0"/>
            </a:br>
            <a:r>
              <a:rPr lang="en-US" b="1" dirty="0">
                <a:solidFill>
                  <a:srgbClr val="00B050"/>
                </a:solidFill>
              </a:rPr>
              <a:t>New degrees of freedom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353047-77F5-B90B-54B6-99DBCC1E8A2B}"/>
              </a:ext>
            </a:extLst>
          </p:cNvPr>
          <p:cNvSpPr txBox="1"/>
          <p:nvPr/>
        </p:nvSpPr>
        <p:spPr>
          <a:xfrm>
            <a:off x="1740813" y="1650555"/>
            <a:ext cx="9384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Allow for a change (transition) of the modeling parameters M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b="1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Z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, M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at a given distance D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(cosmic time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</a:t>
            </a:r>
            <a:r>
              <a:rPr lang="en-US" b="1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).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C732D-771A-3AD2-B7EF-07175CB83548}"/>
              </a:ext>
            </a:extLst>
          </p:cNvPr>
          <p:cNvSpPr txBox="1"/>
          <p:nvPr/>
        </p:nvSpPr>
        <p:spPr>
          <a:xfrm>
            <a:off x="271241" y="2586727"/>
            <a:ext cx="10853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For example if </a:t>
            </a:r>
            <a:r>
              <a:rPr lang="en-US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</a:t>
            </a:r>
            <a:r>
              <a:rPr lang="en-US" b="1" baseline="-250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W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was allowed to change, the Cepheid modeling would have to change as: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55CE70-DCB4-02B5-3C62-3781587AF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4" y="4197521"/>
            <a:ext cx="7286927" cy="505108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8FFDB-AFE5-9324-5E75-A24C9B9AF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9" y="3085833"/>
            <a:ext cx="5566390" cy="686333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6029B718-16CD-A3D7-2CA7-020713C770BA}"/>
              </a:ext>
            </a:extLst>
          </p:cNvPr>
          <p:cNvSpPr/>
          <p:nvPr/>
        </p:nvSpPr>
        <p:spPr>
          <a:xfrm>
            <a:off x="2982686" y="3772166"/>
            <a:ext cx="293914" cy="5051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620A3-6F4E-724D-8D81-311E5C6D9EE5}"/>
              </a:ext>
            </a:extLst>
          </p:cNvPr>
          <p:cNvSpPr txBox="1"/>
          <p:nvPr/>
        </p:nvSpPr>
        <p:spPr>
          <a:xfrm>
            <a:off x="271240" y="5207445"/>
            <a:ext cx="113655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The new matrix equation Y=L q would have the same data/constraints Y (labeled with their distance) the same covariance matrix C but different model matrix L and parameter matrix q.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3326F-4B65-2107-19FA-1CB80F797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183" y="3047366"/>
            <a:ext cx="5600988" cy="10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668" y="128330"/>
            <a:ext cx="10099114" cy="869561"/>
          </a:xfrm>
        </p:spPr>
        <p:txBody>
          <a:bodyPr/>
          <a:lstStyle/>
          <a:p>
            <a:pPr algn="ctr"/>
            <a:r>
              <a:rPr lang="en-US" b="1" dirty="0"/>
              <a:t>Results of the Generalized SH0ES Analysis</a:t>
            </a:r>
            <a:endParaRPr lang="en-GB" b="1" baseline="30000" dirty="0">
              <a:solidFill>
                <a:srgbClr val="00B050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D8A0B0E-9F66-A67C-9383-F1BC943EAFA0}"/>
              </a:ext>
            </a:extLst>
          </p:cNvPr>
          <p:cNvGrpSpPr/>
          <p:nvPr/>
        </p:nvGrpSpPr>
        <p:grpSpPr>
          <a:xfrm>
            <a:off x="5283051" y="1423490"/>
            <a:ext cx="6789205" cy="4011019"/>
            <a:chOff x="166766" y="1508038"/>
            <a:chExt cx="5740695" cy="33847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76BF0D-0BF9-470C-DD40-91768E5D7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766" y="1508038"/>
              <a:ext cx="5740695" cy="33847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27D97E-57E3-1D9C-582D-36DEB98140A1}"/>
                </a:ext>
              </a:extLst>
            </p:cNvPr>
            <p:cNvSpPr txBox="1"/>
            <p:nvPr/>
          </p:nvSpPr>
          <p:spPr>
            <a:xfrm>
              <a:off x="4419599" y="3816812"/>
              <a:ext cx="783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b="1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b="1" baseline="-250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B</a:t>
              </a:r>
              <a:r>
                <a:rPr lang="en-US" b="1" baseline="300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&gt;</a:t>
              </a:r>
              <a:endParaRPr lang="en-US" sz="1800" b="1" baseline="30000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4E09F29-9204-EC47-6C95-29B4D395E3EF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4158341" y="3799114"/>
              <a:ext cx="261258" cy="20236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2D119D-AE8F-EDCE-E7AF-060EB0B96F25}"/>
                </a:ext>
              </a:extLst>
            </p:cNvPr>
            <p:cNvSpPr txBox="1"/>
            <p:nvPr/>
          </p:nvSpPr>
          <p:spPr>
            <a:xfrm>
              <a:off x="1117528" y="3715630"/>
              <a:ext cx="7837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b="1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M</a:t>
              </a:r>
              <a:r>
                <a:rPr lang="en-US" b="1" baseline="-25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B</a:t>
              </a:r>
              <a:r>
                <a:rPr lang="en-US" b="1" baseline="30000" dirty="0">
                  <a:solidFill>
                    <a:srgbClr val="0070C0"/>
                  </a:solidFill>
                  <a:latin typeface="Comic Sans MS" panose="030F0702030302020204" pitchFamily="66" charset="0"/>
                </a:rPr>
                <a:t>&lt;</a:t>
              </a:r>
              <a:endParaRPr lang="en-US" sz="1800" b="1" baseline="30000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E5F5207-3751-BA59-73CF-03D7DC2753C5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509413" y="3603171"/>
              <a:ext cx="199644" cy="112459"/>
            </a:xfrm>
            <a:prstGeom prst="straightConnector1">
              <a:avLst/>
            </a:prstGeom>
            <a:ln w="4762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836B5A-6E5F-808A-DA7A-7D9E1E017B66}"/>
                </a:ext>
              </a:extLst>
            </p:cNvPr>
            <p:cNvSpPr txBox="1"/>
            <p:nvPr/>
          </p:nvSpPr>
          <p:spPr>
            <a:xfrm>
              <a:off x="3824477" y="1821516"/>
              <a:ext cx="119024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algn="ctr"/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H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0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(D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c</a:t>
              </a:r>
              <a:r>
                <a:rPr lang="en-US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)</a:t>
              </a:r>
              <a:endParaRPr lang="en-US" sz="1800" b="1" baseline="30000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E9DF926-E396-F319-91A9-52804ED45EF2}"/>
                </a:ext>
              </a:extLst>
            </p:cNvPr>
            <p:cNvCxnSpPr/>
            <p:nvPr/>
          </p:nvCxnSpPr>
          <p:spPr>
            <a:xfrm flipH="1">
              <a:off x="4288970" y="2188029"/>
              <a:ext cx="359230" cy="16328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A4054AA-8579-D34A-49CA-7502CC8F40C1}"/>
              </a:ext>
            </a:extLst>
          </p:cNvPr>
          <p:cNvSpPr txBox="1"/>
          <p:nvPr/>
        </p:nvSpPr>
        <p:spPr>
          <a:xfrm>
            <a:off x="5975181" y="5595476"/>
            <a:ext cx="58928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Spontaneous transition of the best fit value of H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0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</a:p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when a transition at D</a:t>
            </a:r>
            <a:r>
              <a:rPr lang="en-US" b="1" baseline="-25000" dirty="0">
                <a:solidFill>
                  <a:srgbClr val="0070C0"/>
                </a:solidFill>
                <a:latin typeface="Comic Sans MS" panose="030F0702030302020204" pitchFamily="66" charset="0"/>
              </a:rPr>
              <a:t>c</a:t>
            </a:r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~50Mpc is allowed.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212ACF-555D-54AD-1280-803DD4078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4" y="1730786"/>
            <a:ext cx="5111314" cy="30731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A9B57A-C0D4-9FC7-403F-4BC684DC9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940" y="5339381"/>
            <a:ext cx="5620039" cy="104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5" y="240596"/>
            <a:ext cx="11919857" cy="1294290"/>
          </a:xfrm>
        </p:spPr>
        <p:txBody>
          <a:bodyPr/>
          <a:lstStyle/>
          <a:p>
            <a:pPr algn="ctr"/>
            <a:r>
              <a:rPr lang="en-US" b="1" dirty="0"/>
              <a:t>The volumetric redshift bias:</a:t>
            </a:r>
            <a:br>
              <a:rPr lang="en-US" b="1" dirty="0"/>
            </a:br>
            <a:r>
              <a:rPr lang="en-US" b="1" dirty="0"/>
              <a:t>A known </a:t>
            </a:r>
            <a:r>
              <a:rPr lang="en-US" b="1" u="sng" dirty="0">
                <a:solidFill>
                  <a:srgbClr val="FF0000"/>
                </a:solidFill>
              </a:rPr>
              <a:t>but uncorrected </a:t>
            </a:r>
            <a:r>
              <a:rPr lang="en-US" b="1" dirty="0"/>
              <a:t>systematic in Pantheon+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1F79FC-5BF5-A4EF-82C3-C07B57B3332E}"/>
              </a:ext>
            </a:extLst>
          </p:cNvPr>
          <p:cNvSpPr txBox="1"/>
          <p:nvPr/>
        </p:nvSpPr>
        <p:spPr>
          <a:xfrm>
            <a:off x="4939393" y="1319892"/>
            <a:ext cx="74185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&gt;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: Random peculiar velocities in outer shell compared to a given shell at redshift z. </a:t>
            </a:r>
          </a:p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If 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&lt; 0  then the outer shell galaxies are incorrectly projected on the z shell leading to smaller distance estimate than the true distance d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.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7864E7-D597-6D6D-7B6E-B14222412F38}"/>
              </a:ext>
            </a:extLst>
          </p:cNvPr>
          <p:cNvCxnSpPr/>
          <p:nvPr/>
        </p:nvCxnSpPr>
        <p:spPr>
          <a:xfrm flipH="1">
            <a:off x="3875314" y="1611086"/>
            <a:ext cx="1306285" cy="234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928BFC0-7551-B333-D224-9678DD5B9928}"/>
              </a:ext>
            </a:extLst>
          </p:cNvPr>
          <p:cNvSpPr txBox="1"/>
          <p:nvPr/>
        </p:nvSpPr>
        <p:spPr>
          <a:xfrm>
            <a:off x="4875440" y="3057223"/>
            <a:ext cx="741854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&lt;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: Random peculiar velocities in inner shell compared to a given shell at redshift z. </a:t>
            </a:r>
          </a:p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If </a:t>
            </a:r>
            <a:r>
              <a:rPr lang="el-GR" b="1" dirty="0">
                <a:solidFill>
                  <a:srgbClr val="00B050"/>
                </a:solidFill>
                <a:latin typeface="Comic Sans MS" pitchFamily="66" charset="0"/>
              </a:rPr>
              <a:t>Δ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 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&gt; 0  then the outer shell galaxies are incorrectly projected on the z shell leading to larger distance estimate than the true distance d</a:t>
            </a:r>
            <a:r>
              <a:rPr lang="en-US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.</a:t>
            </a:r>
            <a:endParaRPr lang="en-US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0473C38-BD9C-B8E5-8792-D4C8250F5079}"/>
              </a:ext>
            </a:extLst>
          </p:cNvPr>
          <p:cNvCxnSpPr>
            <a:cxnSpLocks/>
          </p:cNvCxnSpPr>
          <p:nvPr/>
        </p:nvCxnSpPr>
        <p:spPr>
          <a:xfrm flipH="1" flipV="1">
            <a:off x="3427639" y="2096959"/>
            <a:ext cx="2100942" cy="1090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3771515-0A48-9232-D2EE-9D8758E6FE70}"/>
              </a:ext>
            </a:extLst>
          </p:cNvPr>
          <p:cNvGrpSpPr/>
          <p:nvPr/>
        </p:nvGrpSpPr>
        <p:grpSpPr>
          <a:xfrm>
            <a:off x="1235528" y="1450521"/>
            <a:ext cx="3645353" cy="3284765"/>
            <a:chOff x="866775" y="1973035"/>
            <a:chExt cx="3645353" cy="328476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8EDD2CE-FB98-4C09-7F5A-4298462FFF85}"/>
                </a:ext>
              </a:extLst>
            </p:cNvPr>
            <p:cNvSpPr/>
            <p:nvPr/>
          </p:nvSpPr>
          <p:spPr>
            <a:xfrm>
              <a:off x="1719943" y="2764971"/>
              <a:ext cx="1948543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AA8E10-26B4-F629-C74B-E876D5101B62}"/>
                </a:ext>
              </a:extLst>
            </p:cNvPr>
            <p:cNvSpPr/>
            <p:nvPr/>
          </p:nvSpPr>
          <p:spPr>
            <a:xfrm>
              <a:off x="1363435" y="2378528"/>
              <a:ext cx="2661558" cy="252548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69BE2C9-57F8-685F-BE25-70B12CC8619D}"/>
                </a:ext>
              </a:extLst>
            </p:cNvPr>
            <p:cNvSpPr/>
            <p:nvPr/>
          </p:nvSpPr>
          <p:spPr>
            <a:xfrm>
              <a:off x="866775" y="1973035"/>
              <a:ext cx="3618140" cy="32847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878801-9474-935E-2676-A1FAB6601A1C}"/>
                </a:ext>
              </a:extLst>
            </p:cNvPr>
            <p:cNvCxnSpPr/>
            <p:nvPr/>
          </p:nvCxnSpPr>
          <p:spPr>
            <a:xfrm flipV="1">
              <a:off x="2906486" y="2378528"/>
              <a:ext cx="130628" cy="3864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2478118-2D61-D754-DCA4-ED7F6711737B}"/>
                </a:ext>
              </a:extLst>
            </p:cNvPr>
            <p:cNvCxnSpPr/>
            <p:nvPr/>
          </p:nvCxnSpPr>
          <p:spPr>
            <a:xfrm flipH="1">
              <a:off x="3341914" y="2144486"/>
              <a:ext cx="174172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2B105AD-EA34-E4E7-7A03-F71F8ACD0FDC}"/>
                </a:ext>
              </a:extLst>
            </p:cNvPr>
            <p:cNvCxnSpPr/>
            <p:nvPr/>
          </p:nvCxnSpPr>
          <p:spPr>
            <a:xfrm flipV="1">
              <a:off x="2710543" y="3080657"/>
              <a:ext cx="1110343" cy="5116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DF84D20-D1BC-05B1-4D65-D1B2B03A2296}"/>
                </a:ext>
              </a:extLst>
            </p:cNvPr>
            <p:cNvCxnSpPr/>
            <p:nvPr/>
          </p:nvCxnSpPr>
          <p:spPr>
            <a:xfrm>
              <a:off x="2688771" y="3603171"/>
              <a:ext cx="1796144" cy="2503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56B115-7F15-DD41-5630-9864E4BA79B7}"/>
                </a:ext>
              </a:extLst>
            </p:cNvPr>
            <p:cNvCxnSpPr/>
            <p:nvPr/>
          </p:nvCxnSpPr>
          <p:spPr>
            <a:xfrm>
              <a:off x="2710543" y="3592286"/>
              <a:ext cx="326571" cy="8871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4046DE-EC51-E09C-83BA-BF1390BD5BBC}"/>
                </a:ext>
              </a:extLst>
            </p:cNvPr>
            <p:cNvSpPr txBox="1"/>
            <p:nvPr/>
          </p:nvSpPr>
          <p:spPr>
            <a:xfrm>
              <a:off x="2563585" y="3870654"/>
              <a:ext cx="620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2060"/>
                  </a:solidFill>
                  <a:latin typeface="Comic Sans MS" pitchFamily="66" charset="0"/>
                </a:rPr>
                <a:t>d</a:t>
              </a:r>
              <a:r>
                <a:rPr lang="en-US" sz="1800" b="1" baseline="-25000" dirty="0">
                  <a:solidFill>
                    <a:srgbClr val="002060"/>
                  </a:solidFill>
                  <a:latin typeface="Comic Sans MS" pitchFamily="66" charset="0"/>
                </a:rPr>
                <a:t>&lt;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0D69B3-D85D-56F5-1927-0DD735D84BEA}"/>
                </a:ext>
              </a:extLst>
            </p:cNvPr>
            <p:cNvSpPr txBox="1"/>
            <p:nvPr/>
          </p:nvSpPr>
          <p:spPr>
            <a:xfrm>
              <a:off x="2873828" y="3086051"/>
              <a:ext cx="62048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Comic Sans MS" pitchFamily="66" charset="0"/>
                </a:rPr>
                <a:t>d</a:t>
              </a:r>
              <a:r>
                <a:rPr lang="en-US" sz="1800" b="1" baseline="-25000" dirty="0"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287AC1-3734-3965-0F05-90EF91F619E6}"/>
                </a:ext>
              </a:extLst>
            </p:cNvPr>
            <p:cNvSpPr txBox="1"/>
            <p:nvPr/>
          </p:nvSpPr>
          <p:spPr>
            <a:xfrm>
              <a:off x="4034517" y="3816341"/>
              <a:ext cx="47761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omic Sans MS" pitchFamily="66" charset="0"/>
                </a:rPr>
                <a:t>d</a:t>
              </a:r>
              <a:r>
                <a:rPr lang="en-US" b="1" baseline="-25000" dirty="0">
                  <a:solidFill>
                    <a:srgbClr val="FF0000"/>
                  </a:solidFill>
                  <a:latin typeface="Comic Sans MS" pitchFamily="66" charset="0"/>
                </a:rPr>
                <a:t>&gt;</a:t>
              </a:r>
              <a:r>
                <a:rPr lang="en-US" sz="1800" b="1" baseline="-25000" dirty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6677480-D7C8-22A9-C225-2873585846C0}"/>
              </a:ext>
            </a:extLst>
          </p:cNvPr>
          <p:cNvSpPr txBox="1"/>
          <p:nvPr/>
        </p:nvSpPr>
        <p:spPr>
          <a:xfrm>
            <a:off x="85045" y="4739434"/>
            <a:ext cx="12021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Problem: 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There are more galaxies in the outer shell than in the inner shell due to larger volume of the outer shell!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C784272-F91A-756C-AB17-AA98F7CDE439}"/>
              </a:ext>
            </a:extLst>
          </p:cNvPr>
          <p:cNvSpPr txBox="1"/>
          <p:nvPr/>
        </p:nvSpPr>
        <p:spPr>
          <a:xfrm>
            <a:off x="-23132" y="5504643"/>
            <a:ext cx="11742281" cy="1384995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More galaxies at higher distances are incorrectly projected to lower distance in the Hubble diagram</a:t>
            </a:r>
            <a:r>
              <a:rPr lang="el-G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due to peculiar velocities!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Thus: d-d</a:t>
            </a:r>
            <a:r>
              <a:rPr lang="el-GR" sz="2800" b="1" baseline="-25000" dirty="0">
                <a:solidFill>
                  <a:srgbClr val="00B050"/>
                </a:solidFill>
                <a:latin typeface="Comic Sans MS" pitchFamily="66" charset="0"/>
              </a:rPr>
              <a:t>Λ</a:t>
            </a:r>
            <a:r>
              <a:rPr lang="en-US" sz="2800" b="1" baseline="-25000" dirty="0">
                <a:solidFill>
                  <a:srgbClr val="00B050"/>
                </a:solidFill>
                <a:latin typeface="Comic Sans MS" pitchFamily="66" charset="0"/>
              </a:rPr>
              <a:t>CDM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(z)&gt;0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for z&lt;0.01 where the effect is important.</a:t>
            </a:r>
          </a:p>
        </p:txBody>
      </p:sp>
    </p:spTree>
    <p:extLst>
      <p:ext uri="{BB962C8B-B14F-4D97-AF65-F5344CB8AC3E}">
        <p14:creationId xmlns:p14="http://schemas.microsoft.com/office/powerpoint/2010/main" val="384723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34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7375B0E-FF83-2696-AB08-3E30265513A2}"/>
              </a:ext>
            </a:extLst>
          </p:cNvPr>
          <p:cNvGrpSpPr/>
          <p:nvPr/>
        </p:nvGrpSpPr>
        <p:grpSpPr>
          <a:xfrm>
            <a:off x="2650145" y="4387639"/>
            <a:ext cx="2645727" cy="807781"/>
            <a:chOff x="2709993" y="4381591"/>
            <a:chExt cx="2645727" cy="807781"/>
          </a:xfrm>
        </p:grpSpPr>
        <p:pic>
          <p:nvPicPr>
            <p:cNvPr id="3" name="Picture 21">
              <a:extLst>
                <a:ext uri="{FF2B5EF4-FFF2-40B4-BE49-F238E27FC236}">
                  <a16:creationId xmlns:a16="http://schemas.microsoft.com/office/drawing/2014/main" id="{CD8E8A14-2860-4F8B-BDE9-5196A36D45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9993" y="4381591"/>
              <a:ext cx="2645727" cy="807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58B3A0-B100-B58C-4555-DAB03CD1C335}"/>
                </a:ext>
              </a:extLst>
            </p:cNvPr>
            <p:cNvSpPr txBox="1"/>
            <p:nvPr/>
          </p:nvSpPr>
          <p:spPr>
            <a:xfrm>
              <a:off x="4637124" y="4785481"/>
              <a:ext cx="23115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/>
                <a:t>d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5" y="476672"/>
            <a:ext cx="8536430" cy="1656928"/>
          </a:xfrm>
        </p:spPr>
        <p:txBody>
          <a:bodyPr/>
          <a:lstStyle/>
          <a:p>
            <a:pPr algn="ctr"/>
            <a:r>
              <a:rPr lang="en-GB" b="1" dirty="0"/>
              <a:t>Measuring H</a:t>
            </a:r>
            <a:r>
              <a:rPr lang="en-GB" b="1" baseline="-25000" dirty="0"/>
              <a:t>0</a:t>
            </a:r>
            <a:r>
              <a:rPr lang="en-GB" b="1" dirty="0"/>
              <a:t>-H(z) with a standard ruler: </a:t>
            </a:r>
            <a:br>
              <a:rPr lang="en-GB" b="1" dirty="0"/>
            </a:br>
            <a:r>
              <a:rPr lang="en-GB" b="1" dirty="0"/>
              <a:t>early time calibrators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CA396-2895-4B42-AC5A-2F8FC2251132}"/>
              </a:ext>
            </a:extLst>
          </p:cNvPr>
          <p:cNvSpPr txBox="1"/>
          <p:nvPr/>
        </p:nvSpPr>
        <p:spPr>
          <a:xfrm>
            <a:off x="292468" y="2106916"/>
            <a:ext cx="1009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Sound Horizon at Recombination Standard Ruler (Early Universe):</a:t>
            </a:r>
          </a:p>
        </p:txBody>
      </p:sp>
      <p:cxnSp>
        <p:nvCxnSpPr>
          <p:cNvPr id="5" name="Straight Arrow Connector 36">
            <a:extLst>
              <a:ext uri="{FF2B5EF4-FFF2-40B4-BE49-F238E27FC236}">
                <a16:creationId xmlns:a16="http://schemas.microsoft.com/office/drawing/2014/main" id="{2378E464-3057-4E79-BF24-5913C11733B9}"/>
              </a:ext>
            </a:extLst>
          </p:cNvPr>
          <p:cNvCxnSpPr/>
          <p:nvPr/>
        </p:nvCxnSpPr>
        <p:spPr>
          <a:xfrm>
            <a:off x="2083751" y="3942080"/>
            <a:ext cx="1351280" cy="5689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38">
            <a:extLst>
              <a:ext uri="{FF2B5EF4-FFF2-40B4-BE49-F238E27FC236}">
                <a16:creationId xmlns:a16="http://schemas.microsoft.com/office/drawing/2014/main" id="{B1D6BD7B-7635-47D9-9ADB-64B204B71FF3}"/>
              </a:ext>
            </a:extLst>
          </p:cNvPr>
          <p:cNvCxnSpPr/>
          <p:nvPr/>
        </p:nvCxnSpPr>
        <p:spPr>
          <a:xfrm flipV="1">
            <a:off x="2530791" y="5130800"/>
            <a:ext cx="1076960" cy="436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7" descr="C:\Users\User\AppData\Local\Temp\SNAGHTML1ba25ae9.PNG">
            <a:extLst>
              <a:ext uri="{FF2B5EF4-FFF2-40B4-BE49-F238E27FC236}">
                <a16:creationId xmlns:a16="http://schemas.microsoft.com/office/drawing/2014/main" id="{D2E16717-C3CD-45F8-9578-59615F4AF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7575" y="2643823"/>
            <a:ext cx="4335145" cy="1441463"/>
          </a:xfrm>
          <a:prstGeom prst="rect">
            <a:avLst/>
          </a:prstGeom>
          <a:noFill/>
        </p:spPr>
      </p:pic>
      <p:sp>
        <p:nvSpPr>
          <p:cNvPr id="8" name="Rectangle 40">
            <a:extLst>
              <a:ext uri="{FF2B5EF4-FFF2-40B4-BE49-F238E27FC236}">
                <a16:creationId xmlns:a16="http://schemas.microsoft.com/office/drawing/2014/main" id="{BBD0E831-AEC7-43E5-908A-05CF3028C76E}"/>
              </a:ext>
            </a:extLst>
          </p:cNvPr>
          <p:cNvSpPr/>
          <p:nvPr/>
        </p:nvSpPr>
        <p:spPr>
          <a:xfrm>
            <a:off x="6420493" y="4270494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measured</a:t>
            </a:r>
            <a:endParaRPr lang="en-US" sz="1600" dirty="0"/>
          </a:p>
        </p:txBody>
      </p:sp>
      <p:cxnSp>
        <p:nvCxnSpPr>
          <p:cNvPr id="9" name="Straight Arrow Connector 42">
            <a:extLst>
              <a:ext uri="{FF2B5EF4-FFF2-40B4-BE49-F238E27FC236}">
                <a16:creationId xmlns:a16="http://schemas.microsoft.com/office/drawing/2014/main" id="{67623F89-4FCA-42B7-BB3D-847AD564FBBA}"/>
              </a:ext>
            </a:extLst>
          </p:cNvPr>
          <p:cNvCxnSpPr/>
          <p:nvPr/>
        </p:nvCxnSpPr>
        <p:spPr>
          <a:xfrm rot="5400000" flipH="1" flipV="1">
            <a:off x="7111681" y="3546316"/>
            <a:ext cx="783114" cy="72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4">
            <a:extLst>
              <a:ext uri="{FF2B5EF4-FFF2-40B4-BE49-F238E27FC236}">
                <a16:creationId xmlns:a16="http://schemas.microsoft.com/office/drawing/2014/main" id="{723043E8-2822-43C9-A4BF-D6C3F25EC983}"/>
              </a:ext>
            </a:extLst>
          </p:cNvPr>
          <p:cNvSpPr/>
          <p:nvPr/>
        </p:nvSpPr>
        <p:spPr>
          <a:xfrm>
            <a:off x="654213" y="3368358"/>
            <a:ext cx="3841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</a:rPr>
              <a:t>r</a:t>
            </a:r>
            <a:r>
              <a:rPr lang="en-US" sz="1600" b="1" baseline="-25000" dirty="0" err="1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=147.6 </a:t>
            </a:r>
            <a:r>
              <a:rPr lang="en-US" sz="1600" b="1" dirty="0" err="1">
                <a:solidFill>
                  <a:srgbClr val="00B050"/>
                </a:solidFill>
                <a:latin typeface="Comic Sans MS" pitchFamily="66" charset="0"/>
              </a:rPr>
              <a:t>Mpc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  from Planck and BBN</a:t>
            </a:r>
          </a:p>
          <a:p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values of </a:t>
            </a:r>
            <a:r>
              <a:rPr lang="el-GR" sz="1600" b="1" dirty="0">
                <a:solidFill>
                  <a:srgbClr val="00B050"/>
                </a:solidFill>
                <a:latin typeface="Comic Sans MS" pitchFamily="66" charset="0"/>
              </a:rPr>
              <a:t>ρ</a:t>
            </a:r>
            <a:r>
              <a:rPr lang="en-US" sz="1600" b="1" baseline="-25000" dirty="0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,</a:t>
            </a:r>
            <a:r>
              <a:rPr lang="el-GR" sz="1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l-GR" sz="1600" b="1" dirty="0" err="1">
                <a:solidFill>
                  <a:srgbClr val="00B050"/>
                </a:solidFill>
                <a:latin typeface="Comic Sans MS" pitchFamily="66" charset="0"/>
              </a:rPr>
              <a:t>ρ</a:t>
            </a:r>
            <a:r>
              <a:rPr lang="el-GR" sz="1600" b="1" baseline="-25000" dirty="0" err="1">
                <a:solidFill>
                  <a:srgbClr val="00B050"/>
                </a:solidFill>
                <a:latin typeface="Comic Sans MS" pitchFamily="66" charset="0"/>
              </a:rPr>
              <a:t>γ</a:t>
            </a:r>
            <a:r>
              <a:rPr lang="el-GR" sz="1600" b="1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and </a:t>
            </a:r>
            <a:r>
              <a:rPr lang="el-GR" sz="1600" b="1" dirty="0">
                <a:solidFill>
                  <a:srgbClr val="00B050"/>
                </a:solidFill>
                <a:latin typeface="Comic Sans MS" pitchFamily="66" charset="0"/>
              </a:rPr>
              <a:t>ρ</a:t>
            </a:r>
            <a:r>
              <a:rPr lang="en-US" sz="1600" b="1" baseline="-25000" dirty="0">
                <a:solidFill>
                  <a:srgbClr val="00B050"/>
                </a:solidFill>
                <a:latin typeface="Comic Sans MS" pitchFamily="66" charset="0"/>
              </a:rPr>
              <a:t>CDM</a:t>
            </a:r>
            <a:r>
              <a:rPr lang="en-US" sz="1600" b="1" dirty="0">
                <a:solidFill>
                  <a:srgbClr val="00B050"/>
                </a:solidFill>
                <a:latin typeface="Comic Sans MS" pitchFamily="66" charset="0"/>
              </a:rPr>
              <a:t>  </a:t>
            </a:r>
            <a:endParaRPr lang="en-US" sz="1600" dirty="0">
              <a:solidFill>
                <a:srgbClr val="00B050"/>
              </a:solidFill>
            </a:endParaRPr>
          </a:p>
        </p:txBody>
      </p:sp>
      <p:pic>
        <p:nvPicPr>
          <p:cNvPr id="11" name="Picture 18">
            <a:extLst>
              <a:ext uri="{FF2B5EF4-FFF2-40B4-BE49-F238E27FC236}">
                <a16:creationId xmlns:a16="http://schemas.microsoft.com/office/drawing/2014/main" id="{E58DED7C-D222-4979-9AF7-D2A04396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485" y="2568851"/>
            <a:ext cx="3348355" cy="78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2">
            <a:extLst>
              <a:ext uri="{FF2B5EF4-FFF2-40B4-BE49-F238E27FC236}">
                <a16:creationId xmlns:a16="http://schemas.microsoft.com/office/drawing/2014/main" id="{3B23BFB3-9558-43BB-ACE3-F805D3C5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9576" y="5823585"/>
            <a:ext cx="3611563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51">
            <a:extLst>
              <a:ext uri="{FF2B5EF4-FFF2-40B4-BE49-F238E27FC236}">
                <a16:creationId xmlns:a16="http://schemas.microsoft.com/office/drawing/2014/main" id="{C62B2992-FB11-4112-BBE6-41F68B04A95E}"/>
              </a:ext>
            </a:extLst>
          </p:cNvPr>
          <p:cNvCxnSpPr/>
          <p:nvPr/>
        </p:nvCxnSpPr>
        <p:spPr>
          <a:xfrm rot="16200000" flipV="1">
            <a:off x="4679631" y="5339080"/>
            <a:ext cx="660400" cy="243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2">
            <a:extLst>
              <a:ext uri="{FF2B5EF4-FFF2-40B4-BE49-F238E27FC236}">
                <a16:creationId xmlns:a16="http://schemas.microsoft.com/office/drawing/2014/main" id="{1CE8156A-79A2-430C-AAEB-FEFB0E93ECD3}"/>
              </a:ext>
            </a:extLst>
          </p:cNvPr>
          <p:cNvSpPr/>
          <p:nvPr/>
        </p:nvSpPr>
        <p:spPr>
          <a:xfrm>
            <a:off x="10727382" y="1750814"/>
            <a:ext cx="11753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calculated</a:t>
            </a:r>
            <a:endParaRPr lang="en-US" sz="1600" dirty="0"/>
          </a:p>
        </p:txBody>
      </p:sp>
      <p:cxnSp>
        <p:nvCxnSpPr>
          <p:cNvPr id="15" name="Straight Arrow Connector 54">
            <a:extLst>
              <a:ext uri="{FF2B5EF4-FFF2-40B4-BE49-F238E27FC236}">
                <a16:creationId xmlns:a16="http://schemas.microsoft.com/office/drawing/2014/main" id="{08BA6001-A681-4EDE-9AF9-4270D7685466}"/>
              </a:ext>
            </a:extLst>
          </p:cNvPr>
          <p:cNvCxnSpPr/>
          <p:nvPr/>
        </p:nvCxnSpPr>
        <p:spPr>
          <a:xfrm rot="5400000">
            <a:off x="11069320" y="2494280"/>
            <a:ext cx="822960" cy="40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5">
            <a:extLst>
              <a:ext uri="{FF2B5EF4-FFF2-40B4-BE49-F238E27FC236}">
                <a16:creationId xmlns:a16="http://schemas.microsoft.com/office/drawing/2014/main" id="{78A7B524-D169-4DE7-9207-C13AB7F8BE66}"/>
              </a:ext>
            </a:extLst>
          </p:cNvPr>
          <p:cNvSpPr/>
          <p:nvPr/>
        </p:nvSpPr>
        <p:spPr>
          <a:xfrm>
            <a:off x="4459613" y="3335774"/>
            <a:ext cx="10038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mic Sans MS" pitchFamily="66" charset="0"/>
              </a:rPr>
              <a:t>inferred</a:t>
            </a:r>
            <a:endParaRPr lang="en-US" sz="1600" dirty="0"/>
          </a:p>
        </p:txBody>
      </p:sp>
      <p:cxnSp>
        <p:nvCxnSpPr>
          <p:cNvPr id="17" name="Straight Arrow Connector 57">
            <a:extLst>
              <a:ext uri="{FF2B5EF4-FFF2-40B4-BE49-F238E27FC236}">
                <a16:creationId xmlns:a16="http://schemas.microsoft.com/office/drawing/2014/main" id="{15339BF9-E015-49A7-937E-9BE625E99725}"/>
              </a:ext>
            </a:extLst>
          </p:cNvPr>
          <p:cNvCxnSpPr/>
          <p:nvPr/>
        </p:nvCxnSpPr>
        <p:spPr>
          <a:xfrm rot="5400000">
            <a:off x="4385398" y="3916817"/>
            <a:ext cx="731520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4">
            <a:extLst>
              <a:ext uri="{FF2B5EF4-FFF2-40B4-BE49-F238E27FC236}">
                <a16:creationId xmlns:a16="http://schemas.microsoft.com/office/drawing/2014/main" id="{D4BF50A8-E3BF-4B15-8D6F-BE307A44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39100" y="4427537"/>
            <a:ext cx="41529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63">
            <a:extLst>
              <a:ext uri="{FF2B5EF4-FFF2-40B4-BE49-F238E27FC236}">
                <a16:creationId xmlns:a16="http://schemas.microsoft.com/office/drawing/2014/main" id="{979A1489-18DC-48C2-94A2-838D333BB442}"/>
              </a:ext>
            </a:extLst>
          </p:cNvPr>
          <p:cNvCxnSpPr/>
          <p:nvPr/>
        </p:nvCxnSpPr>
        <p:spPr>
          <a:xfrm rot="16200000" flipH="1">
            <a:off x="7579360" y="3901440"/>
            <a:ext cx="99568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5">
            <a:extLst>
              <a:ext uri="{FF2B5EF4-FFF2-40B4-BE49-F238E27FC236}">
                <a16:creationId xmlns:a16="http://schemas.microsoft.com/office/drawing/2014/main" id="{6296F098-D43F-47EB-81B4-B1DC496BD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34364" y="0"/>
            <a:ext cx="215335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Straight Arrow Connector 67">
            <a:extLst>
              <a:ext uri="{FF2B5EF4-FFF2-40B4-BE49-F238E27FC236}">
                <a16:creationId xmlns:a16="http://schemas.microsoft.com/office/drawing/2014/main" id="{9D69D0D7-59FC-4DDB-B68B-1187E56D5754}"/>
              </a:ext>
            </a:extLst>
          </p:cNvPr>
          <p:cNvCxnSpPr/>
          <p:nvPr/>
        </p:nvCxnSpPr>
        <p:spPr>
          <a:xfrm rot="5400000" flipH="1" flipV="1">
            <a:off x="7442200" y="2169160"/>
            <a:ext cx="1828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8">
            <a:extLst>
              <a:ext uri="{FF2B5EF4-FFF2-40B4-BE49-F238E27FC236}">
                <a16:creationId xmlns:a16="http://schemas.microsoft.com/office/drawing/2014/main" id="{5811765B-86D3-4AF6-9374-1BDF7D46E9EF}"/>
              </a:ext>
            </a:extLst>
          </p:cNvPr>
          <p:cNvSpPr/>
          <p:nvPr/>
        </p:nvSpPr>
        <p:spPr>
          <a:xfrm>
            <a:off x="1677688" y="5568478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mic Sans MS" pitchFamily="66" charset="0"/>
              </a:rPr>
              <a:t>comoving</a:t>
            </a:r>
            <a:endParaRPr lang="en-US" sz="1600" dirty="0"/>
          </a:p>
        </p:txBody>
      </p:sp>
      <p:sp>
        <p:nvSpPr>
          <p:cNvPr id="23" name="Rectangle 69">
            <a:extLst>
              <a:ext uri="{FF2B5EF4-FFF2-40B4-BE49-F238E27FC236}">
                <a16:creationId xmlns:a16="http://schemas.microsoft.com/office/drawing/2014/main" id="{43FD1566-1CA1-4F4D-A3A1-5195555222BA}"/>
              </a:ext>
            </a:extLst>
          </p:cNvPr>
          <p:cNvSpPr/>
          <p:nvPr/>
        </p:nvSpPr>
        <p:spPr>
          <a:xfrm>
            <a:off x="70499" y="6310841"/>
            <a:ext cx="4360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Degeneracy between </a:t>
            </a:r>
            <a:r>
              <a:rPr lang="en-US" sz="1600" b="1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600" b="1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 and H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0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 and E(z).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Rectangle 40">
            <a:extLst>
              <a:ext uri="{FF2B5EF4-FFF2-40B4-BE49-F238E27FC236}">
                <a16:creationId xmlns:a16="http://schemas.microsoft.com/office/drawing/2014/main" id="{BED0C655-3E2C-478B-BDAE-01BD0E81D225}"/>
              </a:ext>
            </a:extLst>
          </p:cNvPr>
          <p:cNvSpPr/>
          <p:nvPr/>
        </p:nvSpPr>
        <p:spPr>
          <a:xfrm>
            <a:off x="3958859" y="2624182"/>
            <a:ext cx="28745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Comic Sans MS" pitchFamily="66" charset="0"/>
              </a:rPr>
              <a:t>Depends on </a:t>
            </a:r>
            <a:r>
              <a:rPr lang="el-GR" sz="1600" b="1" dirty="0">
                <a:latin typeface="Comic Sans MS" pitchFamily="66" charset="0"/>
              </a:rPr>
              <a:t>ρ</a:t>
            </a:r>
            <a:r>
              <a:rPr lang="en-US" sz="1600" b="1" baseline="-25000" dirty="0">
                <a:latin typeface="Comic Sans MS" pitchFamily="66" charset="0"/>
              </a:rPr>
              <a:t>b</a:t>
            </a:r>
            <a:r>
              <a:rPr lang="en-US" sz="1600" b="1" dirty="0">
                <a:latin typeface="Comic Sans MS" pitchFamily="66" charset="0"/>
              </a:rPr>
              <a:t>,</a:t>
            </a:r>
            <a:r>
              <a:rPr lang="el-GR" sz="1600" b="1" dirty="0">
                <a:latin typeface="Comic Sans MS" pitchFamily="66" charset="0"/>
              </a:rPr>
              <a:t> </a:t>
            </a:r>
            <a:r>
              <a:rPr lang="el-GR" sz="1600" b="1" dirty="0" err="1">
                <a:latin typeface="Comic Sans MS" pitchFamily="66" charset="0"/>
              </a:rPr>
              <a:t>ρ</a:t>
            </a:r>
            <a:r>
              <a:rPr lang="el-GR" sz="1600" b="1" baseline="-25000" dirty="0" err="1">
                <a:latin typeface="Comic Sans MS" pitchFamily="66" charset="0"/>
              </a:rPr>
              <a:t>γ</a:t>
            </a:r>
            <a:r>
              <a:rPr lang="el-GR" sz="1600" b="1" dirty="0">
                <a:latin typeface="Comic Sans MS" pitchFamily="66" charset="0"/>
              </a:rPr>
              <a:t> </a:t>
            </a:r>
            <a:r>
              <a:rPr lang="en-US" sz="1600" b="1" dirty="0">
                <a:latin typeface="Comic Sans MS" pitchFamily="66" charset="0"/>
              </a:rPr>
              <a:t>and </a:t>
            </a:r>
            <a:r>
              <a:rPr lang="el-GR" sz="1600" b="1" dirty="0">
                <a:latin typeface="Comic Sans MS" pitchFamily="66" charset="0"/>
              </a:rPr>
              <a:t>ρ</a:t>
            </a:r>
            <a:r>
              <a:rPr lang="en-US" sz="1600" b="1" baseline="-25000" dirty="0">
                <a:latin typeface="Comic Sans MS" pitchFamily="66" charset="0"/>
              </a:rPr>
              <a:t>CDM</a:t>
            </a:r>
            <a:endParaRPr lang="en-US" sz="1600" dirty="0"/>
          </a:p>
        </p:txBody>
      </p: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77BA8B85-41F5-437E-A3E9-72982722CF51}"/>
              </a:ext>
            </a:extLst>
          </p:cNvPr>
          <p:cNvCxnSpPr/>
          <p:nvPr/>
        </p:nvCxnSpPr>
        <p:spPr>
          <a:xfrm flipH="1">
            <a:off x="3702319" y="2974203"/>
            <a:ext cx="537257" cy="151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9">
            <a:extLst>
              <a:ext uri="{FF2B5EF4-FFF2-40B4-BE49-F238E27FC236}">
                <a16:creationId xmlns:a16="http://schemas.microsoft.com/office/drawing/2014/main" id="{6C666DCD-AB8E-2FC0-0D63-39FED7C92865}"/>
              </a:ext>
            </a:extLst>
          </p:cNvPr>
          <p:cNvSpPr/>
          <p:nvPr/>
        </p:nvSpPr>
        <p:spPr>
          <a:xfrm>
            <a:off x="-34878" y="4083852"/>
            <a:ext cx="25397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Same with BAO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(projected </a:t>
            </a:r>
            <a:r>
              <a:rPr lang="en-US" sz="1600" b="1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600" b="1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 on LSS) 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(z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-&gt;</a:t>
            </a:r>
            <a:r>
              <a:rPr lang="en-US" sz="1600" b="1" dirty="0" err="1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sz="1600" b="1" baseline="-25000" dirty="0" err="1">
                <a:solidFill>
                  <a:srgbClr val="FF0000"/>
                </a:solidFill>
                <a:latin typeface="Comic Sans MS" pitchFamily="66" charset="0"/>
              </a:rPr>
              <a:t>BAO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,</a:t>
            </a:r>
            <a:r>
              <a:rPr lang="el-GR" sz="1600" b="1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-&gt;</a:t>
            </a:r>
            <a:r>
              <a:rPr lang="el-GR" sz="1600" b="1" dirty="0">
                <a:solidFill>
                  <a:srgbClr val="FF0000"/>
                </a:solidFill>
                <a:latin typeface="Comic Sans MS" pitchFamily="66" charset="0"/>
              </a:rPr>
              <a:t>θ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BAO </a:t>
            </a:r>
            <a:b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1600" b="1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600" b="1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-&gt;</a:t>
            </a:r>
            <a:r>
              <a:rPr lang="en-US" sz="1600" b="1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600" b="1" baseline="-25000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en-US" sz="1600" b="1" dirty="0">
                <a:solidFill>
                  <a:srgbClr val="FF0000"/>
                </a:solidFill>
                <a:latin typeface="Comic Sans MS" pitchFamily="66" charset="0"/>
              </a:rPr>
              <a:t>)</a:t>
            </a:r>
            <a:r>
              <a:rPr lang="en-US" sz="1600" b="1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BEC3A9-C5CC-0FE9-C60A-8E7F1BDC3441}"/>
              </a:ext>
            </a:extLst>
          </p:cNvPr>
          <p:cNvSpPr txBox="1"/>
          <p:nvPr/>
        </p:nvSpPr>
        <p:spPr>
          <a:xfrm>
            <a:off x="4172218" y="2914768"/>
            <a:ext cx="4062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1. EDE: Add new fluids to decrease </a:t>
            </a:r>
            <a:r>
              <a:rPr lang="en-US" sz="1400" b="1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400" b="1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400" b="1" dirty="0">
                <a:latin typeface="Comic Sans MS" pitchFamily="66" charset="0"/>
              </a:rPr>
              <a:t>.</a:t>
            </a:r>
            <a:br>
              <a:rPr lang="en-US" sz="1400" b="1" dirty="0">
                <a:latin typeface="Comic Sans MS" pitchFamily="66" charset="0"/>
              </a:rPr>
            </a:br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But keep the same E(z). 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5E21D86-AF87-4147-999C-7C3E72787B9B}"/>
              </a:ext>
            </a:extLst>
          </p:cNvPr>
          <p:cNvSpPr/>
          <p:nvPr/>
        </p:nvSpPr>
        <p:spPr>
          <a:xfrm>
            <a:off x="4172218" y="4494250"/>
            <a:ext cx="1056640" cy="6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8311E1-7DF7-DBD2-25DF-F74A32BF0814}"/>
              </a:ext>
            </a:extLst>
          </p:cNvPr>
          <p:cNvSpPr txBox="1"/>
          <p:nvPr/>
        </p:nvSpPr>
        <p:spPr>
          <a:xfrm>
            <a:off x="4822304" y="3701020"/>
            <a:ext cx="3670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2. </a:t>
            </a:r>
            <a:r>
              <a:rPr lang="el-GR" sz="1400" b="1" dirty="0">
                <a:solidFill>
                  <a:srgbClr val="FF0000"/>
                </a:solidFill>
                <a:latin typeface="Comic Sans MS" pitchFamily="66" charset="0"/>
              </a:rPr>
              <a:t>Ε(</a:t>
            </a:r>
            <a:r>
              <a:rPr lang="en-US" sz="1400" b="1" dirty="0">
                <a:solidFill>
                  <a:srgbClr val="FF0000"/>
                </a:solidFill>
                <a:latin typeface="Comic Sans MS" pitchFamily="66" charset="0"/>
              </a:rPr>
              <a:t>z) deformation: New dark energy</a:t>
            </a:r>
            <a:r>
              <a:rPr lang="en-US" sz="1400" b="1" dirty="0">
                <a:latin typeface="Comic Sans MS" pitchFamily="66" charset="0"/>
              </a:rPr>
              <a:t>.</a:t>
            </a:r>
            <a:br>
              <a:rPr lang="en-US" sz="1400" b="1" dirty="0">
                <a:latin typeface="Comic Sans MS" pitchFamily="66" charset="0"/>
              </a:rPr>
            </a:br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But keep the same </a:t>
            </a:r>
            <a:r>
              <a:rPr lang="en-US" sz="1400" b="1" dirty="0" err="1">
                <a:solidFill>
                  <a:srgbClr val="00B050"/>
                </a:solidFill>
                <a:latin typeface="Comic Sans MS" pitchFamily="66" charset="0"/>
              </a:rPr>
              <a:t>r</a:t>
            </a:r>
            <a:r>
              <a:rPr lang="en-US" sz="1400" b="1" baseline="-25000" dirty="0" err="1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sz="1400" b="1" dirty="0">
                <a:solidFill>
                  <a:srgbClr val="00B050"/>
                </a:solidFill>
                <a:latin typeface="Comic Sans MS" pitchFamily="66" charset="0"/>
              </a:rPr>
              <a:t>. 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33" name="Ευθύγραμμο βέλος σύνδεσης 32">
            <a:extLst>
              <a:ext uri="{FF2B5EF4-FFF2-40B4-BE49-F238E27FC236}">
                <a16:creationId xmlns:a16="http://schemas.microsoft.com/office/drawing/2014/main" id="{E35B9340-66C2-D8A5-9D70-D1480752BA78}"/>
              </a:ext>
            </a:extLst>
          </p:cNvPr>
          <p:cNvCxnSpPr>
            <a:cxnSpLocks/>
          </p:cNvCxnSpPr>
          <p:nvPr/>
        </p:nvCxnSpPr>
        <p:spPr>
          <a:xfrm flipH="1">
            <a:off x="5202547" y="4224240"/>
            <a:ext cx="388956" cy="80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4" grpId="0"/>
      <p:bldP spid="16" grpId="0"/>
      <p:bldP spid="22" grpId="0"/>
      <p:bldP spid="23" grpId="0"/>
      <p:bldP spid="25" grpId="0"/>
      <p:bldP spid="26" grpId="0"/>
      <p:bldP spid="29" grpId="0"/>
      <p:bldP spid="24" grpId="0" animBg="1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286" y="240596"/>
            <a:ext cx="6335486" cy="573081"/>
          </a:xfrm>
        </p:spPr>
        <p:txBody>
          <a:bodyPr/>
          <a:lstStyle/>
          <a:p>
            <a:pPr algn="ctr"/>
            <a:r>
              <a:rPr lang="en-US" b="1" dirty="0"/>
              <a:t>The volumetric redshift bias</a:t>
            </a:r>
            <a:br>
              <a:rPr lang="en-US" b="1" dirty="0"/>
            </a:b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576D0-85DC-39F1-C7B8-AE01315B8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613" y="1105211"/>
            <a:ext cx="6096000" cy="4844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E5A833-F51B-1DC4-3774-B8C7C73E3D3A}"/>
              </a:ext>
            </a:extLst>
          </p:cNvPr>
          <p:cNvSpPr txBox="1"/>
          <p:nvPr/>
        </p:nvSpPr>
        <p:spPr>
          <a:xfrm>
            <a:off x="1680782" y="1355583"/>
            <a:ext cx="3396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The volumetric redshift bias is dominant at low redshifts where the volume difference is more prominent.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02B5CD-716D-2E30-8867-6FB3A91295D2}"/>
              </a:ext>
            </a:extLst>
          </p:cNvPr>
          <p:cNvCxnSpPr>
            <a:cxnSpLocks/>
          </p:cNvCxnSpPr>
          <p:nvPr/>
        </p:nvCxnSpPr>
        <p:spPr>
          <a:xfrm>
            <a:off x="5140213" y="1814194"/>
            <a:ext cx="2164101" cy="2376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EB28478-B842-4673-AFE6-BA53050ED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686" y="242205"/>
            <a:ext cx="5236029" cy="9353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4B0C0B-E77D-90B2-50A3-36C832D13B86}"/>
              </a:ext>
            </a:extLst>
          </p:cNvPr>
          <p:cNvSpPr txBox="1"/>
          <p:nvPr/>
        </p:nvSpPr>
        <p:spPr>
          <a:xfrm>
            <a:off x="1377042" y="2841119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μ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-μ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(z)&gt;0</a:t>
            </a:r>
            <a:endParaRPr lang="en-US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F385E1F-0A0C-A88B-DCB2-C8F2896CB774}"/>
              </a:ext>
            </a:extLst>
          </p:cNvPr>
          <p:cNvSpPr/>
          <p:nvPr/>
        </p:nvSpPr>
        <p:spPr>
          <a:xfrm>
            <a:off x="3238499" y="2976957"/>
            <a:ext cx="433238" cy="97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57D6C9-1DB6-5CAD-E950-53108D2A791E}"/>
              </a:ext>
            </a:extLst>
          </p:cNvPr>
          <p:cNvSpPr txBox="1"/>
          <p:nvPr/>
        </p:nvSpPr>
        <p:spPr>
          <a:xfrm>
            <a:off x="3644522" y="2792291"/>
            <a:ext cx="2471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B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-M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&lt;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-μ</a:t>
            </a:r>
            <a:r>
              <a:rPr lang="en-US" b="1" baseline="-25000" dirty="0">
                <a:solidFill>
                  <a:srgbClr val="0070C0"/>
                </a:solidFill>
                <a:latin typeface="Comic Sans MS" pitchFamily="66" charset="0"/>
              </a:rPr>
              <a:t>model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(z)&gt;0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A5BA94-11C6-F3A7-C94E-E93F359D00D4}"/>
              </a:ext>
            </a:extLst>
          </p:cNvPr>
          <p:cNvSpPr txBox="1"/>
          <p:nvPr/>
        </p:nvSpPr>
        <p:spPr>
          <a:xfrm>
            <a:off x="2457962" y="3498198"/>
            <a:ext cx="3868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 err="1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model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(z)&gt;M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41575D80-606A-C231-E11F-7CE86CBD52BF}"/>
              </a:ext>
            </a:extLst>
          </p:cNvPr>
          <p:cNvSpPr/>
          <p:nvPr/>
        </p:nvSpPr>
        <p:spPr>
          <a:xfrm>
            <a:off x="4543689" y="3171514"/>
            <a:ext cx="326571" cy="362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B6CBBC-1DB2-F5CF-C6BD-617404B5E2EC}"/>
              </a:ext>
            </a:extLst>
          </p:cNvPr>
          <p:cNvSpPr txBox="1"/>
          <p:nvPr/>
        </p:nvSpPr>
        <p:spPr>
          <a:xfrm>
            <a:off x="386476" y="4283552"/>
            <a:ext cx="5984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This is the observed M from the Hubble diagram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assuming 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Λ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CDM for z&lt;0.01.</a:t>
            </a:r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E04414F-8E8F-FF19-BEE5-9402E4FAC0A9}"/>
              </a:ext>
            </a:extLst>
          </p:cNvPr>
          <p:cNvCxnSpPr>
            <a:cxnSpLocks/>
          </p:cNvCxnSpPr>
          <p:nvPr/>
        </p:nvCxnSpPr>
        <p:spPr>
          <a:xfrm flipV="1">
            <a:off x="3914509" y="3897991"/>
            <a:ext cx="1225704" cy="489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EFDE2CA-8419-221F-D4D0-DDE7D6647109}"/>
              </a:ext>
            </a:extLst>
          </p:cNvPr>
          <p:cNvSpPr txBox="1"/>
          <p:nvPr/>
        </p:nvSpPr>
        <p:spPr>
          <a:xfrm>
            <a:off x="-40275" y="2878040"/>
            <a:ext cx="1608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For z&lt;0.01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829CC2-951E-99C6-24F0-F07A28BC0096}"/>
              </a:ext>
            </a:extLst>
          </p:cNvPr>
          <p:cNvSpPr txBox="1"/>
          <p:nvPr/>
        </p:nvSpPr>
        <p:spPr>
          <a:xfrm>
            <a:off x="933980" y="4909404"/>
            <a:ext cx="47940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For z&gt;0.01: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m</a:t>
            </a:r>
            <a:r>
              <a:rPr lang="en-US" sz="2400" b="1" baseline="-25000" dirty="0" err="1">
                <a:solidFill>
                  <a:srgbClr val="00B050"/>
                </a:solidFill>
                <a:latin typeface="Comic Sans MS" pitchFamily="66" charset="0"/>
              </a:rPr>
              <a:t>B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-</a:t>
            </a:r>
            <a:r>
              <a:rPr lang="el-GR" sz="2400" b="1" dirty="0">
                <a:solidFill>
                  <a:srgbClr val="00B050"/>
                </a:solidFill>
                <a:latin typeface="Comic Sans MS" pitchFamily="66" charset="0"/>
              </a:rPr>
              <a:t>μ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model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(z)=M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endParaRPr lang="en-US" sz="2400" baseline="-25000" dirty="0">
              <a:solidFill>
                <a:srgbClr val="00B05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A87A1A-03CB-3CF4-D7D1-2C093C48B826}"/>
              </a:ext>
            </a:extLst>
          </p:cNvPr>
          <p:cNvSpPr txBox="1"/>
          <p:nvPr/>
        </p:nvSpPr>
        <p:spPr>
          <a:xfrm>
            <a:off x="-40275" y="5951417"/>
            <a:ext cx="4337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Thus, we expect: 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&gt;M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&lt;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F36362-FD37-90FC-CD3F-064EBCF807DC}"/>
              </a:ext>
            </a:extLst>
          </p:cNvPr>
          <p:cNvSpPr txBox="1"/>
          <p:nvPr/>
        </p:nvSpPr>
        <p:spPr>
          <a:xfrm>
            <a:off x="3671737" y="5761417"/>
            <a:ext cx="8596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Q: Is this the only reason for the M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&gt;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-M</a:t>
            </a:r>
            <a:r>
              <a:rPr lang="en-US" sz="2400" b="1" baseline="-25000" dirty="0">
                <a:solidFill>
                  <a:srgbClr val="00B050"/>
                </a:solidFill>
                <a:latin typeface="Comic Sans MS" pitchFamily="66" charset="0"/>
              </a:rPr>
              <a:t>&lt;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inconsistency or there is also a physical transition </a:t>
            </a:r>
          </a:p>
          <a:p>
            <a:pPr marL="457200" indent="-457200" algn="ctr"/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of </a:t>
            </a:r>
            <a:r>
              <a:rPr lang="en-US" sz="2400" b="1" dirty="0" err="1">
                <a:solidFill>
                  <a:srgbClr val="00B05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 luminosity?</a:t>
            </a:r>
            <a:endParaRPr lang="en-US" sz="2400" b="1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3" grpId="0" animBg="1"/>
      <p:bldP spid="26" grpId="0"/>
      <p:bldP spid="28" grpId="0"/>
      <p:bldP spid="33" grpId="0" animBg="1"/>
      <p:bldP spid="36" grpId="0"/>
      <p:bldP spid="39" grpId="0"/>
      <p:bldP spid="41" grpId="0"/>
      <p:bldP spid="44" grpId="0"/>
      <p:bldP spid="4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747" y="173020"/>
            <a:ext cx="6280768" cy="573081"/>
          </a:xfrm>
        </p:spPr>
        <p:txBody>
          <a:bodyPr/>
          <a:lstStyle/>
          <a:p>
            <a:pPr algn="ctr"/>
            <a:r>
              <a:rPr lang="en-US" b="1" dirty="0"/>
              <a:t>Monte Carlo Simulation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B0624-815B-FCB8-7347-3443F2735AA3}"/>
              </a:ext>
            </a:extLst>
          </p:cNvPr>
          <p:cNvSpPr txBox="1"/>
          <p:nvPr/>
        </p:nvSpPr>
        <p:spPr>
          <a:xfrm>
            <a:off x="1579355" y="888488"/>
            <a:ext cx="23724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B1408-A6A3-A0B7-9727-4576B07423C2}"/>
              </a:ext>
            </a:extLst>
          </p:cNvPr>
          <p:cNvSpPr txBox="1"/>
          <p:nvPr/>
        </p:nvSpPr>
        <p:spPr>
          <a:xfrm>
            <a:off x="141805" y="1541631"/>
            <a:ext cx="99597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1. Group </a:t>
            </a:r>
            <a:r>
              <a:rPr lang="en-US" sz="2400" b="1" dirty="0" err="1">
                <a:solidFill>
                  <a:schemeClr val="accent1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 that are in the same host and find the weighted mean absolute magnitude corresponding to each j host: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3ACDA8-A803-B077-B1FD-3CCFF23A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148" y="1256858"/>
            <a:ext cx="2176852" cy="83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1F249D-E39B-A9FD-C003-797064304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599" y="1987648"/>
            <a:ext cx="1796777" cy="5833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1E5B25-9624-57AF-CA14-03E9FC52D96D}"/>
              </a:ext>
            </a:extLst>
          </p:cNvPr>
          <p:cNvSpPr txBox="1"/>
          <p:nvPr/>
        </p:nvSpPr>
        <p:spPr>
          <a:xfrm>
            <a:off x="141805" y="3060889"/>
            <a:ext cx="9252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2. For a critical distance d</a:t>
            </a:r>
            <a:r>
              <a:rPr lang="en-US" sz="2400" b="1" baseline="-25000" dirty="0">
                <a:solidFill>
                  <a:schemeClr val="accent1"/>
                </a:solidFill>
                <a:latin typeface="Comic Sans MS" pitchFamily="66" charset="0"/>
              </a:rPr>
              <a:t>c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 split the host absolute magnitudes in low distance and high distance bins e.g.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EDC008-C985-400B-95A9-371689108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6238" y="2820895"/>
            <a:ext cx="2045824" cy="6725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45B783-8D94-0A6A-F0C0-1C23D7AC0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158" y="3493494"/>
            <a:ext cx="1683480" cy="4869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68AA86-7646-02FF-9136-15E5804966C5}"/>
              </a:ext>
            </a:extLst>
          </p:cNvPr>
          <p:cNvSpPr txBox="1"/>
          <p:nvPr/>
        </p:nvSpPr>
        <p:spPr>
          <a:xfrm>
            <a:off x="697668" y="4076433"/>
            <a:ext cx="7075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3. For each critical distance </a:t>
            </a:r>
            <a:r>
              <a:rPr lang="en-US" sz="2400" b="1" dirty="0" err="1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2400" b="1" baseline="-25000" dirty="0" err="1">
                <a:solidFill>
                  <a:schemeClr val="accent1"/>
                </a:solidFill>
                <a:latin typeface="Comic Sans MS" pitchFamily="66" charset="0"/>
              </a:rPr>
              <a:t>crit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, define the M transition statistic: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A609F9-996A-01ED-6349-5182EBC87A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257" y="4012629"/>
            <a:ext cx="2736893" cy="8565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386E9E-8A02-DB7E-1A36-A4419DBA79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7237" y="4944262"/>
            <a:ext cx="2470277" cy="215911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9833DF-6CDD-9F11-77FB-DF71651CFB4F}"/>
              </a:ext>
            </a:extLst>
          </p:cNvPr>
          <p:cNvCxnSpPr/>
          <p:nvPr/>
        </p:nvCxnSpPr>
        <p:spPr>
          <a:xfrm flipH="1" flipV="1">
            <a:off x="8349634" y="4564485"/>
            <a:ext cx="217714" cy="304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CA4E60E-A92F-9D29-1636-F2521A20F980}"/>
              </a:ext>
            </a:extLst>
          </p:cNvPr>
          <p:cNvSpPr txBox="1"/>
          <p:nvPr/>
        </p:nvSpPr>
        <p:spPr>
          <a:xfrm>
            <a:off x="234407" y="5421070"/>
            <a:ext cx="10765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4. In the real data we have </a:t>
            </a:r>
            <a:r>
              <a:rPr lang="el-GR" sz="2400" b="1" dirty="0">
                <a:solidFill>
                  <a:schemeClr val="accent1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chemeClr val="accent1"/>
                </a:solidFill>
                <a:latin typeface="Comic Sans MS" pitchFamily="66" charset="0"/>
              </a:rPr>
              <a:t>max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 = 2.75, at </a:t>
            </a:r>
            <a:r>
              <a:rPr lang="en-US" sz="2400" b="1" dirty="0" err="1">
                <a:solidFill>
                  <a:schemeClr val="accent1"/>
                </a:solidFill>
                <a:latin typeface="Comic Sans MS" pitchFamily="66" charset="0"/>
              </a:rPr>
              <a:t>d</a:t>
            </a:r>
            <a:r>
              <a:rPr lang="en-US" sz="2400" b="1" baseline="-25000" dirty="0" err="1">
                <a:solidFill>
                  <a:schemeClr val="accent1"/>
                </a:solidFill>
                <a:latin typeface="Comic Sans MS" pitchFamily="66" charset="0"/>
              </a:rPr>
              <a:t>crit</a:t>
            </a: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>=22.4Mpc. </a:t>
            </a:r>
          </a:p>
          <a:p>
            <a:pPr marL="457200" indent="-457200" algn="ctr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Q: How often would a larger </a:t>
            </a:r>
            <a:r>
              <a:rPr lang="el-GR" sz="2400" b="1" dirty="0">
                <a:solidFill>
                  <a:srgbClr val="FF0000"/>
                </a:solidFill>
                <a:latin typeface="Comic Sans MS" pitchFamily="66" charset="0"/>
              </a:rPr>
              <a:t>Σ</a:t>
            </a:r>
            <a:r>
              <a:rPr lang="en-US" sz="2400" b="1" baseline="-25000" dirty="0">
                <a:solidFill>
                  <a:srgbClr val="FF0000"/>
                </a:solidFill>
                <a:latin typeface="Comic Sans MS" pitchFamily="66" charset="0"/>
              </a:rPr>
              <a:t>max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occur in Monte Carlo simulated SH0ES/Pantheon+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SnIa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in Cepheid host data? </a:t>
            </a:r>
          </a:p>
        </p:txBody>
      </p:sp>
    </p:spTree>
    <p:extLst>
      <p:ext uri="{BB962C8B-B14F-4D97-AF65-F5344CB8AC3E}">
        <p14:creationId xmlns:p14="http://schemas.microsoft.com/office/powerpoint/2010/main" val="1394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17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8890799" cy="783957"/>
          </a:xfrm>
        </p:spPr>
        <p:txBody>
          <a:bodyPr/>
          <a:lstStyle/>
          <a:p>
            <a:pPr algn="ctr"/>
            <a:r>
              <a:rPr lang="en-US" b="1" dirty="0"/>
              <a:t>Theoretical Model: Scalar Tensor Theory</a:t>
            </a:r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60D04A-7F33-4F82-8A48-11CCF41CE424}"/>
              </a:ext>
            </a:extLst>
          </p:cNvPr>
          <p:cNvSpPr txBox="1"/>
          <p:nvPr/>
        </p:nvSpPr>
        <p:spPr>
          <a:xfrm>
            <a:off x="418114" y="2243240"/>
            <a:ext cx="3528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Scalar Tensor Transition: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3F0F4A-F540-496F-96A0-CD9DB3C8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848" y="1998431"/>
            <a:ext cx="5375709" cy="78395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983E15B-47C8-4050-A00E-E4C12358E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930" y="2220527"/>
            <a:ext cx="1986955" cy="3920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03A7CB-1BC0-48C8-AD84-90953A81592D}"/>
              </a:ext>
            </a:extLst>
          </p:cNvPr>
          <p:cNvSpPr txBox="1"/>
          <p:nvPr/>
        </p:nvSpPr>
        <p:spPr>
          <a:xfrm>
            <a:off x="9016040" y="2684497"/>
            <a:ext cx="3528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v: potential minimum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A2052F2-7B58-46E2-BED5-01ACB16D4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99" y="3053829"/>
            <a:ext cx="3674322" cy="6768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2CA3D2-9EE1-459A-8D85-6794066DFAD8}"/>
              </a:ext>
            </a:extLst>
          </p:cNvPr>
          <p:cNvSpPr txBox="1"/>
          <p:nvPr/>
        </p:nvSpPr>
        <p:spPr>
          <a:xfrm>
            <a:off x="8022563" y="3207587"/>
            <a:ext cx="3528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Cosmological Constant: </a:t>
            </a:r>
            <a:r>
              <a:rPr lang="el-GR" b="1" dirty="0">
                <a:solidFill>
                  <a:srgbClr val="0070C0"/>
                </a:solidFill>
                <a:latin typeface="Comic Sans MS" pitchFamily="66" charset="0"/>
              </a:rPr>
              <a:t>Λ=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V(v)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4334C7FD-2262-487D-827B-2C0DE20E0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702" y="2684497"/>
            <a:ext cx="3865557" cy="26277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68F774-D054-45F2-AEF4-39ED0725FAFD}"/>
              </a:ext>
            </a:extLst>
          </p:cNvPr>
          <p:cNvSpPr txBox="1"/>
          <p:nvPr/>
        </p:nvSpPr>
        <p:spPr>
          <a:xfrm>
            <a:off x="5351322" y="3638345"/>
            <a:ext cx="54508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 phase transition (false vacuum decay) would induce a transition in the strength of gravity as well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10DD53-81BF-19EA-2F0E-A3E6AD9D25ED}"/>
              </a:ext>
            </a:extLst>
          </p:cNvPr>
          <p:cNvSpPr txBox="1"/>
          <p:nvPr/>
        </p:nvSpPr>
        <p:spPr>
          <a:xfrm>
            <a:off x="72666" y="5399021"/>
            <a:ext cx="4876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Alternative: Topological Quintessence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71C18-BDB8-F229-E7B7-52D02120CE4A}"/>
              </a:ext>
            </a:extLst>
          </p:cNvPr>
          <p:cNvSpPr txBox="1"/>
          <p:nvPr/>
        </p:nvSpPr>
        <p:spPr>
          <a:xfrm>
            <a:off x="8145432" y="4614875"/>
            <a:ext cx="4289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Global monopole field dark energy</a:t>
            </a:r>
          </a:p>
          <a:p>
            <a:pPr marL="457200" indent="-457200" algn="ctr"/>
            <a:r>
              <a:rPr lang="en-US" sz="1800" b="1" dirty="0">
                <a:solidFill>
                  <a:srgbClr val="00B050"/>
                </a:solidFill>
                <a:latin typeface="Comic Sans MS" pitchFamily="66" charset="0"/>
              </a:rPr>
              <a:t>(natural dipoles)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946FD8-F1F1-A0C0-D063-B9D84B0A8316}"/>
              </a:ext>
            </a:extLst>
          </p:cNvPr>
          <p:cNvGrpSpPr/>
          <p:nvPr/>
        </p:nvGrpSpPr>
        <p:grpSpPr>
          <a:xfrm>
            <a:off x="5910943" y="4553778"/>
            <a:ext cx="2467514" cy="2287195"/>
            <a:chOff x="5910943" y="4553778"/>
            <a:chExt cx="2467514" cy="22871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3BFAF9-57B3-D7EC-3254-7477CE348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10943" y="4553778"/>
              <a:ext cx="2467514" cy="2287195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FC7AA41-E408-CD3E-9667-3DA8DC412AF9}"/>
                </a:ext>
              </a:extLst>
            </p:cNvPr>
            <p:cNvSpPr/>
            <p:nvPr/>
          </p:nvSpPr>
          <p:spPr>
            <a:xfrm>
              <a:off x="7331921" y="5551714"/>
              <a:ext cx="103022" cy="13062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8A78AE0-6F58-178F-82D3-1ABC29C5C54E}"/>
              </a:ext>
            </a:extLst>
          </p:cNvPr>
          <p:cNvSpPr txBox="1"/>
          <p:nvPr/>
        </p:nvSpPr>
        <p:spPr>
          <a:xfrm>
            <a:off x="8469530" y="5700676"/>
            <a:ext cx="189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Observer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D6AB4B-FCA3-D128-9AC6-8F5AC2A53DDD}"/>
              </a:ext>
            </a:extLst>
          </p:cNvPr>
          <p:cNvCxnSpPr>
            <a:cxnSpLocks/>
            <a:endCxn id="10" idx="6"/>
          </p:cNvCxnSpPr>
          <p:nvPr/>
        </p:nvCxnSpPr>
        <p:spPr>
          <a:xfrm flipH="1" flipV="1">
            <a:off x="7434943" y="5617029"/>
            <a:ext cx="1420978" cy="238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C250F-4B63-5F5C-0035-D31BC7E39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649" y="5855128"/>
            <a:ext cx="5340624" cy="7429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B621D-992F-420E-492D-FDF89097B1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1921" y="1122884"/>
            <a:ext cx="3697656" cy="9006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FE2F38D-4E2B-17B4-2EEE-0C932A503217}"/>
              </a:ext>
            </a:extLst>
          </p:cNvPr>
          <p:cNvSpPr txBox="1"/>
          <p:nvPr/>
        </p:nvSpPr>
        <p:spPr>
          <a:xfrm>
            <a:off x="3670478" y="4630163"/>
            <a:ext cx="217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Hubble scale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C469DD5-F1DD-BD95-DE1E-73017BBA5351}"/>
              </a:ext>
            </a:extLst>
          </p:cNvPr>
          <p:cNvCxnSpPr>
            <a:endCxn id="7" idx="1"/>
          </p:cNvCxnSpPr>
          <p:nvPr/>
        </p:nvCxnSpPr>
        <p:spPr>
          <a:xfrm>
            <a:off x="5076736" y="5023735"/>
            <a:ext cx="834207" cy="67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97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  <p:bldP spid="19" grpId="0"/>
      <p:bldP spid="4" grpId="0"/>
      <p:bldP spid="9" grpId="0"/>
      <p:bldP spid="11" grpId="0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743" y="510993"/>
            <a:ext cx="7642853" cy="1024844"/>
          </a:xfrm>
        </p:spPr>
        <p:txBody>
          <a:bodyPr/>
          <a:lstStyle/>
          <a:p>
            <a:pPr algn="ctr"/>
            <a:r>
              <a:rPr lang="en-US" b="1" dirty="0"/>
              <a:t>Main Questions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E31EB-0EA8-455C-9DD6-F3A757537388}"/>
              </a:ext>
            </a:extLst>
          </p:cNvPr>
          <p:cNvSpPr txBox="1"/>
          <p:nvPr/>
        </p:nvSpPr>
        <p:spPr>
          <a:xfrm>
            <a:off x="315257" y="3213969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Q2: Are there hints for a gravitational fundamental physics transition in astrophysical data</a:t>
            </a:r>
          </a:p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on scales less than 70Mpc (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z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&lt;0.02)?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C935D-046C-4E4A-A532-EE7BF4DA0138}"/>
              </a:ext>
            </a:extLst>
          </p:cNvPr>
          <p:cNvSpPr txBox="1"/>
          <p:nvPr/>
        </p:nvSpPr>
        <p:spPr>
          <a:xfrm>
            <a:off x="1153825" y="4544943"/>
            <a:ext cx="8512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Q3: Are there theoretical models that naturally and generically predict this type of transition? 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2014DC-9304-45F9-B0F6-A43229D431F5}"/>
              </a:ext>
            </a:extLst>
          </p:cNvPr>
          <p:cNvSpPr txBox="1"/>
          <p:nvPr/>
        </p:nvSpPr>
        <p:spPr>
          <a:xfrm>
            <a:off x="315257" y="2078607"/>
            <a:ext cx="1065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Q1: Is a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eff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late gravity transition consistent with current constraints of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</a:t>
            </a:r>
            <a:r>
              <a:rPr lang="en-US" b="1" baseline="-25000" dirty="0" err="1">
                <a:solidFill>
                  <a:srgbClr val="0070C0"/>
                </a:solidFill>
                <a:latin typeface="Comic Sans MS" pitchFamily="66" charset="0"/>
              </a:rPr>
              <a:t>eff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?</a:t>
            </a:r>
            <a:endParaRPr lang="en-US" sz="18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D40F7-4B93-4812-9C73-41C151E9AC33}"/>
              </a:ext>
            </a:extLst>
          </p:cNvPr>
          <p:cNvSpPr txBox="1"/>
          <p:nvPr/>
        </p:nvSpPr>
        <p:spPr>
          <a:xfrm>
            <a:off x="860005" y="2440988"/>
            <a:ext cx="9723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A1: Yes. Only the current/local time derivative of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b="1" baseline="-25000" dirty="0" err="1">
                <a:solidFill>
                  <a:srgbClr val="FF0000"/>
                </a:solidFill>
                <a:latin typeface="Comic Sans MS" pitchFamily="66" charset="0"/>
              </a:rPr>
              <a:t>eff</a:t>
            </a:r>
            <a:r>
              <a:rPr lang="en-US" b="1" baseline="-25000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is heavily constrained.</a:t>
            </a:r>
            <a:endParaRPr lang="en-US" sz="1800" b="1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722517-BE7B-47CC-A0CD-930BB83105CC}"/>
              </a:ext>
            </a:extLst>
          </p:cNvPr>
          <p:cNvSpPr txBox="1"/>
          <p:nvPr/>
        </p:nvSpPr>
        <p:spPr>
          <a:xfrm>
            <a:off x="247163" y="3879456"/>
            <a:ext cx="10653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A2: Yes, there are some 2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σ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level hints in the Cepheid, Patheon+ and Tully-Fisher data. 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(LP recent work)</a:t>
            </a:r>
            <a:endParaRPr lang="en-US" sz="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8F9974-3810-4520-B7F9-37B07A4D95AD}"/>
              </a:ext>
            </a:extLst>
          </p:cNvPr>
          <p:cNvSpPr txBox="1"/>
          <p:nvPr/>
        </p:nvSpPr>
        <p:spPr>
          <a:xfrm>
            <a:off x="0" y="5191274"/>
            <a:ext cx="106538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A3: Yes, a false vacuum decay of a non-minimally coupled scalar field</a:t>
            </a: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457200" indent="-457200" algn="ctr"/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US" b="1" dirty="0" err="1">
                <a:solidFill>
                  <a:srgbClr val="00B050"/>
                </a:solidFill>
                <a:latin typeface="Comic Sans MS" pitchFamily="66" charset="0"/>
              </a:rPr>
              <a:t>eg</a:t>
            </a:r>
            <a:r>
              <a:rPr lang="en-US" b="1" dirty="0">
                <a:solidFill>
                  <a:srgbClr val="00B050"/>
                </a:solidFill>
                <a:latin typeface="Comic Sans MS" pitchFamily="66" charset="0"/>
              </a:rPr>
              <a:t> chameleon or symmetron field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  <a:p>
            <a:pPr marL="457200" indent="-457200"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can generically induce it (first order phase transition)</a:t>
            </a:r>
            <a:endParaRPr lang="en-US" sz="1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8F0A6-5E69-B403-CD97-26B1690AD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344" y="5957305"/>
            <a:ext cx="3697656" cy="900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103E42-3902-D5D3-F8E3-D4D42AF98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02" y="6078484"/>
            <a:ext cx="5340624" cy="74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951" y="178856"/>
            <a:ext cx="9844098" cy="1339772"/>
          </a:xfrm>
        </p:spPr>
        <p:txBody>
          <a:bodyPr/>
          <a:lstStyle/>
          <a:p>
            <a:pPr algn="ctr"/>
            <a:br>
              <a:rPr lang="en-US" b="1" dirty="0"/>
            </a:br>
            <a:r>
              <a:rPr lang="en-US" b="1" dirty="0"/>
              <a:t>Inverse Distance Ladder and the M tension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5E473-FD97-485B-92BE-FC6291D42F1D}"/>
              </a:ext>
            </a:extLst>
          </p:cNvPr>
          <p:cNvSpPr txBox="1"/>
          <p:nvPr/>
        </p:nvSpPr>
        <p:spPr>
          <a:xfrm>
            <a:off x="431486" y="2056552"/>
            <a:ext cx="5964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H</a:t>
            </a:r>
            <a:r>
              <a:rPr lang="en-US" baseline="-250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 measurement using sound horizon standard ruler</a:t>
            </a:r>
            <a:br>
              <a:rPr lang="en-US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(inverse distance ladder):</a:t>
            </a:r>
            <a:endParaRPr lang="el-GR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D77EDCD-8203-4516-A749-A3144825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759" y="1940741"/>
            <a:ext cx="2645727" cy="8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BAFA770-9083-454E-BDB8-7E532C3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34525" y="2051988"/>
            <a:ext cx="2484755" cy="58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882C301-E76E-4E3E-AF1D-AD8CC7E38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417" y="3705225"/>
            <a:ext cx="1666540" cy="5182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CA3B73-67D8-4962-AECD-516A01256007}"/>
              </a:ext>
            </a:extLst>
          </p:cNvPr>
          <p:cNvSpPr txBox="1"/>
          <p:nvPr/>
        </p:nvSpPr>
        <p:spPr>
          <a:xfrm>
            <a:off x="8736684" y="4868871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 depends on </a:t>
            </a:r>
            <a:r>
              <a:rPr lang="en-US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n-US" baseline="-25000" dirty="0" err="1">
                <a:solidFill>
                  <a:srgbClr val="FF0000"/>
                </a:solidFill>
                <a:latin typeface="Comic Sans MS" pitchFamily="66" charset="0"/>
              </a:rPr>
              <a:t>eff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6" name="Εικόνα 2055">
            <a:extLst>
              <a:ext uri="{FF2B5EF4-FFF2-40B4-BE49-F238E27FC236}">
                <a16:creationId xmlns:a16="http://schemas.microsoft.com/office/drawing/2014/main" id="{FF9A76EF-A7DB-4F42-8045-7EA16FCD6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671" y="2936794"/>
            <a:ext cx="2928653" cy="291743"/>
          </a:xfrm>
          <a:prstGeom prst="rect">
            <a:avLst/>
          </a:prstGeom>
        </p:spPr>
      </p:pic>
      <p:sp>
        <p:nvSpPr>
          <p:cNvPr id="2058" name="Βέλος: Κάτω 2057">
            <a:extLst>
              <a:ext uri="{FF2B5EF4-FFF2-40B4-BE49-F238E27FC236}">
                <a16:creationId xmlns:a16="http://schemas.microsoft.com/office/drawing/2014/main" id="{32C5106F-B3DC-403C-9866-0D0144F275DB}"/>
              </a:ext>
            </a:extLst>
          </p:cNvPr>
          <p:cNvSpPr/>
          <p:nvPr/>
        </p:nvSpPr>
        <p:spPr>
          <a:xfrm>
            <a:off x="8091487" y="2687406"/>
            <a:ext cx="339458" cy="2816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BD78740-E86A-434C-BE8D-2CCD22B8E985}"/>
              </a:ext>
            </a:extLst>
          </p:cNvPr>
          <p:cNvSpPr txBox="1"/>
          <p:nvPr/>
        </p:nvSpPr>
        <p:spPr>
          <a:xfrm>
            <a:off x="176875" y="2860218"/>
            <a:ext cx="6085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Assumptions:  P18</a:t>
            </a:r>
            <a:r>
              <a:rPr lang="el-GR" sz="1600" dirty="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CDM E(z),  Standard expansion before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z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rec</a:t>
            </a:r>
            <a:endParaRPr lang="el-GR" sz="16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7" name="Εικόνα 36">
            <a:extLst>
              <a:ext uri="{FF2B5EF4-FFF2-40B4-BE49-F238E27FC236}">
                <a16:creationId xmlns:a16="http://schemas.microsoft.com/office/drawing/2014/main" id="{FB923656-11B2-4118-A070-2C7F4B0CB9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907" y="3307674"/>
            <a:ext cx="2571157" cy="384301"/>
          </a:xfrm>
          <a:prstGeom prst="rect">
            <a:avLst/>
          </a:prstGeom>
        </p:spPr>
      </p:pic>
      <p:sp>
        <p:nvSpPr>
          <p:cNvPr id="39" name="Βέλος: Κάτω 38">
            <a:extLst>
              <a:ext uri="{FF2B5EF4-FFF2-40B4-BE49-F238E27FC236}">
                <a16:creationId xmlns:a16="http://schemas.microsoft.com/office/drawing/2014/main" id="{EC45F909-62BC-4B1C-BD5A-8BDD75D45C15}"/>
              </a:ext>
            </a:extLst>
          </p:cNvPr>
          <p:cNvSpPr/>
          <p:nvPr/>
        </p:nvSpPr>
        <p:spPr>
          <a:xfrm>
            <a:off x="7481780" y="3385953"/>
            <a:ext cx="339458" cy="8552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B592F03-C5AB-4FDF-ACF7-4A5AFCEBCF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799" y="4241195"/>
            <a:ext cx="2786284" cy="553998"/>
          </a:xfrm>
          <a:prstGeom prst="rect">
            <a:avLst/>
          </a:prstGeom>
        </p:spPr>
      </p:pic>
      <p:graphicFrame>
        <p:nvGraphicFramePr>
          <p:cNvPr id="42" name="Αντικείμενο 41">
            <a:extLst>
              <a:ext uri="{FF2B5EF4-FFF2-40B4-BE49-F238E27FC236}">
                <a16:creationId xmlns:a16="http://schemas.microsoft.com/office/drawing/2014/main" id="{AB3FC316-2F41-4C9F-B6F9-51EFBE3EE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08926"/>
              </p:ext>
            </p:extLst>
          </p:nvPr>
        </p:nvGraphicFramePr>
        <p:xfrm>
          <a:off x="9024605" y="4271801"/>
          <a:ext cx="384302" cy="384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6720" imgH="126720" progId="Equation.DSMT4">
                  <p:embed/>
                </p:oleObj>
              </mc:Choice>
              <mc:Fallback>
                <p:oleObj name="Equation" r:id="rId9" imgW="126720" imgH="126720" progId="Equation.DSMT4">
                  <p:embed/>
                  <p:pic>
                    <p:nvPicPr>
                      <p:cNvPr id="42" name="Αντικείμενο 41">
                        <a:extLst>
                          <a:ext uri="{FF2B5EF4-FFF2-40B4-BE49-F238E27FC236}">
                            <a16:creationId xmlns:a16="http://schemas.microsoft.com/office/drawing/2014/main" id="{AB3FC316-2F41-4C9F-B6F9-51EFBE3EEE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024605" y="4271801"/>
                        <a:ext cx="384302" cy="384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54D8294E-18FF-4C95-9D0F-618EC43BED82}"/>
              </a:ext>
            </a:extLst>
          </p:cNvPr>
          <p:cNvSpPr txBox="1"/>
          <p:nvPr/>
        </p:nvSpPr>
        <p:spPr>
          <a:xfrm>
            <a:off x="9001083" y="3872356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M tension.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333BA0-044B-4FE2-B873-8BA3243FB0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303" y="4237130"/>
            <a:ext cx="4817325" cy="69456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6470940-2E7F-4123-AD00-11E8CBB8EE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62773" y="5624270"/>
            <a:ext cx="5152138" cy="6555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219A36-3B80-71F1-6EE9-29C85EF28A99}"/>
              </a:ext>
            </a:extLst>
          </p:cNvPr>
          <p:cNvSpPr txBox="1"/>
          <p:nvPr/>
        </p:nvSpPr>
        <p:spPr>
          <a:xfrm>
            <a:off x="5239213" y="3228537"/>
            <a:ext cx="2606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Calibrate M from </a:t>
            </a:r>
            <a:r>
              <a:rPr lang="en-US" sz="16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600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US" sz="1600" baseline="-25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(Inverse distance ladder)</a:t>
            </a:r>
            <a:endParaRPr lang="el-G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67475E-72FA-90FD-3808-4DCB6CCB12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9034" y="3662789"/>
            <a:ext cx="997001" cy="3365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477EA0-B785-2C70-0404-9A010375B6FE}"/>
              </a:ext>
            </a:extLst>
          </p:cNvPr>
          <p:cNvSpPr/>
          <p:nvPr/>
        </p:nvSpPr>
        <p:spPr>
          <a:xfrm>
            <a:off x="8172733" y="3489128"/>
            <a:ext cx="563951" cy="150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4AB6CC1-1AA2-C7EC-9BEC-A43C2209B5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76324" y="4227321"/>
            <a:ext cx="2610373" cy="4076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5E2AEEC-FB87-DBF3-B3F1-394F04ADF13E}"/>
              </a:ext>
            </a:extLst>
          </p:cNvPr>
          <p:cNvSpPr/>
          <p:nvPr/>
        </p:nvSpPr>
        <p:spPr>
          <a:xfrm>
            <a:off x="6483947" y="4531734"/>
            <a:ext cx="602653" cy="168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1A5233-5846-A717-9C82-356BBE666F39}"/>
              </a:ext>
            </a:extLst>
          </p:cNvPr>
          <p:cNvSpPr/>
          <p:nvPr/>
        </p:nvSpPr>
        <p:spPr>
          <a:xfrm>
            <a:off x="9759829" y="4469105"/>
            <a:ext cx="633235" cy="150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0CE15C-24E1-6A2C-3DDB-255BBAAE1595}"/>
              </a:ext>
            </a:extLst>
          </p:cNvPr>
          <p:cNvSpPr txBox="1"/>
          <p:nvPr/>
        </p:nvSpPr>
        <p:spPr>
          <a:xfrm>
            <a:off x="10313384" y="377194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or M transition?</a:t>
            </a:r>
            <a:endParaRPr lang="el-GR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F416D2C1-9484-032E-02D3-51745CE56C23}"/>
              </a:ext>
            </a:extLst>
          </p:cNvPr>
          <p:cNvCxnSpPr/>
          <p:nvPr/>
        </p:nvCxnSpPr>
        <p:spPr>
          <a:xfrm flipH="1">
            <a:off x="6999890" y="3872356"/>
            <a:ext cx="9249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85D5FE-CD2E-7C68-F87D-E2646DD739E6}"/>
              </a:ext>
            </a:extLst>
          </p:cNvPr>
          <p:cNvSpPr txBox="1"/>
          <p:nvPr/>
        </p:nvSpPr>
        <p:spPr>
          <a:xfrm>
            <a:off x="6963373" y="4689768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In Hubble flow.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5941E1-1B36-B3A1-9DF0-6A1E0F0B26CA}"/>
              </a:ext>
            </a:extLst>
          </p:cNvPr>
          <p:cNvSpPr txBox="1"/>
          <p:nvPr/>
        </p:nvSpPr>
        <p:spPr>
          <a:xfrm>
            <a:off x="10393064" y="462775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Local!</a:t>
            </a:r>
            <a:endParaRPr lang="el-G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B8DEA6C-CED5-0193-6A3D-37EECE478636}"/>
              </a:ext>
            </a:extLst>
          </p:cNvPr>
          <p:cNvCxnSpPr>
            <a:stCxn id="44" idx="1"/>
          </p:cNvCxnSpPr>
          <p:nvPr/>
        </p:nvCxnSpPr>
        <p:spPr>
          <a:xfrm flipH="1">
            <a:off x="5061357" y="4057022"/>
            <a:ext cx="3939726" cy="46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>
            <a:extLst>
              <a:ext uri="{FF2B5EF4-FFF2-40B4-BE49-F238E27FC236}">
                <a16:creationId xmlns:a16="http://schemas.microsoft.com/office/drawing/2014/main" id="{1338749C-40C8-688A-7AC8-F191A5E86B28}"/>
              </a:ext>
            </a:extLst>
          </p:cNvPr>
          <p:cNvCxnSpPr>
            <a:stCxn id="26" idx="2"/>
          </p:cNvCxnSpPr>
          <p:nvPr/>
        </p:nvCxnSpPr>
        <p:spPr>
          <a:xfrm flipH="1">
            <a:off x="10963651" y="4141281"/>
            <a:ext cx="314100" cy="1467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058" grpId="0" animBg="1"/>
      <p:bldP spid="54" grpId="0"/>
      <p:bldP spid="39" grpId="0" animBg="1"/>
      <p:bldP spid="44" grpId="0"/>
      <p:bldP spid="13" grpId="0"/>
      <p:bldP spid="18" grpId="0" animBg="1"/>
      <p:bldP spid="21" grpId="0" animBg="1"/>
      <p:bldP spid="22" grpId="0" animBg="1"/>
      <p:bldP spid="26" grpId="0"/>
      <p:bldP spid="1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032" y="254249"/>
            <a:ext cx="9844098" cy="1339772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The M transition hypothesis</a:t>
            </a:r>
            <a:endParaRPr lang="en-GB" b="1" dirty="0"/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EE0FF37F-9204-4344-979A-6618AA8A9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74" y="1644131"/>
            <a:ext cx="6559205" cy="4052710"/>
          </a:xfrm>
          <a:prstGeom prst="rect">
            <a:avLst/>
          </a:prstGeom>
        </p:spPr>
      </p:pic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C3ED10E8-3B53-45AA-B3A4-EF11FE837859}"/>
              </a:ext>
            </a:extLst>
          </p:cNvPr>
          <p:cNvCxnSpPr/>
          <p:nvPr/>
        </p:nvCxnSpPr>
        <p:spPr>
          <a:xfrm flipH="1">
            <a:off x="5120640" y="3429000"/>
            <a:ext cx="1807441" cy="24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13A4F4B8-A18C-449A-8EBD-4DC68015C738}"/>
              </a:ext>
            </a:extLst>
          </p:cNvPr>
          <p:cNvSpPr txBox="1"/>
          <p:nvPr/>
        </p:nvSpPr>
        <p:spPr>
          <a:xfrm>
            <a:off x="290616" y="5741773"/>
            <a:ext cx="1139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mic Sans MS" pitchFamily="66" charset="0"/>
              </a:rPr>
              <a:t>A fundamental physics transition induces a transition of M (absolute magnitude or luminosity) at  z&lt;0.01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893CA1-24A7-443F-9A75-247EB210A808}"/>
              </a:ext>
            </a:extLst>
          </p:cNvPr>
          <p:cNvSpPr txBox="1"/>
          <p:nvPr/>
        </p:nvSpPr>
        <p:spPr>
          <a:xfrm>
            <a:off x="176874" y="6205710"/>
            <a:ext cx="1139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Resolves M tension and Hubble tension. </a:t>
            </a:r>
          </a:p>
          <a:p>
            <a:r>
              <a:rPr lang="en-US" dirty="0">
                <a:solidFill>
                  <a:srgbClr val="00B050"/>
                </a:solidFill>
                <a:latin typeface="Comic Sans MS" pitchFamily="66" charset="0"/>
              </a:rPr>
              <a:t>Can potentially also resolve growth tension if the transition is connected with weaker gravity at z&gt;</a:t>
            </a:r>
            <a:r>
              <a:rPr lang="en-US" dirty="0" err="1">
                <a:solidFill>
                  <a:srgbClr val="00B050"/>
                </a:solidFill>
                <a:latin typeface="Comic Sans MS" pitchFamily="66" charset="0"/>
              </a:rPr>
              <a:t>z</a:t>
            </a:r>
            <a:r>
              <a:rPr lang="en-US" baseline="-25000" dirty="0" err="1">
                <a:solidFill>
                  <a:srgbClr val="00B050"/>
                </a:solidFill>
                <a:latin typeface="Comic Sans MS" pitchFamily="66" charset="0"/>
              </a:rPr>
              <a:t>t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" name="Εικόνα 2">
            <a:extLst>
              <a:ext uri="{FF2B5EF4-FFF2-40B4-BE49-F238E27FC236}">
                <a16:creationId xmlns:a16="http://schemas.microsoft.com/office/drawing/2014/main" id="{4FFD4024-4EEB-1CEC-DAE2-948A30F5F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818" y="1523286"/>
            <a:ext cx="5679250" cy="7226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3B88BB-34EF-9EA0-E662-260F4065A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90" y="2152601"/>
            <a:ext cx="5553136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7792E2-8694-D0BC-2A89-190409FAE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6771" y="3715418"/>
            <a:ext cx="5293359" cy="10468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7EA86-ED8B-F5B0-9639-D406639CF0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9770" y="3092883"/>
            <a:ext cx="5442230" cy="4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1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032" y="254249"/>
            <a:ext cx="9844098" cy="1339772"/>
          </a:xfrm>
        </p:spPr>
        <p:txBody>
          <a:bodyPr/>
          <a:lstStyle/>
          <a:p>
            <a:pPr algn="ctr"/>
            <a:br>
              <a:rPr lang="el-GR" b="1" dirty="0"/>
            </a:br>
            <a:r>
              <a:rPr lang="en-US" b="1" dirty="0"/>
              <a:t>The M transition Model: Fit to the data</a:t>
            </a:r>
            <a:endParaRPr lang="en-GB" b="1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16E6C98-F4AD-2691-34E6-91F7EDCE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86" y="5556949"/>
            <a:ext cx="5293359" cy="104680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97DA667-7D3F-D108-C0F4-019360F95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286" y="1109833"/>
            <a:ext cx="9033355" cy="43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476672"/>
            <a:ext cx="6768752" cy="1152128"/>
          </a:xfrm>
        </p:spPr>
        <p:txBody>
          <a:bodyPr/>
          <a:lstStyle/>
          <a:p>
            <a:pPr algn="ctr"/>
            <a:r>
              <a:rPr lang="en-GB" b="1" dirty="0"/>
              <a:t>The Hubble Crisis </a:t>
            </a:r>
            <a:r>
              <a:rPr lang="en-US" b="1" dirty="0"/>
              <a:t>Approaches</a:t>
            </a:r>
            <a:endParaRPr lang="en-GB" b="1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59669CA-A9AF-4975-A430-473A63B99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574" y="1628800"/>
            <a:ext cx="5547841" cy="4343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4788B3-3CE6-4B99-B6A2-3CB45DCF6C62}"/>
              </a:ext>
            </a:extLst>
          </p:cNvPr>
          <p:cNvSpPr txBox="1"/>
          <p:nvPr/>
        </p:nvSpPr>
        <p:spPr>
          <a:xfrm>
            <a:off x="151153" y="2033561"/>
            <a:ext cx="6271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How can H(z) derived from late time calibrators 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(blue point and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calibrated from it) 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become consistent with H(z) derived from early time calibrators </a:t>
            </a:r>
            <a:r>
              <a:rPr lang="en-US" b="1" dirty="0">
                <a:latin typeface="Comic Sans MS" pitchFamily="66" charset="0"/>
              </a:rPr>
              <a:t>(black line, CMB+BAO)?</a:t>
            </a:r>
            <a:endParaRPr lang="en-US" dirty="0"/>
          </a:p>
        </p:txBody>
      </p:sp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D39A13E3-6EFB-4253-852A-1FE945EBDAA3}"/>
              </a:ext>
            </a:extLst>
          </p:cNvPr>
          <p:cNvCxnSpPr>
            <a:cxnSpLocks/>
          </p:cNvCxnSpPr>
          <p:nvPr/>
        </p:nvCxnSpPr>
        <p:spPr>
          <a:xfrm>
            <a:off x="6343574" y="2199651"/>
            <a:ext cx="663513" cy="24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B339D3-F60F-434D-8868-7A5BC42B7A26}"/>
              </a:ext>
            </a:extLst>
          </p:cNvPr>
          <p:cNvSpPr txBox="1"/>
          <p:nvPr/>
        </p:nvSpPr>
        <p:spPr>
          <a:xfrm>
            <a:off x="71641" y="3448209"/>
            <a:ext cx="6271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Change </a:t>
            </a:r>
            <a:r>
              <a:rPr lang="en-US" b="1" dirty="0" err="1">
                <a:solidFill>
                  <a:srgbClr val="00B0F0"/>
                </a:solidFill>
                <a:latin typeface="Comic Sans MS" pitchFamily="66" charset="0"/>
              </a:rPr>
              <a:t>SnIa</a:t>
            </a: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 Intrinsic Luminosity </a:t>
            </a:r>
            <a:br>
              <a:rPr lang="en-US" b="1" dirty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B0F0"/>
                </a:solidFill>
                <a:latin typeface="Comic Sans MS" pitchFamily="66" charset="0"/>
              </a:rPr>
              <a:t>(systematics or physics change at 0&lt;z&lt;0.01).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(move blue point down)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F485C-0F42-4A37-8F4F-2C0F0BEA1EA8}"/>
              </a:ext>
            </a:extLst>
          </p:cNvPr>
          <p:cNvSpPr txBox="1"/>
          <p:nvPr/>
        </p:nvSpPr>
        <p:spPr>
          <a:xfrm>
            <a:off x="0" y="4371539"/>
            <a:ext cx="6423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Change sound horizon scale </a:t>
            </a:r>
            <a:r>
              <a:rPr lang="en-US" b="1" u="sng" dirty="0">
                <a:solidFill>
                  <a:srgbClr val="FF0000"/>
                </a:solidFill>
                <a:latin typeface="Comic Sans MS" pitchFamily="66" charset="0"/>
              </a:rPr>
              <a:t>AND matter equality scale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(Early DE transition at </a:t>
            </a:r>
            <a:r>
              <a:rPr lang="en-US" b="1" dirty="0" err="1">
                <a:solidFill>
                  <a:schemeClr val="accent6"/>
                </a:solidFill>
                <a:latin typeface="Comic Sans MS" pitchFamily="66" charset="0"/>
              </a:rPr>
              <a:t>t</a:t>
            </a:r>
            <a:r>
              <a:rPr lang="en-US" b="1" baseline="-25000" dirty="0" err="1">
                <a:solidFill>
                  <a:schemeClr val="accent6"/>
                </a:solidFill>
                <a:latin typeface="Comic Sans MS" pitchFamily="66" charset="0"/>
              </a:rPr>
              <a:t>rec</a:t>
            </a:r>
            <a:r>
              <a:rPr lang="en-US" b="1" baseline="-25000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 </a:t>
            </a:r>
            <a:br>
              <a:rPr lang="en-US" b="1" dirty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en-US" b="1" u="sng" dirty="0">
                <a:solidFill>
                  <a:srgbClr val="FF0000"/>
                </a:solidFill>
                <a:latin typeface="Comic Sans MS" pitchFamily="66" charset="0"/>
              </a:rPr>
              <a:t>and more new physics at </a:t>
            </a:r>
            <a:r>
              <a:rPr lang="en-US" b="1" u="sng" dirty="0" err="1">
                <a:solidFill>
                  <a:srgbClr val="FF0000"/>
                </a:solidFill>
                <a:latin typeface="Comic Sans MS" pitchFamily="66" charset="0"/>
              </a:rPr>
              <a:t>t</a:t>
            </a:r>
            <a:r>
              <a:rPr lang="en-US" b="1" u="sng" baseline="-25000" dirty="0" err="1">
                <a:solidFill>
                  <a:srgbClr val="FF0000"/>
                </a:solidFill>
                <a:latin typeface="Comic Sans MS" pitchFamily="66" charset="0"/>
              </a:rPr>
              <a:t>eq</a:t>
            </a:r>
            <a:r>
              <a:rPr lang="en-US" b="1" dirty="0">
                <a:solidFill>
                  <a:schemeClr val="accent6"/>
                </a:solidFill>
                <a:latin typeface="Comic Sans MS" pitchFamily="66" charset="0"/>
              </a:rPr>
              <a:t>).</a:t>
            </a:r>
            <a:br>
              <a:rPr lang="en-US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b="1" dirty="0">
                <a:latin typeface="Comic Sans MS" pitchFamily="66" charset="0"/>
              </a:rPr>
              <a:t>(shift black line up) </a:t>
            </a:r>
            <a:endParaRPr lang="en-US" dirty="0"/>
          </a:p>
        </p:txBody>
      </p:sp>
      <p:sp>
        <p:nvSpPr>
          <p:cNvPr id="16" name="Βέλος: Επάνω 15">
            <a:extLst>
              <a:ext uri="{FF2B5EF4-FFF2-40B4-BE49-F238E27FC236}">
                <a16:creationId xmlns:a16="http://schemas.microsoft.com/office/drawing/2014/main" id="{C8574348-5CA6-4EDE-9814-DEA4CADA7FA1}"/>
              </a:ext>
            </a:extLst>
          </p:cNvPr>
          <p:cNvSpPr/>
          <p:nvPr/>
        </p:nvSpPr>
        <p:spPr>
          <a:xfrm>
            <a:off x="8639514" y="2964315"/>
            <a:ext cx="457200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Βέλος: Κάτω 16">
            <a:extLst>
              <a:ext uri="{FF2B5EF4-FFF2-40B4-BE49-F238E27FC236}">
                <a16:creationId xmlns:a16="http://schemas.microsoft.com/office/drawing/2014/main" id="{C4F03419-8597-490D-B633-8C7CC284E3CD}"/>
              </a:ext>
            </a:extLst>
          </p:cNvPr>
          <p:cNvSpPr/>
          <p:nvPr/>
        </p:nvSpPr>
        <p:spPr>
          <a:xfrm>
            <a:off x="7133735" y="2299404"/>
            <a:ext cx="312741" cy="823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FE628FA6-A222-4955-BCF8-CB450A093587}"/>
              </a:ext>
            </a:extLst>
          </p:cNvPr>
          <p:cNvCxnSpPr>
            <a:cxnSpLocks/>
          </p:cNvCxnSpPr>
          <p:nvPr/>
        </p:nvCxnSpPr>
        <p:spPr>
          <a:xfrm>
            <a:off x="4661452" y="2794702"/>
            <a:ext cx="2713383" cy="100598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B8F1984-95CF-EE7E-9BFA-57ED7E4B8ED4}"/>
              </a:ext>
            </a:extLst>
          </p:cNvPr>
          <p:cNvSpPr txBox="1"/>
          <p:nvPr/>
        </p:nvSpPr>
        <p:spPr>
          <a:xfrm>
            <a:off x="8854781" y="1800403"/>
            <a:ext cx="3005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Inverse distance ladder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+ </a:t>
            </a:r>
            <a:r>
              <a:rPr lang="el-GR" sz="1400" dirty="0">
                <a:solidFill>
                  <a:srgbClr val="FF0000"/>
                </a:solidFill>
                <a:latin typeface="Comic Sans MS" pitchFamily="66" charset="0"/>
              </a:rPr>
              <a:t>Λ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CDM E(z)  (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en-US" sz="1400" baseline="-25000" dirty="0" err="1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or r</a:t>
            </a:r>
            <a:r>
              <a:rPr lang="en-US" sz="1400" baseline="-25000" dirty="0">
                <a:solidFill>
                  <a:srgbClr val="FF0000"/>
                </a:solidFill>
                <a:latin typeface="Comic Sans MS" pitchFamily="66" charset="0"/>
              </a:rPr>
              <a:t>eq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calibrator)</a:t>
            </a:r>
            <a:endParaRPr lang="el-G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207F2-69AF-9E62-4394-4FA037732297}"/>
              </a:ext>
            </a:extLst>
          </p:cNvPr>
          <p:cNvCxnSpPr>
            <a:cxnSpLocks/>
          </p:cNvCxnSpPr>
          <p:nvPr/>
        </p:nvCxnSpPr>
        <p:spPr>
          <a:xfrm>
            <a:off x="10439400" y="2397315"/>
            <a:ext cx="283029" cy="56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1171EE6-DB0E-C40D-BCB4-71CB99648C68}"/>
              </a:ext>
            </a:extLst>
          </p:cNvPr>
          <p:cNvSpPr txBox="1"/>
          <p:nvPr/>
        </p:nvSpPr>
        <p:spPr>
          <a:xfrm>
            <a:off x="5869777" y="1031888"/>
            <a:ext cx="502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Distance Ladder H(z)  (M calibrator – Cepheids at z&lt;0.01 )</a:t>
            </a:r>
            <a:endParaRPr lang="el-GR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71525-C632-7617-D1D6-B17C8177E4ED}"/>
              </a:ext>
            </a:extLst>
          </p:cNvPr>
          <p:cNvCxnSpPr/>
          <p:nvPr/>
        </p:nvCxnSpPr>
        <p:spPr>
          <a:xfrm flipH="1">
            <a:off x="7133735" y="1555108"/>
            <a:ext cx="725751" cy="64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2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 animBg="1"/>
      <p:bldP spid="17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8C0E1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135049</TotalTime>
  <Words>4118</Words>
  <Application>Microsoft Office PowerPoint</Application>
  <PresentationFormat>Ευρεία οθόνη</PresentationFormat>
  <Paragraphs>397</Paragraphs>
  <Slides>53</Slides>
  <Notes>52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61" baseType="lpstr">
      <vt:lpstr>Amasis MT Pro Medium</vt:lpstr>
      <vt:lpstr>Arial</vt:lpstr>
      <vt:lpstr>Calibri</vt:lpstr>
      <vt:lpstr>Comic Sans MS</vt:lpstr>
      <vt:lpstr>Lucida Grande</vt:lpstr>
      <vt:lpstr>1_Office Theme</vt:lpstr>
      <vt:lpstr>Slide 2: Text Only</vt:lpstr>
      <vt:lpstr>Equation</vt:lpstr>
      <vt:lpstr>   Hubble Tension Tomography  </vt:lpstr>
      <vt:lpstr>The large scale tensions of the  standard model</vt:lpstr>
      <vt:lpstr>Hubble and Growth Tensions</vt:lpstr>
      <vt:lpstr>Measuring H0–H(z) with standard candles:  late time calibrators </vt:lpstr>
      <vt:lpstr>Measuring H0-H(z) with a standard ruler:  early time calibrators </vt:lpstr>
      <vt:lpstr> Inverse Distance Ladder and the M tension</vt:lpstr>
      <vt:lpstr> The M transition hypothesis</vt:lpstr>
      <vt:lpstr> The M transition Model: Fit to the data</vt:lpstr>
      <vt:lpstr>The Hubble Crisis Approaches</vt:lpstr>
      <vt:lpstr>The Hubble Crisis Approaches</vt:lpstr>
      <vt:lpstr>Hubble Tension Tomography:  The problem with H(z) deformation models</vt:lpstr>
      <vt:lpstr>Παρουσίαση του PowerPoint</vt:lpstr>
      <vt:lpstr>Παρουσίαση του PowerPoint</vt:lpstr>
      <vt:lpstr> Horizon at teq: An independent early time  standard ruler hint at with CMB H0</vt:lpstr>
      <vt:lpstr>Reanalyze the Local SH0ES Calibrator</vt:lpstr>
      <vt:lpstr>Generalizing the baseline SH0ES modeling analysis:  New degrees of freedom</vt:lpstr>
      <vt:lpstr>Results of the Generalized Analysis</vt:lpstr>
      <vt:lpstr>Hints for an M transition in SH0ES?</vt:lpstr>
      <vt:lpstr>Main Points / Conclusion</vt:lpstr>
      <vt:lpstr>Extra Slides</vt:lpstr>
      <vt:lpstr>Generic Distance Scale</vt:lpstr>
      <vt:lpstr>Theoretical Model: Scalar Tensor Theory</vt:lpstr>
      <vt:lpstr>The Hubble tension</vt:lpstr>
      <vt:lpstr> The growth tension</vt:lpstr>
      <vt:lpstr> Distance residuals</vt:lpstr>
      <vt:lpstr>Cosmic Dipoles</vt:lpstr>
      <vt:lpstr> Cosmic Dipoles</vt:lpstr>
      <vt:lpstr>Local measurements</vt:lpstr>
      <vt:lpstr>The Hubble Crisis Approaches</vt:lpstr>
      <vt:lpstr>Local measurements</vt:lpstr>
      <vt:lpstr> Why is ΛCDM still our standard model?</vt:lpstr>
      <vt:lpstr>(New) Early Dark Energy Phase Transition </vt:lpstr>
      <vt:lpstr>The ΛsCDM Model</vt:lpstr>
      <vt:lpstr>Predicted Anisotropy in the context of Spatial Transition</vt:lpstr>
      <vt:lpstr>Issues on the SH0ES Analysis for H0</vt:lpstr>
      <vt:lpstr>Variants of the SH0ES Analysis for H0 considered by SH0ES team</vt:lpstr>
      <vt:lpstr>Measuring H(z) with the  2022 Pantheon+ dataset</vt:lpstr>
      <vt:lpstr>New degrees of freedom in the Pantheon+ likelihood</vt:lpstr>
      <vt:lpstr>New degrees of freedom in the Pantheon+ likelihood</vt:lpstr>
      <vt:lpstr>Hemisphere Comparison Method: Isotropy of SnIa Absolute Magnitudes </vt:lpstr>
      <vt:lpstr>Comparison of Pantheon+ M-anisotropy with isotropic Monte-Carlo samples. </vt:lpstr>
      <vt:lpstr>Comparison of SH0ES M-anisotropy with isotropic Monte-Carlo samples. </vt:lpstr>
      <vt:lpstr>Measuring H(z) with the 2022 Pantheon+ dataset</vt:lpstr>
      <vt:lpstr>Another new likelihood for Pantheon+ </vt:lpstr>
      <vt:lpstr>SnIa luminosities in Pantheon+ </vt:lpstr>
      <vt:lpstr>Monte Carlo Simulation </vt:lpstr>
      <vt:lpstr>Generalizing the baseline SH0ES modeling analysis:  New degrees of freedom</vt:lpstr>
      <vt:lpstr>Results of the Generalized SH0ES Analysis</vt:lpstr>
      <vt:lpstr>The volumetric redshift bias: A known but uncorrected systematic in Pantheon+</vt:lpstr>
      <vt:lpstr>The volumetric redshift bias </vt:lpstr>
      <vt:lpstr>Monte Carlo Simulation </vt:lpstr>
      <vt:lpstr>Theoretical Model: Scalar Tensor Theory</vt:lpstr>
      <vt:lpstr>Main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Hints of Modified Gravity in the Cosmos and in the Lab?</dc:title>
  <dc:creator>Perivolaropoulos Leandros</dc:creator>
  <cp:lastModifiedBy>ΛΕΑΝΔΡΟΣ ΠΕΡΙΒΟΛΑΡΟΠΟΥΛΟΣ</cp:lastModifiedBy>
  <cp:revision>1409</cp:revision>
  <dcterms:created xsi:type="dcterms:W3CDTF">2017-06-16T14:11:10Z</dcterms:created>
  <dcterms:modified xsi:type="dcterms:W3CDTF">2024-06-02T15:07:09Z</dcterms:modified>
</cp:coreProperties>
</file>