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73" r:id="rId2"/>
    <p:sldId id="386" r:id="rId3"/>
    <p:sldId id="388" r:id="rId4"/>
    <p:sldId id="401" r:id="rId5"/>
    <p:sldId id="458" r:id="rId6"/>
    <p:sldId id="406" r:id="rId7"/>
    <p:sldId id="402" r:id="rId8"/>
    <p:sldId id="387" r:id="rId9"/>
    <p:sldId id="410" r:id="rId10"/>
    <p:sldId id="413" r:id="rId11"/>
    <p:sldId id="415" r:id="rId12"/>
    <p:sldId id="421" r:id="rId13"/>
    <p:sldId id="419" r:id="rId14"/>
    <p:sldId id="427" r:id="rId15"/>
    <p:sldId id="429" r:id="rId16"/>
    <p:sldId id="459" r:id="rId17"/>
    <p:sldId id="441" r:id="rId18"/>
    <p:sldId id="445" r:id="rId19"/>
    <p:sldId id="460" r:id="rId20"/>
    <p:sldId id="443" r:id="rId21"/>
    <p:sldId id="446" r:id="rId22"/>
    <p:sldId id="447" r:id="rId23"/>
    <p:sldId id="448" r:id="rId24"/>
    <p:sldId id="449" r:id="rId25"/>
    <p:sldId id="452" r:id="rId26"/>
    <p:sldId id="453" r:id="rId27"/>
    <p:sldId id="461" r:id="rId28"/>
    <p:sldId id="430" r:id="rId29"/>
    <p:sldId id="437" r:id="rId30"/>
    <p:sldId id="438" r:id="rId31"/>
    <p:sldId id="439" r:id="rId32"/>
    <p:sldId id="44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2F92"/>
    <a:srgbClr val="FF2600"/>
    <a:srgbClr val="941100"/>
    <a:srgbClr val="FF40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18"/>
    <p:restoredTop sz="96654"/>
  </p:normalViewPr>
  <p:slideViewPr>
    <p:cSldViewPr snapToGrid="0">
      <p:cViewPr>
        <p:scale>
          <a:sx n="91" d="100"/>
          <a:sy n="91" d="100"/>
        </p:scale>
        <p:origin x="-88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0BA88-E018-A941-974C-4F6D86DF7466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5F97E-576F-C247-9949-BA7ACD78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63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47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32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56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5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57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99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59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35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3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89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5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93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5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04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26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43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63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88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06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17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07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0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6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58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7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F97E-576F-C247-9949-BA7ACD78D0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2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6C52-250E-64B7-9317-F590C802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C16BA-F14D-3973-7A7A-E18FE0E2C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F0D14-18A6-4A89-6762-CBBD5220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92E3F-F07F-FC40-C9E1-BA1F3BF4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9BE6C-18BF-9C87-A5C3-9BD1DB7D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837C-CCA6-138F-2BC1-46A1B0C3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EC8E9-3A38-316F-68DE-E9016D23F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65E5B-92CB-8586-E1FD-BF2865861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72FE-20C4-98F6-0CE6-46BB7D2B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95D70-A6C1-6773-AF11-80A39577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DFA9C-969C-75F6-E63D-92AB530F0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AFE19-4D85-4F73-E718-DEB8049E0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18D87-FAD8-0854-2ECA-F55D0256F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9B97-B50D-18E4-AA82-9D30855B0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77D91-C76B-1E4D-A79F-43BC4D74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78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7F7E37-8565-4210-8CB9-D04B2BAF361C}"/>
              </a:ext>
            </a:extLst>
          </p:cNvPr>
          <p:cNvSpPr/>
          <p:nvPr userDrawn="1"/>
        </p:nvSpPr>
        <p:spPr>
          <a:xfrm>
            <a:off x="-516" y="0"/>
            <a:ext cx="12192000" cy="6872268"/>
          </a:xfrm>
          <a:custGeom>
            <a:avLst/>
            <a:gdLst>
              <a:gd name="connsiteX0" fmla="*/ 0 w 12192000"/>
              <a:gd name="connsiteY0" fmla="*/ 0 h 6857754"/>
              <a:gd name="connsiteX1" fmla="*/ 12192000 w 12192000"/>
              <a:gd name="connsiteY1" fmla="*/ 0 h 6857754"/>
              <a:gd name="connsiteX2" fmla="*/ 12192000 w 12192000"/>
              <a:gd name="connsiteY2" fmla="*/ 5240201 h 6857754"/>
              <a:gd name="connsiteX3" fmla="*/ 10416728 w 12192000"/>
              <a:gd name="connsiteY3" fmla="*/ 5286255 h 6857754"/>
              <a:gd name="connsiteX4" fmla="*/ 8988458 w 12192000"/>
              <a:gd name="connsiteY4" fmla="*/ 6493085 h 6857754"/>
              <a:gd name="connsiteX5" fmla="*/ 10312164 w 12192000"/>
              <a:gd name="connsiteY5" fmla="*/ 6259192 h 6857754"/>
              <a:gd name="connsiteX6" fmla="*/ 12192000 w 12192000"/>
              <a:gd name="connsiteY6" fmla="*/ 6857754 h 6857754"/>
              <a:gd name="connsiteX7" fmla="*/ 3635124 w 12192000"/>
              <a:gd name="connsiteY7" fmla="*/ 6857754 h 6857754"/>
              <a:gd name="connsiteX8" fmla="*/ 0 w 12192000"/>
              <a:gd name="connsiteY8" fmla="*/ 2702136 h 685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gradFill flip="none" rotWithShape="1">
            <a:gsLst>
              <a:gs pos="46000">
                <a:srgbClr val="51247A"/>
              </a:gs>
              <a:gs pos="100000">
                <a:srgbClr val="962A8B"/>
              </a:gs>
            </a:gsLst>
            <a:lin ang="10800000" scaled="1"/>
            <a:tileRect/>
          </a:gra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B1D37"/>
              </a:solidFill>
              <a:effectLst/>
              <a:uLnTx/>
              <a:uFillTx/>
              <a:latin typeface="Gotham Book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CEF5EBB-02AF-4BB0-8215-ABDBBF0D0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3513" y="1988840"/>
            <a:ext cx="5112568" cy="1296144"/>
          </a:xfrm>
        </p:spPr>
        <p:txBody>
          <a:bodyPr vert="horz" lIns="0" tIns="0" rIns="0" bIns="0" rtlCol="0" anchor="t">
            <a:noAutofit/>
          </a:bodyPr>
          <a:lstStyle>
            <a:lvl1pPr>
              <a:defRPr kumimoji="0" lang="en-AU" sz="43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Presentation title goes here</a:t>
            </a:r>
            <a:endParaRPr lang="en-AU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0C04C2E-5E9B-4744-BB83-74543AFA90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03485" y="3515866"/>
            <a:ext cx="5116831" cy="2462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1600" b="1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Presentation 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F9C90-1B55-A440-3671-71EC9ADE5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4000" y="360000"/>
            <a:ext cx="1512000" cy="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503D-1B85-664E-61AA-58A76288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36F6-C474-33D7-3E71-E910495FF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0D7A-5CFD-C883-D6CD-83D70C1E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B9B4-8CFF-43A3-1C2F-C78EE7BC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67DE-9C9B-E408-A323-540286A5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0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6608-E9A8-D54B-4296-B6D103F7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EA6E7-C35D-9A29-749D-4938BAD36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7048-2F5B-89BF-58D6-6AECDCAD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55968-8A2C-486F-2213-4BABB973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1DBD5-3172-E7E9-396B-78E6AC8F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2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B2F1F-E6AA-F837-CDB3-F855AE12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799A8-0D2B-89A4-BDD4-1416E2B3B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823BD-9F65-AD4D-F3F2-89061997A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22279-19C1-9242-9183-EBD913E0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3D019-F2F1-3EB3-026A-695C99E0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C6885-0052-F1E1-D36A-3320BF45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9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430B-7649-9877-A96A-67A34320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4A2A2-AC57-64D7-7B46-92E67C5A2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3C09B-7163-676D-7F23-6152D589B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91E80-D9C0-9645-E97C-B73548A52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26946-C925-C3DC-FC01-A6F372C19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AA74C6-EAB8-E8B5-2BE1-7D89A74E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6EA44-D0E7-A4E0-AD49-0A94B9AF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173A8-0CB4-F16C-548E-7C50B8D2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C665-4765-A45E-13BE-040C3EA0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BEB9D-7EBC-CA78-36E2-D6F8A0AE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CC99A-47C9-4FE3-99CB-E301987A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DB19F-77A5-5E47-F5DD-4631EB66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6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67F831-937F-3422-BD90-1B8E9A2B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0CA60-E8C5-B3D7-0CB2-1EA54CB3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165C-542D-F6E6-06F5-179E2571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4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A0102-A725-A581-A9FA-191C6245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D8E7-2AA9-30A5-3504-7377D3C8D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72635-F36C-0FA6-79A0-06AEF0AE6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D865-79C6-C223-132A-9D05BEFE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12FEB-0EA9-F4C4-7AFA-2BC4FF21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03738-603B-D8B0-03B0-F482FB64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1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3398-99BA-207B-46F8-E03AF155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169D8-68B8-DEDC-C416-B1384E696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86F4-9BB6-302B-0865-32B5BC96C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50B68-3212-30CE-BB52-DFA3EB65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2BC2C-0C7F-104D-E152-C2F1A7BA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762A4-AB2F-E7F7-0AAD-1D53A034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3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84335-3E74-D6AE-D063-A858546B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EA28F-7E41-2F25-1086-C59C51B20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3969-C816-264C-DC52-D5F9B9EF7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26268-D2E6-884B-8603-07F09D619220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1557F-FC21-A97F-CA50-21780CED1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DB334-4384-F51F-D10B-123AF9506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EE28-D0B8-1A49-BF07-ED90AE911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9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4.mov"/><Relationship Id="rId7" Type="http://schemas.openxmlformats.org/officeDocument/2006/relationships/image" Target="../media/image3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90.pn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5FCA-C60D-43AB-AD8E-1BF2D765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206" y="1529412"/>
            <a:ext cx="8179601" cy="1296144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AU" b="1" i="0" dirty="0">
                <a:effectLst/>
                <a:latin typeface="Slack-Lato"/>
              </a:rPr>
              <a:t>Gravitational collapse, cosmic web and (almost) spherical cows</a:t>
            </a:r>
            <a:endParaRPr lang="en-AU" dirty="0">
              <a:latin typeface="Chalkboard SE" panose="03050602040202020205" pitchFamily="66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91CA-603F-4167-846D-21A8C96AD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3485" y="3515867"/>
            <a:ext cx="8775045" cy="242502"/>
          </a:xfrm>
        </p:spPr>
        <p:txBody>
          <a:bodyPr/>
          <a:lstStyle/>
          <a:p>
            <a:pPr marL="0" indent="0">
              <a:buNone/>
            </a:pPr>
            <a:r>
              <a:rPr lang="en-AU" sz="2000" b="0" i="0" dirty="0">
                <a:solidFill>
                  <a:schemeClr val="bg2">
                    <a:lumMod val="90000"/>
                  </a:schemeClr>
                </a:solidFill>
                <a:effectLst/>
                <a:latin typeface="Google Sans"/>
              </a:rPr>
              <a:t>Leonardo </a:t>
            </a:r>
            <a:r>
              <a:rPr lang="en-AU" sz="2000" b="0" i="0" dirty="0" err="1">
                <a:solidFill>
                  <a:schemeClr val="bg2">
                    <a:lumMod val="90000"/>
                  </a:schemeClr>
                </a:solidFill>
                <a:effectLst/>
                <a:latin typeface="Google Sans"/>
              </a:rPr>
              <a:t>Giani</a:t>
            </a:r>
            <a:r>
              <a:rPr lang="en-AU" sz="2000" b="0" i="0" dirty="0">
                <a:solidFill>
                  <a:schemeClr val="bg2">
                    <a:lumMod val="90000"/>
                  </a:schemeClr>
                </a:solidFill>
                <a:effectLst/>
                <a:latin typeface="Google Sans"/>
              </a:rPr>
              <a:t> (</a:t>
            </a:r>
            <a:r>
              <a:rPr lang="en-AU" sz="2000" b="0" i="0" dirty="0" err="1">
                <a:solidFill>
                  <a:schemeClr val="bg2">
                    <a:lumMod val="90000"/>
                  </a:schemeClr>
                </a:solidFill>
                <a:effectLst/>
                <a:latin typeface="Google Sans"/>
              </a:rPr>
              <a:t>he,hi</a:t>
            </a:r>
            <a:r>
              <a:rPr lang="en-AU" sz="2000" b="0" dirty="0" err="1">
                <a:solidFill>
                  <a:schemeClr val="bg2">
                    <a:lumMod val="90000"/>
                  </a:schemeClr>
                </a:solidFill>
                <a:latin typeface="Google Sans"/>
              </a:rPr>
              <a:t>m</a:t>
            </a:r>
            <a:r>
              <a:rPr lang="en-AU" sz="2000" b="0" i="0" dirty="0">
                <a:solidFill>
                  <a:schemeClr val="bg2">
                    <a:lumMod val="90000"/>
                  </a:schemeClr>
                </a:solidFill>
                <a:effectLst/>
                <a:latin typeface="Google Sans"/>
              </a:rPr>
              <a:t>)</a:t>
            </a:r>
            <a:endParaRPr lang="en-AU" sz="2000" b="0" dirty="0">
              <a:solidFill>
                <a:schemeClr val="bg2">
                  <a:lumMod val="90000"/>
                </a:schemeClr>
              </a:solidFill>
              <a:latin typeface="Google Sans"/>
            </a:endParaRPr>
          </a:p>
          <a:p>
            <a:pPr marL="0" indent="0">
              <a:buNone/>
            </a:pPr>
            <a:r>
              <a:rPr lang="en-AU" sz="2000" b="0" i="0" dirty="0">
                <a:solidFill>
                  <a:schemeClr val="bg2">
                    <a:lumMod val="90000"/>
                  </a:schemeClr>
                </a:solidFill>
                <a:effectLst/>
                <a:latin typeface="Google Sans"/>
              </a:rPr>
              <a:t> The University of Queensland</a:t>
            </a:r>
            <a:endParaRPr lang="en-AU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04E68-0089-BC97-669A-4D0C06BF83B6}"/>
              </a:ext>
            </a:extLst>
          </p:cNvPr>
          <p:cNvSpPr txBox="1"/>
          <p:nvPr/>
        </p:nvSpPr>
        <p:spPr>
          <a:xfrm>
            <a:off x="2384724" y="5722077"/>
            <a:ext cx="779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0" i="0" dirty="0">
                <a:solidFill>
                  <a:schemeClr val="bg1"/>
                </a:solidFill>
                <a:effectLst/>
                <a:latin typeface="Slack-Lato"/>
              </a:rPr>
              <a:t>Standard Cosmology at the threshold of a change </a:t>
            </a:r>
          </a:p>
          <a:p>
            <a:pPr algn="ctr"/>
            <a:r>
              <a:rPr lang="en-AU" dirty="0">
                <a:solidFill>
                  <a:schemeClr val="bg1"/>
                </a:solidFill>
                <a:latin typeface="Slack-Lato"/>
              </a:rPr>
              <a:t>Aristotle University – Thessaloniki 4/6/24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6C8EF7-9CAF-EC33-44D4-D6FA8C3CC0E8}"/>
              </a:ext>
            </a:extLst>
          </p:cNvPr>
          <p:cNvSpPr txBox="1"/>
          <p:nvPr/>
        </p:nvSpPr>
        <p:spPr>
          <a:xfrm>
            <a:off x="705068" y="301865"/>
            <a:ext cx="11106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Is the spherical collapse realized in nature?</a:t>
            </a:r>
          </a:p>
        </p:txBody>
      </p:sp>
      <p:pic>
        <p:nvPicPr>
          <p:cNvPr id="2" name="Picture 6" descr="Details are in the caption following the image">
            <a:extLst>
              <a:ext uri="{FF2B5EF4-FFF2-40B4-BE49-F238E27FC236}">
                <a16:creationId xmlns:a16="http://schemas.microsoft.com/office/drawing/2014/main" id="{4E2D167A-2A67-6C51-49DD-3686CAC4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18" y="1419358"/>
            <a:ext cx="8363829" cy="40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0C7F2-F432-EB01-D9E4-0EE58E6E4C95}"/>
              </a:ext>
            </a:extLst>
          </p:cNvPr>
          <p:cNvSpPr txBox="1"/>
          <p:nvPr/>
        </p:nvSpPr>
        <p:spPr>
          <a:xfrm>
            <a:off x="2113086" y="5975986"/>
            <a:ext cx="1027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(The core of the Perseus Cluster in X-ray and optical,   [Fabian et. Al MNRAS 418, (2011)]   ) </a:t>
            </a:r>
          </a:p>
        </p:txBody>
      </p:sp>
    </p:spTree>
    <p:extLst>
      <p:ext uri="{BB962C8B-B14F-4D97-AF65-F5344CB8AC3E}">
        <p14:creationId xmlns:p14="http://schemas.microsoft.com/office/powerpoint/2010/main" val="26425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074EE5-B7CA-9E9A-4BB7-8051C2D62E39}"/>
              </a:ext>
            </a:extLst>
          </p:cNvPr>
          <p:cNvSpPr txBox="1"/>
          <p:nvPr/>
        </p:nvSpPr>
        <p:spPr>
          <a:xfrm>
            <a:off x="2871159" y="197920"/>
            <a:ext cx="609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The </a:t>
            </a:r>
            <a:r>
              <a:rPr lang="en-US" sz="2800" dirty="0" err="1">
                <a:solidFill>
                  <a:srgbClr val="FF2F92"/>
                </a:solidFill>
              </a:rPr>
              <a:t>Zeldovich</a:t>
            </a:r>
            <a:r>
              <a:rPr lang="en-US" sz="2800" dirty="0">
                <a:solidFill>
                  <a:srgbClr val="FF2F92"/>
                </a:solidFill>
              </a:rPr>
              <a:t>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D0E38C-03C3-C55F-FC7D-7B8CEE2A6EB2}"/>
                  </a:ext>
                </a:extLst>
              </p:cNvPr>
              <p:cNvSpPr txBox="1"/>
              <p:nvPr/>
            </p:nvSpPr>
            <p:spPr>
              <a:xfrm>
                <a:off x="-345350" y="1043385"/>
                <a:ext cx="12019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Describes a 1-dimensional perturbation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:  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endParaRPr lang="en-AU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A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AU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A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AU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AU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A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AU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D0E38C-03C3-C55F-FC7D-7B8CEE2A6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350" y="1043385"/>
                <a:ext cx="12019472" cy="1200329"/>
              </a:xfrm>
              <a:prstGeom prst="rect">
                <a:avLst/>
              </a:prstGeom>
              <a:blipFill>
                <a:blip r:embed="rId3"/>
                <a:stretch>
                  <a:fillRect t="-3158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5B669A-AC90-09FE-089D-B226753529FA}"/>
              </a:ext>
            </a:extLst>
          </p:cNvPr>
          <p:cNvSpPr txBox="1"/>
          <p:nvPr/>
        </p:nvSpPr>
        <p:spPr>
          <a:xfrm>
            <a:off x="2608350" y="3875270"/>
            <a:ext cx="117394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Predicts one-dimensional collapse of</a:t>
            </a:r>
          </a:p>
          <a:p>
            <a:pPr algn="ctr"/>
            <a:r>
              <a:rPr lang="en-US" sz="2800" dirty="0">
                <a:solidFill>
                  <a:srgbClr val="FF2F92"/>
                </a:solidFill>
              </a:rPr>
              <a:t> </a:t>
            </a:r>
            <a:r>
              <a:rPr lang="en-US" sz="2800" dirty="0" err="1">
                <a:solidFill>
                  <a:srgbClr val="FF2F92"/>
                </a:solidFill>
              </a:rPr>
              <a:t>overdensities</a:t>
            </a:r>
            <a:r>
              <a:rPr lang="en-US" sz="2800" dirty="0">
                <a:solidFill>
                  <a:srgbClr val="FF2F92"/>
                </a:solidFill>
              </a:rPr>
              <a:t> into “pancakes”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B3114B5-641C-82AC-45CA-0E0700C8B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0" y="2997479"/>
            <a:ext cx="4753154" cy="3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999287-1197-88AF-6ED3-F696B356CEFC}"/>
              </a:ext>
            </a:extLst>
          </p:cNvPr>
          <p:cNvSpPr txBox="1"/>
          <p:nvPr/>
        </p:nvSpPr>
        <p:spPr>
          <a:xfrm>
            <a:off x="5920596" y="5797038"/>
            <a:ext cx="705353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Millenium</a:t>
            </a:r>
            <a:r>
              <a:rPr lang="en-US" dirty="0">
                <a:solidFill>
                  <a:schemeClr val="bg1"/>
                </a:solidFill>
              </a:rPr>
              <a:t> Simulation Project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(https://</a:t>
            </a:r>
            <a:r>
              <a:rPr lang="en-US" sz="1600" dirty="0" err="1">
                <a:solidFill>
                  <a:schemeClr val="bg1"/>
                </a:solidFill>
              </a:rPr>
              <a:t>wwwmpa.mpa-garching.mpg.de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galform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virgo</a:t>
            </a:r>
            <a:r>
              <a:rPr lang="en-US" sz="1600" dirty="0">
                <a:solidFill>
                  <a:schemeClr val="bg1"/>
                </a:solidFill>
              </a:rPr>
              <a:t>/millennium/#refs)</a:t>
            </a:r>
            <a:r>
              <a:rPr lang="en-US" sz="16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A3A844-FBB3-E432-0144-61F0B8A4914C}"/>
                  </a:ext>
                </a:extLst>
              </p:cNvPr>
              <p:cNvSpPr txBox="1"/>
              <p:nvPr/>
            </p:nvSpPr>
            <p:spPr>
              <a:xfrm>
                <a:off x="6420200" y="2831181"/>
                <a:ext cx="7392690" cy="599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in Einstein de Sitter </a:t>
                </a:r>
                <a14:m>
                  <m:oMath xmlns:m="http://schemas.openxmlformats.org/officeDocument/2006/math">
                    <m:r>
                      <a:rPr lang="en-AU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AU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f>
                          <m:fPr>
                            <m:ctrlP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AU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A3A844-FBB3-E432-0144-61F0B8A49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200" y="2831181"/>
                <a:ext cx="7392690" cy="599395"/>
              </a:xfrm>
              <a:prstGeom prst="rect">
                <a:avLst/>
              </a:prstGeom>
              <a:blipFill>
                <a:blip r:embed="rId5"/>
                <a:stretch>
                  <a:fillRect l="-137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10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k broken ring circling a cluster of galaxies">
            <a:extLst>
              <a:ext uri="{FF2B5EF4-FFF2-40B4-BE49-F238E27FC236}">
                <a16:creationId xmlns:a16="http://schemas.microsoft.com/office/drawing/2014/main" id="{F09720C5-1C80-30DA-CAB2-4F746ED3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-172550"/>
            <a:ext cx="1188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62501-B4BB-8E33-B427-CA075A863371}"/>
              </a:ext>
            </a:extLst>
          </p:cNvPr>
          <p:cNvSpPr txBox="1"/>
          <p:nvPr/>
        </p:nvSpPr>
        <p:spPr>
          <a:xfrm>
            <a:off x="3340567" y="384324"/>
            <a:ext cx="86979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 Summarizing:  Cosmic Lego Bricks</a:t>
            </a: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E28021B9-D38C-B40C-38E3-8E274669E96A}"/>
              </a:ext>
            </a:extLst>
          </p:cNvPr>
          <p:cNvSpPr/>
          <p:nvPr/>
        </p:nvSpPr>
        <p:spPr>
          <a:xfrm rot="7504877" flipH="1">
            <a:off x="2554806" y="1794699"/>
            <a:ext cx="339601" cy="3717864"/>
          </a:xfrm>
          <a:prstGeom prst="can">
            <a:avLst/>
          </a:prstGeom>
          <a:solidFill>
            <a:schemeClr val="accent6">
              <a:alpha val="70205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9937BF-1613-25C5-A69B-47F03BCB49D7}"/>
              </a:ext>
            </a:extLst>
          </p:cNvPr>
          <p:cNvSpPr/>
          <p:nvPr/>
        </p:nvSpPr>
        <p:spPr>
          <a:xfrm>
            <a:off x="5086006" y="3461693"/>
            <a:ext cx="2070339" cy="2070339"/>
          </a:xfrm>
          <a:prstGeom prst="ellipse">
            <a:avLst/>
          </a:prstGeom>
          <a:solidFill>
            <a:srgbClr val="FFC000">
              <a:alpha val="5309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95EFEB96-8733-A6A0-41E0-FAC5849CFBF1}"/>
              </a:ext>
            </a:extLst>
          </p:cNvPr>
          <p:cNvSpPr/>
          <p:nvPr/>
        </p:nvSpPr>
        <p:spPr>
          <a:xfrm rot="13849774">
            <a:off x="7588055" y="1400347"/>
            <a:ext cx="1466491" cy="2685807"/>
          </a:xfrm>
          <a:prstGeom prst="trapezoid">
            <a:avLst/>
          </a:prstGeom>
          <a:solidFill>
            <a:schemeClr val="accent5"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FB82BB3F-3CB8-10B3-2772-6232BBCAF17C}"/>
              </a:ext>
            </a:extLst>
          </p:cNvPr>
          <p:cNvSpPr/>
          <p:nvPr/>
        </p:nvSpPr>
        <p:spPr>
          <a:xfrm rot="9235000">
            <a:off x="4898392" y="1102168"/>
            <a:ext cx="288057" cy="2350918"/>
          </a:xfrm>
          <a:prstGeom prst="can">
            <a:avLst/>
          </a:prstGeom>
          <a:solidFill>
            <a:schemeClr val="accent6">
              <a:alpha val="70205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AE179E50-F86C-6257-EF94-5FD212987967}"/>
              </a:ext>
            </a:extLst>
          </p:cNvPr>
          <p:cNvSpPr/>
          <p:nvPr/>
        </p:nvSpPr>
        <p:spPr>
          <a:xfrm rot="3349359">
            <a:off x="3654832" y="4672450"/>
            <a:ext cx="1347048" cy="2005410"/>
          </a:xfrm>
          <a:prstGeom prst="trapezoid">
            <a:avLst/>
          </a:prstGeom>
          <a:solidFill>
            <a:schemeClr val="accent5"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36B2B636-0EC6-619E-8FAE-AAF9179A3E81}"/>
              </a:ext>
            </a:extLst>
          </p:cNvPr>
          <p:cNvSpPr/>
          <p:nvPr/>
        </p:nvSpPr>
        <p:spPr>
          <a:xfrm rot="16665349">
            <a:off x="9090120" y="3513941"/>
            <a:ext cx="433979" cy="3586927"/>
          </a:xfrm>
          <a:prstGeom prst="can">
            <a:avLst/>
          </a:prstGeom>
          <a:solidFill>
            <a:schemeClr val="accent6">
              <a:alpha val="70205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A6F12-0F58-C74F-2AFD-3425363FC45D}"/>
              </a:ext>
            </a:extLst>
          </p:cNvPr>
          <p:cNvSpPr txBox="1"/>
          <p:nvPr/>
        </p:nvSpPr>
        <p:spPr>
          <a:xfrm>
            <a:off x="5419763" y="4196444"/>
            <a:ext cx="136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Spherical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Cluster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5AA46-968C-679C-C15C-11BDFD3BFA50}"/>
              </a:ext>
            </a:extLst>
          </p:cNvPr>
          <p:cNvSpPr txBox="1"/>
          <p:nvPr/>
        </p:nvSpPr>
        <p:spPr>
          <a:xfrm rot="484689">
            <a:off x="8777378" y="5450417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Filament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9B176-1708-1D97-2E7E-8974ECB87B55}"/>
              </a:ext>
            </a:extLst>
          </p:cNvPr>
          <p:cNvSpPr txBox="1"/>
          <p:nvPr/>
        </p:nvSpPr>
        <p:spPr>
          <a:xfrm rot="2087496">
            <a:off x="1700392" y="4823828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Filament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D03D7C-AE44-4A22-AE9A-3CE197F41A1F}"/>
              </a:ext>
            </a:extLst>
          </p:cNvPr>
          <p:cNvSpPr txBox="1"/>
          <p:nvPr/>
        </p:nvSpPr>
        <p:spPr>
          <a:xfrm rot="3794462">
            <a:off x="3102243" y="429868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Filament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3CA0E0-9EBD-E27D-6179-E36A76875EFA}"/>
              </a:ext>
            </a:extLst>
          </p:cNvPr>
          <p:cNvSpPr txBox="1"/>
          <p:nvPr/>
        </p:nvSpPr>
        <p:spPr>
          <a:xfrm rot="19507879">
            <a:off x="7318550" y="1133513"/>
            <a:ext cx="6098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Pancake</a:t>
            </a:r>
            <a:endParaRPr lang="en-US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20D34D-EEA8-DB0B-4C3A-87B690AD89A0}"/>
              </a:ext>
            </a:extLst>
          </p:cNvPr>
          <p:cNvSpPr txBox="1"/>
          <p:nvPr/>
        </p:nvSpPr>
        <p:spPr>
          <a:xfrm rot="19518443">
            <a:off x="3163917" y="3742346"/>
            <a:ext cx="7444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Pancake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777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6F6A26-EEE6-2AE6-1723-D90AA9758A4A}"/>
              </a:ext>
            </a:extLst>
          </p:cNvPr>
          <p:cNvSpPr txBox="1"/>
          <p:nvPr/>
        </p:nvSpPr>
        <p:spPr>
          <a:xfrm>
            <a:off x="-999069" y="652886"/>
            <a:ext cx="11734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Perfect spheres and pancakes are </a:t>
            </a:r>
            <a:r>
              <a:rPr lang="en-US" sz="2800" dirty="0" err="1">
                <a:solidFill>
                  <a:srgbClr val="FF2F92"/>
                </a:solidFill>
              </a:rPr>
              <a:t>idealised</a:t>
            </a:r>
            <a:r>
              <a:rPr lang="en-US" sz="2800" dirty="0">
                <a:solidFill>
                  <a:srgbClr val="FF2F92"/>
                </a:solidFill>
              </a:rPr>
              <a:t> scenarios.</a:t>
            </a:r>
          </a:p>
          <a:p>
            <a:pPr algn="ctr"/>
            <a:r>
              <a:rPr lang="en-US" sz="2800" dirty="0">
                <a:solidFill>
                  <a:srgbClr val="FF2F92"/>
                </a:solidFill>
              </a:rPr>
              <a:t> Deep in the non-linear regime, we can only rely on simulations</a:t>
            </a:r>
          </a:p>
        </p:txBody>
      </p:sp>
      <p:pic>
        <p:nvPicPr>
          <p:cNvPr id="2" name="bnr_half4.mpg">
            <a:hlinkClick r:id="" action="ppaction://media"/>
            <a:extLst>
              <a:ext uri="{FF2B5EF4-FFF2-40B4-BE49-F238E27FC236}">
                <a16:creationId xmlns:a16="http://schemas.microsoft.com/office/drawing/2014/main" id="{E0F8605C-CF0E-4071-4F02-AA4A4DE1C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9067" y="2000893"/>
            <a:ext cx="4727275" cy="35454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3E3F6-DAC1-B9D8-99C9-26054B039414}"/>
              </a:ext>
            </a:extLst>
          </p:cNvPr>
          <p:cNvSpPr txBox="1"/>
          <p:nvPr/>
        </p:nvSpPr>
        <p:spPr>
          <a:xfrm>
            <a:off x="7694762" y="5675686"/>
            <a:ext cx="1405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(Credit: Andrey </a:t>
            </a:r>
            <a:r>
              <a:rPr lang="en-US" sz="1600" dirty="0" err="1">
                <a:solidFill>
                  <a:schemeClr val="bg1"/>
                </a:solidFill>
              </a:rPr>
              <a:t>Kratsov</a:t>
            </a:r>
            <a:r>
              <a:rPr lang="en-US" sz="1600" dirty="0">
                <a:solidFill>
                  <a:schemeClr val="bg1"/>
                </a:solidFill>
              </a:rPr>
              <a:t> and Anatoly </a:t>
            </a:r>
            <a:r>
              <a:rPr lang="en-US" sz="1600" dirty="0" err="1">
                <a:solidFill>
                  <a:schemeClr val="bg1"/>
                </a:solidFill>
              </a:rPr>
              <a:t>Klypin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http://</a:t>
            </a:r>
            <a:r>
              <a:rPr lang="en-US" sz="1600" dirty="0" err="1">
                <a:solidFill>
                  <a:schemeClr val="bg1"/>
                </a:solidFill>
              </a:rPr>
              <a:t>cosmicweb.uchicago.edu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filaments.html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951AC-F164-08C0-EA84-034B4E2C4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58" y="2148714"/>
            <a:ext cx="6534403" cy="279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4091E0-0F9F-CF96-D217-5CD93305ED63}"/>
              </a:ext>
            </a:extLst>
          </p:cNvPr>
          <p:cNvSpPr txBox="1"/>
          <p:nvPr/>
        </p:nvSpPr>
        <p:spPr>
          <a:xfrm>
            <a:off x="656449" y="5177018"/>
            <a:ext cx="569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 err="1">
                <a:solidFill>
                  <a:schemeClr val="bg1"/>
                </a:solidFill>
              </a:rPr>
              <a:t>Heinesen</a:t>
            </a:r>
            <a:r>
              <a:rPr lang="en-US" dirty="0">
                <a:solidFill>
                  <a:schemeClr val="bg1"/>
                </a:solidFill>
              </a:rPr>
              <a:t> and Macpherson, JCAP 03 (2023)]</a:t>
            </a:r>
          </a:p>
        </p:txBody>
      </p:sp>
    </p:spTree>
    <p:extLst>
      <p:ext uri="{BB962C8B-B14F-4D97-AF65-F5344CB8AC3E}">
        <p14:creationId xmlns:p14="http://schemas.microsoft.com/office/powerpoint/2010/main" val="29720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A497A6-AB18-DE75-BE00-5C71057AD272}"/>
              </a:ext>
            </a:extLst>
          </p:cNvPr>
          <p:cNvSpPr txBox="1"/>
          <p:nvPr/>
        </p:nvSpPr>
        <p:spPr>
          <a:xfrm>
            <a:off x="1154589" y="56366"/>
            <a:ext cx="981361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  <a:cs typeface="Arial" panose="020B0604020202020204" pitchFamily="34" charset="0"/>
              </a:rPr>
              <a:t>My two cents as a theorist:</a:t>
            </a:r>
          </a:p>
          <a:p>
            <a:pPr algn="ctr"/>
            <a:r>
              <a:rPr lang="en-US" sz="2800" dirty="0">
                <a:solidFill>
                  <a:srgbClr val="FF2F92"/>
                </a:solidFill>
                <a:cs typeface="Arial" panose="020B0604020202020204" pitchFamily="34" charset="0"/>
              </a:rPr>
              <a:t>Bianchi IX gravitational collapse</a:t>
            </a:r>
            <a:endParaRPr lang="en-US" sz="2800" dirty="0">
              <a:ln>
                <a:solidFill>
                  <a:schemeClr val="bg1">
                    <a:alpha val="6000"/>
                  </a:schemeClr>
                </a:solidFill>
              </a:ln>
              <a:solidFill>
                <a:srgbClr val="FF2F9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ADD82-BBC0-4026-B3AD-5C4F945DFD78}"/>
              </a:ext>
            </a:extLst>
          </p:cNvPr>
          <p:cNvSpPr txBox="1"/>
          <p:nvPr/>
        </p:nvSpPr>
        <p:spPr>
          <a:xfrm>
            <a:off x="6096000" y="4577666"/>
            <a:ext cx="680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/>
                </a:solidFill>
              </a:rPr>
              <a:t>LG, </a:t>
            </a:r>
            <a:r>
              <a:rPr lang="en-US" sz="2000" i="1" dirty="0" err="1">
                <a:solidFill>
                  <a:schemeClr val="accent5"/>
                </a:solidFill>
              </a:rPr>
              <a:t>O.Piattella</a:t>
            </a:r>
            <a:r>
              <a:rPr lang="en-US" sz="2000" i="1" dirty="0">
                <a:solidFill>
                  <a:schemeClr val="accent5"/>
                </a:solidFill>
              </a:rPr>
              <a:t> and A. </a:t>
            </a:r>
            <a:r>
              <a:rPr lang="en-US" sz="2000" i="1" dirty="0" err="1">
                <a:solidFill>
                  <a:schemeClr val="accent5"/>
                </a:solidFill>
              </a:rPr>
              <a:t>Kamenshcik</a:t>
            </a:r>
            <a:r>
              <a:rPr lang="en-US" sz="2000" i="1" dirty="0">
                <a:solidFill>
                  <a:schemeClr val="accent5"/>
                </a:solidFill>
              </a:rPr>
              <a:t>, JCAP 03, 028 (2022)</a:t>
            </a:r>
          </a:p>
        </p:txBody>
      </p:sp>
      <p:pic>
        <p:nvPicPr>
          <p:cNvPr id="7" name="Picture 6" descr="A person with a mustache and a mustache&#10;&#10;Description automatically generated">
            <a:extLst>
              <a:ext uri="{FF2B5EF4-FFF2-40B4-BE49-F238E27FC236}">
                <a16:creationId xmlns:a16="http://schemas.microsoft.com/office/drawing/2014/main" id="{DFBB0006-9C0B-DE8F-DAB2-638829EF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087" y="5140840"/>
            <a:ext cx="1575011" cy="1632810"/>
          </a:xfrm>
          <a:prstGeom prst="rect">
            <a:avLst/>
          </a:prstGeom>
        </p:spPr>
      </p:pic>
      <p:pic>
        <p:nvPicPr>
          <p:cNvPr id="9" name="Picture 8" descr="A person smiling in front of a chalkboard&#10;&#10;Description automatically generated">
            <a:extLst>
              <a:ext uri="{FF2B5EF4-FFF2-40B4-BE49-F238E27FC236}">
                <a16:creationId xmlns:a16="http://schemas.microsoft.com/office/drawing/2014/main" id="{DB050934-7941-F752-4EC5-5F6D12AE9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043" y="5127064"/>
            <a:ext cx="1309870" cy="163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9AA46B-F2B8-C8CA-E92B-22CAF4C53F5E}"/>
              </a:ext>
            </a:extLst>
          </p:cNvPr>
          <p:cNvSpPr txBox="1"/>
          <p:nvPr/>
        </p:nvSpPr>
        <p:spPr>
          <a:xfrm>
            <a:off x="-649533" y="1187073"/>
            <a:ext cx="701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Animation From Wikipedia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(https://</a:t>
            </a:r>
            <a:r>
              <a:rPr lang="en-US" sz="1400" dirty="0" err="1">
                <a:solidFill>
                  <a:schemeClr val="bg1"/>
                </a:solidFill>
              </a:rPr>
              <a:t>commons.wikimedia.org</a:t>
            </a:r>
            <a:r>
              <a:rPr lang="en-US" sz="1400" dirty="0">
                <a:solidFill>
                  <a:schemeClr val="bg1"/>
                </a:solidFill>
              </a:rPr>
              <a:t>/wiki/</a:t>
            </a:r>
            <a:r>
              <a:rPr lang="en-US" sz="1400" dirty="0" err="1">
                <a:solidFill>
                  <a:schemeClr val="bg1"/>
                </a:solidFill>
              </a:rPr>
              <a:t>File:BKLChaotic.gif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4541C-ED4F-41F2-6CE9-2E92EACE3B88}"/>
              </a:ext>
            </a:extLst>
          </p:cNvPr>
          <p:cNvSpPr txBox="1"/>
          <p:nvPr/>
        </p:nvSpPr>
        <p:spPr>
          <a:xfrm>
            <a:off x="6494585" y="2460609"/>
            <a:ext cx="5697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-Fully Anisotropic  ☆</a:t>
            </a:r>
          </a:p>
          <a:p>
            <a:endParaRPr lang="en-US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- Contains spherical collapse and 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Zeldovich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solutions ☆   </a:t>
            </a:r>
          </a:p>
        </p:txBody>
      </p:sp>
      <p:pic>
        <p:nvPicPr>
          <p:cNvPr id="3" name="Picture 2" descr="A blue and green egg&#10;&#10;Description automatically generated">
            <a:extLst>
              <a:ext uri="{FF2B5EF4-FFF2-40B4-BE49-F238E27FC236}">
                <a16:creationId xmlns:a16="http://schemas.microsoft.com/office/drawing/2014/main" id="{97266D26-A54C-F50C-2518-5D2FDF028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589" y="1948448"/>
            <a:ext cx="3401914" cy="3670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9AF7E3-A9BD-E936-06B8-A53BE97C45C1}"/>
              </a:ext>
            </a:extLst>
          </p:cNvPr>
          <p:cNvSpPr txBox="1"/>
          <p:nvPr/>
        </p:nvSpPr>
        <p:spPr>
          <a:xfrm>
            <a:off x="321572" y="5945733"/>
            <a:ext cx="506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At least one scale factor contracting (expanding) and one expanding (contracting), switching chaotically</a:t>
            </a:r>
          </a:p>
        </p:txBody>
      </p:sp>
    </p:spTree>
    <p:extLst>
      <p:ext uri="{BB962C8B-B14F-4D97-AF65-F5344CB8AC3E}">
        <p14:creationId xmlns:p14="http://schemas.microsoft.com/office/powerpoint/2010/main" val="113922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291D74-C619-FA1D-3774-7E8EDA0F816B}"/>
              </a:ext>
            </a:extLst>
          </p:cNvPr>
          <p:cNvSpPr txBox="1"/>
          <p:nvPr/>
        </p:nvSpPr>
        <p:spPr>
          <a:xfrm>
            <a:off x="3850133" y="180624"/>
            <a:ext cx="4491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2F92"/>
                </a:solidFill>
              </a:rPr>
              <a:t>Our results:</a:t>
            </a:r>
            <a:br>
              <a:rPr lang="en-US" sz="2400" dirty="0">
                <a:solidFill>
                  <a:srgbClr val="FF2F92"/>
                </a:solidFill>
              </a:rPr>
            </a:br>
            <a:endParaRPr lang="en-US" sz="2400" dirty="0">
              <a:solidFill>
                <a:srgbClr val="FF2F9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584A6-31A1-4E7F-2A12-3C0A455A441E}"/>
              </a:ext>
            </a:extLst>
          </p:cNvPr>
          <p:cNvSpPr txBox="1"/>
          <p:nvPr/>
        </p:nvSpPr>
        <p:spPr>
          <a:xfrm>
            <a:off x="498543" y="935598"/>
            <a:ext cx="1018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Almost spherical Cows: BIX perturbations of spherical collapse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C9D76-FD5E-D443-1B57-EDDE42CB7CF8}"/>
              </a:ext>
            </a:extLst>
          </p:cNvPr>
          <p:cNvSpPr txBox="1"/>
          <p:nvPr/>
        </p:nvSpPr>
        <p:spPr>
          <a:xfrm>
            <a:off x="498543" y="2892690"/>
            <a:ext cx="104208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err="1">
                <a:solidFill>
                  <a:schemeClr val="bg1"/>
                </a:solidFill>
              </a:rPr>
              <a:t>Miscooked</a:t>
            </a:r>
            <a:r>
              <a:rPr lang="en-US" sz="2400" dirty="0">
                <a:solidFill>
                  <a:schemeClr val="bg1"/>
                </a:solidFill>
              </a:rPr>
              <a:t> Pancakes: BIX perturbations of the </a:t>
            </a:r>
            <a:r>
              <a:rPr lang="en-US" sz="2400" dirty="0" err="1">
                <a:solidFill>
                  <a:schemeClr val="bg1"/>
                </a:solidFill>
              </a:rPr>
              <a:t>Zeldovich</a:t>
            </a:r>
            <a:r>
              <a:rPr lang="en-US" sz="2400" dirty="0">
                <a:solidFill>
                  <a:schemeClr val="bg1"/>
                </a:solidFill>
              </a:rPr>
              <a:t> solution</a:t>
            </a: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FB743-E3A4-3B51-34AB-DE842CB0FEBD}"/>
              </a:ext>
            </a:extLst>
          </p:cNvPr>
          <p:cNvSpPr txBox="1"/>
          <p:nvPr/>
        </p:nvSpPr>
        <p:spPr>
          <a:xfrm>
            <a:off x="2672400" y="1628064"/>
            <a:ext cx="91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Anisotropies behaves effectively as spatial curvature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Modified Press-Schechter and additional pressure at </a:t>
            </a:r>
            <a:r>
              <a:rPr lang="en-US" sz="2400" dirty="0" err="1">
                <a:solidFill>
                  <a:srgbClr val="FFC000"/>
                </a:solidFill>
              </a:rPr>
              <a:t>virialization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DEA4A-1828-0866-BB99-5A82C5A039B4}"/>
              </a:ext>
            </a:extLst>
          </p:cNvPr>
          <p:cNvSpPr txBox="1"/>
          <p:nvPr/>
        </p:nvSpPr>
        <p:spPr>
          <a:xfrm>
            <a:off x="2672400" y="3329256"/>
            <a:ext cx="7092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The 1-dimensional collapse becomes 2-dimensional, suitable for the description of filaments!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914E1-7F69-DB91-8271-CA6087BE4551}"/>
              </a:ext>
            </a:extLst>
          </p:cNvPr>
          <p:cNvSpPr txBox="1"/>
          <p:nvPr/>
        </p:nvSpPr>
        <p:spPr>
          <a:xfrm>
            <a:off x="0" y="5477047"/>
            <a:ext cx="1273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Very interesting follow-up work </a:t>
            </a:r>
            <a:r>
              <a:rPr lang="en-US" sz="2400" dirty="0" err="1">
                <a:solidFill>
                  <a:schemeClr val="bg1"/>
                </a:solidFill>
              </a:rPr>
              <a:t>Malkievichz</a:t>
            </a:r>
            <a:r>
              <a:rPr lang="en-US" sz="2400" dirty="0">
                <a:solidFill>
                  <a:schemeClr val="bg1"/>
                </a:solidFill>
              </a:rPr>
              <a:t> et al, PRD 109 (2024):</a:t>
            </a:r>
          </a:p>
          <a:p>
            <a:pPr algn="ctr"/>
            <a:r>
              <a:rPr lang="en-AU" sz="2400" b="0" i="1" dirty="0">
                <a:solidFill>
                  <a:schemeClr val="bg1"/>
                </a:solidFill>
                <a:effectLst/>
              </a:rPr>
              <a:t>Relativistic modelling of cosmological structures with Bianchi IX spacetimes, </a:t>
            </a:r>
          </a:p>
          <a:p>
            <a:pPr algn="ctr"/>
            <a:r>
              <a:rPr lang="en-AU" sz="2400" b="0" i="1" dirty="0">
                <a:solidFill>
                  <a:schemeClr val="bg1"/>
                </a:solidFill>
                <a:effectLst/>
              </a:rPr>
              <a:t>w</a:t>
            </a:r>
            <a:r>
              <a:rPr lang="en-US" sz="2400" dirty="0" err="1">
                <a:solidFill>
                  <a:schemeClr val="bg1"/>
                </a:solidFill>
              </a:rPr>
              <a:t>ith</a:t>
            </a:r>
            <a:r>
              <a:rPr lang="en-US" sz="2400" dirty="0">
                <a:solidFill>
                  <a:schemeClr val="bg1"/>
                </a:solidFill>
              </a:rPr>
              <a:t> a rigorous treatment of the matching of BIX in FLRW</a:t>
            </a:r>
          </a:p>
        </p:txBody>
      </p:sp>
    </p:spTree>
    <p:extLst>
      <p:ext uri="{BB962C8B-B14F-4D97-AF65-F5344CB8AC3E}">
        <p14:creationId xmlns:p14="http://schemas.microsoft.com/office/powerpoint/2010/main" val="14293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k broken ring circling a cluster of galaxies">
            <a:extLst>
              <a:ext uri="{FF2B5EF4-FFF2-40B4-BE49-F238E27FC236}">
                <a16:creationId xmlns:a16="http://schemas.microsoft.com/office/drawing/2014/main" id="{F09720C5-1C80-30DA-CAB2-4F746ED3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-172550"/>
            <a:ext cx="1188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62501-B4BB-8E33-B427-CA075A863371}"/>
              </a:ext>
            </a:extLst>
          </p:cNvPr>
          <p:cNvSpPr txBox="1"/>
          <p:nvPr/>
        </p:nvSpPr>
        <p:spPr>
          <a:xfrm>
            <a:off x="4244991" y="186068"/>
            <a:ext cx="86979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Cosmic Lego Bricks (again)</a:t>
            </a: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E28021B9-D38C-B40C-38E3-8E274669E96A}"/>
              </a:ext>
            </a:extLst>
          </p:cNvPr>
          <p:cNvSpPr/>
          <p:nvPr/>
        </p:nvSpPr>
        <p:spPr>
          <a:xfrm rot="7504877" flipH="1">
            <a:off x="2554806" y="1794699"/>
            <a:ext cx="339601" cy="3717864"/>
          </a:xfrm>
          <a:prstGeom prst="can">
            <a:avLst/>
          </a:prstGeom>
          <a:solidFill>
            <a:schemeClr val="accent6">
              <a:alpha val="70205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9937BF-1613-25C5-A69B-47F03BCB49D7}"/>
              </a:ext>
            </a:extLst>
          </p:cNvPr>
          <p:cNvSpPr/>
          <p:nvPr/>
        </p:nvSpPr>
        <p:spPr>
          <a:xfrm>
            <a:off x="5086006" y="3461693"/>
            <a:ext cx="2070339" cy="2070339"/>
          </a:xfrm>
          <a:prstGeom prst="ellipse">
            <a:avLst/>
          </a:prstGeom>
          <a:solidFill>
            <a:srgbClr val="FFC000">
              <a:alpha val="5309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95EFEB96-8733-A6A0-41E0-FAC5849CFBF1}"/>
              </a:ext>
            </a:extLst>
          </p:cNvPr>
          <p:cNvSpPr/>
          <p:nvPr/>
        </p:nvSpPr>
        <p:spPr>
          <a:xfrm rot="13849774">
            <a:off x="7588055" y="1400347"/>
            <a:ext cx="1466491" cy="2685807"/>
          </a:xfrm>
          <a:prstGeom prst="trapezoid">
            <a:avLst/>
          </a:prstGeom>
          <a:solidFill>
            <a:schemeClr val="accent5"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FB82BB3F-3CB8-10B3-2772-6232BBCAF17C}"/>
              </a:ext>
            </a:extLst>
          </p:cNvPr>
          <p:cNvSpPr/>
          <p:nvPr/>
        </p:nvSpPr>
        <p:spPr>
          <a:xfrm rot="9235000">
            <a:off x="4898392" y="1102168"/>
            <a:ext cx="288057" cy="2350918"/>
          </a:xfrm>
          <a:prstGeom prst="can">
            <a:avLst/>
          </a:prstGeom>
          <a:solidFill>
            <a:schemeClr val="accent6">
              <a:alpha val="70205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AE179E50-F86C-6257-EF94-5FD212987967}"/>
              </a:ext>
            </a:extLst>
          </p:cNvPr>
          <p:cNvSpPr/>
          <p:nvPr/>
        </p:nvSpPr>
        <p:spPr>
          <a:xfrm rot="3349359">
            <a:off x="3654832" y="4672450"/>
            <a:ext cx="1347048" cy="2005410"/>
          </a:xfrm>
          <a:prstGeom prst="trapezoid">
            <a:avLst/>
          </a:prstGeom>
          <a:solidFill>
            <a:schemeClr val="accent5"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36B2B636-0EC6-619E-8FAE-AAF9179A3E81}"/>
              </a:ext>
            </a:extLst>
          </p:cNvPr>
          <p:cNvSpPr/>
          <p:nvPr/>
        </p:nvSpPr>
        <p:spPr>
          <a:xfrm rot="16665349">
            <a:off x="9090120" y="3513941"/>
            <a:ext cx="433979" cy="3586927"/>
          </a:xfrm>
          <a:prstGeom prst="can">
            <a:avLst/>
          </a:prstGeom>
          <a:solidFill>
            <a:schemeClr val="accent6">
              <a:alpha val="70205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A6F12-0F58-C74F-2AFD-3425363FC45D}"/>
              </a:ext>
            </a:extLst>
          </p:cNvPr>
          <p:cNvSpPr txBox="1"/>
          <p:nvPr/>
        </p:nvSpPr>
        <p:spPr>
          <a:xfrm>
            <a:off x="5440009" y="4008220"/>
            <a:ext cx="136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Almost spherical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5AA46-968C-679C-C15C-11BDFD3BFA50}"/>
              </a:ext>
            </a:extLst>
          </p:cNvPr>
          <p:cNvSpPr txBox="1"/>
          <p:nvPr/>
        </p:nvSpPr>
        <p:spPr>
          <a:xfrm rot="484689">
            <a:off x="8777378" y="5450417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2D BIX 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9B176-1708-1D97-2E7E-8974ECB87B55}"/>
              </a:ext>
            </a:extLst>
          </p:cNvPr>
          <p:cNvSpPr txBox="1"/>
          <p:nvPr/>
        </p:nvSpPr>
        <p:spPr>
          <a:xfrm rot="2087496">
            <a:off x="1700392" y="4823828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2D BIX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D03D7C-AE44-4A22-AE9A-3CE197F41A1F}"/>
              </a:ext>
            </a:extLst>
          </p:cNvPr>
          <p:cNvSpPr txBox="1"/>
          <p:nvPr/>
        </p:nvSpPr>
        <p:spPr>
          <a:xfrm rot="3794462">
            <a:off x="3102243" y="429868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2D BIX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3CA0E0-9EBD-E27D-6179-E36A76875EFA}"/>
              </a:ext>
            </a:extLst>
          </p:cNvPr>
          <p:cNvSpPr txBox="1"/>
          <p:nvPr/>
        </p:nvSpPr>
        <p:spPr>
          <a:xfrm rot="19507879">
            <a:off x="7318550" y="1133513"/>
            <a:ext cx="6098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1D BIX</a:t>
            </a:r>
            <a:endParaRPr lang="en-US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20D34D-EEA8-DB0B-4C3A-87B690AD89A0}"/>
              </a:ext>
            </a:extLst>
          </p:cNvPr>
          <p:cNvSpPr txBox="1"/>
          <p:nvPr/>
        </p:nvSpPr>
        <p:spPr>
          <a:xfrm rot="19518443">
            <a:off x="3163917" y="3742346"/>
            <a:ext cx="7444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1D BIX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811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F02F6B-99BC-D96F-02A0-CFE99FAEFBDD}"/>
              </a:ext>
            </a:extLst>
          </p:cNvPr>
          <p:cNvSpPr txBox="1"/>
          <p:nvPr/>
        </p:nvSpPr>
        <p:spPr>
          <a:xfrm>
            <a:off x="758656" y="128683"/>
            <a:ext cx="12111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Cosmology from the perspective of an almost spherical cow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8226D-BAE6-97F4-3EB0-F99CDA333F9B}"/>
              </a:ext>
            </a:extLst>
          </p:cNvPr>
          <p:cNvSpPr txBox="1"/>
          <p:nvPr/>
        </p:nvSpPr>
        <p:spPr>
          <a:xfrm>
            <a:off x="758656" y="2860636"/>
            <a:ext cx="10288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/>
                </a:solidFill>
              </a:rPr>
              <a:t>An effective description of </a:t>
            </a:r>
            <a:r>
              <a:rPr lang="en-US" sz="2400" i="1" dirty="0" err="1">
                <a:solidFill>
                  <a:schemeClr val="accent5"/>
                </a:solidFill>
              </a:rPr>
              <a:t>Laniakea</a:t>
            </a:r>
            <a:r>
              <a:rPr lang="en-US" sz="2400" i="1" dirty="0">
                <a:solidFill>
                  <a:schemeClr val="accent5"/>
                </a:solidFill>
              </a:rPr>
              <a:t>: Impact on Cosmology and the local determination of the Hubble constant</a:t>
            </a:r>
          </a:p>
          <a:p>
            <a:pPr algn="ctr"/>
            <a:endParaRPr lang="en-US" sz="2000" i="1" dirty="0">
              <a:solidFill>
                <a:schemeClr val="accent5"/>
              </a:solidFill>
            </a:endParaRPr>
          </a:p>
          <a:p>
            <a:pPr algn="ctr"/>
            <a:r>
              <a:rPr lang="en-US" sz="2000" i="1" dirty="0">
                <a:solidFill>
                  <a:schemeClr val="accent5"/>
                </a:solidFill>
              </a:rPr>
              <a:t>LG et al. , JCAP 01 , 071 (2024) 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5B72F71-14E6-0883-82D5-E7C1D54E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86" y="4334643"/>
            <a:ext cx="1506809" cy="200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7A7A073-9BCA-7699-8EB8-2E190CC2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22" y="4527395"/>
            <a:ext cx="1455234" cy="19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rofessor Tamara Davis - School of Mathematics and Physics - University of  Queensland">
            <a:extLst>
              <a:ext uri="{FF2B5EF4-FFF2-40B4-BE49-F238E27FC236}">
                <a16:creationId xmlns:a16="http://schemas.microsoft.com/office/drawing/2014/main" id="{0185FD3B-25F8-1713-70DE-534B88CD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27" y="4541435"/>
            <a:ext cx="1926272" cy="19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40BD0-3A4B-4EF4-6B56-AD60F48B3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522" y="4541435"/>
            <a:ext cx="2075082" cy="1926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D197C-D56D-3C7D-A4B8-0C293CDD8790}"/>
              </a:ext>
            </a:extLst>
          </p:cNvPr>
          <p:cNvSpPr txBox="1"/>
          <p:nvPr/>
        </p:nvSpPr>
        <p:spPr>
          <a:xfrm>
            <a:off x="237028" y="947333"/>
            <a:ext cx="8963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-Can our cosmic environment be described as a BIX spacetime?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-What does the Universe look like from one of these structures?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30839-84FF-879C-3F72-5538BEC36F77}"/>
              </a:ext>
            </a:extLst>
          </p:cNvPr>
          <p:cNvSpPr txBox="1"/>
          <p:nvPr/>
        </p:nvSpPr>
        <p:spPr>
          <a:xfrm>
            <a:off x="1469396" y="6467707"/>
            <a:ext cx="16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C. Howlett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21897-1E39-0772-B8C2-E5A1DE653287}"/>
              </a:ext>
            </a:extLst>
          </p:cNvPr>
          <p:cNvSpPr txBox="1"/>
          <p:nvPr/>
        </p:nvSpPr>
        <p:spPr>
          <a:xfrm>
            <a:off x="4074499" y="6467707"/>
            <a:ext cx="6757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K. Said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93E86-8A6D-AE77-5E16-72194B31371A}"/>
              </a:ext>
            </a:extLst>
          </p:cNvPr>
          <p:cNvSpPr txBox="1"/>
          <p:nvPr/>
        </p:nvSpPr>
        <p:spPr>
          <a:xfrm>
            <a:off x="6497632" y="6504402"/>
            <a:ext cx="6757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T. Davis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5C5CC-9312-131B-F164-2EAD6322674B}"/>
              </a:ext>
            </a:extLst>
          </p:cNvPr>
          <p:cNvSpPr txBox="1"/>
          <p:nvPr/>
        </p:nvSpPr>
        <p:spPr>
          <a:xfrm>
            <a:off x="9200775" y="6467707"/>
            <a:ext cx="6757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S. </a:t>
            </a:r>
            <a:r>
              <a:rPr lang="en-US" b="1" dirty="0" err="1">
                <a:solidFill>
                  <a:schemeClr val="bg1"/>
                </a:solidFill>
              </a:rPr>
              <a:t>Vagnozzi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6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0D762-7041-602C-05CE-F50C8294161E}"/>
              </a:ext>
            </a:extLst>
          </p:cNvPr>
          <p:cNvSpPr txBox="1"/>
          <p:nvPr/>
        </p:nvSpPr>
        <p:spPr>
          <a:xfrm>
            <a:off x="2076719" y="113290"/>
            <a:ext cx="8452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Data-driven approach: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7C35B-B0EC-B283-0BE5-93ADD02B49C9}"/>
              </a:ext>
            </a:extLst>
          </p:cNvPr>
          <p:cNvSpPr txBox="1"/>
          <p:nvPr/>
        </p:nvSpPr>
        <p:spPr>
          <a:xfrm>
            <a:off x="729952" y="1558565"/>
            <a:ext cx="10333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Data: Peculiar velocities 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Peculiar motions and cosmic expansion are degenerate (i.e. indistinguishable without distance indicators)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17A05-58B3-BC65-4020-6B204B0F57F7}"/>
              </a:ext>
            </a:extLst>
          </p:cNvPr>
          <p:cNvSpPr txBox="1"/>
          <p:nvPr/>
        </p:nvSpPr>
        <p:spPr>
          <a:xfrm>
            <a:off x="2926217" y="3859222"/>
            <a:ext cx="6098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Theory: BIX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The expanding structure should have an ellipsoidal shape (</a:t>
            </a:r>
            <a:r>
              <a:rPr lang="en-US" sz="2400" dirty="0" err="1">
                <a:solidFill>
                  <a:schemeClr val="bg1"/>
                </a:solidFill>
              </a:rPr>
              <a:t>Kasner</a:t>
            </a:r>
            <a:r>
              <a:rPr lang="en-US" sz="2400" dirty="0">
                <a:solidFill>
                  <a:schemeClr val="bg1"/>
                </a:solidFill>
              </a:rPr>
              <a:t>-like epoch)</a:t>
            </a:r>
          </a:p>
        </p:txBody>
      </p:sp>
    </p:spTree>
    <p:extLst>
      <p:ext uri="{BB962C8B-B14F-4D97-AF65-F5344CB8AC3E}">
        <p14:creationId xmlns:p14="http://schemas.microsoft.com/office/powerpoint/2010/main" val="326470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0D762-7041-602C-05CE-F50C8294161E}"/>
              </a:ext>
            </a:extLst>
          </p:cNvPr>
          <p:cNvSpPr txBox="1"/>
          <p:nvPr/>
        </p:nvSpPr>
        <p:spPr>
          <a:xfrm>
            <a:off x="1960477" y="131409"/>
            <a:ext cx="8452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Where do we live?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7C35B-B0EC-B283-0BE5-93ADD02B49C9}"/>
              </a:ext>
            </a:extLst>
          </p:cNvPr>
          <p:cNvSpPr txBox="1"/>
          <p:nvPr/>
        </p:nvSpPr>
        <p:spPr>
          <a:xfrm>
            <a:off x="929318" y="642551"/>
            <a:ext cx="10333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Dupuy et al. MNRAS 489 (2019)  show that it is possible to partition the Universe into gravitational basins of attraction using streamlines.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C016D-8058-C289-2C03-39CDBA9283C9}"/>
              </a:ext>
            </a:extLst>
          </p:cNvPr>
          <p:cNvSpPr txBox="1"/>
          <p:nvPr/>
        </p:nvSpPr>
        <p:spPr>
          <a:xfrm>
            <a:off x="551233" y="1591906"/>
            <a:ext cx="9867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/>
                </a:solidFill>
              </a:rPr>
              <a:t>Streamline = Curve tangent to a time-independent velocity field at any point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91F43-7841-61E2-03A5-08D15EAA3BE6}"/>
              </a:ext>
            </a:extLst>
          </p:cNvPr>
          <p:cNvSpPr txBox="1"/>
          <p:nvPr/>
        </p:nvSpPr>
        <p:spPr>
          <a:xfrm>
            <a:off x="551232" y="2053571"/>
            <a:ext cx="11089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</a:rPr>
              <a:t>Gravitational basin = Volume of space enclosing all the streamlines originating within 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514CF-5CED-126A-EF0F-1F2DF16F8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708" y="2515236"/>
            <a:ext cx="4901377" cy="4572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E5869F-4247-A99D-0285-E121B4500562}"/>
              </a:ext>
            </a:extLst>
          </p:cNvPr>
          <p:cNvSpPr txBox="1"/>
          <p:nvPr/>
        </p:nvSpPr>
        <p:spPr>
          <a:xfrm>
            <a:off x="6712085" y="4896762"/>
            <a:ext cx="543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Fig.1 from Dupuy and Courtois, A&amp;A 678  (2023)</a:t>
            </a:r>
          </a:p>
        </p:txBody>
      </p:sp>
    </p:spTree>
    <p:extLst>
      <p:ext uri="{BB962C8B-B14F-4D97-AF65-F5344CB8AC3E}">
        <p14:creationId xmlns:p14="http://schemas.microsoft.com/office/powerpoint/2010/main" val="124255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-shirt with white text&#10;&#10;Description automatically generated">
            <a:extLst>
              <a:ext uri="{FF2B5EF4-FFF2-40B4-BE49-F238E27FC236}">
                <a16:creationId xmlns:a16="http://schemas.microsoft.com/office/drawing/2014/main" id="{966BA71F-E696-F4DE-DB83-5B2DB310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364" y="1470646"/>
            <a:ext cx="2914167" cy="2914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E054B-17A2-D345-586C-5DD9DD0C257A}"/>
              </a:ext>
            </a:extLst>
          </p:cNvPr>
          <p:cNvSpPr txBox="1"/>
          <p:nvPr/>
        </p:nvSpPr>
        <p:spPr>
          <a:xfrm>
            <a:off x="150579" y="527633"/>
            <a:ext cx="8815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i="1" dirty="0">
                <a:solidFill>
                  <a:srgbClr val="FF2F92"/>
                </a:solidFill>
              </a:rPr>
              <a:t>“We have two well-tested fundamental theories of nature: particle physics on small scales and the </a:t>
            </a:r>
            <a:r>
              <a:rPr lang="el-GR" sz="2800" i="1" dirty="0">
                <a:solidFill>
                  <a:srgbClr val="FF2F92"/>
                </a:solidFill>
              </a:rPr>
              <a:t>Λ</a:t>
            </a:r>
            <a:r>
              <a:rPr lang="en-AU" sz="2800" i="1" dirty="0">
                <a:solidFill>
                  <a:srgbClr val="FF2F92"/>
                </a:solidFill>
              </a:rPr>
              <a:t>CDM cosmology on large scales”</a:t>
            </a:r>
            <a:endParaRPr lang="en-US" sz="2800" i="1" dirty="0">
              <a:solidFill>
                <a:srgbClr val="FF2F9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9DF864-53EC-0673-3FCA-53F15E7B0751}"/>
                  </a:ext>
                </a:extLst>
              </p:cNvPr>
              <p:cNvSpPr txBox="1"/>
              <p:nvPr/>
            </p:nvSpPr>
            <p:spPr>
              <a:xfrm>
                <a:off x="8965580" y="4481360"/>
                <a:ext cx="30777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6 parameters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14 </a:t>
                </a:r>
                <a:r>
                  <a:rPr lang="en-US" dirty="0" err="1">
                    <a:solidFill>
                      <a:schemeClr val="bg1"/>
                    </a:solidFill>
                  </a:rPr>
                  <a:t>Gyr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𝐷𝑀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9DF864-53EC-0673-3FCA-53F15E7B0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580" y="4481360"/>
                <a:ext cx="3077737" cy="646331"/>
              </a:xfrm>
              <a:prstGeom prst="rect">
                <a:avLst/>
              </a:prstGeom>
              <a:blipFill>
                <a:blip r:embed="rId4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B58721C-3DC3-DC5B-16A0-D1228D2316C2}"/>
              </a:ext>
            </a:extLst>
          </p:cNvPr>
          <p:cNvSpPr txBox="1"/>
          <p:nvPr/>
        </p:nvSpPr>
        <p:spPr>
          <a:xfrm>
            <a:off x="3166984" y="189035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dirty="0">
                <a:solidFill>
                  <a:srgbClr val="898989"/>
                </a:solidFill>
                <a:effectLst/>
                <a:latin typeface="Open Sans" panose="020B0606030504020204" pitchFamily="34" charset="0"/>
              </a:rPr>
              <a:t>(Jim Peebles, 2405.18307)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11F29-DAD4-C0BF-BFE0-3FBDB8B4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83" y="2370101"/>
            <a:ext cx="7772400" cy="3744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1F40F-C202-8C5E-B071-2D8BBCA42F03}"/>
              </a:ext>
            </a:extLst>
          </p:cNvPr>
          <p:cNvSpPr txBox="1"/>
          <p:nvPr/>
        </p:nvSpPr>
        <p:spPr>
          <a:xfrm>
            <a:off x="6458416" y="6012160"/>
            <a:ext cx="6833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(Fig. 57 and Tab. 20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from Planck 2018 1907.12875)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2ADBD8-72FA-BA00-B6C1-8CC3F754D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83" y="6114616"/>
            <a:ext cx="7772400" cy="64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5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3567A-9E40-E19A-BD78-E28A1FE4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6" y="1254697"/>
            <a:ext cx="3451179" cy="449380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B5AEA3-E5E6-6528-581A-84EC93D10094}"/>
              </a:ext>
            </a:extLst>
          </p:cNvPr>
          <p:cNvCxnSpPr>
            <a:cxnSpLocks/>
          </p:cNvCxnSpPr>
          <p:nvPr/>
        </p:nvCxnSpPr>
        <p:spPr>
          <a:xfrm>
            <a:off x="5268501" y="2590449"/>
            <a:ext cx="1873405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CC2717-9F79-675C-6FCF-AF86CD01A291}"/>
              </a:ext>
            </a:extLst>
          </p:cNvPr>
          <p:cNvSpPr txBox="1"/>
          <p:nvPr/>
        </p:nvSpPr>
        <p:spPr>
          <a:xfrm>
            <a:off x="8107348" y="5287471"/>
            <a:ext cx="358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Best fit ellipsoid for its surface</a:t>
            </a:r>
          </a:p>
        </p:txBody>
      </p:sp>
      <p:pic>
        <p:nvPicPr>
          <p:cNvPr id="3" name="BestFitLania.mov">
            <a:hlinkClick r:id="" action="ppaction://media"/>
            <a:extLst>
              <a:ext uri="{FF2B5EF4-FFF2-40B4-BE49-F238E27FC236}">
                <a16:creationId xmlns:a16="http://schemas.microsoft.com/office/drawing/2014/main" id="{8E797605-24F5-E601-7481-28E783DC0E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3889" y="1592192"/>
            <a:ext cx="3315632" cy="3392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72048D-601A-D452-83B9-8514CDCD8F9F}"/>
              </a:ext>
            </a:extLst>
          </p:cNvPr>
          <p:cNvSpPr txBox="1"/>
          <p:nvPr/>
        </p:nvSpPr>
        <p:spPr>
          <a:xfrm>
            <a:off x="1978890" y="318419"/>
            <a:ext cx="8452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2F92"/>
                </a:solidFill>
              </a:rPr>
              <a:t>Laniakea</a:t>
            </a:r>
            <a:r>
              <a:rPr lang="en-US" sz="2800" dirty="0">
                <a:solidFill>
                  <a:srgbClr val="FF2F92"/>
                </a:solidFill>
              </a:rPr>
              <a:t>: our home in the cosmos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94E20-A8E3-C3BE-3D58-A89301D50908}"/>
              </a:ext>
            </a:extLst>
          </p:cNvPr>
          <p:cNvSpPr/>
          <p:nvPr/>
        </p:nvSpPr>
        <p:spPr>
          <a:xfrm>
            <a:off x="987005" y="4763911"/>
            <a:ext cx="3291483" cy="7789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C8F8-B06B-95BA-3E83-4541ED7033E6}"/>
              </a:ext>
            </a:extLst>
          </p:cNvPr>
          <p:cNvSpPr txBox="1"/>
          <p:nvPr/>
        </p:nvSpPr>
        <p:spPr>
          <a:xfrm>
            <a:off x="1229051" y="501420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Tully et al, Nature 513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BA3A0-B5AF-F98B-A2E1-F189C83A870F}"/>
              </a:ext>
            </a:extLst>
          </p:cNvPr>
          <p:cNvSpPr txBox="1"/>
          <p:nvPr/>
        </p:nvSpPr>
        <p:spPr>
          <a:xfrm>
            <a:off x="4615447" y="2901435"/>
            <a:ext cx="3451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Using </a:t>
            </a:r>
            <a:r>
              <a:rPr lang="en-US" sz="2400" dirty="0" err="1">
                <a:solidFill>
                  <a:srgbClr val="FFC000"/>
                </a:solidFill>
              </a:rPr>
              <a:t>Laniakea’s</a:t>
            </a:r>
            <a:r>
              <a:rPr lang="en-US" sz="2400" dirty="0">
                <a:solidFill>
                  <a:srgbClr val="FFC000"/>
                </a:solidFill>
              </a:rPr>
              <a:t> mask from Dupuy and Courtois, A&amp;A 678  (2023)</a:t>
            </a:r>
          </a:p>
        </p:txBody>
      </p:sp>
    </p:spTree>
    <p:extLst>
      <p:ext uri="{BB962C8B-B14F-4D97-AF65-F5344CB8AC3E}">
        <p14:creationId xmlns:p14="http://schemas.microsoft.com/office/powerpoint/2010/main" val="8098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7EAA41-16CA-01D0-BD04-2A3A0212C687}"/>
              </a:ext>
            </a:extLst>
          </p:cNvPr>
          <p:cNvSpPr txBox="1"/>
          <p:nvPr/>
        </p:nvSpPr>
        <p:spPr>
          <a:xfrm>
            <a:off x="1729068" y="204930"/>
            <a:ext cx="9519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Our model assumes a different Hubble rate </a:t>
            </a:r>
          </a:p>
          <a:p>
            <a:pPr algn="ctr"/>
            <a:r>
              <a:rPr lang="en-US" sz="2800" dirty="0">
                <a:solidFill>
                  <a:srgbClr val="FF2F92"/>
                </a:solidFill>
              </a:rPr>
              <a:t>for each principal axe of the ellipsoid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29222-A12A-0BCA-6A86-9664A697AC25}"/>
              </a:ext>
            </a:extLst>
          </p:cNvPr>
          <p:cNvSpPr txBox="1"/>
          <p:nvPr/>
        </p:nvSpPr>
        <p:spPr>
          <a:xfrm>
            <a:off x="628083" y="5345018"/>
            <a:ext cx="272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Radial velocities CF4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(the data)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11DD5-0F3E-6EB5-22B4-B35290228DCB}"/>
              </a:ext>
            </a:extLst>
          </p:cNvPr>
          <p:cNvSpPr txBox="1"/>
          <p:nvPr/>
        </p:nvSpPr>
        <p:spPr>
          <a:xfrm>
            <a:off x="7391502" y="5345019"/>
            <a:ext cx="6099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Best fit Triaxial model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(the theory)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1E40B5-75BD-8A42-6FCD-3136ED3CE31A}"/>
                  </a:ext>
                </a:extLst>
              </p:cNvPr>
              <p:cNvSpPr txBox="1"/>
              <p:nvPr/>
            </p:nvSpPr>
            <p:spPr>
              <a:xfrm>
                <a:off x="4110772" y="2372246"/>
                <a:ext cx="397045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The best fit values for the expansion rates are:</a:t>
                </a: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−3.40</m:t>
                      </m:r>
                    </m:oMath>
                  </m:oMathPara>
                </a14:m>
                <a:endParaRPr lang="en-AU" sz="2400" b="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−0.65</m:t>
                      </m:r>
                    </m:oMath>
                  </m:oMathPara>
                </a14:m>
                <a:endParaRPr lang="en-AU" sz="2400" b="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+0.69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1E40B5-75BD-8A42-6FCD-3136ED3CE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772" y="2372246"/>
                <a:ext cx="3970457" cy="3046988"/>
              </a:xfrm>
              <a:prstGeom prst="rect">
                <a:avLst/>
              </a:prstGeom>
              <a:blipFill>
                <a:blip r:embed="rId7"/>
                <a:stretch>
                  <a:fillRect t="-1660" b="-2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pinning data.mov">
            <a:hlinkClick r:id="" action="ppaction://media"/>
            <a:extLst>
              <a:ext uri="{FF2B5EF4-FFF2-40B4-BE49-F238E27FC236}">
                <a16:creationId xmlns:a16="http://schemas.microsoft.com/office/drawing/2014/main" id="{020952C9-2A35-3CED-97CF-0041E5391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226" y="2170912"/>
            <a:ext cx="3376676" cy="2851731"/>
          </a:xfrm>
          <a:prstGeom prst="rect">
            <a:avLst/>
          </a:prstGeom>
        </p:spPr>
      </p:pic>
      <p:pic>
        <p:nvPicPr>
          <p:cNvPr id="4" name="spinning theory.mov">
            <a:hlinkClick r:id="" action="ppaction://media"/>
            <a:extLst>
              <a:ext uri="{FF2B5EF4-FFF2-40B4-BE49-F238E27FC236}">
                <a16:creationId xmlns:a16="http://schemas.microsoft.com/office/drawing/2014/main" id="{1818B190-48FD-017F-43C6-1AADFB51DA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2100" y="2170912"/>
            <a:ext cx="3499302" cy="2984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C2D6B-37FC-40CF-FCF7-286F4784BF4C}"/>
              </a:ext>
            </a:extLst>
          </p:cNvPr>
          <p:cNvSpPr txBox="1"/>
          <p:nvPr/>
        </p:nvSpPr>
        <p:spPr>
          <a:xfrm>
            <a:off x="305146" y="6398727"/>
            <a:ext cx="6749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Courtois et al, A&amp;A 670  (2023)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ADB76-AC49-0134-E045-384DD24CDA86}"/>
              </a:ext>
            </a:extLst>
          </p:cNvPr>
          <p:cNvSpPr txBox="1"/>
          <p:nvPr/>
        </p:nvSpPr>
        <p:spPr>
          <a:xfrm>
            <a:off x="3426999" y="1295642"/>
            <a:ext cx="6834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Peculiar velocities 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E3B21A-4C58-0C64-0463-3F37EAD2AC61}"/>
              </a:ext>
            </a:extLst>
          </p:cNvPr>
          <p:cNvCxnSpPr/>
          <p:nvPr/>
        </p:nvCxnSpPr>
        <p:spPr>
          <a:xfrm>
            <a:off x="5666503" y="1495697"/>
            <a:ext cx="130185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11BBC38-96C7-7C56-5C6C-85CE841F8A51}"/>
              </a:ext>
            </a:extLst>
          </p:cNvPr>
          <p:cNvSpPr txBox="1"/>
          <p:nvPr/>
        </p:nvSpPr>
        <p:spPr>
          <a:xfrm>
            <a:off x="7115463" y="1295642"/>
            <a:ext cx="6834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Anisotropic expansion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F2043D28-9DA4-B4C4-3401-42FBFB3F5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657" y="1201684"/>
            <a:ext cx="6414827" cy="4811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36996F-6955-80DC-E4DF-B6611AEA65D1}"/>
              </a:ext>
            </a:extLst>
          </p:cNvPr>
          <p:cNvSpPr txBox="1"/>
          <p:nvPr/>
        </p:nvSpPr>
        <p:spPr>
          <a:xfrm>
            <a:off x="1524000" y="355722"/>
            <a:ext cx="8452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2F92"/>
                </a:solidFill>
              </a:rPr>
              <a:t>The fit is remarkably good!</a:t>
            </a:r>
          </a:p>
        </p:txBody>
      </p:sp>
      <p:pic>
        <p:nvPicPr>
          <p:cNvPr id="2" name="spinning residuals.mov">
            <a:hlinkClick r:id="" action="ppaction://media"/>
            <a:extLst>
              <a:ext uri="{FF2B5EF4-FFF2-40B4-BE49-F238E27FC236}">
                <a16:creationId xmlns:a16="http://schemas.microsoft.com/office/drawing/2014/main" id="{973A69F9-B735-8EC1-85A2-AD9EF6228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01684"/>
            <a:ext cx="5718875" cy="4811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3B538-A610-056C-2D98-BAB5DC208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797" y="1201684"/>
            <a:ext cx="487203" cy="4811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4C66E-16BE-E1EB-6716-D64F0D328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655994" y="3308350"/>
            <a:ext cx="16129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36996F-6955-80DC-E4DF-B6611AEA65D1}"/>
              </a:ext>
            </a:extLst>
          </p:cNvPr>
          <p:cNvSpPr txBox="1"/>
          <p:nvPr/>
        </p:nvSpPr>
        <p:spPr>
          <a:xfrm>
            <a:off x="3733440" y="28651"/>
            <a:ext cx="5404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Impact on Cosmology?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0140F4-002E-DF73-A4CE-E294EFB2E186}"/>
              </a:ext>
            </a:extLst>
          </p:cNvPr>
          <p:cNvSpPr txBox="1"/>
          <p:nvPr/>
        </p:nvSpPr>
        <p:spPr>
          <a:xfrm>
            <a:off x="2178996" y="6428180"/>
            <a:ext cx="8092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</a:rPr>
              <a:t>Corrections for the Pantheon+ </a:t>
            </a:r>
            <a:r>
              <a:rPr lang="en-US" sz="2400" dirty="0" err="1">
                <a:solidFill>
                  <a:schemeClr val="accent5"/>
                </a:solidFill>
              </a:rPr>
              <a:t>SnIa</a:t>
            </a:r>
            <a:r>
              <a:rPr lang="en-US" sz="2400" dirty="0">
                <a:solidFill>
                  <a:schemeClr val="accent5"/>
                </a:solidFill>
              </a:rPr>
              <a:t> between  0.023 &lt;  z &lt; 0.15</a:t>
            </a:r>
          </a:p>
        </p:txBody>
      </p:sp>
      <p:pic>
        <p:nvPicPr>
          <p:cNvPr id="5" name="P+corr_animation.mov">
            <a:hlinkClick r:id="" action="ppaction://media"/>
            <a:extLst>
              <a:ext uri="{FF2B5EF4-FFF2-40B4-BE49-F238E27FC236}">
                <a16:creationId xmlns:a16="http://schemas.microsoft.com/office/drawing/2014/main" id="{8DD8D02E-89F7-1A29-5402-2D05102422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810" y="2393803"/>
            <a:ext cx="4229712" cy="3783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5E1B4-39BB-8111-41B4-20065E0F4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522" y="2390569"/>
            <a:ext cx="7821478" cy="3786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B06872-06B6-532C-A400-05B441122333}"/>
              </a:ext>
            </a:extLst>
          </p:cNvPr>
          <p:cNvSpPr txBox="1"/>
          <p:nvPr/>
        </p:nvSpPr>
        <p:spPr>
          <a:xfrm>
            <a:off x="852076" y="516381"/>
            <a:ext cx="1116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Cosmological distances need to be corrected for the different directional expansion rate: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5E82E3-4F1C-1051-5211-E8407C5C1ECC}"/>
                  </a:ext>
                </a:extLst>
              </p:cNvPr>
              <p:cNvSpPr txBox="1"/>
              <p:nvPr/>
            </p:nvSpPr>
            <p:spPr>
              <a:xfrm>
                <a:off x="1308924" y="1009800"/>
                <a:ext cx="4497257" cy="1023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l-G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l-GR" sz="2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AU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acc>
                            <m:accPr>
                              <m:chr m:val="̅"/>
                              <m:ctrlP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sup>
                        <m:e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f>
                        <m:fPr>
                          <m:ctrlP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den>
                      </m:f>
                      <m:r>
                        <a:rPr lang="en-AU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AU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AU" sz="2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d>
                            <m:dPr>
                              <m:ctrlP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5E82E3-4F1C-1051-5211-E8407C5C1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924" y="1009800"/>
                <a:ext cx="4497257" cy="1023550"/>
              </a:xfrm>
              <a:prstGeom prst="rect">
                <a:avLst/>
              </a:prstGeom>
              <a:blipFill>
                <a:blip r:embed="rId7"/>
                <a:stretch>
                  <a:fillRect l="-1695" t="-119512" b="-18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D8CEDD-4A50-C876-7107-5540C76D327F}"/>
                  </a:ext>
                </a:extLst>
              </p:cNvPr>
              <p:cNvSpPr txBox="1"/>
              <p:nvPr/>
            </p:nvSpPr>
            <p:spPr>
              <a:xfrm>
                <a:off x="5843356" y="1161239"/>
                <a:ext cx="6176074" cy="801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l-G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l-GR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l-GR" sz="2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AU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f>
                        <m:fPr>
                          <m:ctrlPr>
                            <a:rPr lang="en-AU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  <m:d>
                            <m:dPr>
                              <m:ctrlPr>
                                <a:rPr lang="el-G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l-G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̅"/>
                              <m:ctrlP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  <m:d>
                            <m:dPr>
                              <m:ctrlPr>
                                <a:rPr lang="el-GR" sz="2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l-GR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D8CEDD-4A50-C876-7107-5540C76D3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356" y="1161239"/>
                <a:ext cx="6176074" cy="801181"/>
              </a:xfrm>
              <a:prstGeom prst="rect">
                <a:avLst/>
              </a:prstGeom>
              <a:blipFill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0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36996F-6955-80DC-E4DF-B6611AEA65D1}"/>
              </a:ext>
            </a:extLst>
          </p:cNvPr>
          <p:cNvSpPr txBox="1"/>
          <p:nvPr/>
        </p:nvSpPr>
        <p:spPr>
          <a:xfrm>
            <a:off x="3393687" y="160583"/>
            <a:ext cx="5404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Impact on Cosmology?</a:t>
            </a:r>
          </a:p>
        </p:txBody>
      </p:sp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2E139718-8542-76BC-6203-6E1F6A30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956864"/>
            <a:ext cx="7223530" cy="5740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9896C3-D79E-D6D1-FFBA-1730667DA6FE}"/>
                  </a:ext>
                </a:extLst>
              </p:cNvPr>
              <p:cNvSpPr txBox="1"/>
              <p:nvPr/>
            </p:nvSpPr>
            <p:spPr>
              <a:xfrm>
                <a:off x="7925428" y="1245755"/>
                <a:ext cx="3956021" cy="1971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The closer the source, the larger the correction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2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For </a:t>
                </a:r>
                <a:r>
                  <a:rPr lang="en-AU" sz="2200" dirty="0" err="1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lowz</a:t>
                </a:r>
                <a:r>
                  <a:rPr lang="en-AU" sz="2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Pantheon+ </a:t>
                </a:r>
                <a14:m>
                  <m:oMath xmlns:m="http://schemas.openxmlformats.org/officeDocument/2006/math">
                    <m:r>
                      <a:rPr lang="el-GR" sz="2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AU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0.5 </m:t>
                    </m:r>
                    <m:f>
                      <m:fPr>
                        <m:ctrlP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AU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𝑀𝑝𝑐</m:t>
                        </m:r>
                      </m:den>
                    </m:f>
                  </m:oMath>
                </a14:m>
                <a:endParaRPr lang="en-US" sz="2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9896C3-D79E-D6D1-FFBA-1730667DA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428" y="1245755"/>
                <a:ext cx="3956021" cy="1971437"/>
              </a:xfrm>
              <a:prstGeom prst="rect">
                <a:avLst/>
              </a:prstGeom>
              <a:blipFill>
                <a:blip r:embed="rId4"/>
                <a:stretch>
                  <a:fillRect l="-1923" t="-1274"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FD00528-67F8-8DCB-BA93-5D45F20DD9FC}"/>
              </a:ext>
            </a:extLst>
          </p:cNvPr>
          <p:cNvSpPr txBox="1"/>
          <p:nvPr/>
        </p:nvSpPr>
        <p:spPr>
          <a:xfrm>
            <a:off x="7474215" y="4030337"/>
            <a:ext cx="44072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...in the wrong direction!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err="1">
                <a:solidFill>
                  <a:schemeClr val="bg1"/>
                </a:solidFill>
              </a:rPr>
              <a:t>Laniakea’s</a:t>
            </a:r>
            <a:r>
              <a:rPr lang="en-US" sz="2200" dirty="0">
                <a:solidFill>
                  <a:schemeClr val="bg1"/>
                </a:solidFill>
              </a:rPr>
              <a:t> backreaction slightly increases the tension</a:t>
            </a:r>
          </a:p>
        </p:txBody>
      </p:sp>
    </p:spTree>
    <p:extLst>
      <p:ext uri="{BB962C8B-B14F-4D97-AF65-F5344CB8AC3E}">
        <p14:creationId xmlns:p14="http://schemas.microsoft.com/office/powerpoint/2010/main" val="24812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748CC3-5353-0023-A225-05E870DDD812}"/>
              </a:ext>
            </a:extLst>
          </p:cNvPr>
          <p:cNvSpPr txBox="1"/>
          <p:nvPr/>
        </p:nvSpPr>
        <p:spPr>
          <a:xfrm>
            <a:off x="0" y="0"/>
            <a:ext cx="10259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2F92"/>
                </a:solidFill>
              </a:rPr>
              <a:t>Summary and Take aways 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11378F-6682-D4C7-CA40-317081CD783F}"/>
              </a:ext>
            </a:extLst>
          </p:cNvPr>
          <p:cNvSpPr txBox="1"/>
          <p:nvPr/>
        </p:nvSpPr>
        <p:spPr>
          <a:xfrm>
            <a:off x="189570" y="1064961"/>
            <a:ext cx="5705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We need better analytical modelling for the formation of LSS in the Universe. Elliptical cows might be a good starting point!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812FF-3809-5253-B86C-F01B046C5E9F}"/>
              </a:ext>
            </a:extLst>
          </p:cNvPr>
          <p:cNvSpPr txBox="1"/>
          <p:nvPr/>
        </p:nvSpPr>
        <p:spPr>
          <a:xfrm>
            <a:off x="4319817" y="5377540"/>
            <a:ext cx="7491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Our cosmological inference might be systematically biased by our cosmic environment. High-precision cosmology might require high-precision modelling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6F2620-2937-24C2-350B-FBD3EE643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9253"/>
            <a:ext cx="3403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F2DCF-5AB0-AB08-9D52-BF2BA14D0AD8}"/>
              </a:ext>
            </a:extLst>
          </p:cNvPr>
          <p:cNvSpPr txBox="1"/>
          <p:nvPr/>
        </p:nvSpPr>
        <p:spPr>
          <a:xfrm>
            <a:off x="5313360" y="3900065"/>
            <a:ext cx="570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(Comic by Ingrid </a:t>
            </a:r>
            <a:r>
              <a:rPr lang="en-US" sz="1600" dirty="0" err="1">
                <a:solidFill>
                  <a:schemeClr val="bg1"/>
                </a:solidFill>
              </a:rPr>
              <a:t>Kallick</a:t>
            </a:r>
            <a:r>
              <a:rPr lang="en-US" sz="1600" dirty="0">
                <a:solidFill>
                  <a:schemeClr val="bg1"/>
                </a:solidFill>
              </a:rPr>
              <a:t> for the program cover of the 1996 American Astronomical Association meeting [Wikipedia])</a:t>
            </a:r>
          </a:p>
        </p:txBody>
      </p:sp>
      <p:pic>
        <p:nvPicPr>
          <p:cNvPr id="5124" name="Picture 4" descr="r/funny - OMG I'm flying! (pic)">
            <a:extLst>
              <a:ext uri="{FF2B5EF4-FFF2-40B4-BE49-F238E27FC236}">
                <a16:creationId xmlns:a16="http://schemas.microsoft.com/office/drawing/2014/main" id="{3FBB6EC0-47AE-FAA8-CFFE-17470BDD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0" y="3222178"/>
            <a:ext cx="3133254" cy="32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18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FAF9B5-1DC2-5D76-5D86-7E02CD9A1801}"/>
              </a:ext>
            </a:extLst>
          </p:cNvPr>
          <p:cNvSpPr txBox="1"/>
          <p:nvPr/>
        </p:nvSpPr>
        <p:spPr>
          <a:xfrm>
            <a:off x="2535936" y="861166"/>
            <a:ext cx="6876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“Much of this research requires large teams that must focus on specific goals. This is essential but it hinders recognition of other possibly interesting hints to the nature </a:t>
            </a:r>
            <a:r>
              <a:rPr lang="en-AU">
                <a:solidFill>
                  <a:schemeClr val="bg1"/>
                </a:solidFill>
              </a:rPr>
              <a:t>of reality.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2A191-9C92-F47C-7259-3FD6B30C1BE4}"/>
              </a:ext>
            </a:extLst>
          </p:cNvPr>
          <p:cNvSpPr txBox="1"/>
          <p:nvPr/>
        </p:nvSpPr>
        <p:spPr>
          <a:xfrm>
            <a:off x="2926080" y="203598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i="1" dirty="0">
                <a:solidFill>
                  <a:schemeClr val="bg1"/>
                </a:solidFill>
              </a:rPr>
              <a:t> It is worth widening your vision on occasion to see if you can spot one, </a:t>
            </a:r>
            <a:r>
              <a:rPr lang="en-AU" sz="2000" i="1" u="sng" dirty="0">
                <a:solidFill>
                  <a:schemeClr val="bg1"/>
                </a:solidFill>
              </a:rPr>
              <a:t>while keeping your day job.”</a:t>
            </a:r>
            <a:endParaRPr lang="en-US" sz="2000" i="1" u="sng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972BE-9EF5-C359-EA88-0110CDBC8C2C}"/>
              </a:ext>
            </a:extLst>
          </p:cNvPr>
          <p:cNvSpPr txBox="1"/>
          <p:nvPr/>
        </p:nvSpPr>
        <p:spPr>
          <a:xfrm>
            <a:off x="1063975" y="148010"/>
            <a:ext cx="10259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2F92"/>
                </a:solidFill>
              </a:rPr>
              <a:t>Self-Advertisement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63EA7-2681-F210-7C57-7AD199027973}"/>
              </a:ext>
            </a:extLst>
          </p:cNvPr>
          <p:cNvSpPr txBox="1"/>
          <p:nvPr/>
        </p:nvSpPr>
        <p:spPr>
          <a:xfrm>
            <a:off x="5852160" y="28040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dirty="0">
                <a:solidFill>
                  <a:srgbClr val="898989"/>
                </a:solidFill>
                <a:effectLst/>
              </a:rPr>
              <a:t>(Jim Peebles)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C847E-6C62-767C-980F-E246D98414BF}"/>
              </a:ext>
            </a:extLst>
          </p:cNvPr>
          <p:cNvSpPr txBox="1"/>
          <p:nvPr/>
        </p:nvSpPr>
        <p:spPr>
          <a:xfrm>
            <a:off x="6193535" y="4242508"/>
            <a:ext cx="25709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I’m on the job market,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If you liked my science, please feel free to reach out!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(MCSA season is almost there) 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mr-wolf-solves-problems-keitel-min – GRUMO">
            <a:extLst>
              <a:ext uri="{FF2B5EF4-FFF2-40B4-BE49-F238E27FC236}">
                <a16:creationId xmlns:a16="http://schemas.microsoft.com/office/drawing/2014/main" id="{9C9A45FE-2513-1935-E0BA-47F70B3B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0" y="3627354"/>
            <a:ext cx="4529264" cy="289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A1E1D5-A931-7003-4E60-560ED518C2A8}"/>
              </a:ext>
            </a:extLst>
          </p:cNvPr>
          <p:cNvCxnSpPr>
            <a:cxnSpLocks/>
          </p:cNvCxnSpPr>
          <p:nvPr/>
        </p:nvCxnSpPr>
        <p:spPr>
          <a:xfrm>
            <a:off x="3590544" y="4078532"/>
            <a:ext cx="168656" cy="790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3D77C5-A68D-AC81-D990-EE9CA001AD4A}"/>
              </a:ext>
            </a:extLst>
          </p:cNvPr>
          <p:cNvCxnSpPr>
            <a:cxnSpLocks/>
          </p:cNvCxnSpPr>
          <p:nvPr/>
        </p:nvCxnSpPr>
        <p:spPr>
          <a:xfrm>
            <a:off x="3938265" y="4078532"/>
            <a:ext cx="440695" cy="790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BE6E69-66B0-322D-35DC-A12DF4F31881}"/>
              </a:ext>
            </a:extLst>
          </p:cNvPr>
          <p:cNvSpPr txBox="1"/>
          <p:nvPr/>
        </p:nvSpPr>
        <p:spPr>
          <a:xfrm>
            <a:off x="3468624" y="3849849"/>
            <a:ext cx="1133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Dr.     Leo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A6CF7A-5876-E38C-E98C-514F23352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267" y="4078532"/>
            <a:ext cx="676656" cy="10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5D4C3-8460-51C2-7C30-20F739D74813}"/>
              </a:ext>
            </a:extLst>
          </p:cNvPr>
          <p:cNvSpPr txBox="1"/>
          <p:nvPr/>
        </p:nvSpPr>
        <p:spPr>
          <a:xfrm>
            <a:off x="2298326" y="2269831"/>
            <a:ext cx="75953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Thanks for your attention!</a:t>
            </a:r>
            <a:br>
              <a:rPr lang="en-US" sz="2800" dirty="0">
                <a:solidFill>
                  <a:srgbClr val="FF2F92"/>
                </a:solidFill>
              </a:rPr>
            </a:br>
            <a:br>
              <a:rPr lang="en-US" sz="2800" dirty="0">
                <a:solidFill>
                  <a:srgbClr val="FF2F92"/>
                </a:solidFill>
              </a:rPr>
            </a:br>
            <a:r>
              <a:rPr lang="en-US" sz="2800" dirty="0">
                <a:solidFill>
                  <a:srgbClr val="FF2F92"/>
                </a:solidFill>
              </a:rPr>
              <a:t>Looking forward to your questions!</a:t>
            </a:r>
          </a:p>
        </p:txBody>
      </p:sp>
    </p:spTree>
    <p:extLst>
      <p:ext uri="{BB962C8B-B14F-4D97-AF65-F5344CB8AC3E}">
        <p14:creationId xmlns:p14="http://schemas.microsoft.com/office/powerpoint/2010/main" val="1418858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7950D7-A6CB-CAD9-E5A6-97031A29414F}"/>
              </a:ext>
            </a:extLst>
          </p:cNvPr>
          <p:cNvSpPr txBox="1"/>
          <p:nvPr/>
        </p:nvSpPr>
        <p:spPr>
          <a:xfrm>
            <a:off x="1892447" y="651050"/>
            <a:ext cx="840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2F92"/>
                </a:solidFill>
              </a:rPr>
              <a:t>Backup: Cosmic Web or Cosmic Crystal?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225FA-4B3C-1BCD-D4AB-84A8401D2AD2}"/>
              </a:ext>
            </a:extLst>
          </p:cNvPr>
          <p:cNvSpPr txBox="1"/>
          <p:nvPr/>
        </p:nvSpPr>
        <p:spPr>
          <a:xfrm>
            <a:off x="2048106" y="1628630"/>
            <a:ext cx="8095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It seems that scientists are often attracted to beautiful theories in the way that insects are attracted to flowers.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Not by logical deduction, but by something like a sense of smell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EF7D2-C076-D0E4-989C-E780102752B5}"/>
              </a:ext>
            </a:extLst>
          </p:cNvPr>
          <p:cNvSpPr txBox="1"/>
          <p:nvPr/>
        </p:nvSpPr>
        <p:spPr>
          <a:xfrm>
            <a:off x="8621751" y="2660461"/>
            <a:ext cx="304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(Steven Weinberg)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CB87A-2122-4099-4A75-A5B48EB99089}"/>
              </a:ext>
            </a:extLst>
          </p:cNvPr>
          <p:cNvSpPr txBox="1"/>
          <p:nvPr/>
        </p:nvSpPr>
        <p:spPr>
          <a:xfrm>
            <a:off x="3706337" y="3547874"/>
            <a:ext cx="455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5"/>
                </a:solidFill>
              </a:rPr>
              <a:t>Based on </a:t>
            </a:r>
            <a:r>
              <a:rPr lang="en-US" sz="2000" i="1" dirty="0" err="1">
                <a:solidFill>
                  <a:schemeClr val="accent5"/>
                </a:solidFill>
              </a:rPr>
              <a:t>arXiv</a:t>
            </a:r>
            <a:r>
              <a:rPr lang="en-US" sz="2000" i="1" dirty="0">
                <a:solidFill>
                  <a:schemeClr val="accent5"/>
                </a:solidFill>
              </a:rPr>
              <a:t>: 2205.05235 (LG, T. Davis)</a:t>
            </a:r>
          </a:p>
        </p:txBody>
      </p:sp>
      <p:pic>
        <p:nvPicPr>
          <p:cNvPr id="17" name="Picture 16" descr="A group of people playing frisbee on a beach&#10;&#10;Description automatically generated">
            <a:extLst>
              <a:ext uri="{FF2B5EF4-FFF2-40B4-BE49-F238E27FC236}">
                <a16:creationId xmlns:a16="http://schemas.microsoft.com/office/drawing/2014/main" id="{7C39CE80-4024-D833-4F0A-CE38EEC3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910" y="4673094"/>
            <a:ext cx="1666179" cy="16498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A17E1E-BDCD-AD87-0379-9F55B48FF318}"/>
              </a:ext>
            </a:extLst>
          </p:cNvPr>
          <p:cNvSpPr txBox="1"/>
          <p:nvPr/>
        </p:nvSpPr>
        <p:spPr>
          <a:xfrm>
            <a:off x="2048107" y="4234219"/>
            <a:ext cx="8095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0" i="1" dirty="0">
                <a:solidFill>
                  <a:schemeClr val="bg1"/>
                </a:solidFill>
                <a:effectLst/>
                <a:latin typeface="-apple-system"/>
              </a:rPr>
              <a:t>(</a:t>
            </a:r>
            <a:r>
              <a:rPr lang="en-AU" sz="1600" b="0" i="1" dirty="0" err="1">
                <a:solidFill>
                  <a:schemeClr val="bg1"/>
                </a:solidFill>
                <a:effectLst/>
                <a:latin typeface="-apple-system"/>
              </a:rPr>
              <a:t>honorable</a:t>
            </a:r>
            <a:r>
              <a:rPr lang="en-AU" sz="1600" b="0" i="1" dirty="0">
                <a:solidFill>
                  <a:schemeClr val="bg1"/>
                </a:solidFill>
                <a:effectLst/>
                <a:latin typeface="-apple-system"/>
              </a:rPr>
              <a:t> mention at the Gravity Research Foundation 2022 Awards for Essays on Gravitation)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39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B7FFD3-2ABD-8216-6E1A-73E02EE35CB9}"/>
              </a:ext>
            </a:extLst>
          </p:cNvPr>
          <p:cNvSpPr txBox="1"/>
          <p:nvPr/>
        </p:nvSpPr>
        <p:spPr>
          <a:xfrm>
            <a:off x="5402503" y="537963"/>
            <a:ext cx="411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Ingredients: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09C57-3838-3372-AF87-A4ACE514C571}"/>
              </a:ext>
            </a:extLst>
          </p:cNvPr>
          <p:cNvSpPr txBox="1"/>
          <p:nvPr/>
        </p:nvSpPr>
        <p:spPr>
          <a:xfrm>
            <a:off x="243468" y="1664506"/>
            <a:ext cx="12255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-Structures in the cosmic web inherit intrinsic “quantum” spin from the BIX SU(2) symmetry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CD781-F052-8AC7-54E1-41615DFA1050}"/>
              </a:ext>
            </a:extLst>
          </p:cNvPr>
          <p:cNvSpPr txBox="1"/>
          <p:nvPr/>
        </p:nvSpPr>
        <p:spPr>
          <a:xfrm>
            <a:off x="2372421" y="2801852"/>
            <a:ext cx="744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-At late times, these “spinors” are distributed on a static lattice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(The cosmic web is “frozen” in comoving coordinates)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EC330E-3EA7-C0D2-5397-2424AF32A8C3}"/>
                  </a:ext>
                </a:extLst>
              </p:cNvPr>
              <p:cNvSpPr txBox="1"/>
              <p:nvPr/>
            </p:nvSpPr>
            <p:spPr>
              <a:xfrm>
                <a:off x="806605" y="4113061"/>
                <a:ext cx="11128917" cy="73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-The “Background” Universe can be thought of as a thermal bath approaching </a:t>
                </a: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its minimum temperature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EC330E-3EA7-C0D2-5397-2424AF32A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05" y="4113061"/>
                <a:ext cx="11128917" cy="737894"/>
              </a:xfrm>
              <a:prstGeom prst="rect">
                <a:avLst/>
              </a:prstGeom>
              <a:blipFill>
                <a:blip r:embed="rId3"/>
                <a:stretch>
                  <a:fillRect t="-5085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717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1704A5-8710-A8AE-9A15-E6897460D905}"/>
              </a:ext>
            </a:extLst>
          </p:cNvPr>
          <p:cNvSpPr txBox="1"/>
          <p:nvPr/>
        </p:nvSpPr>
        <p:spPr>
          <a:xfrm>
            <a:off x="3637981" y="34570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 Problems sourced by ignorance: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F3CA1E-E465-A45D-E271-361B922E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41" y="1992236"/>
            <a:ext cx="3480555" cy="27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F0F6F-47D0-F895-1ADE-1DCE37035C95}"/>
              </a:ext>
            </a:extLst>
          </p:cNvPr>
          <p:cNvSpPr txBox="1"/>
          <p:nvPr/>
        </p:nvSpPr>
        <p:spPr>
          <a:xfrm>
            <a:off x="-242154" y="796399"/>
            <a:ext cx="60941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What is the cosmological constant? 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AU" sz="1600" b="0" i="1" dirty="0">
                <a:solidFill>
                  <a:srgbClr val="898989"/>
                </a:solidFill>
                <a:effectLst/>
              </a:rPr>
              <a:t>"If you're puzzled by what dark energy is, you're in good company.” </a:t>
            </a:r>
          </a:p>
          <a:p>
            <a:pPr algn="ctr"/>
            <a:r>
              <a:rPr lang="en-AU" sz="1600" b="0" i="1" dirty="0">
                <a:solidFill>
                  <a:srgbClr val="898989"/>
                </a:solidFill>
                <a:effectLst/>
              </a:rPr>
              <a:t>(Saul Perlmutter)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181032-B416-70C0-6017-91791966C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029" y="706305"/>
            <a:ext cx="4491255" cy="9889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A7A6A1-C094-38E1-84F9-88CDCC7AD8C3}"/>
              </a:ext>
            </a:extLst>
          </p:cNvPr>
          <p:cNvSpPr txBox="1"/>
          <p:nvPr/>
        </p:nvSpPr>
        <p:spPr>
          <a:xfrm>
            <a:off x="4416541" y="5369103"/>
            <a:ext cx="70810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the Dark Matter?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AU" sz="1600" b="0" i="1" dirty="0">
                <a:solidFill>
                  <a:srgbClr val="898989"/>
                </a:solidFill>
                <a:effectLst/>
              </a:rPr>
              <a:t>”..if you’re so smart, why don’t you tell me what that dark matter is? And I’ll have to confess, I don’t know.” </a:t>
            </a:r>
          </a:p>
          <a:p>
            <a:pPr algn="ctr"/>
            <a:r>
              <a:rPr lang="en-AU" sz="1600" b="0" i="1" dirty="0">
                <a:solidFill>
                  <a:srgbClr val="898989"/>
                </a:solidFill>
                <a:effectLst/>
              </a:rPr>
              <a:t>(Jim Peebles)</a:t>
            </a:r>
            <a:endParaRPr lang="en-US" sz="16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1ED4E06-0992-1A15-714B-1BC723AF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3" y="3707699"/>
            <a:ext cx="3764213" cy="28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6817F-8FC6-DEA7-907E-7626499242D3}"/>
              </a:ext>
            </a:extLst>
          </p:cNvPr>
          <p:cNvSpPr txBox="1"/>
          <p:nvPr/>
        </p:nvSpPr>
        <p:spPr>
          <a:xfrm>
            <a:off x="-1734873" y="6546071"/>
            <a:ext cx="7640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(Futurama S1 E4, Image from Futurama Wiki)</a:t>
            </a:r>
          </a:p>
        </p:txBody>
      </p:sp>
    </p:spTree>
    <p:extLst>
      <p:ext uri="{BB962C8B-B14F-4D97-AF65-F5344CB8AC3E}">
        <p14:creationId xmlns:p14="http://schemas.microsoft.com/office/powerpoint/2010/main" val="1981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80333C-1D2A-8B31-8433-8E2A342A6A62}"/>
              </a:ext>
            </a:extLst>
          </p:cNvPr>
          <p:cNvSpPr txBox="1"/>
          <p:nvPr/>
        </p:nvSpPr>
        <p:spPr>
          <a:xfrm>
            <a:off x="1280530" y="384366"/>
            <a:ext cx="10337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Taking these speculations semi-seriously, is there any phenomenological implications?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C7712B-B4DB-831F-AF41-713795CE2EBD}"/>
                  </a:ext>
                </a:extLst>
              </p:cNvPr>
              <p:cNvSpPr txBox="1"/>
              <p:nvPr/>
            </p:nvSpPr>
            <p:spPr>
              <a:xfrm>
                <a:off x="200723" y="2228671"/>
                <a:ext cx="554215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Well, Quantum Physicists have been studying spin lattices for more than a century now. 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The simplest example is the </a:t>
                </a:r>
                <a:r>
                  <a:rPr lang="en-US" dirty="0" err="1">
                    <a:solidFill>
                      <a:schemeClr val="bg1"/>
                    </a:solidFill>
                  </a:rPr>
                  <a:t>Ising</a:t>
                </a:r>
                <a:r>
                  <a:rPr lang="en-US" dirty="0">
                    <a:solidFill>
                      <a:schemeClr val="bg1"/>
                    </a:solidFill>
                  </a:rPr>
                  <a:t> model, a lattice of spin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The spins are randomly distributed at high temperatures, but at low ones (close to the critical temperature T) they align coherently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C7712B-B4DB-831F-AF41-713795CE2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23" y="2228671"/>
                <a:ext cx="5542156" cy="3139321"/>
              </a:xfrm>
              <a:prstGeom prst="rect">
                <a:avLst/>
              </a:prstGeom>
              <a:blipFill>
                <a:blip r:embed="rId3"/>
                <a:stretch>
                  <a:fillRect l="-685" t="-806" r="-1598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>
            <a:extLst>
              <a:ext uri="{FF2B5EF4-FFF2-40B4-BE49-F238E27FC236}">
                <a16:creationId xmlns:a16="http://schemas.microsoft.com/office/drawing/2014/main" id="{ACCDCCDC-5A1F-E2B5-2187-8C255115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21" y="1726062"/>
            <a:ext cx="5452399" cy="408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DE3D8-6A2A-A469-EE9B-493CDBBCC705}"/>
              </a:ext>
            </a:extLst>
          </p:cNvPr>
          <p:cNvSpPr txBox="1"/>
          <p:nvPr/>
        </p:nvSpPr>
        <p:spPr>
          <a:xfrm>
            <a:off x="6649569" y="5932020"/>
            <a:ext cx="566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(Time evolution correspond to decreasing temperature)</a:t>
            </a:r>
          </a:p>
        </p:txBody>
      </p:sp>
    </p:spTree>
    <p:extLst>
      <p:ext uri="{BB962C8B-B14F-4D97-AF65-F5344CB8AC3E}">
        <p14:creationId xmlns:p14="http://schemas.microsoft.com/office/powerpoint/2010/main" val="1375303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80333C-1D2A-8B31-8433-8E2A342A6A62}"/>
              </a:ext>
            </a:extLst>
          </p:cNvPr>
          <p:cNvSpPr txBox="1"/>
          <p:nvPr/>
        </p:nvSpPr>
        <p:spPr>
          <a:xfrm>
            <a:off x="1267521" y="370872"/>
            <a:ext cx="1033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2F92"/>
                </a:solidFill>
              </a:rPr>
              <a:t>Ising</a:t>
            </a:r>
            <a:r>
              <a:rPr lang="en-US" sz="2800" dirty="0">
                <a:solidFill>
                  <a:srgbClr val="FF2F92"/>
                </a:solidFill>
              </a:rPr>
              <a:t> Model for the cosmic web!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910D1-EBA9-3605-BA44-7B3CB65F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41" y="1320390"/>
            <a:ext cx="5662959" cy="3932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A6F1B9-EAD9-D084-B87E-1371237F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111" y="1320390"/>
            <a:ext cx="5662961" cy="3932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FB546-D2E8-BC67-2F77-E1E4E82217D8}"/>
              </a:ext>
            </a:extLst>
          </p:cNvPr>
          <p:cNvSpPr txBox="1"/>
          <p:nvPr/>
        </p:nvSpPr>
        <p:spPr>
          <a:xfrm>
            <a:off x="1673734" y="5352944"/>
            <a:ext cx="359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Ferromagnetic Cosmic web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29C75-095B-ED8A-E050-7A93EF66D3C3}"/>
              </a:ext>
            </a:extLst>
          </p:cNvPr>
          <p:cNvSpPr txBox="1"/>
          <p:nvPr/>
        </p:nvSpPr>
        <p:spPr>
          <a:xfrm>
            <a:off x="7502913" y="5352944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Anti-Ferromagnetic Cosmic web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A99C2-3DA8-9430-AAA7-BE8C8C009D6B}"/>
              </a:ext>
            </a:extLst>
          </p:cNvPr>
          <p:cNvSpPr txBox="1"/>
          <p:nvPr/>
        </p:nvSpPr>
        <p:spPr>
          <a:xfrm>
            <a:off x="2037095" y="6025463"/>
            <a:ext cx="97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Gravitoelectromagnetism</a:t>
            </a:r>
            <a:r>
              <a:rPr lang="en-US" sz="2400" dirty="0">
                <a:solidFill>
                  <a:schemeClr val="bg1"/>
                </a:solidFill>
              </a:rPr>
              <a:t> would naturally predict a velocity dipole!</a:t>
            </a:r>
          </a:p>
        </p:txBody>
      </p:sp>
    </p:spTree>
    <p:extLst>
      <p:ext uri="{BB962C8B-B14F-4D97-AF65-F5344CB8AC3E}">
        <p14:creationId xmlns:p14="http://schemas.microsoft.com/office/powerpoint/2010/main" val="228035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C158B-401C-03F7-EA58-921FE34B0D9C}"/>
              </a:ext>
            </a:extLst>
          </p:cNvPr>
          <p:cNvSpPr txBox="1"/>
          <p:nvPr/>
        </p:nvSpPr>
        <p:spPr>
          <a:xfrm>
            <a:off x="809459" y="406789"/>
            <a:ext cx="10573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2F92"/>
                </a:solidFill>
              </a:rPr>
              <a:t>If the Cosmic Web is in a ferromagnetic state, a spontaneous “</a:t>
            </a:r>
            <a:r>
              <a:rPr lang="en-US" sz="2400" dirty="0" err="1">
                <a:solidFill>
                  <a:srgbClr val="FF2F92"/>
                </a:solidFill>
              </a:rPr>
              <a:t>gravitomagnetization</a:t>
            </a:r>
            <a:r>
              <a:rPr lang="en-US" sz="2400" dirty="0">
                <a:solidFill>
                  <a:srgbClr val="FF2F92"/>
                </a:solidFill>
              </a:rPr>
              <a:t>” occurs, implying long-range (large-scale) correlations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478ED-C55E-F559-98D7-2E4BDDC7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70" y="2189743"/>
            <a:ext cx="5258596" cy="2478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B3366-5962-9320-060F-4175B1EF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47" y="2007994"/>
            <a:ext cx="3416300" cy="901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6539F-8E27-F2ED-F99E-392DDD33AF35}"/>
              </a:ext>
            </a:extLst>
          </p:cNvPr>
          <p:cNvSpPr txBox="1"/>
          <p:nvPr/>
        </p:nvSpPr>
        <p:spPr>
          <a:xfrm>
            <a:off x="7292898" y="3679902"/>
            <a:ext cx="276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D96B59-AAED-AEE9-0D8D-5D6D7DF3F6F4}"/>
                  </a:ext>
                </a:extLst>
              </p:cNvPr>
              <p:cNvSpPr txBox="1"/>
              <p:nvPr/>
            </p:nvSpPr>
            <p:spPr>
              <a:xfrm>
                <a:off x="7108747" y="3391618"/>
                <a:ext cx="3780264" cy="149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Every galaxy with mass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and velocity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feels a Lorentz force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A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func>
                      <m:funcPr>
                        <m:ctrlPr>
                          <a:rPr lang="en-A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A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AU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AU" b="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In other words, a cosmic dipole!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D96B59-AAED-AEE9-0D8D-5D6D7DF3F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747" y="3391618"/>
                <a:ext cx="3780264" cy="1499898"/>
              </a:xfrm>
              <a:prstGeom prst="rect">
                <a:avLst/>
              </a:prstGeom>
              <a:blipFill>
                <a:blip r:embed="rId5"/>
                <a:stretch>
                  <a:fillRect l="-669" t="-1681" r="-200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17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1704A5-8710-A8AE-9A15-E6897460D905}"/>
              </a:ext>
            </a:extLst>
          </p:cNvPr>
          <p:cNvSpPr txBox="1"/>
          <p:nvPr/>
        </p:nvSpPr>
        <p:spPr>
          <a:xfrm>
            <a:off x="5945083" y="781211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Problems sourced by knowledge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3498FB-93BD-1DCB-8DCB-E67C371C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8" y="780093"/>
            <a:ext cx="4485078" cy="2706314"/>
          </a:xfrm>
          <a:prstGeom prst="rect">
            <a:avLst/>
          </a:prstGeom>
        </p:spPr>
      </p:pic>
      <p:pic>
        <p:nvPicPr>
          <p:cNvPr id="3" name="Picture 2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31B32D7D-182A-5B7D-9DD8-FFC06D114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59" y="4279956"/>
            <a:ext cx="3725340" cy="2463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229726-0361-9DAA-071F-09E1F48B1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4" y="4293844"/>
            <a:ext cx="3746810" cy="2463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9CB2DE-BC88-E40C-5375-B7FAB8C17D22}"/>
                  </a:ext>
                </a:extLst>
              </p:cNvPr>
              <p:cNvSpPr txBox="1"/>
              <p:nvPr/>
            </p:nvSpPr>
            <p:spPr>
              <a:xfrm>
                <a:off x="-1468275" y="22857"/>
                <a:ext cx="7716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9CB2DE-BC88-E40C-5375-B7FAB8C17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68275" y="22857"/>
                <a:ext cx="7716644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DBA9A0-CB7F-2996-C766-788350AE5CB9}"/>
                  </a:ext>
                </a:extLst>
              </p:cNvPr>
              <p:cNvSpPr txBox="1"/>
              <p:nvPr/>
            </p:nvSpPr>
            <p:spPr>
              <a:xfrm>
                <a:off x="6246917" y="3546271"/>
                <a:ext cx="88484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00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sty m:val="p"/>
                        </m:rPr>
                        <a:rPr lang="en-AU" sz="20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DBA9A0-CB7F-2996-C766-788350AE5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917" y="3546271"/>
                <a:ext cx="884849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D6EE361-F68A-557D-76E0-3ADEB2045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352" y="4279956"/>
            <a:ext cx="4604840" cy="2463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109D68-A609-B455-4A2F-EDCAB0E53612}"/>
                  </a:ext>
                </a:extLst>
              </p:cNvPr>
              <p:cNvSpPr txBox="1"/>
              <p:nvPr/>
            </p:nvSpPr>
            <p:spPr>
              <a:xfrm>
                <a:off x="1520837" y="3558181"/>
                <a:ext cx="88484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00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sz="20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109D68-A609-B455-4A2F-EDCAB0E53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37" y="3558181"/>
                <a:ext cx="8848492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44C49A-6AF0-DBCE-6DBA-B65494CAA2DC}"/>
              </a:ext>
            </a:extLst>
          </p:cNvPr>
          <p:cNvSpPr txBox="1"/>
          <p:nvPr/>
        </p:nvSpPr>
        <p:spPr>
          <a:xfrm>
            <a:off x="772222" y="450254"/>
            <a:ext cx="8792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i="1" dirty="0">
                <a:solidFill>
                  <a:schemeClr val="bg1"/>
                </a:solidFill>
                <a:effectLst/>
                <a:latin typeface="-apple-system"/>
              </a:rPr>
              <a:t>A. </a:t>
            </a:r>
            <a:r>
              <a:rPr lang="en-AU" sz="1400" b="1" i="1" dirty="0" err="1">
                <a:solidFill>
                  <a:schemeClr val="bg1"/>
                </a:solidFill>
                <a:effectLst/>
                <a:latin typeface="-apple-system"/>
              </a:rPr>
              <a:t>Riess</a:t>
            </a:r>
            <a:r>
              <a:rPr lang="en-AU" sz="1400" i="1" dirty="0">
                <a:solidFill>
                  <a:schemeClr val="bg1"/>
                </a:solidFill>
                <a:effectLst/>
                <a:latin typeface="-apple-system"/>
              </a:rPr>
              <a:t>,</a:t>
            </a:r>
            <a:r>
              <a:rPr lang="en-AU" sz="1400" b="1" i="1" dirty="0">
                <a:solidFill>
                  <a:schemeClr val="bg1"/>
                </a:solidFill>
                <a:effectLst/>
                <a:latin typeface="-apple-system"/>
              </a:rPr>
              <a:t> 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-apple-system"/>
              </a:rPr>
              <a:t>Nat Rev Phys</a:t>
            </a:r>
            <a:r>
              <a:rPr lang="en-AU" sz="1400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AU" sz="1400" b="1" i="0" dirty="0">
                <a:solidFill>
                  <a:schemeClr val="bg1"/>
                </a:solidFill>
                <a:effectLst/>
                <a:latin typeface="-apple-system"/>
              </a:rPr>
              <a:t>2</a:t>
            </a:r>
            <a:r>
              <a:rPr lang="en-AU" sz="1400" b="0" i="0" dirty="0">
                <a:solidFill>
                  <a:schemeClr val="bg1"/>
                </a:solidFill>
                <a:effectLst/>
                <a:latin typeface="-apple-system"/>
              </a:rPr>
              <a:t>, 10–12 (2020)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AEEDDF-0581-9BB6-B931-3239A418353D}"/>
              </a:ext>
            </a:extLst>
          </p:cNvPr>
          <p:cNvSpPr txBox="1"/>
          <p:nvPr/>
        </p:nvSpPr>
        <p:spPr>
          <a:xfrm>
            <a:off x="9330782" y="3876176"/>
            <a:ext cx="8792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dirty="0" err="1">
                <a:solidFill>
                  <a:schemeClr val="bg1"/>
                </a:solidFill>
              </a:rPr>
              <a:t>Whitford</a:t>
            </a:r>
            <a:r>
              <a:rPr lang="en-AU" sz="1400" b="1" dirty="0">
                <a:solidFill>
                  <a:schemeClr val="bg1"/>
                </a:solidFill>
              </a:rPr>
              <a:t> et. al, </a:t>
            </a:r>
            <a:r>
              <a:rPr lang="en-AU" sz="1400" i="1" dirty="0">
                <a:solidFill>
                  <a:schemeClr val="bg1"/>
                </a:solidFill>
              </a:rPr>
              <a:t>(2306.11269)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87F2D-0E92-1337-80F6-DD1B1EA980FA}"/>
              </a:ext>
            </a:extLst>
          </p:cNvPr>
          <p:cNvSpPr txBox="1"/>
          <p:nvPr/>
        </p:nvSpPr>
        <p:spPr>
          <a:xfrm>
            <a:off x="315022" y="3972179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i="1">
                <a:solidFill>
                  <a:schemeClr val="bg1"/>
                </a:solidFill>
                <a:effectLst/>
                <a:latin typeface="-apple-system"/>
              </a:rPr>
              <a:t>Huterer</a:t>
            </a:r>
            <a:r>
              <a:rPr lang="en-AU" sz="1400" i="1">
                <a:solidFill>
                  <a:schemeClr val="bg1"/>
                </a:solidFill>
                <a:effectLst/>
                <a:latin typeface="-apple-system"/>
              </a:rPr>
              <a:t>,</a:t>
            </a:r>
            <a:r>
              <a:rPr lang="en-AU" sz="1400" b="1" i="1">
                <a:solidFill>
                  <a:schemeClr val="bg1"/>
                </a:solidFill>
                <a:effectLst/>
                <a:latin typeface="-apple-system"/>
              </a:rPr>
              <a:t> </a:t>
            </a:r>
            <a:r>
              <a:rPr lang="en-AU" sz="1400" b="0" i="1">
                <a:solidFill>
                  <a:schemeClr val="bg1"/>
                </a:solidFill>
                <a:effectLst/>
                <a:latin typeface="-apple-system"/>
              </a:rPr>
              <a:t>Astron.Astrophys.Rev.</a:t>
            </a:r>
            <a:r>
              <a:rPr lang="en-AU" sz="1400" b="0" i="0">
                <a:solidFill>
                  <a:schemeClr val="bg1"/>
                </a:solidFill>
                <a:effectLst/>
                <a:latin typeface="-apple-system"/>
              </a:rPr>
              <a:t> 31 (2023)</a:t>
            </a:r>
            <a:endParaRPr 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F43388-2B57-C2DC-82AE-FC8AFEF47BFD}"/>
                  </a:ext>
                </a:extLst>
              </p:cNvPr>
              <p:cNvSpPr txBox="1"/>
              <p:nvPr/>
            </p:nvSpPr>
            <p:spPr>
              <a:xfrm>
                <a:off x="-3018360" y="3492233"/>
                <a:ext cx="99245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F43388-2B57-C2DC-82AE-FC8AFEF47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8360" y="3492233"/>
                <a:ext cx="9924584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1FDCED5-3620-5BE6-33F9-230FE8E3C68F}"/>
              </a:ext>
            </a:extLst>
          </p:cNvPr>
          <p:cNvSpPr txBox="1"/>
          <p:nvPr/>
        </p:nvSpPr>
        <p:spPr>
          <a:xfrm>
            <a:off x="4632585" y="3927773"/>
            <a:ext cx="587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effectLst/>
                <a:latin typeface="Helvetica" pitchFamily="2" charset="0"/>
              </a:rPr>
              <a:t>(</a:t>
            </a:r>
            <a:r>
              <a:rPr lang="en-AU" sz="1400" b="1" i="1" dirty="0" err="1">
                <a:solidFill>
                  <a:schemeClr val="bg1"/>
                </a:solidFill>
                <a:effectLst/>
              </a:rPr>
              <a:t>Aluri</a:t>
            </a:r>
            <a:r>
              <a:rPr lang="en-AU" sz="1400" b="1" i="1" dirty="0">
                <a:solidFill>
                  <a:schemeClr val="bg1"/>
                </a:solidFill>
                <a:effectLst/>
              </a:rPr>
              <a:t> et. </a:t>
            </a:r>
            <a:r>
              <a:rPr lang="en-AU" sz="1400" b="1" i="1" dirty="0">
                <a:solidFill>
                  <a:schemeClr val="bg1"/>
                </a:solidFill>
              </a:rPr>
              <a:t>a</a:t>
            </a:r>
            <a:r>
              <a:rPr lang="en-AU" sz="1400" b="1" i="1" dirty="0">
                <a:solidFill>
                  <a:schemeClr val="bg1"/>
                </a:solidFill>
                <a:effectLst/>
              </a:rPr>
              <a:t>l</a:t>
            </a:r>
            <a:r>
              <a:rPr lang="en-AU" sz="1400" i="1" dirty="0">
                <a:solidFill>
                  <a:schemeClr val="bg1"/>
                </a:solidFill>
                <a:effectLst/>
              </a:rPr>
              <a:t>, </a:t>
            </a:r>
            <a:r>
              <a:rPr lang="en-AU" sz="1400" b="0" i="1" dirty="0">
                <a:solidFill>
                  <a:schemeClr val="bg1"/>
                </a:solidFill>
                <a:effectLst/>
              </a:rPr>
              <a:t>2023</a:t>
            </a:r>
            <a:r>
              <a:rPr lang="en-AU" sz="1400" i="1" dirty="0">
                <a:solidFill>
                  <a:schemeClr val="bg1"/>
                </a:solidFill>
                <a:effectLst/>
              </a:rPr>
              <a:t> </a:t>
            </a:r>
            <a:r>
              <a:rPr lang="en-AU" sz="1400" b="0" i="1" dirty="0" err="1">
                <a:solidFill>
                  <a:schemeClr val="bg1"/>
                </a:solidFill>
                <a:effectLst/>
              </a:rPr>
              <a:t>Class.Quant.Grav</a:t>
            </a:r>
            <a:r>
              <a:rPr lang="en-AU" sz="1400" b="0" i="1" dirty="0">
                <a:solidFill>
                  <a:schemeClr val="bg1"/>
                </a:solidFill>
                <a:effectLst/>
              </a:rPr>
              <a:t>.</a:t>
            </a:r>
            <a:r>
              <a:rPr lang="en-AU" sz="14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AU" sz="1400" b="0" i="1" dirty="0">
                <a:solidFill>
                  <a:schemeClr val="bg1"/>
                </a:solidFill>
                <a:effectLst/>
              </a:rPr>
              <a:t>40</a:t>
            </a:r>
            <a:r>
              <a:rPr lang="en-AU" sz="1400" b="0" i="0" dirty="0">
                <a:solidFill>
                  <a:schemeClr val="bg1"/>
                </a:solidFill>
                <a:effectLst/>
              </a:rPr>
              <a:t>)  </a:t>
            </a:r>
            <a:endParaRPr lang="en-AU" sz="1400" dirty="0">
              <a:solidFill>
                <a:schemeClr val="bg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D3CD4A-80B3-B0AE-6D1F-0FE6404A63DD}"/>
              </a:ext>
            </a:extLst>
          </p:cNvPr>
          <p:cNvSpPr txBox="1"/>
          <p:nvPr/>
        </p:nvSpPr>
        <p:spPr>
          <a:xfrm>
            <a:off x="5741763" y="2635520"/>
            <a:ext cx="6203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(+ CMB anomalies, DES Y5 + DESI evidence for phantom DE etc. etc.)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D5FDA-36A6-A0BB-2688-B6FEACE5BACC}"/>
              </a:ext>
            </a:extLst>
          </p:cNvPr>
          <p:cNvSpPr txBox="1"/>
          <p:nvPr/>
        </p:nvSpPr>
        <p:spPr>
          <a:xfrm>
            <a:off x="5741763" y="1462746"/>
            <a:ext cx="540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“Confidence is what you have before you understand the problem”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D4B0B-F45C-3CFE-8CBA-3AA1635D946A}"/>
              </a:ext>
            </a:extLst>
          </p:cNvPr>
          <p:cNvSpPr txBox="1"/>
          <p:nvPr/>
        </p:nvSpPr>
        <p:spPr>
          <a:xfrm>
            <a:off x="9687806" y="2054676"/>
            <a:ext cx="5878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rgbClr val="898989"/>
                </a:solidFill>
              </a:rPr>
              <a:t>(Woody Allen)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9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5AF30A-E6D8-4FFD-A3CB-BC93581DE084}"/>
                  </a:ext>
                </a:extLst>
              </p:cNvPr>
              <p:cNvSpPr txBox="1"/>
              <p:nvPr/>
            </p:nvSpPr>
            <p:spPr>
              <a:xfrm>
                <a:off x="152400" y="1672224"/>
                <a:ext cx="1188720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2400" i="1" dirty="0">
                    <a:solidFill>
                      <a:schemeClr val="bg1"/>
                    </a:solidFill>
                  </a:rPr>
                  <a:t>“Indeed, it has been said that </a:t>
                </a:r>
                <a:r>
                  <a:rPr lang="en-AU" sz="2400" i="1" strike="sngStrike" dirty="0">
                    <a:solidFill>
                      <a:schemeClr val="bg1"/>
                    </a:solidFill>
                  </a:rPr>
                  <a:t>democracy</a:t>
                </a:r>
                <a:r>
                  <a:rPr lang="en-AU" sz="2400" i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AU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𝐶𝐷𝑀</m:t>
                    </m:r>
                  </m:oMath>
                </a14:m>
                <a:r>
                  <a:rPr lang="en-AU" sz="2400" i="1" dirty="0">
                    <a:solidFill>
                      <a:schemeClr val="bg1"/>
                    </a:solidFill>
                  </a:rPr>
                  <a:t> is the worst form of </a:t>
                </a:r>
                <a:r>
                  <a:rPr lang="en-AU" sz="2400" i="1" strike="sngStrike" dirty="0">
                    <a:solidFill>
                      <a:schemeClr val="bg1"/>
                    </a:solidFill>
                  </a:rPr>
                  <a:t>government</a:t>
                </a:r>
                <a:r>
                  <a:rPr lang="en-AU" sz="2400" i="1" dirty="0">
                    <a:solidFill>
                      <a:schemeClr val="bg1"/>
                    </a:solidFill>
                  </a:rPr>
                  <a:t> Cosmology except all those other forms that have been tried from time to time.”</a:t>
                </a:r>
                <a:endParaRPr lang="en-US" sz="2400" i="1" dirty="0">
                  <a:solidFill>
                    <a:schemeClr val="bg1"/>
                  </a:solidFill>
                </a:endParaRPr>
              </a:p>
              <a:p>
                <a:pPr algn="ctr"/>
                <a:endParaRPr lang="en-US" sz="2800" dirty="0">
                  <a:solidFill>
                    <a:srgbClr val="FF2F9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2F9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5AF30A-E6D8-4FFD-A3CB-BC93581DE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672224"/>
                <a:ext cx="11887200" cy="1692771"/>
              </a:xfrm>
              <a:prstGeom prst="rect">
                <a:avLst/>
              </a:prstGeom>
              <a:blipFill>
                <a:blip r:embed="rId3"/>
                <a:stretch>
                  <a:fillRect t="-2239" r="-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12337A-63E3-5CEC-0FAC-D4D5F9B54257}"/>
              </a:ext>
            </a:extLst>
          </p:cNvPr>
          <p:cNvSpPr txBox="1"/>
          <p:nvPr/>
        </p:nvSpPr>
        <p:spPr>
          <a:xfrm>
            <a:off x="4518446" y="437943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Status of Cosmology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55BBA-7226-53B0-B552-9307508191CC}"/>
              </a:ext>
            </a:extLst>
          </p:cNvPr>
          <p:cNvSpPr txBox="1"/>
          <p:nvPr/>
        </p:nvSpPr>
        <p:spPr>
          <a:xfrm>
            <a:off x="4411609" y="3283020"/>
            <a:ext cx="7961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How to move forward?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6B5E3-CE6A-F876-8665-6745BA48BFCA}"/>
              </a:ext>
            </a:extLst>
          </p:cNvPr>
          <p:cNvSpPr txBox="1"/>
          <p:nvPr/>
        </p:nvSpPr>
        <p:spPr>
          <a:xfrm>
            <a:off x="1077951" y="4263897"/>
            <a:ext cx="10036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1" dirty="0">
                <a:solidFill>
                  <a:schemeClr val="bg1"/>
                </a:solidFill>
                <a:effectLst/>
              </a:rPr>
              <a:t>My advice is to go for the messes — that's where the action is.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7A2DD-105F-2BF2-AE34-422E2C8AB8E0}"/>
              </a:ext>
            </a:extLst>
          </p:cNvPr>
          <p:cNvSpPr txBox="1"/>
          <p:nvPr/>
        </p:nvSpPr>
        <p:spPr>
          <a:xfrm>
            <a:off x="5972157" y="2636393"/>
            <a:ext cx="8264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dirty="0">
                <a:solidFill>
                  <a:srgbClr val="898989"/>
                </a:solidFill>
                <a:effectLst/>
              </a:rPr>
              <a:t>(Winston Churchill-</a:t>
            </a:r>
            <a:r>
              <a:rPr lang="en-AU" sz="1800" b="0" i="1" dirty="0" err="1">
                <a:solidFill>
                  <a:srgbClr val="898989"/>
                </a:solidFill>
                <a:effectLst/>
              </a:rPr>
              <a:t>ish</a:t>
            </a:r>
            <a:r>
              <a:rPr lang="en-AU" sz="1800" b="0" i="1" dirty="0">
                <a:solidFill>
                  <a:srgbClr val="898989"/>
                </a:solidFill>
                <a:effectLst/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76A4F-7BB2-14FC-B2BF-6CAB03CBF146}"/>
              </a:ext>
            </a:extLst>
          </p:cNvPr>
          <p:cNvSpPr txBox="1"/>
          <p:nvPr/>
        </p:nvSpPr>
        <p:spPr>
          <a:xfrm>
            <a:off x="5430290" y="4975791"/>
            <a:ext cx="8264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1" dirty="0">
                <a:solidFill>
                  <a:srgbClr val="898989"/>
                </a:solidFill>
                <a:effectLst/>
              </a:rPr>
              <a:t> (Steven Weinberg, </a:t>
            </a:r>
          </a:p>
          <a:p>
            <a:pPr algn="ctr"/>
            <a:r>
              <a:rPr lang="en-AU" sz="1800" b="0" i="1" dirty="0">
                <a:solidFill>
                  <a:srgbClr val="898989"/>
                </a:solidFill>
                <a:effectLst/>
              </a:rPr>
              <a:t>Four golden lessons,  [Nature  426, 389 (2003)] 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12337A-63E3-5CEC-0FAC-D4D5F9B54257}"/>
              </a:ext>
            </a:extLst>
          </p:cNvPr>
          <p:cNvSpPr txBox="1"/>
          <p:nvPr/>
        </p:nvSpPr>
        <p:spPr>
          <a:xfrm>
            <a:off x="4642623" y="19269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Status of Cosmology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55BBA-7226-53B0-B552-9307508191CC}"/>
              </a:ext>
            </a:extLst>
          </p:cNvPr>
          <p:cNvSpPr txBox="1"/>
          <p:nvPr/>
        </p:nvSpPr>
        <p:spPr>
          <a:xfrm>
            <a:off x="4434187" y="2911025"/>
            <a:ext cx="7961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How to move forward?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6B5E3-CE6A-F876-8665-6745BA48BFCA}"/>
              </a:ext>
            </a:extLst>
          </p:cNvPr>
          <p:cNvSpPr txBox="1"/>
          <p:nvPr/>
        </p:nvSpPr>
        <p:spPr>
          <a:xfrm>
            <a:off x="1077951" y="4035084"/>
            <a:ext cx="10036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1" dirty="0">
                <a:solidFill>
                  <a:schemeClr val="bg1"/>
                </a:solidFill>
                <a:effectLst/>
              </a:rPr>
              <a:t>My advice is to go for the messes — that's where the action is.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0AE06A-5FFF-17D4-66DF-4EBDCC11E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722" y="77502"/>
            <a:ext cx="8654501" cy="67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1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44400-AAA3-F3BE-312E-DD3B3791B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516" y="1126969"/>
            <a:ext cx="8454483" cy="4755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92E0B-AF27-1321-8CD7-89E14BF009B8}"/>
              </a:ext>
            </a:extLst>
          </p:cNvPr>
          <p:cNvSpPr txBox="1"/>
          <p:nvPr/>
        </p:nvSpPr>
        <p:spPr>
          <a:xfrm>
            <a:off x="312236" y="2279083"/>
            <a:ext cx="210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First (free) light waves surfing the Universe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E335F2-703E-BC9B-ECA7-770024ACEDE6}"/>
              </a:ext>
            </a:extLst>
          </p:cNvPr>
          <p:cNvCxnSpPr>
            <a:stCxn id="4" idx="3"/>
          </p:cNvCxnSpPr>
          <p:nvPr/>
        </p:nvCxnSpPr>
        <p:spPr>
          <a:xfrm flipV="1">
            <a:off x="2419815" y="2720898"/>
            <a:ext cx="1862253" cy="198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45CCCE-541A-78FC-11AB-008EF54DC27E}"/>
              </a:ext>
            </a:extLst>
          </p:cNvPr>
          <p:cNvSpPr txBox="1"/>
          <p:nvPr/>
        </p:nvSpPr>
        <p:spPr>
          <a:xfrm>
            <a:off x="3627862" y="382293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Evolution of the Cosmic Web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74FB6-9B65-B791-F59E-7D9CBBFAE115}"/>
              </a:ext>
            </a:extLst>
          </p:cNvPr>
          <p:cNvSpPr txBox="1"/>
          <p:nvPr/>
        </p:nvSpPr>
        <p:spPr>
          <a:xfrm>
            <a:off x="8603859" y="5927041"/>
            <a:ext cx="43530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(ESA &amp; Planck Collaboration, </a:t>
            </a:r>
            <a:br>
              <a:rPr lang="en-AU" sz="1600" b="1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https://</a:t>
            </a:r>
            <a:r>
              <a:rPr lang="en-AU" dirty="0" err="1">
                <a:solidFill>
                  <a:schemeClr val="bg1"/>
                </a:solidFill>
              </a:rPr>
              <a:t>sci.esa.int</a:t>
            </a:r>
            <a:r>
              <a:rPr lang="en-AU" dirty="0">
                <a:solidFill>
                  <a:schemeClr val="bg1"/>
                </a:solidFill>
              </a:rPr>
              <a:t>/s/84eom0A</a:t>
            </a:r>
            <a:r>
              <a:rPr lang="en-AU" sz="1600" b="1" dirty="0">
                <a:solidFill>
                  <a:schemeClr val="bg1"/>
                </a:solidFill>
              </a:rPr>
              <a:t>)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2" descr="Curves Fat Cat GIF - Curves Fat Cat Box GIFs">
            <a:extLst>
              <a:ext uri="{FF2B5EF4-FFF2-40B4-BE49-F238E27FC236}">
                <a16:creationId xmlns:a16="http://schemas.microsoft.com/office/drawing/2014/main" id="{1EABC957-B270-B8BA-4A4D-6FE91477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7" y="4150960"/>
            <a:ext cx="3621923" cy="23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9AB8BB-7EF3-AFA7-72D9-A7FCFAABAACD}"/>
              </a:ext>
            </a:extLst>
          </p:cNvPr>
          <p:cNvSpPr txBox="1"/>
          <p:nvPr/>
        </p:nvSpPr>
        <p:spPr>
          <a:xfrm>
            <a:off x="3885921" y="5697950"/>
            <a:ext cx="24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Cat = </a:t>
            </a:r>
            <a:r>
              <a:rPr lang="en-US" dirty="0" err="1">
                <a:solidFill>
                  <a:schemeClr val="accent6"/>
                </a:solidFill>
              </a:rPr>
              <a:t>Overdensity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439F9-E043-FE94-41B7-ACB9BB6BBDDF}"/>
              </a:ext>
            </a:extLst>
          </p:cNvPr>
          <p:cNvSpPr txBox="1"/>
          <p:nvPr/>
        </p:nvSpPr>
        <p:spPr>
          <a:xfrm>
            <a:off x="3885921" y="6139765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Box = Perturbed FLRW</a:t>
            </a:r>
          </a:p>
        </p:txBody>
      </p:sp>
    </p:spTree>
    <p:extLst>
      <p:ext uri="{BB962C8B-B14F-4D97-AF65-F5344CB8AC3E}">
        <p14:creationId xmlns:p14="http://schemas.microsoft.com/office/powerpoint/2010/main" val="18461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8DB9DF-59AD-4E6A-CBBD-05E13FBED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516" y="1126970"/>
            <a:ext cx="8454483" cy="475564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9AA154-F1BB-EE89-EECE-B42FC05236D1}"/>
              </a:ext>
            </a:extLst>
          </p:cNvPr>
          <p:cNvCxnSpPr/>
          <p:nvPr/>
        </p:nvCxnSpPr>
        <p:spPr>
          <a:xfrm flipV="1">
            <a:off x="2419815" y="2720898"/>
            <a:ext cx="1862253" cy="198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05856B-30C0-DC2D-4143-4DA6D452501F}"/>
              </a:ext>
            </a:extLst>
          </p:cNvPr>
          <p:cNvSpPr txBox="1"/>
          <p:nvPr/>
        </p:nvSpPr>
        <p:spPr>
          <a:xfrm>
            <a:off x="312236" y="2279083"/>
            <a:ext cx="210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First (free) light waves surfing the Universe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24BF8-EA07-5770-8D6C-EAC951AB5EAC}"/>
              </a:ext>
            </a:extLst>
          </p:cNvPr>
          <p:cNvSpPr txBox="1"/>
          <p:nvPr/>
        </p:nvSpPr>
        <p:spPr>
          <a:xfrm>
            <a:off x="3627862" y="382293"/>
            <a:ext cx="1188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2F92"/>
                </a:solidFill>
              </a:rPr>
              <a:t>Evolution of the Cosmic Web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37707-0228-961F-B054-73CC72215359}"/>
              </a:ext>
            </a:extLst>
          </p:cNvPr>
          <p:cNvSpPr txBox="1"/>
          <p:nvPr/>
        </p:nvSpPr>
        <p:spPr>
          <a:xfrm>
            <a:off x="8603859" y="5927041"/>
            <a:ext cx="43530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(ESA &amp; Planck Collaboration, </a:t>
            </a:r>
            <a:br>
              <a:rPr lang="en-AU" sz="1600" b="1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https://</a:t>
            </a:r>
            <a:r>
              <a:rPr lang="en-AU" dirty="0" err="1">
                <a:solidFill>
                  <a:schemeClr val="bg1"/>
                </a:solidFill>
              </a:rPr>
              <a:t>sci.esa.int</a:t>
            </a:r>
            <a:r>
              <a:rPr lang="en-AU" dirty="0">
                <a:solidFill>
                  <a:schemeClr val="bg1"/>
                </a:solidFill>
              </a:rPr>
              <a:t>/s/84eom0A</a:t>
            </a:r>
            <a:r>
              <a:rPr lang="en-AU" sz="1600" b="1" dirty="0">
                <a:solidFill>
                  <a:schemeClr val="bg1"/>
                </a:solidFill>
              </a:rPr>
              <a:t>)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93457-9D4E-2031-8253-29E3EFFD5452}"/>
              </a:ext>
            </a:extLst>
          </p:cNvPr>
          <p:cNvSpPr txBox="1"/>
          <p:nvPr/>
        </p:nvSpPr>
        <p:spPr>
          <a:xfrm>
            <a:off x="3952003" y="5207810"/>
            <a:ext cx="328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Spherical 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Zeldovich</a:t>
            </a:r>
            <a:r>
              <a:rPr lang="en-US" sz="1400" dirty="0">
                <a:solidFill>
                  <a:schemeClr val="bg1"/>
                </a:solidFill>
              </a:rPr>
              <a:t> 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C77CC-CCD4-97DD-324B-CD275AD9CE88}"/>
              </a:ext>
            </a:extLst>
          </p:cNvPr>
          <p:cNvSpPr txBox="1"/>
          <p:nvPr/>
        </p:nvSpPr>
        <p:spPr>
          <a:xfrm>
            <a:off x="6375400" y="5357607"/>
            <a:ext cx="7761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20220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277F28-D302-5D44-3AD9-93AB758030A3}"/>
                  </a:ext>
                </a:extLst>
              </p:cNvPr>
              <p:cNvSpPr txBox="1"/>
              <p:nvPr/>
            </p:nvSpPr>
            <p:spPr>
              <a:xfrm>
                <a:off x="541691" y="3639932"/>
                <a:ext cx="4928839" cy="1610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Initially expands with the background Universe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AU" sz="2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, but eventually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curvature</a:t>
                </a:r>
                <a:r>
                  <a:rPr lang="en-US" sz="2000" dirty="0">
                    <a:solidFill>
                      <a:schemeClr val="bg1"/>
                    </a:solidFill>
                  </a:rPr>
                  <a:t> dominates over </a:t>
                </a:r>
                <a:r>
                  <a:rPr lang="en-US" sz="2000" dirty="0">
                    <a:solidFill>
                      <a:srgbClr val="FFC000"/>
                    </a:solidFill>
                  </a:rPr>
                  <a:t>matter  </a:t>
                </a:r>
              </a:p>
              <a:p>
                <a:r>
                  <a:rPr lang="en-US" sz="2000" dirty="0">
                    <a:solidFill>
                      <a:srgbClr val="FFC000"/>
                    </a:solidFill>
                  </a:rPr>
                  <a:t>      </a:t>
                </a:r>
                <a:r>
                  <a:rPr lang="en-US" sz="2000" dirty="0">
                    <a:solidFill>
                      <a:schemeClr val="bg1"/>
                    </a:solidFill>
                  </a:rPr>
                  <a:t> (turnaround at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AU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277F28-D302-5D44-3AD9-93AB75803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91" y="3639932"/>
                <a:ext cx="4928839" cy="1610184"/>
              </a:xfrm>
              <a:prstGeom prst="rect">
                <a:avLst/>
              </a:prstGeom>
              <a:blipFill>
                <a:blip r:embed="rId3"/>
                <a:stretch>
                  <a:fillRect l="-1028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73A06A-5F3B-82A3-D335-E6597656275D}"/>
                  </a:ext>
                </a:extLst>
              </p:cNvPr>
              <p:cNvSpPr txBox="1"/>
              <p:nvPr/>
            </p:nvSpPr>
            <p:spPr>
              <a:xfrm>
                <a:off x="-745166" y="2546888"/>
                <a:ext cx="6094140" cy="720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2000" b="0" i="1" smtClean="0">
                              <a:solidFill>
                                <a:srgbClr val="FF2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sz="2000" b="0" i="1" smtClean="0">
                                  <a:solidFill>
                                    <a:srgbClr val="FF2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AU" sz="2000" b="0" i="1" smtClean="0">
                                      <a:solidFill>
                                        <a:srgbClr val="FF26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000" b="0" i="1" smtClean="0">
                                      <a:solidFill>
                                        <a:srgbClr val="FF26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AU" sz="2000" b="0" i="1" smtClean="0">
                                  <a:solidFill>
                                    <a:srgbClr val="FF2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AU" sz="2000" b="0" i="1" smtClean="0">
                                  <a:solidFill>
                                    <a:srgbClr val="FF2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solidFill>
                                    <a:srgbClr val="FF2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AU" sz="2000" b="0" i="1" smtClean="0">
                                  <a:solidFill>
                                    <a:srgbClr val="FF2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r>
                        <a:rPr lang="en-AU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AU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en-AU" sz="20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AU" sz="20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73A06A-5F3B-82A3-D335-E65976562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5166" y="2546888"/>
                <a:ext cx="6094140" cy="720582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C8F338-B7FA-15E2-B356-9D0C911008B7}"/>
                  </a:ext>
                </a:extLst>
              </p:cNvPr>
              <p:cNvSpPr txBox="1"/>
              <p:nvPr/>
            </p:nvSpPr>
            <p:spPr>
              <a:xfrm>
                <a:off x="1912014" y="2549949"/>
                <a:ext cx="6094140" cy="720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20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AU" sz="20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0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AU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AU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𝑏𝑔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C8F338-B7FA-15E2-B356-9D0C91100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014" y="2549949"/>
                <a:ext cx="6094140" cy="720582"/>
              </a:xfrm>
              <a:prstGeom prst="rect">
                <a:avLst/>
              </a:prstGeom>
              <a:blipFill>
                <a:blip r:embed="rId5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A765708-18E6-355B-2A87-41609253E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564" y="799956"/>
            <a:ext cx="4631267" cy="3031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3943A7-EE7C-E674-A4DC-2AFD61791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563" y="3831645"/>
            <a:ext cx="4631268" cy="29681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859ECC-D858-2B7F-B566-F604AB42D8C4}"/>
              </a:ext>
            </a:extLst>
          </p:cNvPr>
          <p:cNvSpPr txBox="1"/>
          <p:nvPr/>
        </p:nvSpPr>
        <p:spPr>
          <a:xfrm>
            <a:off x="322982" y="476265"/>
            <a:ext cx="6094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2F92"/>
                </a:solidFill>
              </a:rPr>
              <a:t>Spherical Collapse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AC84A3-A068-D104-44E3-5EA96D57E9D1}"/>
                  </a:ext>
                </a:extLst>
              </p:cNvPr>
              <p:cNvSpPr txBox="1"/>
              <p:nvPr/>
            </p:nvSpPr>
            <p:spPr>
              <a:xfrm>
                <a:off x="-745166" y="1416202"/>
                <a:ext cx="80391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The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overdensity</a:t>
                </a:r>
                <a:r>
                  <a:rPr lang="en-US" sz="2000" dirty="0">
                    <a:solidFill>
                      <a:schemeClr val="bg1"/>
                    </a:solidFill>
                  </a:rPr>
                  <a:t> is a single spherical shell of radius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AU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AU" sz="2000" b="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evolving like a non-flat FLRW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AC84A3-A068-D104-44E3-5EA96D57E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5166" y="1416202"/>
                <a:ext cx="8039103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6828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31519</TotalTime>
  <Words>1699</Words>
  <Application>Microsoft Macintosh PowerPoint</Application>
  <PresentationFormat>Widescreen</PresentationFormat>
  <Paragraphs>248</Paragraphs>
  <Slides>32</Slides>
  <Notes>32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-apple-system</vt:lpstr>
      <vt:lpstr>Arial</vt:lpstr>
      <vt:lpstr>Calibri</vt:lpstr>
      <vt:lpstr>Calibri Light</vt:lpstr>
      <vt:lpstr>Cambria Math</vt:lpstr>
      <vt:lpstr>Chalkboard SE</vt:lpstr>
      <vt:lpstr>Google Sans</vt:lpstr>
      <vt:lpstr>Gotham Book</vt:lpstr>
      <vt:lpstr>Helvetica</vt:lpstr>
      <vt:lpstr>Open Sans</vt:lpstr>
      <vt:lpstr>Slack-Lato</vt:lpstr>
      <vt:lpstr>Office Theme</vt:lpstr>
      <vt:lpstr>Gravitational collapse, cosmic web and (almost) spherical cows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collapse, cosmic web and (almost) spherical cows</dc:title>
  <dc:creator>Leonardo Giani</dc:creator>
  <cp:lastModifiedBy>Leonardo Giani</cp:lastModifiedBy>
  <cp:revision>10</cp:revision>
  <dcterms:created xsi:type="dcterms:W3CDTF">2023-10-04T01:44:57Z</dcterms:created>
  <dcterms:modified xsi:type="dcterms:W3CDTF">2024-06-04T12:47:51Z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2023-10-05T14:52:41Z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325c63fd-8eb8-4946-8a22-8fb525260011</vt:lpwstr>
  </property>
  <property fmtid="{D5CDD505-2E9C-101B-9397-08002B2CF9AE}" pid="8" name="MSIP_Label_0f488380-630a-4f55-a077-a19445e3f360_ContentBits">
    <vt:lpwstr>0</vt:lpwstr>
  </property>
</Properties>
</file>