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000000"/>
        </a:solidFill>
        <a:effectLst/>
        <a:uFillTx/>
        <a:latin typeface="Bradley Hand ITC TT-Bold"/>
        <a:ea typeface="Bradley Hand ITC TT-Bold"/>
        <a:cs typeface="Bradley Hand ITC TT-Bold"/>
        <a:sym typeface="Bradley Hand ITC TT-Bold"/>
      </a:defRPr>
    </a:lvl1pPr>
    <a:lvl2pPr marL="0" marR="0" indent="3429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000000"/>
        </a:solidFill>
        <a:effectLst/>
        <a:uFillTx/>
        <a:latin typeface="Bradley Hand ITC TT-Bold"/>
        <a:ea typeface="Bradley Hand ITC TT-Bold"/>
        <a:cs typeface="Bradley Hand ITC TT-Bold"/>
        <a:sym typeface="Bradley Hand ITC TT-Bold"/>
      </a:defRPr>
    </a:lvl2pPr>
    <a:lvl3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000000"/>
        </a:solidFill>
        <a:effectLst/>
        <a:uFillTx/>
        <a:latin typeface="Bradley Hand ITC TT-Bold"/>
        <a:ea typeface="Bradley Hand ITC TT-Bold"/>
        <a:cs typeface="Bradley Hand ITC TT-Bold"/>
        <a:sym typeface="Bradley Hand ITC TT-Bold"/>
      </a:defRPr>
    </a:lvl3pPr>
    <a:lvl4pPr marL="0" marR="0" indent="10287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000000"/>
        </a:solidFill>
        <a:effectLst/>
        <a:uFillTx/>
        <a:latin typeface="Bradley Hand ITC TT-Bold"/>
        <a:ea typeface="Bradley Hand ITC TT-Bold"/>
        <a:cs typeface="Bradley Hand ITC TT-Bold"/>
        <a:sym typeface="Bradley Hand ITC TT-Bold"/>
      </a:defRPr>
    </a:lvl4pPr>
    <a:lvl5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000000"/>
        </a:solidFill>
        <a:effectLst/>
        <a:uFillTx/>
        <a:latin typeface="Bradley Hand ITC TT-Bold"/>
        <a:ea typeface="Bradley Hand ITC TT-Bold"/>
        <a:cs typeface="Bradley Hand ITC TT-Bold"/>
        <a:sym typeface="Bradley Hand ITC TT-Bold"/>
      </a:defRPr>
    </a:lvl5pPr>
    <a:lvl6pPr marL="0" marR="0" indent="17145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000000"/>
        </a:solidFill>
        <a:effectLst/>
        <a:uFillTx/>
        <a:latin typeface="Bradley Hand ITC TT-Bold"/>
        <a:ea typeface="Bradley Hand ITC TT-Bold"/>
        <a:cs typeface="Bradley Hand ITC TT-Bold"/>
        <a:sym typeface="Bradley Hand ITC TT-Bold"/>
      </a:defRPr>
    </a:lvl6pPr>
    <a:lvl7pPr marL="0" marR="0" indent="2057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000000"/>
        </a:solidFill>
        <a:effectLst/>
        <a:uFillTx/>
        <a:latin typeface="Bradley Hand ITC TT-Bold"/>
        <a:ea typeface="Bradley Hand ITC TT-Bold"/>
        <a:cs typeface="Bradley Hand ITC TT-Bold"/>
        <a:sym typeface="Bradley Hand ITC TT-Bold"/>
      </a:defRPr>
    </a:lvl7pPr>
    <a:lvl8pPr marL="0" marR="0" indent="24003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000000"/>
        </a:solidFill>
        <a:effectLst/>
        <a:uFillTx/>
        <a:latin typeface="Bradley Hand ITC TT-Bold"/>
        <a:ea typeface="Bradley Hand ITC TT-Bold"/>
        <a:cs typeface="Bradley Hand ITC TT-Bold"/>
        <a:sym typeface="Bradley Hand ITC TT-Bold"/>
      </a:defRPr>
    </a:lvl8pPr>
    <a:lvl9pPr marL="0" marR="0" indent="2743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000000"/>
        </a:solidFill>
        <a:effectLst/>
        <a:uFillTx/>
        <a:latin typeface="Bradley Hand ITC TT-Bold"/>
        <a:ea typeface="Bradley Hand ITC TT-Bold"/>
        <a:cs typeface="Bradley Hand ITC TT-Bold"/>
        <a:sym typeface="Bradley Hand ITC TT-Bold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8F44A2F1-9E1F-4B54-A3A2-5F16C0AD49E2}" styleName="">
    <a:tblBg/>
    <a:wholeTbl>
      <a:tcTxStyle b="on" i="off">
        <a:font>
          <a:latin typeface="Bradley Hand ITC TT-Bold"/>
          <a:ea typeface="Bradley Hand ITC TT-Bold"/>
          <a:cs typeface="Bradley Hand ITC TT-Bold"/>
        </a:font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627791">
              <a:alpha val="16000"/>
            </a:srgbClr>
          </a:solidFill>
        </a:fill>
      </a:tcStyle>
    </a:band2H>
    <a:firstCol>
      <a:tcTxStyle b="on" i="off">
        <a:font>
          <a:latin typeface="Bradley Hand ITC TT-Bold"/>
          <a:ea typeface="Bradley Hand ITC TT-Bold"/>
          <a:cs typeface="Bradley Hand ITC TT-Bold"/>
        </a:font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Bradley Hand ITC TT-Bold"/>
          <a:ea typeface="Bradley Hand ITC TT-Bold"/>
          <a:cs typeface="Bradley Hand ITC TT-Bold"/>
        </a:font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Bradley Hand ITC TT-Bold"/>
          <a:ea typeface="Bradley Hand ITC TT-Bold"/>
          <a:cs typeface="Bradley Hand ITC TT-Bold"/>
        </a:font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def" i="de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def" i="de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def" i="de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def" i="de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def" i="de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rgbClr val="EDEADD"/>
          </a:solidFill>
        </a:fill>
      </a:tcStyle>
    </a:band2H>
    <a:firstCol>
      <a:tcTxStyle b="def" i="de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def" i="de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def" i="de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def" i="de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ADBDA"/>
          </a:solidFill>
        </a:fill>
      </a:tcStyle>
    </a:band2H>
    <a:firstCol>
      <a:tcTxStyle b="on" i="de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de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de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def" i="de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 b="def" i="def"/>
      <a:tcStyle>
        <a:tcBdr/>
        <a:fill>
          <a:solidFill>
            <a:srgbClr val="9A9AA5"/>
          </a:solidFill>
        </a:fill>
      </a:tcStyle>
    </a:band2H>
    <a:firstCol>
      <a:tcTxStyle b="on" i="de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de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de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def" i="de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de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de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de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4C3C2611-4C71-4FC5-86AE-919BDF0F9419}" styleName="">
    <a:tblBg/>
    <a:wholeTbl>
      <a:tcTxStyle b="def" i="de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de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def" i="de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de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9" name="Shape 119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584200" latinLnBrk="0">
      <a:defRPr sz="2200">
        <a:latin typeface="Lucida Grande"/>
        <a:ea typeface="Lucida Grande"/>
        <a:cs typeface="Lucida Grande"/>
        <a:sym typeface="Lucida Grande"/>
      </a:defRPr>
    </a:lvl1pPr>
    <a:lvl2pPr indent="457200" defTabSz="584200" latinLnBrk="0">
      <a:defRPr sz="2200">
        <a:latin typeface="Lucida Grande"/>
        <a:ea typeface="Lucida Grande"/>
        <a:cs typeface="Lucida Grande"/>
        <a:sym typeface="Lucida Grande"/>
      </a:defRPr>
    </a:lvl2pPr>
    <a:lvl3pPr indent="914400" defTabSz="584200" latinLnBrk="0">
      <a:defRPr sz="2200">
        <a:latin typeface="Lucida Grande"/>
        <a:ea typeface="Lucida Grande"/>
        <a:cs typeface="Lucida Grande"/>
        <a:sym typeface="Lucida Grande"/>
      </a:defRPr>
    </a:lvl3pPr>
    <a:lvl4pPr indent="1371600" defTabSz="584200" latinLnBrk="0">
      <a:defRPr sz="2200">
        <a:latin typeface="Lucida Grande"/>
        <a:ea typeface="Lucida Grande"/>
        <a:cs typeface="Lucida Grande"/>
        <a:sym typeface="Lucida Grande"/>
      </a:defRPr>
    </a:lvl4pPr>
    <a:lvl5pPr indent="1828800" defTabSz="584200" latinLnBrk="0">
      <a:defRPr sz="2200">
        <a:latin typeface="Lucida Grande"/>
        <a:ea typeface="Lucida Grande"/>
        <a:cs typeface="Lucida Grande"/>
        <a:sym typeface="Lucida Grande"/>
      </a:defRPr>
    </a:lvl5pPr>
    <a:lvl6pPr indent="2286000" defTabSz="584200" latinLnBrk="0">
      <a:defRPr sz="2200">
        <a:latin typeface="Lucida Grande"/>
        <a:ea typeface="Lucida Grande"/>
        <a:cs typeface="Lucida Grande"/>
        <a:sym typeface="Lucida Grande"/>
      </a:defRPr>
    </a:lvl6pPr>
    <a:lvl7pPr indent="2743200" defTabSz="584200" latinLnBrk="0">
      <a:defRPr sz="2200">
        <a:latin typeface="Lucida Grande"/>
        <a:ea typeface="Lucida Grande"/>
        <a:cs typeface="Lucida Grande"/>
        <a:sym typeface="Lucida Grande"/>
      </a:defRPr>
    </a:lvl7pPr>
    <a:lvl8pPr indent="3200400" defTabSz="584200" latinLnBrk="0">
      <a:defRPr sz="2200">
        <a:latin typeface="Lucida Grande"/>
        <a:ea typeface="Lucida Grande"/>
        <a:cs typeface="Lucida Grande"/>
        <a:sym typeface="Lucida Grande"/>
      </a:defRPr>
    </a:lvl8pPr>
    <a:lvl9pPr indent="3657600" defTabSz="584200" latinLnBrk="0">
      <a:defRPr sz="2200">
        <a:latin typeface="Lucida Grande"/>
        <a:ea typeface="Lucida Grande"/>
        <a:cs typeface="Lucida Grande"/>
        <a:sym typeface="Lucida Grand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tif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tif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tif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tif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tif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tif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.tif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 &amp; Subtitle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787400" y="2387600"/>
            <a:ext cx="11430000" cy="2908300"/>
          </a:xfrm>
          <a:prstGeom prst="rect">
            <a:avLst/>
          </a:prstGeom>
          <a:effectLst>
            <a:outerShdw sx="100000" sy="100000" kx="0" ky="0" algn="b" rotWithShape="0" blurRad="25400" dist="12700" dir="16200000">
              <a:srgbClr val="000000"/>
            </a:outerShdw>
          </a:effectLst>
        </p:spPr>
        <p:txBody>
          <a:bodyPr anchor="b"/>
          <a:lstStyle>
            <a:lvl1pPr>
              <a:defRPr sz="8400">
                <a:solidFill>
                  <a:srgbClr val="DEE8F1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half" idx="1"/>
          </p:nvPr>
        </p:nvSpPr>
        <p:spPr>
          <a:xfrm>
            <a:off x="787400" y="5397500"/>
            <a:ext cx="11430000" cy="3187700"/>
          </a:xfrm>
          <a:prstGeom prst="rect">
            <a:avLst/>
          </a:prstGeom>
          <a:effectLst>
            <a:outerShdw sx="100000" sy="100000" kx="0" ky="0" algn="b" rotWithShape="0" blurRad="25400" dist="12700" dir="16200000">
              <a:srgbClr val="000000"/>
            </a:outerShdw>
          </a:effectLst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FontTx/>
              <a:buNone/>
              <a:defRPr sz="3200">
                <a:solidFill>
                  <a:srgbClr val="DEE8F1"/>
                </a:solidFill>
                <a:latin typeface="+mn-lt"/>
                <a:ea typeface="+mn-ea"/>
                <a:cs typeface="+mn-cs"/>
                <a:sym typeface="Stone Sans Sem ITC TT-Semi"/>
              </a:defRPr>
            </a:lvl1pPr>
            <a:lvl2pPr marL="0" indent="0" algn="ctr">
              <a:spcBef>
                <a:spcPts val="0"/>
              </a:spcBef>
              <a:buSzTx/>
              <a:buFontTx/>
              <a:buNone/>
              <a:defRPr sz="3200">
                <a:solidFill>
                  <a:srgbClr val="DEE8F1"/>
                </a:solidFill>
                <a:latin typeface="+mn-lt"/>
                <a:ea typeface="+mn-ea"/>
                <a:cs typeface="+mn-cs"/>
                <a:sym typeface="Stone Sans Sem ITC TT-Semi"/>
              </a:defRPr>
            </a:lvl2pPr>
            <a:lvl3pPr marL="0" indent="0" algn="ctr">
              <a:spcBef>
                <a:spcPts val="0"/>
              </a:spcBef>
              <a:buSzTx/>
              <a:buFontTx/>
              <a:buNone/>
              <a:defRPr sz="3200">
                <a:solidFill>
                  <a:srgbClr val="DEE8F1"/>
                </a:solidFill>
                <a:latin typeface="+mn-lt"/>
                <a:ea typeface="+mn-ea"/>
                <a:cs typeface="+mn-cs"/>
                <a:sym typeface="Stone Sans Sem ITC TT-Semi"/>
              </a:defRPr>
            </a:lvl3pPr>
            <a:lvl4pPr marL="0" indent="0" algn="ctr">
              <a:spcBef>
                <a:spcPts val="0"/>
              </a:spcBef>
              <a:buSzTx/>
              <a:buFontTx/>
              <a:buNone/>
              <a:defRPr sz="3200">
                <a:solidFill>
                  <a:srgbClr val="DEE8F1"/>
                </a:solidFill>
                <a:latin typeface="+mn-lt"/>
                <a:ea typeface="+mn-ea"/>
                <a:cs typeface="+mn-cs"/>
                <a:sym typeface="Stone Sans Sem ITC TT-Semi"/>
              </a:defRPr>
            </a:lvl4pPr>
            <a:lvl5pPr marL="0" indent="0" algn="ctr">
              <a:spcBef>
                <a:spcPts val="0"/>
              </a:spcBef>
              <a:buSzTx/>
              <a:buFontTx/>
              <a:buNone/>
              <a:defRPr sz="3200">
                <a:solidFill>
                  <a:srgbClr val="DEE8F1"/>
                </a:solidFill>
                <a:latin typeface="+mn-lt"/>
                <a:ea typeface="+mn-ea"/>
                <a:cs typeface="+mn-cs"/>
                <a:sym typeface="Stone Sans Sem ITC TT-Semi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xfrm>
            <a:off x="6299203" y="9258300"/>
            <a:ext cx="393193" cy="381000"/>
          </a:xfrm>
          <a:prstGeom prst="rect">
            <a:avLst/>
          </a:prstGeom>
          <a:effectLst>
            <a:outerShdw sx="100000" sy="100000" kx="0" ky="0" algn="b" rotWithShape="0" blurRad="25400" dist="12700" dir="16200000">
              <a:srgbClr val="000000"/>
            </a:outerShdw>
          </a:effectLst>
        </p:spPr>
        <p:txBody>
          <a:bodyPr/>
          <a:lstStyle>
            <a:lvl1pPr algn="ctr">
              <a:defRPr sz="1800">
                <a:solidFill>
                  <a:srgbClr val="DEE8F1"/>
                </a:solidFill>
                <a:latin typeface="+mn-lt"/>
                <a:ea typeface="+mn-ea"/>
                <a:cs typeface="+mn-cs"/>
                <a:sym typeface="Stone Sans Sem ITC TT-Sem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Image"/>
          <p:cNvSpPr/>
          <p:nvPr>
            <p:ph type="pic" sz="half" idx="21"/>
          </p:nvPr>
        </p:nvSpPr>
        <p:spPr>
          <a:xfrm>
            <a:off x="5638800" y="3302000"/>
            <a:ext cx="7103692" cy="53340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/>
          <a:lstStyle/>
          <a:p>
            <a:pPr/>
          </a:p>
        </p:txBody>
      </p:sp>
      <p:sp>
        <p:nvSpPr>
          <p:cNvPr id="92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l"/>
          </a:lstStyle>
          <a:p>
            <a:pPr/>
            <a:r>
              <a:t>Title Text</a:t>
            </a:r>
          </a:p>
        </p:txBody>
      </p:sp>
      <p:sp>
        <p:nvSpPr>
          <p:cNvPr id="93" name="Body Level One…"/>
          <p:cNvSpPr txBox="1"/>
          <p:nvPr>
            <p:ph type="body" sz="half" idx="1"/>
          </p:nvPr>
        </p:nvSpPr>
        <p:spPr>
          <a:xfrm>
            <a:off x="1447800" y="3124200"/>
            <a:ext cx="4635500" cy="5664200"/>
          </a:xfrm>
          <a:prstGeom prst="rect">
            <a:avLst/>
          </a:prstGeom>
        </p:spPr>
        <p:txBody>
          <a:bodyPr/>
          <a:lstStyle>
            <a:lvl1pPr marL="782355" indent="-566455">
              <a:spcBef>
                <a:spcPts val="3400"/>
              </a:spcBef>
              <a:buFontTx/>
              <a:buBlip>
                <a:blip r:embed="rId2"/>
              </a:buBlip>
              <a:defRPr sz="3200"/>
            </a:lvl1pPr>
            <a:lvl2pPr marL="1413122" indent="-566455">
              <a:spcBef>
                <a:spcPts val="3400"/>
              </a:spcBef>
              <a:buFontTx/>
              <a:buBlip>
                <a:blip r:embed="rId2"/>
              </a:buBlip>
              <a:defRPr sz="3200"/>
            </a:lvl2pPr>
            <a:lvl3pPr marL="2022723" indent="-566455">
              <a:spcBef>
                <a:spcPts val="3400"/>
              </a:spcBef>
              <a:buFontTx/>
              <a:buBlip>
                <a:blip r:embed="rId2"/>
              </a:buBlip>
              <a:defRPr sz="3200"/>
            </a:lvl3pPr>
            <a:lvl4pPr marL="2649255" indent="-566455">
              <a:spcBef>
                <a:spcPts val="3400"/>
              </a:spcBef>
              <a:buFontTx/>
              <a:buBlip>
                <a:blip r:embed="rId2"/>
              </a:buBlip>
              <a:defRPr sz="3200"/>
            </a:lvl4pPr>
            <a:lvl5pPr marL="3258855" indent="-566455">
              <a:spcBef>
                <a:spcPts val="3400"/>
              </a:spcBef>
              <a:buFontTx/>
              <a:buBlip>
                <a:blip r:embed="rId2"/>
              </a:buBlip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 -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l"/>
          </a:lstStyle>
          <a:p>
            <a:pPr/>
            <a:r>
              <a:t>Title Text</a:t>
            </a:r>
          </a:p>
        </p:txBody>
      </p:sp>
      <p:sp>
        <p:nvSpPr>
          <p:cNvPr id="102" name="Body Level One…"/>
          <p:cNvSpPr txBox="1"/>
          <p:nvPr>
            <p:ph type="body" sz="half" idx="1"/>
          </p:nvPr>
        </p:nvSpPr>
        <p:spPr>
          <a:xfrm>
            <a:off x="1447800" y="3124200"/>
            <a:ext cx="4635500" cy="5664200"/>
          </a:xfrm>
          <a:prstGeom prst="rect">
            <a:avLst/>
          </a:prstGeom>
        </p:spPr>
        <p:txBody>
          <a:bodyPr/>
          <a:lstStyle>
            <a:lvl1pPr marL="782355" indent="-566455">
              <a:spcBef>
                <a:spcPts val="3400"/>
              </a:spcBef>
              <a:buFontTx/>
              <a:buBlip>
                <a:blip r:embed="rId2"/>
              </a:buBlip>
              <a:defRPr sz="3200"/>
            </a:lvl1pPr>
            <a:lvl2pPr marL="1413122" indent="-566455">
              <a:spcBef>
                <a:spcPts val="3400"/>
              </a:spcBef>
              <a:buFontTx/>
              <a:buBlip>
                <a:blip r:embed="rId2"/>
              </a:buBlip>
              <a:defRPr sz="3200"/>
            </a:lvl2pPr>
            <a:lvl3pPr marL="2022723" indent="-566455">
              <a:spcBef>
                <a:spcPts val="3400"/>
              </a:spcBef>
              <a:buFontTx/>
              <a:buBlip>
                <a:blip r:embed="rId2"/>
              </a:buBlip>
              <a:defRPr sz="3200"/>
            </a:lvl3pPr>
            <a:lvl4pPr marL="2649255" indent="-566455">
              <a:spcBef>
                <a:spcPts val="3400"/>
              </a:spcBef>
              <a:buFontTx/>
              <a:buBlip>
                <a:blip r:embed="rId2"/>
              </a:buBlip>
              <a:defRPr sz="3200"/>
            </a:lvl4pPr>
            <a:lvl5pPr marL="3258855" indent="-566455">
              <a:spcBef>
                <a:spcPts val="3400"/>
              </a:spcBef>
              <a:buFontTx/>
              <a:buBlip>
                <a:blip r:embed="rId2"/>
              </a:buBlip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 -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11" name="Body Level One…"/>
          <p:cNvSpPr txBox="1"/>
          <p:nvPr>
            <p:ph type="body" sz="quarter" idx="1"/>
          </p:nvPr>
        </p:nvSpPr>
        <p:spPr>
          <a:xfrm>
            <a:off x="8051800" y="3124200"/>
            <a:ext cx="3683000" cy="5664200"/>
          </a:xfrm>
          <a:prstGeom prst="rect">
            <a:avLst/>
          </a:prstGeom>
        </p:spPr>
        <p:txBody>
          <a:bodyPr/>
          <a:lstStyle>
            <a:lvl1pPr marL="782355" indent="-566455">
              <a:spcBef>
                <a:spcPts val="3400"/>
              </a:spcBef>
              <a:buFontTx/>
              <a:buBlip>
                <a:blip r:embed="rId2"/>
              </a:buBlip>
              <a:defRPr sz="3200"/>
            </a:lvl1pPr>
            <a:lvl2pPr marL="1413122" indent="-566455">
              <a:spcBef>
                <a:spcPts val="3400"/>
              </a:spcBef>
              <a:buFontTx/>
              <a:buBlip>
                <a:blip r:embed="rId2"/>
              </a:buBlip>
              <a:defRPr sz="3200"/>
            </a:lvl2pPr>
            <a:lvl3pPr marL="2022723" indent="-566455">
              <a:spcBef>
                <a:spcPts val="3400"/>
              </a:spcBef>
              <a:buFontTx/>
              <a:buBlip>
                <a:blip r:embed="rId2"/>
              </a:buBlip>
              <a:defRPr sz="3200"/>
            </a:lvl3pPr>
            <a:lvl4pPr marL="2649255" indent="-566455">
              <a:spcBef>
                <a:spcPts val="3400"/>
              </a:spcBef>
              <a:buFontTx/>
              <a:buBlip>
                <a:blip r:embed="rId2"/>
              </a:buBlip>
              <a:defRPr sz="3200"/>
            </a:lvl4pPr>
            <a:lvl5pPr marL="3258855" indent="-566455">
              <a:spcBef>
                <a:spcPts val="3400"/>
              </a:spcBef>
              <a:buFontTx/>
              <a:buBlip>
                <a:blip r:embed="rId2"/>
              </a:buBlip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l"/>
          </a:lstStyle>
          <a:p>
            <a:pPr/>
            <a:r>
              <a:t>Title Text</a:t>
            </a:r>
          </a:p>
        </p:txBody>
      </p:sp>
      <p:sp>
        <p:nvSpPr>
          <p:cNvPr id="21" name="Body Level One…"/>
          <p:cNvSpPr txBox="1"/>
          <p:nvPr>
            <p:ph type="body" idx="1"/>
          </p:nvPr>
        </p:nvSpPr>
        <p:spPr>
          <a:xfrm>
            <a:off x="1270000" y="3124200"/>
            <a:ext cx="10464800" cy="5664200"/>
          </a:xfrm>
          <a:prstGeom prst="rect">
            <a:avLst/>
          </a:prstGeom>
        </p:spPr>
        <p:txBody>
          <a:bodyPr/>
          <a:lstStyle>
            <a:lvl1pPr>
              <a:spcBef>
                <a:spcPts val="2000"/>
              </a:spcBef>
              <a:buBlip>
                <a:blip r:embed="rId2"/>
              </a:buBlip>
            </a:lvl1pPr>
            <a:lvl2pPr>
              <a:spcBef>
                <a:spcPts val="2000"/>
              </a:spcBef>
              <a:buBlip>
                <a:blip r:embed="rId2"/>
              </a:buBlip>
            </a:lvl2pPr>
            <a:lvl3pPr>
              <a:spcBef>
                <a:spcPts val="2000"/>
              </a:spcBef>
              <a:buBlip>
                <a:blip r:embed="rId2"/>
              </a:buBlip>
            </a:lvl3pPr>
            <a:lvl4pPr>
              <a:spcBef>
                <a:spcPts val="2000"/>
              </a:spcBef>
              <a:buBlip>
                <a:blip r:embed="rId2"/>
              </a:buBlip>
            </a:lvl4pPr>
            <a:lvl5pPr>
              <a:spcBef>
                <a:spcPts val="2000"/>
              </a:spcBef>
              <a:buBlip>
                <a:blip r:embed="rId2"/>
              </a:buBlip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 -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l"/>
          </a:lstStyle>
          <a:p>
            <a:pPr/>
            <a:r>
              <a:t>Title Text</a:t>
            </a:r>
          </a:p>
        </p:txBody>
      </p:sp>
      <p:sp>
        <p:nvSpPr>
          <p:cNvPr id="30" name="Body Level One…"/>
          <p:cNvSpPr txBox="1"/>
          <p:nvPr>
            <p:ph type="body" idx="1"/>
          </p:nvPr>
        </p:nvSpPr>
        <p:spPr>
          <a:xfrm>
            <a:off x="1270000" y="3124200"/>
            <a:ext cx="10464800" cy="5664200"/>
          </a:xfrm>
          <a:prstGeom prst="rect">
            <a:avLst/>
          </a:prstGeom>
        </p:spPr>
        <p:txBody>
          <a:bodyPr numCol="2" spcCol="523240" anchor="t"/>
          <a:lstStyle>
            <a:lvl1pPr marL="782355" indent="-566455">
              <a:spcBef>
                <a:spcPts val="3400"/>
              </a:spcBef>
              <a:buFontTx/>
              <a:buBlip>
                <a:blip r:embed="rId2"/>
              </a:buBlip>
              <a:defRPr sz="3200"/>
            </a:lvl1pPr>
            <a:lvl2pPr marL="1413122" indent="-566455">
              <a:spcBef>
                <a:spcPts val="3400"/>
              </a:spcBef>
              <a:buFontTx/>
              <a:buBlip>
                <a:blip r:embed="rId2"/>
              </a:buBlip>
              <a:defRPr sz="3200"/>
            </a:lvl2pPr>
            <a:lvl3pPr marL="2022723" indent="-566455">
              <a:spcBef>
                <a:spcPts val="3400"/>
              </a:spcBef>
              <a:buFontTx/>
              <a:buBlip>
                <a:blip r:embed="rId2"/>
              </a:buBlip>
              <a:defRPr sz="3200"/>
            </a:lvl3pPr>
            <a:lvl4pPr marL="2649255" indent="-566455">
              <a:spcBef>
                <a:spcPts val="3400"/>
              </a:spcBef>
              <a:buFontTx/>
              <a:buBlip>
                <a:blip r:embed="rId2"/>
              </a:buBlip>
              <a:defRPr sz="3200"/>
            </a:lvl4pPr>
            <a:lvl5pPr marL="3258855" indent="-566455">
              <a:spcBef>
                <a:spcPts val="3400"/>
              </a:spcBef>
              <a:buFontTx/>
              <a:buBlip>
                <a:blip r:embed="rId2"/>
              </a:buBlip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Center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Title Text"/>
          <p:cNvSpPr txBox="1"/>
          <p:nvPr>
            <p:ph type="title"/>
          </p:nvPr>
        </p:nvSpPr>
        <p:spPr>
          <a:xfrm>
            <a:off x="787400" y="3568700"/>
            <a:ext cx="11430000" cy="2908300"/>
          </a:xfrm>
          <a:prstGeom prst="rect">
            <a:avLst/>
          </a:prstGeom>
          <a:effectLst>
            <a:outerShdw sx="100000" sy="100000" kx="0" ky="0" algn="b" rotWithShape="0" blurRad="25400" dist="12700" dir="16200000">
              <a:srgbClr val="000000"/>
            </a:outerShdw>
          </a:effectLst>
        </p:spPr>
        <p:txBody>
          <a:bodyPr/>
          <a:lstStyle>
            <a:lvl1pPr>
              <a:defRPr sz="8400">
                <a:solidFill>
                  <a:srgbClr val="DEE8F1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62" name="Slide Number"/>
          <p:cNvSpPr txBox="1"/>
          <p:nvPr>
            <p:ph type="sldNum" sz="quarter" idx="2"/>
          </p:nvPr>
        </p:nvSpPr>
        <p:spPr>
          <a:xfrm>
            <a:off x="6299203" y="9258300"/>
            <a:ext cx="393193" cy="381000"/>
          </a:xfrm>
          <a:prstGeom prst="rect">
            <a:avLst/>
          </a:prstGeom>
          <a:effectLst>
            <a:outerShdw sx="100000" sy="100000" kx="0" ky="0" algn="b" rotWithShape="0" blurRad="25400" dist="12700" dir="16200000">
              <a:srgbClr val="000000"/>
            </a:outerShdw>
          </a:effectLst>
        </p:spPr>
        <p:txBody>
          <a:bodyPr/>
          <a:lstStyle>
            <a:lvl1pPr algn="ctr">
              <a:defRPr sz="1800">
                <a:solidFill>
                  <a:srgbClr val="DEE8F1"/>
                </a:solidFill>
                <a:latin typeface="+mn-lt"/>
                <a:ea typeface="+mn-ea"/>
                <a:cs typeface="+mn-cs"/>
                <a:sym typeface="Stone Sans Sem ITC TT-Sem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Horizontal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Image"/>
          <p:cNvSpPr/>
          <p:nvPr>
            <p:ph type="pic" sz="quarter" idx="21"/>
          </p:nvPr>
        </p:nvSpPr>
        <p:spPr>
          <a:xfrm>
            <a:off x="3784600" y="3124200"/>
            <a:ext cx="5448300" cy="4091005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/>
          <a:lstStyle/>
          <a:p>
            <a:pPr/>
          </a:p>
        </p:txBody>
      </p:sp>
      <p:sp>
        <p:nvSpPr>
          <p:cNvPr id="70" name="Title Text"/>
          <p:cNvSpPr txBox="1"/>
          <p:nvPr>
            <p:ph type="title"/>
          </p:nvPr>
        </p:nvSpPr>
        <p:spPr>
          <a:xfrm>
            <a:off x="787400" y="7543800"/>
            <a:ext cx="11430000" cy="1689100"/>
          </a:xfrm>
          <a:prstGeom prst="rect">
            <a:avLst/>
          </a:prstGeom>
          <a:effectLst>
            <a:outerShdw sx="100000" sy="100000" kx="0" ky="0" algn="b" rotWithShape="0" blurRad="25400" dist="12700" dir="16200000">
              <a:srgbClr val="000000"/>
            </a:outerShdw>
          </a:effectLst>
        </p:spPr>
        <p:txBody>
          <a:bodyPr/>
          <a:lstStyle>
            <a:lvl1pPr>
              <a:defRPr sz="7600">
                <a:solidFill>
                  <a:srgbClr val="DEE8F1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71" name="Slide Number"/>
          <p:cNvSpPr txBox="1"/>
          <p:nvPr>
            <p:ph type="sldNum" sz="quarter" idx="2"/>
          </p:nvPr>
        </p:nvSpPr>
        <p:spPr>
          <a:xfrm>
            <a:off x="6299203" y="9258300"/>
            <a:ext cx="393193" cy="381000"/>
          </a:xfrm>
          <a:prstGeom prst="rect">
            <a:avLst/>
          </a:prstGeom>
          <a:effectLst>
            <a:outerShdw sx="100000" sy="100000" kx="0" ky="0" algn="b" rotWithShape="0" blurRad="25400" dist="12700" dir="16200000">
              <a:srgbClr val="000000"/>
            </a:outerShdw>
          </a:effectLst>
        </p:spPr>
        <p:txBody>
          <a:bodyPr/>
          <a:lstStyle>
            <a:lvl1pPr algn="ctr">
              <a:defRPr sz="1800">
                <a:solidFill>
                  <a:srgbClr val="DEE8F1"/>
                </a:solidFill>
                <a:latin typeface="+mn-lt"/>
                <a:ea typeface="+mn-ea"/>
                <a:cs typeface="+mn-cs"/>
                <a:sym typeface="Stone Sans Sem ITC TT-Sem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Vertical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" name="Group"/>
          <p:cNvGrpSpPr/>
          <p:nvPr/>
        </p:nvGrpSpPr>
        <p:grpSpPr>
          <a:xfrm>
            <a:off x="0" y="0"/>
            <a:ext cx="13004800" cy="9753600"/>
            <a:chOff x="0" y="0"/>
            <a:chExt cx="13004800" cy="9753600"/>
          </a:xfrm>
        </p:grpSpPr>
        <p:pic>
          <p:nvPicPr>
            <p:cNvPr id="78" name="notebook_photo-v_base.pdf" descr="notebook_photo-v_base.pdf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13004800" cy="97536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9" name="notebook_photo-v_top.tiff" descr="notebook_photo-v_top.tiff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6832600" y="2222500"/>
              <a:ext cx="4724400" cy="60579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81" name="Image"/>
          <p:cNvSpPr/>
          <p:nvPr>
            <p:ph type="pic" sz="half" idx="21"/>
          </p:nvPr>
        </p:nvSpPr>
        <p:spPr>
          <a:xfrm>
            <a:off x="5537200" y="2476500"/>
            <a:ext cx="7239000" cy="54356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/>
          <a:lstStyle/>
          <a:p>
            <a:pPr/>
          </a:p>
        </p:txBody>
      </p:sp>
      <p:sp>
        <p:nvSpPr>
          <p:cNvPr id="82" name="Title Text"/>
          <p:cNvSpPr txBox="1"/>
          <p:nvPr>
            <p:ph type="title"/>
          </p:nvPr>
        </p:nvSpPr>
        <p:spPr>
          <a:xfrm>
            <a:off x="444500" y="2476500"/>
            <a:ext cx="6248400" cy="2819400"/>
          </a:xfrm>
          <a:prstGeom prst="rect">
            <a:avLst/>
          </a:prstGeom>
          <a:effectLst>
            <a:outerShdw sx="100000" sy="100000" kx="0" ky="0" algn="b" rotWithShape="0" blurRad="25400" dist="12700" dir="16200000">
              <a:srgbClr val="000000"/>
            </a:outerShdw>
          </a:effectLst>
        </p:spPr>
        <p:txBody>
          <a:bodyPr anchor="b"/>
          <a:lstStyle>
            <a:lvl1pPr>
              <a:defRPr sz="7600">
                <a:solidFill>
                  <a:srgbClr val="DEE8F1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83" name="Body Level One…"/>
          <p:cNvSpPr txBox="1"/>
          <p:nvPr>
            <p:ph type="body" sz="quarter" idx="1"/>
          </p:nvPr>
        </p:nvSpPr>
        <p:spPr>
          <a:xfrm>
            <a:off x="444500" y="5397500"/>
            <a:ext cx="6248400" cy="2514600"/>
          </a:xfrm>
          <a:prstGeom prst="rect">
            <a:avLst/>
          </a:prstGeom>
          <a:effectLst>
            <a:outerShdw sx="100000" sy="100000" kx="0" ky="0" algn="b" rotWithShape="0" blurRad="25400" dist="12700" dir="16200000">
              <a:srgbClr val="000000"/>
            </a:outerShdw>
          </a:effectLst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FontTx/>
              <a:buNone/>
              <a:defRPr sz="3600">
                <a:solidFill>
                  <a:srgbClr val="DEE8F1"/>
                </a:solidFill>
                <a:latin typeface="+mn-lt"/>
                <a:ea typeface="+mn-ea"/>
                <a:cs typeface="+mn-cs"/>
                <a:sym typeface="Stone Sans Sem ITC TT-Semi"/>
              </a:defRPr>
            </a:lvl1pPr>
            <a:lvl2pPr marL="0" indent="0" algn="ctr">
              <a:spcBef>
                <a:spcPts val="0"/>
              </a:spcBef>
              <a:buSzTx/>
              <a:buFontTx/>
              <a:buNone/>
              <a:defRPr sz="3600">
                <a:solidFill>
                  <a:srgbClr val="DEE8F1"/>
                </a:solidFill>
                <a:latin typeface="+mn-lt"/>
                <a:ea typeface="+mn-ea"/>
                <a:cs typeface="+mn-cs"/>
                <a:sym typeface="Stone Sans Sem ITC TT-Semi"/>
              </a:defRPr>
            </a:lvl2pPr>
            <a:lvl3pPr marL="0" indent="0" algn="ctr">
              <a:spcBef>
                <a:spcPts val="0"/>
              </a:spcBef>
              <a:buSzTx/>
              <a:buFontTx/>
              <a:buNone/>
              <a:defRPr sz="3600">
                <a:solidFill>
                  <a:srgbClr val="DEE8F1"/>
                </a:solidFill>
                <a:latin typeface="+mn-lt"/>
                <a:ea typeface="+mn-ea"/>
                <a:cs typeface="+mn-cs"/>
                <a:sym typeface="Stone Sans Sem ITC TT-Semi"/>
              </a:defRPr>
            </a:lvl3pPr>
            <a:lvl4pPr marL="0" indent="0" algn="ctr">
              <a:spcBef>
                <a:spcPts val="0"/>
              </a:spcBef>
              <a:buSzTx/>
              <a:buFontTx/>
              <a:buNone/>
              <a:defRPr sz="3600">
                <a:solidFill>
                  <a:srgbClr val="DEE8F1"/>
                </a:solidFill>
                <a:latin typeface="+mn-lt"/>
                <a:ea typeface="+mn-ea"/>
                <a:cs typeface="+mn-cs"/>
                <a:sym typeface="Stone Sans Sem ITC TT-Semi"/>
              </a:defRPr>
            </a:lvl4pPr>
            <a:lvl5pPr marL="0" indent="0" algn="ctr">
              <a:spcBef>
                <a:spcPts val="0"/>
              </a:spcBef>
              <a:buSzTx/>
              <a:buFontTx/>
              <a:buNone/>
              <a:defRPr sz="3600">
                <a:solidFill>
                  <a:srgbClr val="DEE8F1"/>
                </a:solidFill>
                <a:latin typeface="+mn-lt"/>
                <a:ea typeface="+mn-ea"/>
                <a:cs typeface="+mn-cs"/>
                <a:sym typeface="Stone Sans Sem ITC TT-Semi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4" name="Slide Number"/>
          <p:cNvSpPr txBox="1"/>
          <p:nvPr>
            <p:ph type="sldNum" sz="quarter" idx="2"/>
          </p:nvPr>
        </p:nvSpPr>
        <p:spPr>
          <a:xfrm>
            <a:off x="6299203" y="9258300"/>
            <a:ext cx="393193" cy="381000"/>
          </a:xfrm>
          <a:prstGeom prst="rect">
            <a:avLst/>
          </a:prstGeom>
          <a:effectLst>
            <a:outerShdw sx="100000" sy="100000" kx="0" ky="0" algn="b" rotWithShape="0" blurRad="25400" dist="12700" dir="16200000">
              <a:srgbClr val="000000"/>
            </a:outerShdw>
          </a:effectLst>
        </p:spPr>
        <p:txBody>
          <a:bodyPr/>
          <a:lstStyle>
            <a:lvl1pPr algn="ctr">
              <a:defRPr sz="1800">
                <a:solidFill>
                  <a:srgbClr val="DEE8F1"/>
                </a:solidFill>
                <a:latin typeface="+mn-lt"/>
                <a:ea typeface="+mn-ea"/>
                <a:cs typeface="+mn-cs"/>
                <a:sym typeface="Stone Sans Sem ITC TT-Sem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image" Target="../media/image1.tif"/><Relationship Id="rId4" Type="http://schemas.openxmlformats.org/officeDocument/2006/relationships/slideLayout" Target="../slideLayouts/slideLayout1.xml"/><Relationship Id="rId5" Type="http://schemas.openxmlformats.org/officeDocument/2006/relationships/slideLayout" Target="../slideLayouts/slideLayout2.xml"/><Relationship Id="rId6" Type="http://schemas.openxmlformats.org/officeDocument/2006/relationships/slideLayout" Target="../slideLayouts/slideLayout3.xml"/><Relationship Id="rId7" Type="http://schemas.openxmlformats.org/officeDocument/2006/relationships/slideLayout" Target="../slideLayouts/slideLayout4.xml"/><Relationship Id="rId8" Type="http://schemas.openxmlformats.org/officeDocument/2006/relationships/slideLayout" Target="../slideLayouts/slideLayout5.xml"/><Relationship Id="rId9" Type="http://schemas.openxmlformats.org/officeDocument/2006/relationships/slideLayout" Target="../slideLayouts/slideLayout6.xml"/><Relationship Id="rId10" Type="http://schemas.openxmlformats.org/officeDocument/2006/relationships/slideLayout" Target="../slideLayouts/slideLayout7.xml"/><Relationship Id="rId11" Type="http://schemas.openxmlformats.org/officeDocument/2006/relationships/slideLayout" Target="../slideLayouts/slideLayout8.xml"/><Relationship Id="rId12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ody Level One…"/>
          <p:cNvSpPr txBox="1"/>
          <p:nvPr>
            <p:ph type="body" idx="1"/>
          </p:nvPr>
        </p:nvSpPr>
        <p:spPr>
          <a:xfrm>
            <a:off x="1270000" y="1727200"/>
            <a:ext cx="10464800" cy="7061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buBlip>
                <a:blip r:embed="rId3"/>
              </a:buBlip>
            </a:lvl1pPr>
            <a:lvl2pPr>
              <a:buBlip>
                <a:blip r:embed="rId3"/>
              </a:buBlip>
            </a:lvl2pPr>
            <a:lvl3pPr>
              <a:buBlip>
                <a:blip r:embed="rId3"/>
              </a:buBlip>
            </a:lvl3pPr>
            <a:lvl4pPr>
              <a:buBlip>
                <a:blip r:embed="rId3"/>
              </a:buBlip>
            </a:lvl4pPr>
            <a:lvl5pPr>
              <a:buBlip>
                <a:blip r:embed="rId3"/>
              </a:buBlip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" name="Title Text"/>
          <p:cNvSpPr txBox="1"/>
          <p:nvPr>
            <p:ph type="title"/>
          </p:nvPr>
        </p:nvSpPr>
        <p:spPr>
          <a:xfrm>
            <a:off x="1866900" y="1409700"/>
            <a:ext cx="9271000" cy="1714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/>
            <a:r>
              <a:t>Title Text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12280899" y="8940800"/>
            <a:ext cx="440437" cy="482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algn="r">
              <a:defRPr sz="24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60" r:id="rId15"/>
  </p:sldLayoutIdLst>
  <p:transition xmlns:p14="http://schemas.microsoft.com/office/powerpoint/2010/main" spd="med" advClick="1"/>
  <p:txStyles>
    <p:title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400" u="none">
          <a:solidFill>
            <a:srgbClr val="4C4C4F"/>
          </a:solidFill>
          <a:uFillTx/>
          <a:latin typeface="+mn-lt"/>
          <a:ea typeface="+mn-ea"/>
          <a:cs typeface="+mn-cs"/>
          <a:sym typeface="Stone Sans Sem ITC TT-Semi"/>
        </a:defRPr>
      </a:lvl1pPr>
      <a:lvl2pPr marL="0" marR="0" indent="457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400" u="none">
          <a:solidFill>
            <a:srgbClr val="4C4C4F"/>
          </a:solidFill>
          <a:uFillTx/>
          <a:latin typeface="+mn-lt"/>
          <a:ea typeface="+mn-ea"/>
          <a:cs typeface="+mn-cs"/>
          <a:sym typeface="Stone Sans Sem ITC TT-Semi"/>
        </a:defRPr>
      </a:lvl2pPr>
      <a:lvl3pPr marL="0" marR="0" indent="9144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400" u="none">
          <a:solidFill>
            <a:srgbClr val="4C4C4F"/>
          </a:solidFill>
          <a:uFillTx/>
          <a:latin typeface="+mn-lt"/>
          <a:ea typeface="+mn-ea"/>
          <a:cs typeface="+mn-cs"/>
          <a:sym typeface="Stone Sans Sem ITC TT-Semi"/>
        </a:defRPr>
      </a:lvl3pPr>
      <a:lvl4pPr marL="0" marR="0" indent="1371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400" u="none">
          <a:solidFill>
            <a:srgbClr val="4C4C4F"/>
          </a:solidFill>
          <a:uFillTx/>
          <a:latin typeface="+mn-lt"/>
          <a:ea typeface="+mn-ea"/>
          <a:cs typeface="+mn-cs"/>
          <a:sym typeface="Stone Sans Sem ITC TT-Semi"/>
        </a:defRPr>
      </a:lvl4pPr>
      <a:lvl5pPr marL="0" marR="0" indent="1828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400" u="none">
          <a:solidFill>
            <a:srgbClr val="4C4C4F"/>
          </a:solidFill>
          <a:uFillTx/>
          <a:latin typeface="+mn-lt"/>
          <a:ea typeface="+mn-ea"/>
          <a:cs typeface="+mn-cs"/>
          <a:sym typeface="Stone Sans Sem ITC TT-Semi"/>
        </a:defRPr>
      </a:lvl5pPr>
      <a:lvl6pPr marL="0" marR="0" indent="22860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400" u="none">
          <a:solidFill>
            <a:srgbClr val="4C4C4F"/>
          </a:solidFill>
          <a:uFillTx/>
          <a:latin typeface="+mn-lt"/>
          <a:ea typeface="+mn-ea"/>
          <a:cs typeface="+mn-cs"/>
          <a:sym typeface="Stone Sans Sem ITC TT-Semi"/>
        </a:defRPr>
      </a:lvl6pPr>
      <a:lvl7pPr marL="0" marR="0" indent="2743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400" u="none">
          <a:solidFill>
            <a:srgbClr val="4C4C4F"/>
          </a:solidFill>
          <a:uFillTx/>
          <a:latin typeface="+mn-lt"/>
          <a:ea typeface="+mn-ea"/>
          <a:cs typeface="+mn-cs"/>
          <a:sym typeface="Stone Sans Sem ITC TT-Semi"/>
        </a:defRPr>
      </a:lvl7pPr>
      <a:lvl8pPr marL="0" marR="0" indent="32004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400" u="none">
          <a:solidFill>
            <a:srgbClr val="4C4C4F"/>
          </a:solidFill>
          <a:uFillTx/>
          <a:latin typeface="+mn-lt"/>
          <a:ea typeface="+mn-ea"/>
          <a:cs typeface="+mn-cs"/>
          <a:sym typeface="Stone Sans Sem ITC TT-Semi"/>
        </a:defRPr>
      </a:lvl8pPr>
      <a:lvl9pPr marL="0" marR="0" indent="3657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400" u="none">
          <a:solidFill>
            <a:srgbClr val="4C4C4F"/>
          </a:solidFill>
          <a:uFillTx/>
          <a:latin typeface="+mn-lt"/>
          <a:ea typeface="+mn-ea"/>
          <a:cs typeface="+mn-cs"/>
          <a:sym typeface="Stone Sans Sem ITC TT-Semi"/>
        </a:defRPr>
      </a:lvl9pPr>
    </p:titleStyle>
    <p:bodyStyle>
      <a:lvl1pPr marL="863602" marR="0" indent="-647702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50000"/>
        <a:buFont typeface="Stone Sans Sem ITC TT-Semi"/>
        <a:buBlip>
          <a:blip r:embed="rId3"/>
        </a:buBlip>
        <a:tabLst/>
        <a:defRPr b="0" baseline="0" cap="none" i="0" spc="0" strike="noStrike" sz="4200" u="none">
          <a:solidFill>
            <a:srgbClr val="000000"/>
          </a:solidFill>
          <a:uFillTx/>
          <a:latin typeface="Bradley Hand ITC TT-Bold"/>
          <a:ea typeface="Bradley Hand ITC TT-Bold"/>
          <a:cs typeface="Bradley Hand ITC TT-Bold"/>
          <a:sym typeface="Bradley Hand ITC TT-Bold"/>
        </a:defRPr>
      </a:lvl1pPr>
      <a:lvl2pPr marL="1494369" marR="0" indent="-647702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50000"/>
        <a:buFont typeface="Stone Sans Sem ITC TT-Semi"/>
        <a:buBlip>
          <a:blip r:embed="rId3"/>
        </a:buBlip>
        <a:tabLst/>
        <a:defRPr b="0" baseline="0" cap="none" i="0" spc="0" strike="noStrike" sz="4200" u="none">
          <a:solidFill>
            <a:srgbClr val="000000"/>
          </a:solidFill>
          <a:uFillTx/>
          <a:latin typeface="Bradley Hand ITC TT-Bold"/>
          <a:ea typeface="Bradley Hand ITC TT-Bold"/>
          <a:cs typeface="Bradley Hand ITC TT-Bold"/>
          <a:sym typeface="Bradley Hand ITC TT-Bold"/>
        </a:defRPr>
      </a:lvl2pPr>
      <a:lvl3pPr marL="2103969" marR="0" indent="-647702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50000"/>
        <a:buFont typeface="Stone Sans Sem ITC TT-Semi"/>
        <a:buBlip>
          <a:blip r:embed="rId3"/>
        </a:buBlip>
        <a:tabLst/>
        <a:defRPr b="0" baseline="0" cap="none" i="0" spc="0" strike="noStrike" sz="4200" u="none">
          <a:solidFill>
            <a:srgbClr val="000000"/>
          </a:solidFill>
          <a:uFillTx/>
          <a:latin typeface="Bradley Hand ITC TT-Bold"/>
          <a:ea typeface="Bradley Hand ITC TT-Bold"/>
          <a:cs typeface="Bradley Hand ITC TT-Bold"/>
          <a:sym typeface="Bradley Hand ITC TT-Bold"/>
        </a:defRPr>
      </a:lvl3pPr>
      <a:lvl4pPr marL="2730502" marR="0" indent="-647702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50000"/>
        <a:buFont typeface="Stone Sans Sem ITC TT-Semi"/>
        <a:buBlip>
          <a:blip r:embed="rId3"/>
        </a:buBlip>
        <a:tabLst/>
        <a:defRPr b="0" baseline="0" cap="none" i="0" spc="0" strike="noStrike" sz="4200" u="none">
          <a:solidFill>
            <a:srgbClr val="000000"/>
          </a:solidFill>
          <a:uFillTx/>
          <a:latin typeface="Bradley Hand ITC TT-Bold"/>
          <a:ea typeface="Bradley Hand ITC TT-Bold"/>
          <a:cs typeface="Bradley Hand ITC TT-Bold"/>
          <a:sym typeface="Bradley Hand ITC TT-Bold"/>
        </a:defRPr>
      </a:lvl4pPr>
      <a:lvl5pPr marL="3340102" marR="0" indent="-647702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50000"/>
        <a:buFont typeface="Stone Sans Sem ITC TT-Semi"/>
        <a:buBlip>
          <a:blip r:embed="rId3"/>
        </a:buBlip>
        <a:tabLst/>
        <a:defRPr b="0" baseline="0" cap="none" i="0" spc="0" strike="noStrike" sz="4200" u="none">
          <a:solidFill>
            <a:srgbClr val="000000"/>
          </a:solidFill>
          <a:uFillTx/>
          <a:latin typeface="Bradley Hand ITC TT-Bold"/>
          <a:ea typeface="Bradley Hand ITC TT-Bold"/>
          <a:cs typeface="Bradley Hand ITC TT-Bold"/>
          <a:sym typeface="Bradley Hand ITC TT-Bold"/>
        </a:defRPr>
      </a:lvl5pPr>
      <a:lvl6pPr marL="3695702" marR="0" indent="-647702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50000"/>
        <a:buFont typeface="Stone Sans Sem ITC TT-Semi"/>
        <a:buBlip>
          <a:blip r:embed="rId3"/>
        </a:buBlip>
        <a:tabLst/>
        <a:defRPr b="0" baseline="0" cap="none" i="0" spc="0" strike="noStrike" sz="4200" u="none">
          <a:solidFill>
            <a:srgbClr val="000000"/>
          </a:solidFill>
          <a:uFillTx/>
          <a:latin typeface="Bradley Hand ITC TT-Bold"/>
          <a:ea typeface="Bradley Hand ITC TT-Bold"/>
          <a:cs typeface="Bradley Hand ITC TT-Bold"/>
          <a:sym typeface="Bradley Hand ITC TT-Bold"/>
        </a:defRPr>
      </a:lvl6pPr>
      <a:lvl7pPr marL="4051302" marR="0" indent="-647702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50000"/>
        <a:buFont typeface="Stone Sans Sem ITC TT-Semi"/>
        <a:buBlip>
          <a:blip r:embed="rId3"/>
        </a:buBlip>
        <a:tabLst/>
        <a:defRPr b="0" baseline="0" cap="none" i="0" spc="0" strike="noStrike" sz="4200" u="none">
          <a:solidFill>
            <a:srgbClr val="000000"/>
          </a:solidFill>
          <a:uFillTx/>
          <a:latin typeface="Bradley Hand ITC TT-Bold"/>
          <a:ea typeface="Bradley Hand ITC TT-Bold"/>
          <a:cs typeface="Bradley Hand ITC TT-Bold"/>
          <a:sym typeface="Bradley Hand ITC TT-Bold"/>
        </a:defRPr>
      </a:lvl7pPr>
      <a:lvl8pPr marL="4406902" marR="0" indent="-647702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50000"/>
        <a:buFont typeface="Stone Sans Sem ITC TT-Semi"/>
        <a:buBlip>
          <a:blip r:embed="rId3"/>
        </a:buBlip>
        <a:tabLst/>
        <a:defRPr b="0" baseline="0" cap="none" i="0" spc="0" strike="noStrike" sz="4200" u="none">
          <a:solidFill>
            <a:srgbClr val="000000"/>
          </a:solidFill>
          <a:uFillTx/>
          <a:latin typeface="Bradley Hand ITC TT-Bold"/>
          <a:ea typeface="Bradley Hand ITC TT-Bold"/>
          <a:cs typeface="Bradley Hand ITC TT-Bold"/>
          <a:sym typeface="Bradley Hand ITC TT-Bold"/>
        </a:defRPr>
      </a:lvl8pPr>
      <a:lvl9pPr marL="4762502" marR="0" indent="-647702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50000"/>
        <a:buFont typeface="Stone Sans Sem ITC TT-Semi"/>
        <a:buBlip>
          <a:blip r:embed="rId3"/>
        </a:buBlip>
        <a:tabLst/>
        <a:defRPr b="0" baseline="0" cap="none" i="0" spc="0" strike="noStrike" sz="4200" u="none">
          <a:solidFill>
            <a:srgbClr val="000000"/>
          </a:solidFill>
          <a:uFillTx/>
          <a:latin typeface="Bradley Hand ITC TT-Bold"/>
          <a:ea typeface="Bradley Hand ITC TT-Bold"/>
          <a:cs typeface="Bradley Hand ITC TT-Bold"/>
          <a:sym typeface="Bradley Hand ITC TT-Bold"/>
        </a:defRPr>
      </a:lvl9pPr>
    </p:bodyStyle>
    <p:otherStyle>
      <a:lvl1pPr marL="0" marR="0" indent="0" algn="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Bradley Hand ITC TT-Bold"/>
        </a:defRPr>
      </a:lvl1pPr>
      <a:lvl2pPr marL="0" marR="0" indent="457200" algn="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Bradley Hand ITC TT-Bold"/>
        </a:defRPr>
      </a:lvl2pPr>
      <a:lvl3pPr marL="0" marR="0" indent="914400" algn="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Bradley Hand ITC TT-Bold"/>
        </a:defRPr>
      </a:lvl3pPr>
      <a:lvl4pPr marL="0" marR="0" indent="1371600" algn="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Bradley Hand ITC TT-Bold"/>
        </a:defRPr>
      </a:lvl4pPr>
      <a:lvl5pPr marL="0" marR="0" indent="1828800" algn="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Bradley Hand ITC TT-Bold"/>
        </a:defRPr>
      </a:lvl5pPr>
      <a:lvl6pPr marL="0" marR="0" indent="2286000" algn="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Bradley Hand ITC TT-Bold"/>
        </a:defRPr>
      </a:lvl6pPr>
      <a:lvl7pPr marL="0" marR="0" indent="2743200" algn="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Bradley Hand ITC TT-Bold"/>
        </a:defRPr>
      </a:lvl7pPr>
      <a:lvl8pPr marL="0" marR="0" indent="3200400" algn="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Bradley Hand ITC TT-Bold"/>
        </a:defRPr>
      </a:lvl8pPr>
      <a:lvl9pPr marL="0" marR="0" indent="3657600" algn="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Bradley Hand ITC TT-Bold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mailto:sussman@nucleares.unam.mx" TargetMode="External"/><Relationship Id="rId3" Type="http://schemas.openxmlformats.org/officeDocument/2006/relationships/image" Target="../media/image4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7" Type="http://schemas.openxmlformats.org/officeDocument/2006/relationships/image" Target="../media/image10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0" Type="http://schemas.openxmlformats.org/officeDocument/2006/relationships/image" Target="../media/image13.png"/><Relationship Id="rId11" Type="http://schemas.openxmlformats.org/officeDocument/2006/relationships/image" Target="../media/image14.png"/><Relationship Id="rId12" Type="http://schemas.openxmlformats.org/officeDocument/2006/relationships/image" Target="../media/image15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tif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Cosmological models with peculiar velocities from solutions of Einstein’s equations"/>
          <p:cNvSpPr txBox="1"/>
          <p:nvPr>
            <p:ph type="ctrTitle"/>
          </p:nvPr>
        </p:nvSpPr>
        <p:spPr>
          <a:xfrm>
            <a:off x="1413906" y="3070135"/>
            <a:ext cx="9531121" cy="3613330"/>
          </a:xfrm>
          <a:prstGeom prst="rect">
            <a:avLst/>
          </a:prstGeom>
        </p:spPr>
        <p:txBody>
          <a:bodyPr/>
          <a:lstStyle>
            <a:lvl1pPr>
              <a:defRPr sz="4800">
                <a:latin typeface="Stone Sans ITC TT Bold"/>
                <a:ea typeface="Stone Sans ITC TT Bold"/>
                <a:cs typeface="Stone Sans ITC TT Bold"/>
                <a:sym typeface="Stone Sans ITC TT Bold"/>
              </a:defRPr>
            </a:lvl1pPr>
          </a:lstStyle>
          <a:p>
            <a:pPr/>
            <a:r>
              <a:t> Cosmological models with peculiar velocities from solutions of Einstein’s equations  </a:t>
            </a:r>
          </a:p>
        </p:txBody>
      </p:sp>
      <p:sp>
        <p:nvSpPr>
          <p:cNvPr id="122" name="Sebastián Nájera &amp; Roberto A Sussman…"/>
          <p:cNvSpPr txBox="1"/>
          <p:nvPr>
            <p:ph type="subTitle" sz="quarter" idx="1"/>
          </p:nvPr>
        </p:nvSpPr>
        <p:spPr>
          <a:xfrm>
            <a:off x="574560" y="6965931"/>
            <a:ext cx="11430001" cy="1689101"/>
          </a:xfrm>
          <a:prstGeom prst="rect">
            <a:avLst/>
          </a:prstGeom>
        </p:spPr>
        <p:txBody>
          <a:bodyPr/>
          <a:lstStyle/>
          <a:p>
            <a:pPr>
              <a:defRPr>
                <a:solidFill>
                  <a:srgbClr val="00F900"/>
                </a:solidFill>
              </a:defRPr>
            </a:pPr>
            <a:r>
              <a:t>Sebastián Nájera &amp; Roberto A Sussman</a:t>
            </a:r>
          </a:p>
          <a:p>
            <a:pPr>
              <a:defRPr>
                <a:solidFill>
                  <a:srgbClr val="00F900"/>
                </a:solidFill>
              </a:defRPr>
            </a:pPr>
            <a:r>
              <a:t>ICN-UNAM, ICF-UNAM</a:t>
            </a:r>
            <a:br/>
            <a:r>
              <a:rPr u="sng">
                <a:hlinkClick r:id="rId2" invalidUrl="" action="" tgtFrame="" tooltip="" history="1" highlightClick="0" endSnd="0"/>
              </a:rPr>
              <a:t>sussman@nucleares.unam.mx</a:t>
            </a:r>
          </a:p>
        </p:txBody>
      </p:sp>
      <p:pic>
        <p:nvPicPr>
          <p:cNvPr id="123" name="Screen Shot 2024-05-30 at 18.58.59.png" descr="Screen Shot 2024-05-30 at 18.58.59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79450" y="166417"/>
            <a:ext cx="11645900" cy="28702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Szekeres class II models"/>
          <p:cNvSpPr txBox="1"/>
          <p:nvPr>
            <p:ph type="title"/>
          </p:nvPr>
        </p:nvSpPr>
        <p:spPr>
          <a:xfrm>
            <a:off x="2472414" y="1227030"/>
            <a:ext cx="9271001" cy="947770"/>
          </a:xfrm>
          <a:prstGeom prst="rect">
            <a:avLst/>
          </a:prstGeom>
        </p:spPr>
        <p:txBody>
          <a:bodyPr/>
          <a:lstStyle>
            <a:lvl1pPr>
              <a:defRPr sz="4000"/>
            </a:lvl1pPr>
          </a:lstStyle>
          <a:p>
            <a:pPr/>
            <a:r>
              <a:t>Szekeres class II models </a:t>
            </a:r>
          </a:p>
        </p:txBody>
      </p:sp>
      <p:grpSp>
        <p:nvGrpSpPr>
          <p:cNvPr id="342" name="Group"/>
          <p:cNvGrpSpPr/>
          <p:nvPr/>
        </p:nvGrpSpPr>
        <p:grpSpPr>
          <a:xfrm>
            <a:off x="603924" y="2247040"/>
            <a:ext cx="9706977" cy="1923814"/>
            <a:chOff x="0" y="0"/>
            <a:chExt cx="9706975" cy="1923812"/>
          </a:xfrm>
        </p:grpSpPr>
        <p:sp>
          <p:nvSpPr>
            <p:cNvPr id="339" name="Line element"/>
            <p:cNvSpPr/>
            <p:nvPr/>
          </p:nvSpPr>
          <p:spPr>
            <a:xfrm>
              <a:off x="0" y="0"/>
              <a:ext cx="2720967" cy="6350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algn="l">
                <a:defRPr sz="3600">
                  <a:solidFill>
                    <a:srgbClr val="FF2600"/>
                  </a:solidFill>
                </a:defRPr>
              </a:pPr>
              <a:r>
                <a:rPr sz="2800">
                  <a:solidFill>
                    <a:schemeClr val="accent1">
                      <a:hueOff val="114395"/>
                      <a:lumOff val="-24975"/>
                    </a:schemeClr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Line element</a:t>
              </a:r>
              <a:r>
                <a:rPr sz="3000">
                  <a:latin typeface="Arial Black"/>
                  <a:ea typeface="Arial Black"/>
                  <a:cs typeface="Arial Black"/>
                  <a:sym typeface="Arial Black"/>
                </a:rPr>
                <a:t> </a:t>
              </a:r>
            </a:p>
          </p:txBody>
        </p:sp>
        <p:sp>
          <p:nvSpPr>
            <p:cNvPr id="340" name="Equation"/>
            <p:cNvSpPr txBox="1"/>
            <p:nvPr/>
          </p:nvSpPr>
          <p:spPr>
            <a:xfrm>
              <a:off x="776095" y="539740"/>
              <a:ext cx="8930881" cy="105441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algn="l" defTabSz="914400" latinLnBrk="1">
                <a:defRPr sz="1800"/>
              </a:pPr>
              <a14:m>
                <m:oMathPara>
                  <m:oMathParaPr>
                    <m:jc m:val="centerGroup"/>
                  </m:oMathParaPr>
                  <m:oMath>
                    <m:r>
                      <a:rPr xmlns:a="http://schemas.openxmlformats.org/drawingml/2006/main" sz="27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d</m:t>
                    </m:r>
                    <m:sSup>
                      <m:e>
                        <m:r>
                          <a:rPr xmlns:a="http://schemas.openxmlformats.org/drawingml/2006/main" sz="27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s</m:t>
                        </m:r>
                      </m:e>
                      <m:sup>
                        <m:r>
                          <a:rPr xmlns:a="http://schemas.openxmlformats.org/drawingml/2006/main" sz="27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xmlns:a="http://schemas.openxmlformats.org/drawingml/2006/main" sz="27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xmlns:a="http://schemas.openxmlformats.org/drawingml/2006/main" sz="27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-</m:t>
                    </m:r>
                    <m:r>
                      <a:rPr xmlns:a="http://schemas.openxmlformats.org/drawingml/2006/main" sz="27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d</m:t>
                    </m:r>
                    <m:sSup>
                      <m:e>
                        <m:r>
                          <a:rPr xmlns:a="http://schemas.openxmlformats.org/drawingml/2006/main" sz="27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t</m:t>
                        </m:r>
                      </m:e>
                      <m:sup>
                        <m:r>
                          <a:rPr xmlns:a="http://schemas.openxmlformats.org/drawingml/2006/main" sz="27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xmlns:a="http://schemas.openxmlformats.org/drawingml/2006/main" sz="27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p>
                      <m:e>
                        <m:r>
                          <a:rPr xmlns:a="http://schemas.openxmlformats.org/drawingml/2006/main" sz="27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S</m:t>
                        </m:r>
                      </m:e>
                      <m:sup>
                        <m:r>
                          <a:rPr xmlns:a="http://schemas.openxmlformats.org/drawingml/2006/main" sz="27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xmlns:a="http://schemas.openxmlformats.org/drawingml/2006/main" sz="27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xmlns:a="http://schemas.openxmlformats.org/drawingml/2006/main" sz="27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t</m:t>
                    </m:r>
                    <m:r>
                      <a:rPr xmlns:a="http://schemas.openxmlformats.org/drawingml/2006/main" sz="27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</m:t>
                    </m:r>
                    <m:d>
                      <m:dPr>
                        <m:ctrlPr>
                          <a:rPr xmlns:a="http://schemas.openxmlformats.org/drawingml/2006/main" sz="27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  <m:begChr m:val="["/>
                        <m:endChr m:val="]"/>
                      </m:dPr>
                      <m:e>
                        <m:sSup>
                          <m:e>
                            <m:r>
                              <a:rPr xmlns:a="http://schemas.openxmlformats.org/drawingml/2006/main" sz="27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X</m:t>
                            </m:r>
                          </m:e>
                          <m:sup>
                            <m:r>
                              <a:rPr xmlns:a="http://schemas.openxmlformats.org/drawingml/2006/main" sz="27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xmlns:a="http://schemas.openxmlformats.org/drawingml/2006/main" sz="27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d</m:t>
                        </m:r>
                        <m:sSup>
                          <m:e>
                            <m:r>
                              <a:rPr xmlns:a="http://schemas.openxmlformats.org/drawingml/2006/main" sz="27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w</m:t>
                            </m:r>
                          </m:e>
                          <m:sup>
                            <m:r>
                              <a:rPr xmlns:a="http://schemas.openxmlformats.org/drawingml/2006/main" sz="27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xmlns:a="http://schemas.openxmlformats.org/drawingml/2006/main" sz="27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xmlns:a="http://schemas.openxmlformats.org/drawingml/2006/main" sz="27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  <m:type m:val="bar"/>
                          </m:fPr>
                          <m:num>
                            <m:r>
                              <a:rPr xmlns:a="http://schemas.openxmlformats.org/drawingml/2006/main" sz="27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d</m:t>
                            </m:r>
                            <m:sSup>
                              <m:e>
                                <m:r>
                                  <a:rPr xmlns:a="http://schemas.openxmlformats.org/drawingml/2006/main" sz="27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x</m:t>
                                </m:r>
                              </m:e>
                              <m:sup>
                                <m:r>
                                  <a:rPr xmlns:a="http://schemas.openxmlformats.org/drawingml/2006/main" sz="27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xmlns:a="http://schemas.openxmlformats.org/drawingml/2006/main" sz="27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xmlns:a="http://schemas.openxmlformats.org/drawingml/2006/main" sz="27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d</m:t>
                            </m:r>
                            <m:sSup>
                              <m:e>
                                <m:r>
                                  <a:rPr xmlns:a="http://schemas.openxmlformats.org/drawingml/2006/main" sz="27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y</m:t>
                                </m:r>
                              </m:e>
                              <m:sup>
                                <m:r>
                                  <a:rPr xmlns:a="http://schemas.openxmlformats.org/drawingml/2006/main" sz="27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sSup>
                              <m:e>
                                <m:r>
                                  <a:rPr xmlns:a="http://schemas.openxmlformats.org/drawingml/2006/main" sz="27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f</m:t>
                                </m:r>
                              </m:e>
                              <m:sup>
                                <m:r>
                                  <a:rPr xmlns:a="http://schemas.openxmlformats.org/drawingml/2006/main" sz="27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</m:e>
                    </m:d>
                    <m:r>
                      <a:rPr xmlns:a="http://schemas.openxmlformats.org/drawingml/2006/main" sz="27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xmlns:a="http://schemas.openxmlformats.org/drawingml/2006/main" sz="27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f</m:t>
                    </m:r>
                    <m:r>
                      <a:rPr xmlns:a="http://schemas.openxmlformats.org/drawingml/2006/main" sz="27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xmlns:a="http://schemas.openxmlformats.org/drawingml/2006/main" sz="27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1</m:t>
                    </m:r>
                    <m:r>
                      <a:rPr xmlns:a="http://schemas.openxmlformats.org/drawingml/2006/main" sz="27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xmlns:a="http://schemas.openxmlformats.org/drawingml/2006/main" sz="27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  <m:type m:val="bar"/>
                      </m:fPr>
                      <m:num>
                        <m:r>
                          <a:rPr xmlns:a="http://schemas.openxmlformats.org/drawingml/2006/main" sz="27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k</m:t>
                        </m:r>
                        <m:r>
                          <a:rPr xmlns:a="http://schemas.openxmlformats.org/drawingml/2006/main" sz="27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[</m:t>
                        </m:r>
                        <m:sSup>
                          <m:e>
                            <m:r>
                              <a:rPr xmlns:a="http://schemas.openxmlformats.org/drawingml/2006/main" sz="27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x</m:t>
                            </m:r>
                          </m:e>
                          <m:sup>
                            <m:r>
                              <a:rPr xmlns:a="http://schemas.openxmlformats.org/drawingml/2006/main" sz="27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xmlns:a="http://schemas.openxmlformats.org/drawingml/2006/main" sz="27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e>
                            <m:r>
                              <a:rPr xmlns:a="http://schemas.openxmlformats.org/drawingml/2006/main" sz="27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y</m:t>
                            </m:r>
                          </m:e>
                          <m:sup>
                            <m:r>
                              <a:rPr xmlns:a="http://schemas.openxmlformats.org/drawingml/2006/main" sz="27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xmlns:a="http://schemas.openxmlformats.org/drawingml/2006/main" sz="27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]</m:t>
                        </m:r>
                      </m:num>
                      <m:den>
                        <m:r>
                          <a:rPr xmlns:a="http://schemas.openxmlformats.org/drawingml/2006/main" sz="27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  <m:r>
                      <a:rPr xmlns:a="http://schemas.openxmlformats.org/drawingml/2006/main" sz="27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,</m:t>
                    </m:r>
                  </m:oMath>
                </m:oMathPara>
              </a14:m>
              <a:endParaRPr sz="2700"/>
            </a:p>
          </p:txBody>
        </p:sp>
        <p:sp>
          <p:nvSpPr>
            <p:cNvPr id="341" name="Equation"/>
            <p:cNvSpPr txBox="1"/>
            <p:nvPr/>
          </p:nvSpPr>
          <p:spPr>
            <a:xfrm>
              <a:off x="920398" y="1567079"/>
              <a:ext cx="3472543" cy="35673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algn="l" defTabSz="914400" latinLnBrk="1">
                <a:defRPr sz="1800"/>
              </a:pPr>
              <a14:m>
                <m:oMathPara>
                  <m:oMathParaPr>
                    <m:jc m:val="centerGroup"/>
                  </m:oMathParaPr>
                  <m:oMath>
                    <m:r>
                      <a:rPr xmlns:a="http://schemas.openxmlformats.org/drawingml/2006/main" sz="27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X</m:t>
                    </m:r>
                    <m:r>
                      <a:rPr xmlns:a="http://schemas.openxmlformats.org/drawingml/2006/main" sz="27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xmlns:a="http://schemas.openxmlformats.org/drawingml/2006/main" sz="27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X</m:t>
                    </m:r>
                    <m:r>
                      <a:rPr xmlns:a="http://schemas.openxmlformats.org/drawingml/2006/main" sz="27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xmlns:a="http://schemas.openxmlformats.org/drawingml/2006/main" sz="27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t</m:t>
                    </m:r>
                    <m:r>
                      <a:rPr xmlns:a="http://schemas.openxmlformats.org/drawingml/2006/main" sz="27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p>
                      <m:e>
                        <m:r>
                          <a:rPr xmlns:a="http://schemas.openxmlformats.org/drawingml/2006/main" sz="27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x</m:t>
                        </m:r>
                      </m:e>
                      <m:sup>
                        <m:r>
                          <a:rPr xmlns:a="http://schemas.openxmlformats.org/drawingml/2006/main" sz="27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i</m:t>
                        </m:r>
                      </m:sup>
                    </m:sSup>
                    <m:r>
                      <a:rPr xmlns:a="http://schemas.openxmlformats.org/drawingml/2006/main" sz="27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</m:t>
                    </m:r>
                    <m:r>
                      <a:rPr xmlns:a="http://schemas.openxmlformats.org/drawingml/2006/main" sz="27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p>
                      <m:e>
                        <m:r>
                          <a:rPr xmlns:a="http://schemas.openxmlformats.org/drawingml/2006/main" sz="27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x</m:t>
                        </m:r>
                      </m:e>
                      <m:sup>
                        <m:r>
                          <a:rPr xmlns:a="http://schemas.openxmlformats.org/drawingml/2006/main" sz="27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i</m:t>
                        </m:r>
                      </m:sup>
                    </m:sSup>
                    <m:r>
                      <a:rPr xmlns:a="http://schemas.openxmlformats.org/drawingml/2006/main" sz="27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xmlns:a="http://schemas.openxmlformats.org/drawingml/2006/main" sz="27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w</m:t>
                    </m:r>
                    <m:r>
                      <a:rPr xmlns:a="http://schemas.openxmlformats.org/drawingml/2006/main" sz="27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xmlns:a="http://schemas.openxmlformats.org/drawingml/2006/main" sz="27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x</m:t>
                    </m:r>
                    <m:r>
                      <a:rPr xmlns:a="http://schemas.openxmlformats.org/drawingml/2006/main" sz="27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xmlns:a="http://schemas.openxmlformats.org/drawingml/2006/main" sz="27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y</m:t>
                    </m:r>
                  </m:oMath>
                </m:oMathPara>
              </a14:m>
              <a:endParaRPr sz="2700"/>
            </a:p>
          </p:txBody>
        </p:sp>
      </p:grpSp>
      <p:grpSp>
        <p:nvGrpSpPr>
          <p:cNvPr id="345" name="Group"/>
          <p:cNvGrpSpPr/>
          <p:nvPr/>
        </p:nvGrpSpPr>
        <p:grpSpPr>
          <a:xfrm>
            <a:off x="645373" y="4318378"/>
            <a:ext cx="7938863" cy="1287443"/>
            <a:chOff x="0" y="0"/>
            <a:chExt cx="7938861" cy="1287442"/>
          </a:xfrm>
        </p:grpSpPr>
        <p:sp>
          <p:nvSpPr>
            <p:cNvPr id="343" name="Orthonormal canonic tetrad"/>
            <p:cNvSpPr/>
            <p:nvPr/>
          </p:nvSpPr>
          <p:spPr>
            <a:xfrm>
              <a:off x="0" y="0"/>
              <a:ext cx="5780632" cy="6096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algn="l">
                <a:defRPr sz="2800">
                  <a:solidFill>
                    <a:schemeClr val="accent1">
                      <a:hueOff val="114395"/>
                      <a:lumOff val="-24975"/>
                    </a:schemeClr>
                  </a:solidFill>
                  <a:latin typeface="Arial Black"/>
                  <a:ea typeface="Arial Black"/>
                  <a:cs typeface="Arial Black"/>
                  <a:sym typeface="Arial Black"/>
                </a:defRPr>
              </a:lvl1pPr>
            </a:lstStyle>
            <a:p>
              <a:pPr>
                <a:defRPr sz="3600">
                  <a:latin typeface="Bradley Hand ITC TT-Bold"/>
                  <a:ea typeface="Bradley Hand ITC TT-Bold"/>
                  <a:cs typeface="Bradley Hand ITC TT-Bold"/>
                  <a:sym typeface="Bradley Hand ITC TT-Bold"/>
                </a:defRPr>
              </a:pPr>
              <a:r>
                <a:rPr sz="2800">
                  <a:latin typeface="Arial Black"/>
                  <a:ea typeface="Arial Black"/>
                  <a:cs typeface="Arial Black"/>
                  <a:sym typeface="Arial Black"/>
                </a:rPr>
                <a:t>Orthonormal canonic tetrad</a:t>
              </a:r>
            </a:p>
          </p:txBody>
        </p:sp>
        <p:sp>
          <p:nvSpPr>
            <p:cNvPr id="344" name="Equation"/>
            <p:cNvSpPr txBox="1"/>
            <p:nvPr/>
          </p:nvSpPr>
          <p:spPr>
            <a:xfrm>
              <a:off x="656138" y="455338"/>
              <a:ext cx="7282724" cy="83210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algn="l" defTabSz="914400" latinLnBrk="1">
                <a:defRPr sz="1800"/>
              </a:pPr>
              <a14:m>
                <m:oMathPara>
                  <m:oMathParaPr>
                    <m:jc m:val="centerGroup"/>
                  </m:oMathParaPr>
                  <m:oMath>
                    <m:sSubSup>
                      <m:e>
                        <m:r>
                          <a:rPr xmlns:a="http://schemas.openxmlformats.org/drawingml/2006/main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e</m:t>
                        </m:r>
                      </m:e>
                      <m:sub>
                        <m:r>
                          <a:rPr xmlns:a="http://schemas.openxmlformats.org/drawingml/2006/main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xmlns:a="http://schemas.openxmlformats.org/drawingml/2006/main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  <m:r>
                          <a:rPr xmlns:a="http://schemas.openxmlformats.org/drawingml/2006/main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sub>
                      <m:sup>
                        <m:r>
                          <a:rPr xmlns:a="http://schemas.openxmlformats.org/drawingml/2006/main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a</m:t>
                        </m:r>
                      </m:sup>
                    </m:sSubSup>
                    <m:r>
                      <a:rPr xmlns:a="http://schemas.openxmlformats.org/drawingml/2006/main" sz="2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Sup>
                      <m:e>
                        <m:r>
                          <a:rPr xmlns:a="http://schemas.openxmlformats.org/drawingml/2006/main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δ</m:t>
                        </m:r>
                      </m:e>
                      <m:sub>
                        <m:r>
                          <a:rPr xmlns:a="http://schemas.openxmlformats.org/drawingml/2006/main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  <m:sup>
                        <m:r>
                          <a:rPr xmlns:a="http://schemas.openxmlformats.org/drawingml/2006/main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a</m:t>
                        </m:r>
                      </m:sup>
                    </m:sSubSup>
                    <m:r>
                      <a:rPr xmlns:a="http://schemas.openxmlformats.org/drawingml/2006/main" sz="2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Sup>
                      <m:e>
                        <m:r>
                          <a:rPr xmlns:a="http://schemas.openxmlformats.org/drawingml/2006/main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e</m:t>
                        </m:r>
                      </m:e>
                      <m:sub>
                        <m:r>
                          <a:rPr xmlns:a="http://schemas.openxmlformats.org/drawingml/2006/main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xmlns:a="http://schemas.openxmlformats.org/drawingml/2006/main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w</m:t>
                        </m:r>
                        <m:r>
                          <a:rPr xmlns:a="http://schemas.openxmlformats.org/drawingml/2006/main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sub>
                      <m:sup>
                        <m:r>
                          <a:rPr xmlns:a="http://schemas.openxmlformats.org/drawingml/2006/main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a</m:t>
                        </m:r>
                      </m:sup>
                    </m:sSubSup>
                    <m:r>
                      <a:rPr xmlns:a="http://schemas.openxmlformats.org/drawingml/2006/main" sz="2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xmlns:a="http://schemas.openxmlformats.org/drawingml/2006/main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  <m:type m:val="bar"/>
                      </m:fPr>
                      <m:num>
                        <m:r>
                          <a:rPr xmlns:a="http://schemas.openxmlformats.org/drawingml/2006/main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xmlns:a="http://schemas.openxmlformats.org/drawingml/2006/main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S</m:t>
                        </m:r>
                        <m:r>
                          <a:rPr xmlns:a="http://schemas.openxmlformats.org/drawingml/2006/main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X</m:t>
                        </m:r>
                      </m:den>
                    </m:f>
                    <m:sSubSup>
                      <m:e>
                        <m:r>
                          <a:rPr xmlns:a="http://schemas.openxmlformats.org/drawingml/2006/main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δ</m:t>
                        </m:r>
                      </m:e>
                      <m:sub>
                        <m:r>
                          <a:rPr xmlns:a="http://schemas.openxmlformats.org/drawingml/2006/main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w</m:t>
                        </m:r>
                      </m:sub>
                      <m:sup>
                        <m:r>
                          <a:rPr xmlns:a="http://schemas.openxmlformats.org/drawingml/2006/main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a</m:t>
                        </m:r>
                      </m:sup>
                    </m:sSubSup>
                    <m:r>
                      <a:rPr xmlns:a="http://schemas.openxmlformats.org/drawingml/2006/main" sz="2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Sup>
                      <m:e>
                        <m:r>
                          <a:rPr xmlns:a="http://schemas.openxmlformats.org/drawingml/2006/main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e</m:t>
                        </m:r>
                      </m:e>
                      <m:sub>
                        <m:r>
                          <a:rPr xmlns:a="http://schemas.openxmlformats.org/drawingml/2006/main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xmlns:a="http://schemas.openxmlformats.org/drawingml/2006/main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x</m:t>
                        </m:r>
                        <m:r>
                          <a:rPr xmlns:a="http://schemas.openxmlformats.org/drawingml/2006/main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sub>
                      <m:sup>
                        <m:r>
                          <a:rPr xmlns:a="http://schemas.openxmlformats.org/drawingml/2006/main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a</m:t>
                        </m:r>
                      </m:sup>
                    </m:sSubSup>
                    <m:r>
                      <a:rPr xmlns:a="http://schemas.openxmlformats.org/drawingml/2006/main" sz="2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xmlns:a="http://schemas.openxmlformats.org/drawingml/2006/main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  <m:type m:val="bar"/>
                      </m:fPr>
                      <m:num>
                        <m:r>
                          <a:rPr xmlns:a="http://schemas.openxmlformats.org/drawingml/2006/main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f</m:t>
                        </m:r>
                      </m:num>
                      <m:den>
                        <m:r>
                          <a:rPr xmlns:a="http://schemas.openxmlformats.org/drawingml/2006/main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S</m:t>
                        </m:r>
                      </m:den>
                    </m:f>
                    <m:sSubSup>
                      <m:e>
                        <m:r>
                          <a:rPr xmlns:a="http://schemas.openxmlformats.org/drawingml/2006/main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δ</m:t>
                        </m:r>
                      </m:e>
                      <m:sub>
                        <m:r>
                          <a:rPr xmlns:a="http://schemas.openxmlformats.org/drawingml/2006/main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x</m:t>
                        </m:r>
                      </m:sub>
                      <m:sup>
                        <m:r>
                          <a:rPr xmlns:a="http://schemas.openxmlformats.org/drawingml/2006/main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a</m:t>
                        </m:r>
                      </m:sup>
                    </m:sSubSup>
                    <m:r>
                      <a:rPr xmlns:a="http://schemas.openxmlformats.org/drawingml/2006/main" sz="2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Sup>
                      <m:e>
                        <m:r>
                          <a:rPr xmlns:a="http://schemas.openxmlformats.org/drawingml/2006/main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e</m:t>
                        </m:r>
                      </m:e>
                      <m:sub>
                        <m:r>
                          <a:rPr xmlns:a="http://schemas.openxmlformats.org/drawingml/2006/main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xmlns:a="http://schemas.openxmlformats.org/drawingml/2006/main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y</m:t>
                        </m:r>
                        <m:r>
                          <a:rPr xmlns:a="http://schemas.openxmlformats.org/drawingml/2006/main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sub>
                      <m:sup>
                        <m:r>
                          <a:rPr xmlns:a="http://schemas.openxmlformats.org/drawingml/2006/main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a</m:t>
                        </m:r>
                      </m:sup>
                    </m:sSubSup>
                    <m:r>
                      <a:rPr xmlns:a="http://schemas.openxmlformats.org/drawingml/2006/main" sz="2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xmlns:a="http://schemas.openxmlformats.org/drawingml/2006/main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  <m:type m:val="bar"/>
                      </m:fPr>
                      <m:num>
                        <m:r>
                          <a:rPr xmlns:a="http://schemas.openxmlformats.org/drawingml/2006/main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S</m:t>
                        </m:r>
                      </m:num>
                      <m:den>
                        <m:r>
                          <a:rPr xmlns:a="http://schemas.openxmlformats.org/drawingml/2006/main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f</m:t>
                        </m:r>
                      </m:den>
                    </m:f>
                    <m:sSubSup>
                      <m:e>
                        <m:r>
                          <a:rPr xmlns:a="http://schemas.openxmlformats.org/drawingml/2006/main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δ</m:t>
                        </m:r>
                      </m:e>
                      <m:sub>
                        <m:r>
                          <a:rPr xmlns:a="http://schemas.openxmlformats.org/drawingml/2006/main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y</m:t>
                        </m:r>
                      </m:sub>
                      <m:sup>
                        <m:r>
                          <a:rPr xmlns:a="http://schemas.openxmlformats.org/drawingml/2006/main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a</m:t>
                        </m:r>
                      </m:sup>
                    </m:sSubSup>
                    <m:r>
                      <a:rPr xmlns:a="http://schemas.openxmlformats.org/drawingml/2006/main" sz="2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,</m:t>
                    </m:r>
                  </m:oMath>
                </m:oMathPara>
              </a14:m>
              <a:endParaRPr sz="2800"/>
            </a:p>
          </p:txBody>
        </p:sp>
      </p:grpSp>
      <p:sp>
        <p:nvSpPr>
          <p:cNvPr id="346" name="Admits general energy momentum tensor"/>
          <p:cNvSpPr/>
          <p:nvPr/>
        </p:nvSpPr>
        <p:spPr>
          <a:xfrm>
            <a:off x="672896" y="5651500"/>
            <a:ext cx="8783262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2800">
                <a:solidFill>
                  <a:srgbClr val="FF2600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>
              <a:defRPr sz="3600">
                <a:latin typeface="Bradley Hand ITC TT-Bold"/>
                <a:ea typeface="Bradley Hand ITC TT-Bold"/>
                <a:cs typeface="Bradley Hand ITC TT-Bold"/>
                <a:sym typeface="Bradley Hand ITC TT-Bold"/>
              </a:defRPr>
            </a:pPr>
            <a:r>
              <a:rPr sz="2800">
                <a:latin typeface="Arial Black"/>
                <a:ea typeface="Arial Black"/>
                <a:cs typeface="Arial Black"/>
                <a:sym typeface="Arial Black"/>
              </a:rPr>
              <a:t>Admits general energy momentum tensor  </a:t>
            </a:r>
          </a:p>
        </p:txBody>
      </p:sp>
      <p:grpSp>
        <p:nvGrpSpPr>
          <p:cNvPr id="352" name="Group"/>
          <p:cNvGrpSpPr/>
          <p:nvPr/>
        </p:nvGrpSpPr>
        <p:grpSpPr>
          <a:xfrm>
            <a:off x="672896" y="6396664"/>
            <a:ext cx="10137926" cy="2311373"/>
            <a:chOff x="0" y="0"/>
            <a:chExt cx="10137924" cy="2311372"/>
          </a:xfrm>
        </p:grpSpPr>
        <p:sp>
          <p:nvSpPr>
            <p:cNvPr id="347" name="Hubble expansion  scalar"/>
            <p:cNvSpPr txBox="1"/>
            <p:nvPr/>
          </p:nvSpPr>
          <p:spPr>
            <a:xfrm>
              <a:off x="9185" y="674892"/>
              <a:ext cx="3982953" cy="47498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algn="l">
                <a:defRPr sz="2500"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r>
                <a:rPr b="1"/>
                <a:t>Hubble expansion  scalar</a:t>
              </a:r>
              <a:r>
                <a:t> </a:t>
              </a:r>
            </a:p>
          </p:txBody>
        </p:sp>
        <p:sp>
          <p:nvSpPr>
            <p:cNvPr id="348" name="Equation"/>
            <p:cNvSpPr txBox="1"/>
            <p:nvPr/>
          </p:nvSpPr>
          <p:spPr>
            <a:xfrm>
              <a:off x="4379116" y="451408"/>
              <a:ext cx="3115646" cy="85878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algn="l" defTabSz="914400" latinLnBrk="1">
                <a:defRPr sz="1800"/>
              </a:pPr>
              <a14:m>
                <m:oMathPara>
                  <m:oMathParaPr>
                    <m:jc m:val="centerGroup"/>
                  </m:oMathParaPr>
                  <m:oMath>
                    <m:r>
                      <m:rPr>
                        <m:sty m:val="p"/>
                      </m:rPr>
                      <a:rPr xmlns:a="http://schemas.openxmlformats.org/drawingml/2006/main" sz="29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Θ</m:t>
                    </m:r>
                    <m:r>
                      <a:rPr xmlns:a="http://schemas.openxmlformats.org/drawingml/2006/main" sz="29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e>
                        <m:bar>
                          <m:barPr>
                            <m:ctrlPr>
                              <a:rPr xmlns:a="http://schemas.openxmlformats.org/drawingml/2006/main" sz="29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  <m:pos m:val="top"/>
                          </m:barPr>
                          <m:e>
                            <m:r>
                              <a:rPr xmlns:a="http://schemas.openxmlformats.org/drawingml/2006/main" sz="29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∇</m:t>
                            </m:r>
                          </m:e>
                        </m:bar>
                      </m:e>
                      <m:sub>
                        <m:r>
                          <a:rPr xmlns:a="http://schemas.openxmlformats.org/drawingml/2006/main" sz="29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a</m:t>
                        </m:r>
                      </m:sub>
                    </m:sSub>
                    <m:sSup>
                      <m:e>
                        <m:r>
                          <a:rPr xmlns:a="http://schemas.openxmlformats.org/drawingml/2006/main" sz="29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u</m:t>
                        </m:r>
                      </m:e>
                      <m:sup>
                        <m:r>
                          <a:rPr xmlns:a="http://schemas.openxmlformats.org/drawingml/2006/main" sz="29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a</m:t>
                        </m:r>
                      </m:sup>
                    </m:sSup>
                    <m:r>
                      <a:rPr xmlns:a="http://schemas.openxmlformats.org/drawingml/2006/main" sz="29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xmlns:a="http://schemas.openxmlformats.org/drawingml/2006/main" sz="29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  <m:type m:val="bar"/>
                      </m:fPr>
                      <m:num>
                        <m:limUpp>
                          <m:e>
                            <m:r>
                              <a:rPr xmlns:a="http://schemas.openxmlformats.org/drawingml/2006/main" sz="29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X</m:t>
                            </m:r>
                          </m:e>
                          <m:lim>
                            <m:r>
                              <a:rPr xmlns:a="http://schemas.openxmlformats.org/drawingml/2006/main" sz="29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·</m:t>
                            </m:r>
                          </m:lim>
                        </m:limUpp>
                      </m:num>
                      <m:den>
                        <m:r>
                          <a:rPr xmlns:a="http://schemas.openxmlformats.org/drawingml/2006/main" sz="29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X</m:t>
                        </m:r>
                      </m:den>
                    </m:f>
                    <m:r>
                      <a:rPr xmlns:a="http://schemas.openxmlformats.org/drawingml/2006/main" sz="29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xmlns:a="http://schemas.openxmlformats.org/drawingml/2006/main" sz="29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  <m:type m:val="bar"/>
                      </m:fPr>
                      <m:num>
                        <m:r>
                          <a:rPr xmlns:a="http://schemas.openxmlformats.org/drawingml/2006/main" sz="29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  <m:limUpp>
                          <m:e>
                            <m:r>
                              <a:rPr xmlns:a="http://schemas.openxmlformats.org/drawingml/2006/main" sz="29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S</m:t>
                            </m:r>
                          </m:e>
                          <m:lim>
                            <m:r>
                              <a:rPr xmlns:a="http://schemas.openxmlformats.org/drawingml/2006/main" sz="29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·</m:t>
                            </m:r>
                          </m:lim>
                        </m:limUpp>
                      </m:num>
                      <m:den>
                        <m:r>
                          <a:rPr xmlns:a="http://schemas.openxmlformats.org/drawingml/2006/main" sz="29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S</m:t>
                        </m:r>
                      </m:den>
                    </m:f>
                  </m:oMath>
                </m:oMathPara>
              </a14:m>
              <a:endParaRPr sz="2900"/>
            </a:p>
          </p:txBody>
        </p:sp>
        <p:sp>
          <p:nvSpPr>
            <p:cNvPr id="349" name="Shear tensor"/>
            <p:cNvSpPr txBox="1"/>
            <p:nvPr/>
          </p:nvSpPr>
          <p:spPr>
            <a:xfrm>
              <a:off x="77994" y="1619213"/>
              <a:ext cx="2391811" cy="4733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algn="l">
                <a:defRPr b="1" sz="2500"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pPr/>
              <a:r>
                <a:t>Shear tensor </a:t>
              </a:r>
            </a:p>
          </p:txBody>
        </p:sp>
        <p:sp>
          <p:nvSpPr>
            <p:cNvPr id="350" name="Kinematics"/>
            <p:cNvSpPr/>
            <p:nvPr/>
          </p:nvSpPr>
          <p:spPr>
            <a:xfrm>
              <a:off x="0" y="0"/>
              <a:ext cx="2391811" cy="6096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algn="l">
                <a:defRPr sz="3600">
                  <a:solidFill>
                    <a:srgbClr val="FF2600"/>
                  </a:solidFill>
                </a:defRPr>
              </a:pPr>
              <a:r>
                <a:rPr sz="2800">
                  <a:solidFill>
                    <a:schemeClr val="accent1">
                      <a:hueOff val="114395"/>
                      <a:lumOff val="-24975"/>
                    </a:schemeClr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Kinematics</a:t>
              </a:r>
              <a:r>
                <a:rPr sz="2800">
                  <a:latin typeface="Arial Black"/>
                  <a:ea typeface="Arial Black"/>
                  <a:cs typeface="Arial Black"/>
                  <a:sym typeface="Arial Black"/>
                </a:rPr>
                <a:t>  </a:t>
              </a:r>
            </a:p>
          </p:txBody>
        </p:sp>
        <p:sp>
          <p:nvSpPr>
            <p:cNvPr id="351" name="Equation"/>
            <p:cNvSpPr txBox="1"/>
            <p:nvPr/>
          </p:nvSpPr>
          <p:spPr>
            <a:xfrm>
              <a:off x="3721201" y="1400444"/>
              <a:ext cx="6416724" cy="9109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algn="l" defTabSz="914400" latinLnBrk="1">
                <a:defRPr sz="1800"/>
              </a:pPr>
              <a14:m>
                <m:oMathPara>
                  <m:oMathParaPr>
                    <m:jc m:val="centerGroup"/>
                  </m:oMathParaPr>
                  <m:oMath>
                    <m:r>
                      <a:rPr xmlns:a="http://schemas.openxmlformats.org/drawingml/2006/main" sz="31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σ</m:t>
                    </m:r>
                    <m:sSubSup>
                      <m:e/>
                      <m:sub>
                        <m:r>
                          <a:rPr xmlns:a="http://schemas.openxmlformats.org/drawingml/2006/main" sz="31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b</m:t>
                        </m:r>
                      </m:sub>
                      <m:sup>
                        <m:r>
                          <a:rPr xmlns:a="http://schemas.openxmlformats.org/drawingml/2006/main" sz="31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a</m:t>
                        </m:r>
                      </m:sup>
                    </m:sSubSup>
                    <m:r>
                      <a:rPr xmlns:a="http://schemas.openxmlformats.org/drawingml/2006/main" sz="31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xmlns:a="http://schemas.openxmlformats.org/drawingml/2006/main" sz="31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Σ</m:t>
                    </m:r>
                    <m:r>
                      <m:rPr>
                        <m:nor/>
                      </m:rPr>
                      <a:rPr xmlns:a="http://schemas.openxmlformats.org/drawingml/2006/main" sz="31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diag</m:t>
                    </m:r>
                    <m:r>
                      <a:rPr xmlns:a="http://schemas.openxmlformats.org/drawingml/2006/main" sz="31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[</m:t>
                    </m:r>
                    <m:r>
                      <a:rPr xmlns:a="http://schemas.openxmlformats.org/drawingml/2006/main" sz="31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0,</m:t>
                    </m:r>
                    <m:r>
                      <a:rPr xmlns:a="http://schemas.openxmlformats.org/drawingml/2006/main" sz="31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-</m:t>
                    </m:r>
                    <m:r>
                      <a:rPr xmlns:a="http://schemas.openxmlformats.org/drawingml/2006/main" sz="31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2,1,1</m:t>
                    </m:r>
                    <m:r>
                      <a:rPr xmlns:a="http://schemas.openxmlformats.org/drawingml/2006/main" sz="31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]</m:t>
                    </m:r>
                    <m:r>
                      <a:rPr xmlns:a="http://schemas.openxmlformats.org/drawingml/2006/main" sz="31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m:rPr>
                        <m:sty m:val="p"/>
                      </m:rPr>
                      <a:rPr xmlns:a="http://schemas.openxmlformats.org/drawingml/2006/main" sz="31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Σ</m:t>
                    </m:r>
                    <m:r>
                      <a:rPr xmlns:a="http://schemas.openxmlformats.org/drawingml/2006/main" sz="31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xmlns:a="http://schemas.openxmlformats.org/drawingml/2006/main" sz="31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-</m:t>
                    </m:r>
                    <m:f>
                      <m:fPr>
                        <m:ctrlPr>
                          <a:rPr xmlns:a="http://schemas.openxmlformats.org/drawingml/2006/main" sz="31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  <m:type m:val="bar"/>
                      </m:fPr>
                      <m:num>
                        <m:limUpp>
                          <m:e>
                            <m:r>
                              <a:rPr xmlns:a="http://schemas.openxmlformats.org/drawingml/2006/main" sz="31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X</m:t>
                            </m:r>
                          </m:e>
                          <m:lim>
                            <m:r>
                              <a:rPr xmlns:a="http://schemas.openxmlformats.org/drawingml/2006/main" sz="31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·</m:t>
                            </m:r>
                          </m:lim>
                        </m:limUpp>
                      </m:num>
                      <m:den>
                        <m:r>
                          <a:rPr xmlns:a="http://schemas.openxmlformats.org/drawingml/2006/main" sz="31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xmlns:a="http://schemas.openxmlformats.org/drawingml/2006/main" sz="31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X</m:t>
                        </m:r>
                      </m:den>
                    </m:f>
                    <m:r>
                      <a:rPr xmlns:a="http://schemas.openxmlformats.org/drawingml/2006/main" sz="31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,</m:t>
                    </m:r>
                  </m:oMath>
                </m:oMathPara>
              </a14:m>
              <a:endParaRPr sz="3100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prism dir="l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3" dur="10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Class="entr" nodeType="clickEffect" presetSubtype="8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8" dur="1000"/>
                                        <p:tgtEl>
                                          <p:spTgt spid="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1" presetID="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Class="entr" nodeType="clickEffect" presetSubtype="8" presetID="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45" grpId="3"/>
      <p:bldP build="whole" bldLvl="1" animBg="1" rev="0" advAuto="0" spid="342" grpId="2"/>
      <p:bldP build="whole" bldLvl="1" animBg="1" rev="0" advAuto="0" spid="346" grpId="4"/>
      <p:bldP build="whole" bldLvl="1" animBg="1" rev="0" advAuto="0" spid="352" grpId="5"/>
      <p:bldP build="whole" bldLvl="1" animBg="1" rev="0" advAuto="0" spid="338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6" name="Group"/>
          <p:cNvGrpSpPr/>
          <p:nvPr/>
        </p:nvGrpSpPr>
        <p:grpSpPr>
          <a:xfrm>
            <a:off x="755466" y="1204221"/>
            <a:ext cx="11032439" cy="2414103"/>
            <a:chOff x="0" y="0"/>
            <a:chExt cx="11032437" cy="2414101"/>
          </a:xfrm>
        </p:grpSpPr>
        <p:sp>
          <p:nvSpPr>
            <p:cNvPr id="354" name="Anisotropy of fundamental observers through eigenvalues of the expansion tensor:"/>
            <p:cNvSpPr/>
            <p:nvPr/>
          </p:nvSpPr>
          <p:spPr>
            <a:xfrm>
              <a:off x="0" y="-1"/>
              <a:ext cx="11032438" cy="125281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algn="l">
                <a:defRPr sz="3600">
                  <a:solidFill>
                    <a:srgbClr val="FF2600"/>
                  </a:solidFill>
                </a:defRPr>
              </a:pPr>
              <a:r>
                <a:rPr sz="2800">
                  <a:latin typeface="Arial Black"/>
                  <a:ea typeface="Arial Black"/>
                  <a:cs typeface="Arial Black"/>
                  <a:sym typeface="Arial Black"/>
                </a:rPr>
                <a:t>Anisotropy of fundamental observers through eigenvalues of the expansion tensor:    </a:t>
              </a:r>
              <a14:m>
                <m:oMath>
                  <m:r>
                    <m:rPr>
                      <m:sty m:val="p"/>
                    </m:rPr>
                    <a:rPr xmlns:a="http://schemas.openxmlformats.org/drawingml/2006/main" sz="3450" i="1">
                      <a:solidFill>
                        <a:srgbClr val="0075B9"/>
                      </a:solidFill>
                      <a:latin typeface="Cambria Math" panose="02040503050406030204" pitchFamily="18" charset="0"/>
                    </a:rPr>
                    <m:t>Θ</m:t>
                  </m:r>
                  <m:sSubSup>
                    <m:e/>
                    <m:sub>
                      <m:r>
                        <a:rPr xmlns:a="http://schemas.openxmlformats.org/drawingml/2006/main" sz="3450" i="1">
                          <a:solidFill>
                            <a:srgbClr val="0075B9"/>
                          </a:solidFill>
                          <a:latin typeface="Cambria Math" panose="02040503050406030204" pitchFamily="18" charset="0"/>
                        </a:rPr>
                        <m:t>b</m:t>
                      </m:r>
                    </m:sub>
                    <m:sup>
                      <m:r>
                        <a:rPr xmlns:a="http://schemas.openxmlformats.org/drawingml/2006/main" sz="3450" i="1">
                          <a:solidFill>
                            <a:srgbClr val="0075B9"/>
                          </a:solidFill>
                          <a:latin typeface="Cambria Math" panose="02040503050406030204" pitchFamily="18" charset="0"/>
                        </a:rPr>
                        <m:t>a</m:t>
                      </m:r>
                    </m:sup>
                  </m:sSubSup>
                  <m:r>
                    <a:rPr xmlns:a="http://schemas.openxmlformats.org/drawingml/2006/main" sz="3450" i="1">
                      <a:solidFill>
                        <a:srgbClr val="0075B9"/>
                      </a:solidFill>
                      <a:latin typeface="Cambria Math" panose="02040503050406030204" pitchFamily="18" charset="0"/>
                    </a:rPr>
                    <m:t>=</m:t>
                  </m:r>
                  <m:sSub>
                    <m:e>
                      <m:r>
                        <a:rPr xmlns:a="http://schemas.openxmlformats.org/drawingml/2006/main" sz="3450" i="1">
                          <a:solidFill>
                            <a:srgbClr val="0075B9"/>
                          </a:solidFill>
                          <a:latin typeface="Cambria Math" panose="02040503050406030204" pitchFamily="18" charset="0"/>
                        </a:rPr>
                        <m:t>λ</m:t>
                      </m:r>
                    </m:e>
                    <m:sub>
                      <m:r>
                        <a:rPr xmlns:a="http://schemas.openxmlformats.org/drawingml/2006/main" sz="3450" i="1">
                          <a:solidFill>
                            <a:srgbClr val="0075B9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xmlns:a="http://schemas.openxmlformats.org/drawingml/2006/main" sz="3450" i="1">
                          <a:solidFill>
                            <a:srgbClr val="0075B9"/>
                          </a:solidFill>
                          <a:latin typeface="Cambria Math" panose="02040503050406030204" pitchFamily="18" charset="0"/>
                        </a:rPr>
                        <m:t>i</m:t>
                      </m:r>
                      <m:r>
                        <a:rPr xmlns:a="http://schemas.openxmlformats.org/drawingml/2006/main" sz="3450" i="1">
                          <a:solidFill>
                            <a:srgbClr val="0075B9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sub>
                  </m:sSub>
                  <m:sSubSup>
                    <m:e>
                      <m:r>
                        <a:rPr xmlns:a="http://schemas.openxmlformats.org/drawingml/2006/main" sz="3450" i="1">
                          <a:solidFill>
                            <a:srgbClr val="0075B9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</m:e>
                    <m:sub>
                      <m:r>
                        <a:rPr xmlns:a="http://schemas.openxmlformats.org/drawingml/2006/main" sz="3450" i="1">
                          <a:solidFill>
                            <a:srgbClr val="0075B9"/>
                          </a:solidFill>
                          <a:latin typeface="Cambria Math" panose="02040503050406030204" pitchFamily="18" charset="0"/>
                        </a:rPr>
                        <m:t>b</m:t>
                      </m:r>
                    </m:sub>
                    <m:sup>
                      <m:r>
                        <a:rPr xmlns:a="http://schemas.openxmlformats.org/drawingml/2006/main" sz="3450" i="1">
                          <a:solidFill>
                            <a:srgbClr val="0075B9"/>
                          </a:solidFill>
                          <a:latin typeface="Cambria Math" panose="02040503050406030204" pitchFamily="18" charset="0"/>
                        </a:rPr>
                        <m:t>a</m:t>
                      </m:r>
                    </m:sup>
                  </m:sSubSup>
                </m:oMath>
              </a14:m>
              <a:r>
                <a:rPr sz="2800">
                  <a:latin typeface="Arial Black"/>
                  <a:ea typeface="Arial Black"/>
                  <a:cs typeface="Arial Black"/>
                  <a:sym typeface="Arial Black"/>
                </a:rPr>
                <a:t>  </a:t>
              </a:r>
              <a:endParaRPr sz="2800">
                <a:solidFill>
                  <a:srgbClr val="0076BA"/>
                </a:solidFill>
              </a:endParaRPr>
            </a:p>
          </p:txBody>
        </p:sp>
        <p:sp>
          <p:nvSpPr>
            <p:cNvPr id="355" name="Equation"/>
            <p:cNvSpPr txBox="1"/>
            <p:nvPr/>
          </p:nvSpPr>
          <p:spPr>
            <a:xfrm>
              <a:off x="630022" y="1496088"/>
              <a:ext cx="7499342" cy="91801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algn="l" defTabSz="914400" latinLnBrk="1">
                <a:defRPr sz="1800"/>
              </a:pPr>
              <a14:m>
                <m:oMathPara>
                  <m:oMathParaPr>
                    <m:jc m:val="centerGroup"/>
                  </m:oMathParaPr>
                  <m:oMath>
                    <m:sSub>
                      <m:e>
                        <m:r>
                          <a:rPr xmlns:a="http://schemas.openxmlformats.org/drawingml/2006/main" sz="31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xmlns:a="http://schemas.openxmlformats.org/drawingml/2006/main" sz="31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xmlns:a="http://schemas.openxmlformats.org/drawingml/2006/main" sz="31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xmlns:a="http://schemas.openxmlformats.org/drawingml/2006/main" sz="31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sub>
                    </m:sSub>
                    <m:r>
                      <a:rPr xmlns:a="http://schemas.openxmlformats.org/drawingml/2006/main" sz="31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Sup>
                      <m:e>
                        <m:r>
                          <m:rPr>
                            <m:sty m:val="p"/>
                          </m:rPr>
                          <a:rPr xmlns:a="http://schemas.openxmlformats.org/drawingml/2006/main" sz="31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Θ</m:t>
                        </m:r>
                      </m:e>
                      <m:sub>
                        <m:r>
                          <a:rPr xmlns:a="http://schemas.openxmlformats.org/drawingml/2006/main" sz="31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z</m:t>
                        </m:r>
                      </m:sub>
                      <m:sup>
                        <m:r>
                          <a:rPr xmlns:a="http://schemas.openxmlformats.org/drawingml/2006/main" sz="31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z</m:t>
                        </m:r>
                      </m:sup>
                    </m:sSubSup>
                    <m:r>
                      <a:rPr xmlns:a="http://schemas.openxmlformats.org/drawingml/2006/main" sz="31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xmlns:a="http://schemas.openxmlformats.org/drawingml/2006/main" sz="31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  <m:type m:val="bar"/>
                      </m:fPr>
                      <m:num>
                        <m:limUpp>
                          <m:e>
                            <m:r>
                              <a:rPr xmlns:a="http://schemas.openxmlformats.org/drawingml/2006/main" sz="31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S</m:t>
                            </m:r>
                          </m:e>
                          <m:lim>
                            <m:r>
                              <a:rPr xmlns:a="http://schemas.openxmlformats.org/drawingml/2006/main" sz="31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·</m:t>
                            </m:r>
                          </m:lim>
                        </m:limUpp>
                      </m:num>
                      <m:den>
                        <m:r>
                          <a:rPr xmlns:a="http://schemas.openxmlformats.org/drawingml/2006/main" sz="31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S</m:t>
                        </m:r>
                      </m:den>
                    </m:f>
                    <m:r>
                      <a:rPr xmlns:a="http://schemas.openxmlformats.org/drawingml/2006/main" sz="31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xmlns:a="http://schemas.openxmlformats.org/drawingml/2006/main" sz="31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  <m:type m:val="bar"/>
                      </m:fPr>
                      <m:num>
                        <m:limUpp>
                          <m:e>
                            <m:r>
                              <a:rPr xmlns:a="http://schemas.openxmlformats.org/drawingml/2006/main" sz="31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X</m:t>
                            </m:r>
                          </m:e>
                          <m:lim>
                            <m:r>
                              <a:rPr xmlns:a="http://schemas.openxmlformats.org/drawingml/2006/main" sz="31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·</m:t>
                            </m:r>
                          </m:lim>
                        </m:limUpp>
                      </m:num>
                      <m:den>
                        <m:r>
                          <a:rPr xmlns:a="http://schemas.openxmlformats.org/drawingml/2006/main" sz="31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X</m:t>
                        </m:r>
                      </m:den>
                    </m:f>
                    <m:r>
                      <a:rPr xmlns:a="http://schemas.openxmlformats.org/drawingml/2006/main" sz="31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e>
                        <m:r>
                          <a:rPr xmlns:a="http://schemas.openxmlformats.org/drawingml/2006/main" sz="31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xmlns:a="http://schemas.openxmlformats.org/drawingml/2006/main" sz="31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xmlns:a="http://schemas.openxmlformats.org/drawingml/2006/main" sz="31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xmlns:a="http://schemas.openxmlformats.org/drawingml/2006/main" sz="31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sub>
                    </m:sSub>
                    <m:r>
                      <a:rPr xmlns:a="http://schemas.openxmlformats.org/drawingml/2006/main" sz="31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e>
                        <m:r>
                          <a:rPr xmlns:a="http://schemas.openxmlformats.org/drawingml/2006/main" sz="31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xmlns:a="http://schemas.openxmlformats.org/drawingml/2006/main" sz="31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xmlns:a="http://schemas.openxmlformats.org/drawingml/2006/main" sz="31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xmlns:a="http://schemas.openxmlformats.org/drawingml/2006/main" sz="31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sub>
                    </m:sSub>
                    <m:r>
                      <a:rPr xmlns:a="http://schemas.openxmlformats.org/drawingml/2006/main" sz="31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Sup>
                      <m:e>
                        <m:r>
                          <m:rPr>
                            <m:sty m:val="p"/>
                          </m:rPr>
                          <a:rPr xmlns:a="http://schemas.openxmlformats.org/drawingml/2006/main" sz="31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Θ</m:t>
                        </m:r>
                      </m:e>
                      <m:sub>
                        <m:r>
                          <a:rPr xmlns:a="http://schemas.openxmlformats.org/drawingml/2006/main" sz="31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x</m:t>
                        </m:r>
                      </m:sub>
                      <m:sup>
                        <m:r>
                          <a:rPr xmlns:a="http://schemas.openxmlformats.org/drawingml/2006/main" sz="31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x</m:t>
                        </m:r>
                      </m:sup>
                    </m:sSubSup>
                    <m:r>
                      <a:rPr xmlns:a="http://schemas.openxmlformats.org/drawingml/2006/main" sz="31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Sup>
                      <m:e>
                        <m:r>
                          <m:rPr>
                            <m:sty m:val="p"/>
                          </m:rPr>
                          <a:rPr xmlns:a="http://schemas.openxmlformats.org/drawingml/2006/main" sz="31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Θ</m:t>
                        </m:r>
                      </m:e>
                      <m:sub>
                        <m:r>
                          <a:rPr xmlns:a="http://schemas.openxmlformats.org/drawingml/2006/main" sz="31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y</m:t>
                        </m:r>
                      </m:sub>
                      <m:sup>
                        <m:r>
                          <a:rPr xmlns:a="http://schemas.openxmlformats.org/drawingml/2006/main" sz="31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y</m:t>
                        </m:r>
                      </m:sup>
                    </m:sSubSup>
                    <m:r>
                      <a:rPr xmlns:a="http://schemas.openxmlformats.org/drawingml/2006/main" sz="31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xmlns:a="http://schemas.openxmlformats.org/drawingml/2006/main" sz="31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  <m:type m:val="bar"/>
                      </m:fPr>
                      <m:num>
                        <m:limUpp>
                          <m:e>
                            <m:r>
                              <a:rPr xmlns:a="http://schemas.openxmlformats.org/drawingml/2006/main" sz="31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S</m:t>
                            </m:r>
                          </m:e>
                          <m:lim>
                            <m:r>
                              <a:rPr xmlns:a="http://schemas.openxmlformats.org/drawingml/2006/main" sz="31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·</m:t>
                            </m:r>
                          </m:lim>
                        </m:limUpp>
                      </m:num>
                      <m:den>
                        <m:r>
                          <a:rPr xmlns:a="http://schemas.openxmlformats.org/drawingml/2006/main" sz="31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S</m:t>
                        </m:r>
                      </m:den>
                    </m:f>
                  </m:oMath>
                </m:oMathPara>
              </a14:m>
              <a:endParaRPr sz="3100"/>
            </a:p>
          </p:txBody>
        </p:sp>
      </p:grpSp>
      <p:grpSp>
        <p:nvGrpSpPr>
          <p:cNvPr id="368" name="Group"/>
          <p:cNvGrpSpPr/>
          <p:nvPr/>
        </p:nvGrpSpPr>
        <p:grpSpPr>
          <a:xfrm>
            <a:off x="637145" y="3389677"/>
            <a:ext cx="10266573" cy="6701409"/>
            <a:chOff x="0" y="0"/>
            <a:chExt cx="10266571" cy="6701408"/>
          </a:xfrm>
        </p:grpSpPr>
        <p:sp>
          <p:nvSpPr>
            <p:cNvPr id="357" name="2 equivalent directions: leads to cigar &amp; pancake collapse"/>
            <p:cNvSpPr txBox="1"/>
            <p:nvPr/>
          </p:nvSpPr>
          <p:spPr>
            <a:xfrm>
              <a:off x="5938104" y="880775"/>
              <a:ext cx="4328468" cy="327031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l">
                <a:defRPr b="1" sz="3900">
                  <a:solidFill>
                    <a:schemeClr val="accent1">
                      <a:hueOff val="114395"/>
                      <a:lumOff val="-24975"/>
                    </a:schemeClr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pPr/>
              <a:r>
                <a:t>2 equivalent directions: leads to cigar &amp; pancake collapse</a:t>
              </a:r>
            </a:p>
          </p:txBody>
        </p:sp>
        <p:sp>
          <p:nvSpPr>
            <p:cNvPr id="358" name="Oval"/>
            <p:cNvSpPr/>
            <p:nvPr/>
          </p:nvSpPr>
          <p:spPr>
            <a:xfrm rot="3720000">
              <a:off x="-316338" y="1894121"/>
              <a:ext cx="6040858" cy="2913166"/>
            </a:xfrm>
            <a:prstGeom prst="ellipse">
              <a:avLst/>
            </a:prstGeom>
            <a:solidFill>
              <a:srgbClr val="DEE8F1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457200"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762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359" name="Oval"/>
            <p:cNvSpPr/>
            <p:nvPr/>
          </p:nvSpPr>
          <p:spPr>
            <a:xfrm rot="20160000">
              <a:off x="1324960" y="3079486"/>
              <a:ext cx="2971244" cy="809964"/>
            </a:xfrm>
            <a:prstGeom prst="ellipse">
              <a:avLst/>
            </a:prstGeom>
            <a:noFill/>
            <a:ln w="25400" cap="flat">
              <a:solidFill>
                <a:schemeClr val="accent5">
                  <a:hueOff val="-82419"/>
                  <a:satOff val="-9513"/>
                  <a:lumOff val="-16343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457200"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762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360" name="Line"/>
            <p:cNvSpPr/>
            <p:nvPr/>
          </p:nvSpPr>
          <p:spPr>
            <a:xfrm>
              <a:off x="1284931" y="729477"/>
              <a:ext cx="1472234" cy="266172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ysDot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457200"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762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361" name="Line"/>
            <p:cNvSpPr/>
            <p:nvPr/>
          </p:nvSpPr>
          <p:spPr>
            <a:xfrm>
              <a:off x="3107062" y="3884151"/>
              <a:ext cx="1143988" cy="2060512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ysDot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457200"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762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362" name="Line"/>
            <p:cNvSpPr/>
            <p:nvPr/>
          </p:nvSpPr>
          <p:spPr>
            <a:xfrm flipV="1">
              <a:off x="2771815" y="3283618"/>
              <a:ext cx="1229686" cy="150960"/>
            </a:xfrm>
            <a:prstGeom prst="line">
              <a:avLst/>
            </a:prstGeom>
            <a:noFill/>
            <a:ln w="635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457200"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762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363" name="Line"/>
            <p:cNvSpPr/>
            <p:nvPr/>
          </p:nvSpPr>
          <p:spPr>
            <a:xfrm flipV="1">
              <a:off x="2811614" y="2692819"/>
              <a:ext cx="1014878" cy="710591"/>
            </a:xfrm>
            <a:prstGeom prst="line">
              <a:avLst/>
            </a:prstGeom>
            <a:noFill/>
            <a:ln w="635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457200"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762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364" name="Line"/>
            <p:cNvSpPr/>
            <p:nvPr/>
          </p:nvSpPr>
          <p:spPr>
            <a:xfrm flipH="1" flipV="1">
              <a:off x="1876485" y="1791817"/>
              <a:ext cx="935130" cy="1611593"/>
            </a:xfrm>
            <a:prstGeom prst="line">
              <a:avLst/>
            </a:prstGeom>
            <a:noFill/>
            <a:ln w="635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457200"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762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365" name="Equation"/>
            <p:cNvSpPr txBox="1"/>
            <p:nvPr/>
          </p:nvSpPr>
          <p:spPr>
            <a:xfrm>
              <a:off x="3162114" y="3499193"/>
              <a:ext cx="693104" cy="48501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algn="l" defTabSz="914400" latinLnBrk="1">
                <a:defRPr sz="1800"/>
              </a:pPr>
              <a14:m>
                <m:oMathPara>
                  <m:oMathParaPr>
                    <m:jc m:val="centerGroup"/>
                  </m:oMathParaPr>
                  <m:oMath>
                    <m:sSub>
                      <m:e>
                        <m:r>
                          <m:rPr>
                            <m:sty m:val="b"/>
                          </m:rPr>
                          <a:rPr xmlns:a="http://schemas.openxmlformats.org/drawingml/2006/main" sz="45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e</m:t>
                        </m:r>
                      </m:e>
                      <m:sub>
                        <m:r>
                          <a:rPr xmlns:a="http://schemas.openxmlformats.org/drawingml/2006/main" sz="45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xmlns:a="http://schemas.openxmlformats.org/drawingml/2006/main" sz="45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xmlns:a="http://schemas.openxmlformats.org/drawingml/2006/main" sz="45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sub>
                    </m:sSub>
                  </m:oMath>
                </m:oMathPara>
              </a14:m>
              <a:endParaRPr sz="4500"/>
            </a:p>
          </p:txBody>
        </p:sp>
        <p:sp>
          <p:nvSpPr>
            <p:cNvPr id="366" name="Equation"/>
            <p:cNvSpPr txBox="1"/>
            <p:nvPr/>
          </p:nvSpPr>
          <p:spPr>
            <a:xfrm>
              <a:off x="2799177" y="2365123"/>
              <a:ext cx="693105" cy="48501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algn="l" defTabSz="914400" latinLnBrk="1">
                <a:defRPr sz="1800"/>
              </a:pPr>
              <a14:m>
                <m:oMathPara>
                  <m:oMathParaPr>
                    <m:jc m:val="centerGroup"/>
                  </m:oMathParaPr>
                  <m:oMath>
                    <m:sSub>
                      <m:e>
                        <m:r>
                          <m:rPr>
                            <m:sty m:val="b"/>
                          </m:rPr>
                          <a:rPr xmlns:a="http://schemas.openxmlformats.org/drawingml/2006/main" sz="45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e</m:t>
                        </m:r>
                      </m:e>
                      <m:sub>
                        <m:r>
                          <a:rPr xmlns:a="http://schemas.openxmlformats.org/drawingml/2006/main" sz="45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xmlns:a="http://schemas.openxmlformats.org/drawingml/2006/main" sz="45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xmlns:a="http://schemas.openxmlformats.org/drawingml/2006/main" sz="45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sub>
                    </m:sSub>
                  </m:oMath>
                </m:oMathPara>
              </a14:m>
              <a:endParaRPr sz="4500"/>
            </a:p>
          </p:txBody>
        </p:sp>
        <p:sp>
          <p:nvSpPr>
            <p:cNvPr id="367" name="Equation"/>
            <p:cNvSpPr txBox="1"/>
            <p:nvPr/>
          </p:nvSpPr>
          <p:spPr>
            <a:xfrm>
              <a:off x="1820884" y="1372177"/>
              <a:ext cx="693105" cy="48501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algn="l" defTabSz="914400" latinLnBrk="1">
                <a:defRPr sz="1800"/>
              </a:pPr>
              <a14:m>
                <m:oMathPara>
                  <m:oMathParaPr>
                    <m:jc m:val="centerGroup"/>
                  </m:oMathParaPr>
                  <m:oMath>
                    <m:sSub>
                      <m:e>
                        <m:r>
                          <m:rPr>
                            <m:sty m:val="b"/>
                          </m:rPr>
                          <a:rPr xmlns:a="http://schemas.openxmlformats.org/drawingml/2006/main" sz="45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e</m:t>
                        </m:r>
                      </m:e>
                      <m:sub>
                        <m:r>
                          <a:rPr xmlns:a="http://schemas.openxmlformats.org/drawingml/2006/main" sz="45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xmlns:a="http://schemas.openxmlformats.org/drawingml/2006/main" sz="45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xmlns:a="http://schemas.openxmlformats.org/drawingml/2006/main" sz="45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sub>
                    </m:sSub>
                  </m:oMath>
                </m:oMathPara>
              </a14:m>
              <a:endParaRPr sz="4500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prism dir="l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000"/>
                                        <p:tgtEl>
                                          <p:spTgt spid="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2" dur="1000"/>
                                        <p:tgtEl>
                                          <p:spTgt spid="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68" grpId="2"/>
      <p:bldP build="whole" bldLvl="1" animBg="1" rev="0" advAuto="0" spid="356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Field equations"/>
          <p:cNvSpPr/>
          <p:nvPr/>
        </p:nvSpPr>
        <p:spPr>
          <a:xfrm>
            <a:off x="838037" y="1304567"/>
            <a:ext cx="5780632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2800">
                <a:solidFill>
                  <a:srgbClr val="FF2600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>
              <a:defRPr sz="3600">
                <a:latin typeface="Bradley Hand ITC TT-Bold"/>
                <a:ea typeface="Bradley Hand ITC TT-Bold"/>
                <a:cs typeface="Bradley Hand ITC TT-Bold"/>
                <a:sym typeface="Bradley Hand ITC TT-Bold"/>
              </a:defRPr>
            </a:pPr>
            <a:r>
              <a:rPr sz="2800">
                <a:latin typeface="Arial Black"/>
                <a:ea typeface="Arial Black"/>
                <a:cs typeface="Arial Black"/>
                <a:sym typeface="Arial Black"/>
              </a:rPr>
              <a:t>Field equations</a:t>
            </a:r>
          </a:p>
        </p:txBody>
      </p:sp>
      <p:grpSp>
        <p:nvGrpSpPr>
          <p:cNvPr id="374" name="Group"/>
          <p:cNvGrpSpPr/>
          <p:nvPr/>
        </p:nvGrpSpPr>
        <p:grpSpPr>
          <a:xfrm>
            <a:off x="512666" y="1974160"/>
            <a:ext cx="11979468" cy="2360875"/>
            <a:chOff x="0" y="0"/>
            <a:chExt cx="11979466" cy="2360873"/>
          </a:xfrm>
        </p:grpSpPr>
        <p:sp>
          <p:nvSpPr>
            <p:cNvPr id="371" name="Equation"/>
            <p:cNvSpPr txBox="1"/>
            <p:nvPr/>
          </p:nvSpPr>
          <p:spPr>
            <a:xfrm>
              <a:off x="705873" y="107450"/>
              <a:ext cx="9175876" cy="95182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algn="l" defTabSz="914400" latinLnBrk="1">
                <a:defRPr sz="1800"/>
              </a:pPr>
              <a14:m>
                <m:oMathPara>
                  <m:oMathParaPr>
                    <m:jc m:val="centerGroup"/>
                  </m:oMathParaPr>
                  <m:oMath>
                    <m:r>
                      <a:rPr xmlns:a="http://schemas.openxmlformats.org/drawingml/2006/main" sz="3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κ</m:t>
                    </m:r>
                    <m:r>
                      <a:rPr xmlns:a="http://schemas.openxmlformats.org/drawingml/2006/main" sz="3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ρ</m:t>
                    </m:r>
                    <m:r>
                      <a:rPr xmlns:a="http://schemas.openxmlformats.org/drawingml/2006/main" sz="3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xmlns:a="http://schemas.openxmlformats.org/drawingml/2006/main" sz="3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κ</m:t>
                    </m:r>
                    <m:bar>
                      <m:barPr>
                        <m:ctrlPr>
                          <a:rPr xmlns:a="http://schemas.openxmlformats.org/drawingml/2006/main" sz="3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  <m:pos m:val="top"/>
                      </m:barPr>
                      <m:e>
                        <m:r>
                          <a:rPr xmlns:a="http://schemas.openxmlformats.org/drawingml/2006/main" sz="3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ρ</m:t>
                        </m:r>
                      </m:e>
                    </m:bar>
                    <m:r>
                      <a:rPr xmlns:a="http://schemas.openxmlformats.org/drawingml/2006/main" sz="3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-</m:t>
                    </m:r>
                    <m:f>
                      <m:fPr>
                        <m:ctrlPr>
                          <a:rPr xmlns:a="http://schemas.openxmlformats.org/drawingml/2006/main" sz="3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  <m:type m:val="bar"/>
                      </m:fPr>
                      <m:num>
                        <m:sSup>
                          <m:e>
                            <m:r>
                              <a:rPr xmlns:a="http://schemas.openxmlformats.org/drawingml/2006/main" sz="3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f</m:t>
                            </m:r>
                          </m:e>
                          <m:sup>
                            <m:r>
                              <a:rPr xmlns:a="http://schemas.openxmlformats.org/drawingml/2006/main" sz="3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xmlns:a="http://schemas.openxmlformats.org/drawingml/2006/main" sz="3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e>
                            <m:r>
                              <a:rPr xmlns:a="http://schemas.openxmlformats.org/drawingml/2006/main" sz="3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X</m:t>
                            </m:r>
                          </m:e>
                          <m:sub>
                            <m:r>
                              <a:rPr xmlns:a="http://schemas.openxmlformats.org/drawingml/2006/main" sz="3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xmlns:a="http://schemas.openxmlformats.org/drawingml/2006/main" sz="3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y</m:t>
                            </m:r>
                            <m:r>
                              <a:rPr xmlns:a="http://schemas.openxmlformats.org/drawingml/2006/main" sz="3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y</m:t>
                            </m:r>
                          </m:sub>
                        </m:sSub>
                        <m:r>
                          <a:rPr xmlns:a="http://schemas.openxmlformats.org/drawingml/2006/main" sz="3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e>
                            <m:r>
                              <a:rPr xmlns:a="http://schemas.openxmlformats.org/drawingml/2006/main" sz="3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X</m:t>
                            </m:r>
                          </m:e>
                          <m:sub>
                            <m:r>
                              <a:rPr xmlns:a="http://schemas.openxmlformats.org/drawingml/2006/main" sz="3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xmlns:a="http://schemas.openxmlformats.org/drawingml/2006/main" sz="3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x</m:t>
                            </m:r>
                            <m:r>
                              <a:rPr xmlns:a="http://schemas.openxmlformats.org/drawingml/2006/main" sz="3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x</m:t>
                            </m:r>
                          </m:sub>
                        </m:sSub>
                        <m:r>
                          <a:rPr xmlns:a="http://schemas.openxmlformats.org/drawingml/2006/main" sz="3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num>
                      <m:den>
                        <m:sSup>
                          <m:e>
                            <m:r>
                              <a:rPr xmlns:a="http://schemas.openxmlformats.org/drawingml/2006/main" sz="3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S</m:t>
                            </m:r>
                          </m:e>
                          <m:sup>
                            <m:r>
                              <a:rPr xmlns:a="http://schemas.openxmlformats.org/drawingml/2006/main" sz="3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xmlns:a="http://schemas.openxmlformats.org/drawingml/2006/main" sz="3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X</m:t>
                        </m:r>
                      </m:den>
                    </m:f>
                    <m:r>
                      <a:rPr xmlns:a="http://schemas.openxmlformats.org/drawingml/2006/main" sz="3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xmlns:a="http://schemas.openxmlformats.org/drawingml/2006/main" sz="3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  <m:type m:val="bar"/>
                      </m:fPr>
                      <m:num>
                        <m:r>
                          <a:rPr xmlns:a="http://schemas.openxmlformats.org/drawingml/2006/main" sz="3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limUpp>
                          <m:e>
                            <m:r>
                              <a:rPr xmlns:a="http://schemas.openxmlformats.org/drawingml/2006/main" sz="3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S</m:t>
                            </m:r>
                          </m:e>
                          <m:lim>
                            <m:r>
                              <a:rPr xmlns:a="http://schemas.openxmlformats.org/drawingml/2006/main" sz="3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·</m:t>
                            </m:r>
                          </m:lim>
                        </m:limUpp>
                        <m:limUpp>
                          <m:e>
                            <m:r>
                              <a:rPr xmlns:a="http://schemas.openxmlformats.org/drawingml/2006/main" sz="3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X</m:t>
                            </m:r>
                          </m:e>
                          <m:lim>
                            <m:r>
                              <a:rPr xmlns:a="http://schemas.openxmlformats.org/drawingml/2006/main" sz="3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·</m:t>
                            </m:r>
                          </m:lim>
                        </m:limUpp>
                      </m:num>
                      <m:den>
                        <m:r>
                          <a:rPr xmlns:a="http://schemas.openxmlformats.org/drawingml/2006/main" sz="3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S</m:t>
                        </m:r>
                        <m:r>
                          <a:rPr xmlns:a="http://schemas.openxmlformats.org/drawingml/2006/main" sz="3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X</m:t>
                        </m:r>
                      </m:den>
                    </m:f>
                    <m:r>
                      <a:rPr xmlns:a="http://schemas.openxmlformats.org/drawingml/2006/main" sz="3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xmlns:a="http://schemas.openxmlformats.org/drawingml/2006/main" sz="3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κ</m:t>
                    </m:r>
                    <m:bar>
                      <m:barPr>
                        <m:ctrlPr>
                          <a:rPr xmlns:a="http://schemas.openxmlformats.org/drawingml/2006/main" sz="3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  <m:pos m:val="top"/>
                      </m:barPr>
                      <m:e>
                        <m:r>
                          <a:rPr xmlns:a="http://schemas.openxmlformats.org/drawingml/2006/main" sz="3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ρ</m:t>
                        </m:r>
                      </m:e>
                    </m:bar>
                    <m:r>
                      <a:rPr xmlns:a="http://schemas.openxmlformats.org/drawingml/2006/main" sz="3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xmlns:a="http://schemas.openxmlformats.org/drawingml/2006/main" sz="3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  <m:type m:val="bar"/>
                      </m:fPr>
                      <m:num>
                        <m:r>
                          <a:rPr xmlns:a="http://schemas.openxmlformats.org/drawingml/2006/main" sz="3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  <m:sSup>
                          <m:e>
                            <m:limUpp>
                              <m:e>
                                <m:r>
                                  <a:rPr xmlns:a="http://schemas.openxmlformats.org/drawingml/2006/main" sz="30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S</m:t>
                                </m:r>
                              </m:e>
                              <m:lim>
                                <m:r>
                                  <a:rPr xmlns:a="http://schemas.openxmlformats.org/drawingml/2006/main" sz="30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·</m:t>
                                </m:r>
                              </m:lim>
                            </m:limUpp>
                          </m:e>
                          <m:sup>
                            <m:r>
                              <a:rPr xmlns:a="http://schemas.openxmlformats.org/drawingml/2006/main" sz="3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sSup>
                          <m:e>
                            <m:r>
                              <a:rPr xmlns:a="http://schemas.openxmlformats.org/drawingml/2006/main" sz="3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S</m:t>
                            </m:r>
                          </m:e>
                          <m:sup>
                            <m:r>
                              <a:rPr xmlns:a="http://schemas.openxmlformats.org/drawingml/2006/main" sz="3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xmlns:a="http://schemas.openxmlformats.org/drawingml/2006/main" sz="3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xmlns:a="http://schemas.openxmlformats.org/drawingml/2006/main" sz="3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  <m:type m:val="bar"/>
                      </m:fPr>
                      <m:num>
                        <m:r>
                          <a:rPr xmlns:a="http://schemas.openxmlformats.org/drawingml/2006/main" sz="3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xmlns:a="http://schemas.openxmlformats.org/drawingml/2006/main" sz="3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k</m:t>
                        </m:r>
                      </m:num>
                      <m:den>
                        <m:sSup>
                          <m:e>
                            <m:r>
                              <a:rPr xmlns:a="http://schemas.openxmlformats.org/drawingml/2006/main" sz="3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S</m:t>
                            </m:r>
                          </m:e>
                          <m:sup>
                            <m:r>
                              <a:rPr xmlns:a="http://schemas.openxmlformats.org/drawingml/2006/main" sz="3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xmlns:a="http://schemas.openxmlformats.org/drawingml/2006/main" sz="3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-</m:t>
                    </m:r>
                    <m:r>
                      <a:rPr xmlns:a="http://schemas.openxmlformats.org/drawingml/2006/main" sz="3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3</m:t>
                    </m:r>
                    <m:r>
                      <m:rPr>
                        <m:sty m:val="p"/>
                      </m:rPr>
                      <a:rPr xmlns:a="http://schemas.openxmlformats.org/drawingml/2006/main" sz="3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Λ</m:t>
                    </m:r>
                    <m:r>
                      <a:rPr xmlns:a="http://schemas.openxmlformats.org/drawingml/2006/main" sz="3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,</m:t>
                    </m:r>
                  </m:oMath>
                </m:oMathPara>
              </a14:m>
              <a:endParaRPr sz="3000"/>
            </a:p>
          </p:txBody>
        </p:sp>
        <p:sp>
          <p:nvSpPr>
            <p:cNvPr id="372" name="Equation"/>
            <p:cNvSpPr txBox="1"/>
            <p:nvPr/>
          </p:nvSpPr>
          <p:spPr>
            <a:xfrm>
              <a:off x="684600" y="1302792"/>
              <a:ext cx="10969941" cy="8883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algn="l" defTabSz="914400" latinLnBrk="1">
                <a:defRPr sz="1800"/>
              </a:pPr>
              <a14:m>
                <m:oMathPara>
                  <m:oMathParaPr>
                    <m:jc m:val="centerGroup"/>
                  </m:oMathParaPr>
                  <m:oMath>
                    <m:r>
                      <a:rPr xmlns:a="http://schemas.openxmlformats.org/drawingml/2006/main" sz="2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κ</m:t>
                    </m:r>
                    <m:r>
                      <a:rPr xmlns:a="http://schemas.openxmlformats.org/drawingml/2006/main" sz="2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p</m:t>
                    </m:r>
                    <m:r>
                      <a:rPr xmlns:a="http://schemas.openxmlformats.org/drawingml/2006/main" sz="2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xmlns:a="http://schemas.openxmlformats.org/drawingml/2006/main" sz="2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κ</m:t>
                    </m:r>
                    <m:bar>
                      <m:barPr>
                        <m:ctrlPr>
                          <a:rPr xmlns:a="http://schemas.openxmlformats.org/drawingml/2006/main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  <m:pos m:val="top"/>
                      </m:barPr>
                      <m:e>
                        <m:r>
                          <a:rPr xmlns:a="http://schemas.openxmlformats.org/drawingml/2006/main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p</m:t>
                        </m:r>
                      </m:e>
                    </m:bar>
                    <m:r>
                      <a:rPr xmlns:a="http://schemas.openxmlformats.org/drawingml/2006/main" sz="2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xmlns:a="http://schemas.openxmlformats.org/drawingml/2006/main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  <m:type m:val="bar"/>
                      </m:fPr>
                      <m:num>
                        <m:r>
                          <a:rPr xmlns:a="http://schemas.openxmlformats.org/drawingml/2006/main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xmlns:a="http://schemas.openxmlformats.org/drawingml/2006/main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  <m:f>
                      <m:fPr>
                        <m:ctrlPr>
                          <a:rPr xmlns:a="http://schemas.openxmlformats.org/drawingml/2006/main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  <m:type m:val="bar"/>
                      </m:fPr>
                      <m:num>
                        <m:sSup>
                          <m:e>
                            <m:r>
                              <a:rPr xmlns:a="http://schemas.openxmlformats.org/drawingml/2006/main" sz="2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f</m:t>
                            </m:r>
                          </m:e>
                          <m:sup>
                            <m:r>
                              <a:rPr xmlns:a="http://schemas.openxmlformats.org/drawingml/2006/main" sz="2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xmlns:a="http://schemas.openxmlformats.org/drawingml/2006/main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e>
                            <m:r>
                              <a:rPr xmlns:a="http://schemas.openxmlformats.org/drawingml/2006/main" sz="2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X</m:t>
                            </m:r>
                          </m:e>
                          <m:sub>
                            <m:r>
                              <a:rPr xmlns:a="http://schemas.openxmlformats.org/drawingml/2006/main" sz="2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xmlns:a="http://schemas.openxmlformats.org/drawingml/2006/main" sz="2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y</m:t>
                            </m:r>
                            <m:r>
                              <a:rPr xmlns:a="http://schemas.openxmlformats.org/drawingml/2006/main" sz="2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y</m:t>
                            </m:r>
                          </m:sub>
                        </m:sSub>
                        <m:r>
                          <a:rPr xmlns:a="http://schemas.openxmlformats.org/drawingml/2006/main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e>
                            <m:r>
                              <a:rPr xmlns:a="http://schemas.openxmlformats.org/drawingml/2006/main" sz="2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X</m:t>
                            </m:r>
                          </m:e>
                          <m:sub>
                            <m:r>
                              <a:rPr xmlns:a="http://schemas.openxmlformats.org/drawingml/2006/main" sz="2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xmlns:a="http://schemas.openxmlformats.org/drawingml/2006/main" sz="2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x</m:t>
                            </m:r>
                            <m:r>
                              <a:rPr xmlns:a="http://schemas.openxmlformats.org/drawingml/2006/main" sz="2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x</m:t>
                            </m:r>
                          </m:sub>
                        </m:sSub>
                        <m:r>
                          <a:rPr xmlns:a="http://schemas.openxmlformats.org/drawingml/2006/main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num>
                      <m:den>
                        <m:sSup>
                          <m:e>
                            <m:r>
                              <a:rPr xmlns:a="http://schemas.openxmlformats.org/drawingml/2006/main" sz="2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S</m:t>
                            </m:r>
                          </m:e>
                          <m:sup>
                            <m:r>
                              <a:rPr xmlns:a="http://schemas.openxmlformats.org/drawingml/2006/main" sz="2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xmlns:a="http://schemas.openxmlformats.org/drawingml/2006/main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X</m:t>
                        </m:r>
                      </m:den>
                    </m:f>
                    <m:r>
                      <a:rPr xmlns:a="http://schemas.openxmlformats.org/drawingml/2006/main" sz="2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-</m:t>
                    </m:r>
                    <m:f>
                      <m:fPr>
                        <m:ctrlPr>
                          <a:rPr xmlns:a="http://schemas.openxmlformats.org/drawingml/2006/main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  <m:type m:val="bar"/>
                      </m:fPr>
                      <m:num>
                        <m:r>
                          <a:rPr xmlns:a="http://schemas.openxmlformats.org/drawingml/2006/main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xmlns:a="http://schemas.openxmlformats.org/drawingml/2006/main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  <m:f>
                      <m:fPr>
                        <m:ctrlPr>
                          <a:rPr xmlns:a="http://schemas.openxmlformats.org/drawingml/2006/main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  <m:type m:val="bar"/>
                      </m:fPr>
                      <m:num>
                        <m:r>
                          <a:rPr xmlns:a="http://schemas.openxmlformats.org/drawingml/2006/main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S</m:t>
                        </m:r>
                        <m:limUpp>
                          <m:e>
                            <m:r>
                              <a:rPr xmlns:a="http://schemas.openxmlformats.org/drawingml/2006/main" sz="2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X</m:t>
                            </m:r>
                          </m:e>
                          <m:lim>
                            <m:r>
                              <a:rPr xmlns:a="http://schemas.openxmlformats.org/drawingml/2006/main" sz="2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··</m:t>
                            </m:r>
                          </m:lim>
                        </m:limUpp>
                        <m:r>
                          <a:rPr xmlns:a="http://schemas.openxmlformats.org/drawingml/2006/main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xmlns:a="http://schemas.openxmlformats.org/drawingml/2006/main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  <m:limUpp>
                          <m:e>
                            <m:r>
                              <a:rPr xmlns:a="http://schemas.openxmlformats.org/drawingml/2006/main" sz="2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S</m:t>
                            </m:r>
                          </m:e>
                          <m:lim>
                            <m:r>
                              <a:rPr xmlns:a="http://schemas.openxmlformats.org/drawingml/2006/main" sz="2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·</m:t>
                            </m:r>
                          </m:lim>
                        </m:limUpp>
                        <m:limUpp>
                          <m:e>
                            <m:r>
                              <a:rPr xmlns:a="http://schemas.openxmlformats.org/drawingml/2006/main" sz="2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X</m:t>
                            </m:r>
                          </m:e>
                          <m:lim>
                            <m:r>
                              <a:rPr xmlns:a="http://schemas.openxmlformats.org/drawingml/2006/main" sz="2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·</m:t>
                            </m:r>
                          </m:lim>
                        </m:limUpp>
                      </m:num>
                      <m:den>
                        <m:r>
                          <a:rPr xmlns:a="http://schemas.openxmlformats.org/drawingml/2006/main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S</m:t>
                        </m:r>
                        <m:r>
                          <a:rPr xmlns:a="http://schemas.openxmlformats.org/drawingml/2006/main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X</m:t>
                        </m:r>
                      </m:den>
                    </m:f>
                    <m:r>
                      <a:rPr xmlns:a="http://schemas.openxmlformats.org/drawingml/2006/main" sz="2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xmlns:a="http://schemas.openxmlformats.org/drawingml/2006/main" sz="2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κ</m:t>
                    </m:r>
                    <m:bar>
                      <m:barPr>
                        <m:ctrlPr>
                          <a:rPr xmlns:a="http://schemas.openxmlformats.org/drawingml/2006/main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  <m:pos m:val="top"/>
                      </m:barPr>
                      <m:e>
                        <m:r>
                          <a:rPr xmlns:a="http://schemas.openxmlformats.org/drawingml/2006/main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p</m:t>
                        </m:r>
                      </m:e>
                    </m:bar>
                    <m:r>
                      <a:rPr xmlns:a="http://schemas.openxmlformats.org/drawingml/2006/main" sz="2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xmlns:a="http://schemas.openxmlformats.org/drawingml/2006/main" sz="2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-</m:t>
                    </m:r>
                    <m:f>
                      <m:fPr>
                        <m:ctrlPr>
                          <a:rPr xmlns:a="http://schemas.openxmlformats.org/drawingml/2006/main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  <m:type m:val="bar"/>
                      </m:fPr>
                      <m:num>
                        <m:r>
                          <a:rPr xmlns:a="http://schemas.openxmlformats.org/drawingml/2006/main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limUpp>
                          <m:e>
                            <m:r>
                              <a:rPr xmlns:a="http://schemas.openxmlformats.org/drawingml/2006/main" sz="2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S</m:t>
                            </m:r>
                          </m:e>
                          <m:lim>
                            <m:r>
                              <a:rPr xmlns:a="http://schemas.openxmlformats.org/drawingml/2006/main" sz="2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··</m:t>
                            </m:r>
                          </m:lim>
                        </m:limUpp>
                      </m:num>
                      <m:den>
                        <m:r>
                          <a:rPr xmlns:a="http://schemas.openxmlformats.org/drawingml/2006/main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S</m:t>
                        </m:r>
                      </m:den>
                    </m:f>
                    <m:r>
                      <a:rPr xmlns:a="http://schemas.openxmlformats.org/drawingml/2006/main" sz="2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-</m:t>
                    </m:r>
                    <m:f>
                      <m:fPr>
                        <m:ctrlPr>
                          <a:rPr xmlns:a="http://schemas.openxmlformats.org/drawingml/2006/main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  <m:type m:val="bar"/>
                      </m:fPr>
                      <m:num>
                        <m:sSup>
                          <m:e>
                            <m:limUpp>
                              <m:e>
                                <m:r>
                                  <a:rPr xmlns:a="http://schemas.openxmlformats.org/drawingml/2006/main" sz="28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S</m:t>
                                </m:r>
                              </m:e>
                              <m:lim>
                                <m:r>
                                  <a:rPr xmlns:a="http://schemas.openxmlformats.org/drawingml/2006/main" sz="28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·</m:t>
                                </m:r>
                              </m:lim>
                            </m:limUpp>
                          </m:e>
                          <m:sup>
                            <m:r>
                              <a:rPr xmlns:a="http://schemas.openxmlformats.org/drawingml/2006/main" sz="2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sSup>
                          <m:e>
                            <m:r>
                              <a:rPr xmlns:a="http://schemas.openxmlformats.org/drawingml/2006/main" sz="2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S</m:t>
                            </m:r>
                          </m:e>
                          <m:sup>
                            <m:r>
                              <a:rPr xmlns:a="http://schemas.openxmlformats.org/drawingml/2006/main" sz="2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xmlns:a="http://schemas.openxmlformats.org/drawingml/2006/main" sz="2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-</m:t>
                    </m:r>
                    <m:f>
                      <m:fPr>
                        <m:ctrlPr>
                          <a:rPr xmlns:a="http://schemas.openxmlformats.org/drawingml/2006/main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  <m:type m:val="bar"/>
                      </m:fPr>
                      <m:num>
                        <m:r>
                          <a:rPr xmlns:a="http://schemas.openxmlformats.org/drawingml/2006/main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k</m:t>
                        </m:r>
                      </m:num>
                      <m:den>
                        <m:r>
                          <a:rPr xmlns:a="http://schemas.openxmlformats.org/drawingml/2006/main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  <m:sSup>
                          <m:e>
                            <m:r>
                              <a:rPr xmlns:a="http://schemas.openxmlformats.org/drawingml/2006/main" sz="2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S</m:t>
                            </m:r>
                          </m:e>
                          <m:sup>
                            <m:r>
                              <a:rPr xmlns:a="http://schemas.openxmlformats.org/drawingml/2006/main" sz="2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xmlns:a="http://schemas.openxmlformats.org/drawingml/2006/main" sz="2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xmlns:a="http://schemas.openxmlformats.org/drawingml/2006/main" sz="2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Λ</m:t>
                    </m:r>
                    <m:r>
                      <a:rPr xmlns:a="http://schemas.openxmlformats.org/drawingml/2006/main" sz="2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,</m:t>
                    </m:r>
                  </m:oMath>
                </m:oMathPara>
              </a14:m>
              <a:endParaRPr sz="2800"/>
            </a:p>
          </p:txBody>
        </p:sp>
        <p:sp>
          <p:nvSpPr>
            <p:cNvPr id="373" name="Rectangle"/>
            <p:cNvSpPr/>
            <p:nvPr/>
          </p:nvSpPr>
          <p:spPr>
            <a:xfrm>
              <a:off x="0" y="0"/>
              <a:ext cx="11979467" cy="2360874"/>
            </a:xfrm>
            <a:prstGeom prst="rect">
              <a:avLst/>
            </a:prstGeom>
            <a:noFill/>
            <a:ln w="38100" cap="flat">
              <a:solidFill>
                <a:schemeClr val="accent1">
                  <a:lumOff val="-13575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457200"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762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</p:grpSp>
      <p:grpSp>
        <p:nvGrpSpPr>
          <p:cNvPr id="381" name="Group"/>
          <p:cNvGrpSpPr/>
          <p:nvPr/>
        </p:nvGrpSpPr>
        <p:grpSpPr>
          <a:xfrm>
            <a:off x="692503" y="5824630"/>
            <a:ext cx="10475659" cy="3259734"/>
            <a:chOff x="0" y="0"/>
            <a:chExt cx="10475657" cy="3259733"/>
          </a:xfrm>
        </p:grpSpPr>
        <p:sp>
          <p:nvSpPr>
            <p:cNvPr id="375" name="Equation"/>
            <p:cNvSpPr txBox="1"/>
            <p:nvPr/>
          </p:nvSpPr>
          <p:spPr>
            <a:xfrm>
              <a:off x="7348280" y="2164183"/>
              <a:ext cx="2581481" cy="84978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algn="l" defTabSz="914400" latinLnBrk="1">
                <a:defRPr sz="1800"/>
              </a:pPr>
              <a14:m>
                <m:oMathPara>
                  <m:oMathParaPr>
                    <m:jc m:val="centerGroup"/>
                  </m:oMathParaPr>
                  <m:oMath>
                    <m:r>
                      <a:rPr xmlns:a="http://schemas.openxmlformats.org/drawingml/2006/main" sz="2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κ</m:t>
                    </m:r>
                    <m:sSup>
                      <m:e>
                        <m:r>
                          <a:rPr xmlns:a="http://schemas.openxmlformats.org/drawingml/2006/main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π</m:t>
                        </m:r>
                      </m:e>
                      <m:sup>
                        <m:r>
                          <a:rPr xmlns:a="http://schemas.openxmlformats.org/drawingml/2006/main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x</m:t>
                        </m:r>
                        <m:r>
                          <a:rPr xmlns:a="http://schemas.openxmlformats.org/drawingml/2006/main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y</m:t>
                        </m:r>
                      </m:sup>
                    </m:sSup>
                    <m:r>
                      <a:rPr xmlns:a="http://schemas.openxmlformats.org/drawingml/2006/main" sz="2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xmlns:a="http://schemas.openxmlformats.org/drawingml/2006/main" sz="2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-</m:t>
                    </m:r>
                    <m:f>
                      <m:fPr>
                        <m:ctrlPr>
                          <a:rPr xmlns:a="http://schemas.openxmlformats.org/drawingml/2006/main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  <m:type m:val="bar"/>
                      </m:fPr>
                      <m:num>
                        <m:sSup>
                          <m:e>
                            <m:r>
                              <a:rPr xmlns:a="http://schemas.openxmlformats.org/drawingml/2006/main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f</m:t>
                            </m:r>
                          </m:e>
                          <m:sup>
                            <m:r>
                              <a:rPr xmlns:a="http://schemas.openxmlformats.org/drawingml/2006/main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  <m:sSub>
                          <m:e>
                            <m:d>
                              <m:dPr>
                                <m:ctrlPr>
                                  <a:rPr xmlns:a="http://schemas.openxmlformats.org/drawingml/2006/main" sz="24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xmlns:a="http://schemas.openxmlformats.org/drawingml/2006/main" sz="24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f</m:t>
                                </m:r>
                                <m:r>
                                  <a:rPr xmlns:a="http://schemas.openxmlformats.org/drawingml/2006/main" sz="24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X</m:t>
                                </m:r>
                              </m:e>
                            </m:d>
                          </m:e>
                          <m:sub>
                            <m:r>
                              <a:rPr xmlns:a="http://schemas.openxmlformats.org/drawingml/2006/main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xmlns:a="http://schemas.openxmlformats.org/drawingml/2006/main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x</m:t>
                            </m:r>
                            <m:r>
                              <a:rPr xmlns:a="http://schemas.openxmlformats.org/drawingml/2006/main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y</m:t>
                            </m:r>
                          </m:sub>
                        </m:sSub>
                      </m:num>
                      <m:den>
                        <m:sSup>
                          <m:e>
                            <m:r>
                              <a:rPr xmlns:a="http://schemas.openxmlformats.org/drawingml/2006/main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S</m:t>
                            </m:r>
                          </m:e>
                          <m:sup>
                            <m:r>
                              <a:rPr xmlns:a="http://schemas.openxmlformats.org/drawingml/2006/main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</m:sup>
                        </m:sSup>
                        <m:r>
                          <a:rPr xmlns:a="http://schemas.openxmlformats.org/drawingml/2006/main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X</m:t>
                        </m:r>
                      </m:den>
                    </m:f>
                    <m:r>
                      <a:rPr xmlns:a="http://schemas.openxmlformats.org/drawingml/2006/main" sz="2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,</m:t>
                    </m:r>
                  </m:oMath>
                </m:oMathPara>
              </a14:m>
              <a:endParaRPr sz="2400"/>
            </a:p>
          </p:txBody>
        </p:sp>
        <p:grpSp>
          <p:nvGrpSpPr>
            <p:cNvPr id="380" name="Group"/>
            <p:cNvGrpSpPr/>
            <p:nvPr/>
          </p:nvGrpSpPr>
          <p:grpSpPr>
            <a:xfrm>
              <a:off x="0" y="0"/>
              <a:ext cx="10475658" cy="3259734"/>
              <a:chOff x="0" y="0"/>
              <a:chExt cx="10475657" cy="3259733"/>
            </a:xfrm>
          </p:grpSpPr>
          <p:sp>
            <p:nvSpPr>
              <p:cNvPr id="376" name="Equation"/>
              <p:cNvSpPr txBox="1"/>
              <p:nvPr/>
            </p:nvSpPr>
            <p:spPr>
              <a:xfrm>
                <a:off x="706630" y="145328"/>
                <a:ext cx="9062399" cy="76145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l" defTabSz="914400" latinLnBrk="1">
                  <a:defRPr sz="1800"/>
                </a:pPr>
                <a14:m>
                  <m:oMathPara>
                    <m:oMathParaPr>
                      <m:jc m:val="centerGroup"/>
                    </m:oMathParaPr>
                    <m:oMath>
                      <m:r>
                        <a:rPr xmlns:a="http://schemas.openxmlformats.org/drawingml/2006/main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κ</m:t>
                      </m:r>
                      <m:sSup>
                        <m:e>
                          <m:r>
                            <a:rPr xmlns:a="http://schemas.openxmlformats.org/drawingml/2006/main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π</m:t>
                          </m:r>
                        </m:e>
                        <m:sup>
                          <m:r>
                            <a:rPr xmlns:a="http://schemas.openxmlformats.org/drawingml/2006/main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x</m:t>
                          </m:r>
                          <m:r>
                            <a:rPr xmlns:a="http://schemas.openxmlformats.org/drawingml/2006/main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x</m:t>
                          </m:r>
                        </m:sup>
                      </m:sSup>
                      <m:r>
                        <a:rPr xmlns:a="http://schemas.openxmlformats.org/drawingml/2006/main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xmlns:a="http://schemas.openxmlformats.org/drawingml/2006/main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  <m:type m:val="bar"/>
                        </m:fPr>
                        <m:num>
                          <m:r>
                            <a:rPr xmlns:a="http://schemas.openxmlformats.org/drawingml/2006/main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xmlns:a="http://schemas.openxmlformats.org/drawingml/2006/main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f>
                        <m:fPr>
                          <m:ctrlPr>
                            <a:rPr xmlns:a="http://schemas.openxmlformats.org/drawingml/2006/main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  <m:type m:val="bar"/>
                        </m:fPr>
                        <m:num>
                          <m:sSup>
                            <m:e>
                              <m:r>
                                <a:rPr xmlns:a="http://schemas.openxmlformats.org/drawingml/2006/main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f</m:t>
                              </m:r>
                            </m:e>
                            <m:sup>
                              <m:r>
                                <a:rPr xmlns:a="http://schemas.openxmlformats.org/drawingml/2006/main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p>
                          </m:sSup>
                          <m:r>
                            <a:rPr xmlns:a="http://schemas.openxmlformats.org/drawingml/2006/main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xmlns:a="http://schemas.openxmlformats.org/drawingml/2006/main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sSub>
                            <m:e>
                              <m:r>
                                <a:rPr xmlns:a="http://schemas.openxmlformats.org/drawingml/2006/main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X</m:t>
                              </m:r>
                            </m:e>
                            <m:sub>
                              <m:r>
                                <a:rPr xmlns:a="http://schemas.openxmlformats.org/drawingml/2006/main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xmlns:a="http://schemas.openxmlformats.org/drawingml/2006/main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y</m:t>
                              </m:r>
                              <m:r>
                                <a:rPr xmlns:a="http://schemas.openxmlformats.org/drawingml/2006/main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y</m:t>
                              </m:r>
                            </m:sub>
                          </m:sSub>
                          <m:r>
                            <a:rPr xmlns:a="http://schemas.openxmlformats.org/drawingml/2006/main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-</m:t>
                          </m:r>
                          <m:sSub>
                            <m:e>
                              <m:r>
                                <a:rPr xmlns:a="http://schemas.openxmlformats.org/drawingml/2006/main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X</m:t>
                              </m:r>
                            </m:e>
                            <m:sub>
                              <m:r>
                                <a:rPr xmlns:a="http://schemas.openxmlformats.org/drawingml/2006/main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xmlns:a="http://schemas.openxmlformats.org/drawingml/2006/main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x</m:t>
                              </m:r>
                              <m:r>
                                <a:rPr xmlns:a="http://schemas.openxmlformats.org/drawingml/2006/main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x</m:t>
                              </m:r>
                            </m:sub>
                          </m:sSub>
                          <m:r>
                            <a:rPr xmlns:a="http://schemas.openxmlformats.org/drawingml/2006/main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sSup>
                            <m:e>
                              <m:r>
                                <a:rPr xmlns:a="http://schemas.openxmlformats.org/drawingml/2006/main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S</m:t>
                              </m:r>
                            </m:e>
                            <m:sup>
                              <m:r>
                                <a:rPr xmlns:a="http://schemas.openxmlformats.org/drawingml/2006/main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p>
                          </m:sSup>
                          <m:r>
                            <a:rPr xmlns:a="http://schemas.openxmlformats.org/drawingml/2006/main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X</m:t>
                          </m:r>
                        </m:den>
                      </m:f>
                      <m:r>
                        <a:rPr xmlns:a="http://schemas.openxmlformats.org/drawingml/2006/main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-</m:t>
                      </m:r>
                      <m:f>
                        <m:fPr>
                          <m:ctrlPr>
                            <a:rPr xmlns:a="http://schemas.openxmlformats.org/drawingml/2006/main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  <m:type m:val="bar"/>
                        </m:fPr>
                        <m:num>
                          <m:r>
                            <a:rPr xmlns:a="http://schemas.openxmlformats.org/drawingml/2006/main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xmlns:a="http://schemas.openxmlformats.org/drawingml/2006/main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f>
                        <m:fPr>
                          <m:ctrlPr>
                            <a:rPr xmlns:a="http://schemas.openxmlformats.org/drawingml/2006/main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  <m:type m:val="bar"/>
                        </m:fPr>
                        <m:num>
                          <m:sSup>
                            <m:e>
                              <m:r>
                                <a:rPr xmlns:a="http://schemas.openxmlformats.org/drawingml/2006/main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f</m:t>
                              </m:r>
                            </m:e>
                            <m:sup>
                              <m:r>
                                <a:rPr xmlns:a="http://schemas.openxmlformats.org/drawingml/2006/main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  <m:r>
                            <a:rPr xmlns:a="http://schemas.openxmlformats.org/drawingml/2006/main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k</m:t>
                          </m:r>
                          <m:r>
                            <a:rPr xmlns:a="http://schemas.openxmlformats.org/drawingml/2006/main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xmlns:a="http://schemas.openxmlformats.org/drawingml/2006/main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x</m:t>
                          </m:r>
                          <m:sSub>
                            <m:e>
                              <m:r>
                                <a:rPr xmlns:a="http://schemas.openxmlformats.org/drawingml/2006/main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X</m:t>
                              </m:r>
                            </m:e>
                            <m:sub>
                              <m:r>
                                <a:rPr xmlns:a="http://schemas.openxmlformats.org/drawingml/2006/main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xmlns:a="http://schemas.openxmlformats.org/drawingml/2006/main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x</m:t>
                              </m:r>
                            </m:sub>
                          </m:sSub>
                          <m:r>
                            <a:rPr xmlns:a="http://schemas.openxmlformats.org/drawingml/2006/main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-</m:t>
                          </m:r>
                          <m:r>
                            <a:rPr xmlns:a="http://schemas.openxmlformats.org/drawingml/2006/main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y</m:t>
                          </m:r>
                          <m:sSub>
                            <m:e>
                              <m:r>
                                <a:rPr xmlns:a="http://schemas.openxmlformats.org/drawingml/2006/main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X</m:t>
                              </m:r>
                            </m:e>
                            <m:sub>
                              <m:r>
                                <a:rPr xmlns:a="http://schemas.openxmlformats.org/drawingml/2006/main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xmlns:a="http://schemas.openxmlformats.org/drawingml/2006/main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y</m:t>
                              </m:r>
                            </m:sub>
                          </m:sSub>
                          <m:r>
                            <a:rPr xmlns:a="http://schemas.openxmlformats.org/drawingml/2006/main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sSup>
                            <m:e>
                              <m:r>
                                <a:rPr xmlns:a="http://schemas.openxmlformats.org/drawingml/2006/main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S</m:t>
                              </m:r>
                            </m:e>
                            <m:sup>
                              <m:r>
                                <a:rPr xmlns:a="http://schemas.openxmlformats.org/drawingml/2006/main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p>
                          </m:sSup>
                          <m:r>
                            <a:rPr xmlns:a="http://schemas.openxmlformats.org/drawingml/2006/main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X</m:t>
                          </m:r>
                        </m:den>
                      </m:f>
                      <m:r>
                        <a:rPr xmlns:a="http://schemas.openxmlformats.org/drawingml/2006/main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-</m:t>
                      </m:r>
                      <m:f>
                        <m:fPr>
                          <m:ctrlPr>
                            <a:rPr xmlns:a="http://schemas.openxmlformats.org/drawingml/2006/main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  <m:type m:val="bar"/>
                        </m:fPr>
                        <m:num>
                          <m:r>
                            <a:rPr xmlns:a="http://schemas.openxmlformats.org/drawingml/2006/main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xmlns:a="http://schemas.openxmlformats.org/drawingml/2006/main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f>
                        <m:fPr>
                          <m:ctrlPr>
                            <a:rPr xmlns:a="http://schemas.openxmlformats.org/drawingml/2006/main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  <m:type m:val="bar"/>
                        </m:fPr>
                        <m:num>
                          <m:sSup>
                            <m:e>
                              <m:r>
                                <a:rPr xmlns:a="http://schemas.openxmlformats.org/drawingml/2006/main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f</m:t>
                              </m:r>
                            </m:e>
                            <m:sup>
                              <m:r>
                                <a:rPr xmlns:a="http://schemas.openxmlformats.org/drawingml/2006/main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xmlns:a="http://schemas.openxmlformats.org/drawingml/2006/main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sSup>
                            <m:e>
                              <m:r>
                                <a:rPr xmlns:a="http://schemas.openxmlformats.org/drawingml/2006/main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S</m:t>
                              </m:r>
                            </m:e>
                            <m:sup>
                              <m:r>
                                <a:rPr xmlns:a="http://schemas.openxmlformats.org/drawingml/2006/main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limUpp>
                            <m:e>
                              <m:r>
                                <a:rPr xmlns:a="http://schemas.openxmlformats.org/drawingml/2006/main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X</m:t>
                              </m:r>
                            </m:e>
                            <m:lim>
                              <m:r>
                                <a:rPr xmlns:a="http://schemas.openxmlformats.org/drawingml/2006/main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··</m:t>
                              </m:r>
                            </m:lim>
                          </m:limUpp>
                          <m:r>
                            <a:rPr xmlns:a="http://schemas.openxmlformats.org/drawingml/2006/main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xmlns:a="http://schemas.openxmlformats.org/drawingml/2006/main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xmlns:a="http://schemas.openxmlformats.org/drawingml/2006/main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S</m:t>
                          </m:r>
                          <m:limUpp>
                            <m:e>
                              <m:r>
                                <a:rPr xmlns:a="http://schemas.openxmlformats.org/drawingml/2006/main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S</m:t>
                              </m:r>
                            </m:e>
                            <m:lim>
                              <m:r>
                                <a:rPr xmlns:a="http://schemas.openxmlformats.org/drawingml/2006/main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·</m:t>
                              </m:r>
                            </m:lim>
                          </m:limUpp>
                          <m:limUpp>
                            <m:e>
                              <m:r>
                                <a:rPr xmlns:a="http://schemas.openxmlformats.org/drawingml/2006/main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X</m:t>
                              </m:r>
                            </m:e>
                            <m:lim>
                              <m:r>
                                <a:rPr xmlns:a="http://schemas.openxmlformats.org/drawingml/2006/main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·</m:t>
                              </m:r>
                            </m:lim>
                          </m:limUpp>
                          <m:r>
                            <a:rPr xmlns:a="http://schemas.openxmlformats.org/drawingml/2006/main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-</m:t>
                          </m:r>
                          <m:r>
                            <a:rPr xmlns:a="http://schemas.openxmlformats.org/drawingml/2006/main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k</m:t>
                          </m:r>
                          <m:r>
                            <a:rPr xmlns:a="http://schemas.openxmlformats.org/drawingml/2006/main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X</m:t>
                          </m:r>
                          <m:r>
                            <a:rPr xmlns:a="http://schemas.openxmlformats.org/drawingml/2006/main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sSup>
                            <m:e>
                              <m:r>
                                <a:rPr xmlns:a="http://schemas.openxmlformats.org/drawingml/2006/main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S</m:t>
                              </m:r>
                            </m:e>
                            <m:sup>
                              <m:r>
                                <a:rPr xmlns:a="http://schemas.openxmlformats.org/drawingml/2006/main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p>
                          </m:sSup>
                          <m:r>
                            <a:rPr xmlns:a="http://schemas.openxmlformats.org/drawingml/2006/main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X</m:t>
                          </m:r>
                        </m:den>
                      </m:f>
                      <m:r>
                        <a:rPr xmlns:a="http://schemas.openxmlformats.org/drawingml/2006/main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</m:oMath>
                  </m:oMathPara>
                </a14:m>
                <a:endParaRPr sz="2400"/>
              </a:p>
            </p:txBody>
          </p:sp>
          <p:sp>
            <p:nvSpPr>
              <p:cNvPr id="377" name="Equation"/>
              <p:cNvSpPr txBox="1"/>
              <p:nvPr/>
            </p:nvSpPr>
            <p:spPr>
              <a:xfrm>
                <a:off x="700139" y="1170619"/>
                <a:ext cx="8827669" cy="72973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l" defTabSz="914400" latinLnBrk="1">
                  <a:defRPr sz="1800"/>
                </a:pPr>
                <a14:m>
                  <m:oMathPara>
                    <m:oMathParaPr>
                      <m:jc m:val="centerGroup"/>
                    </m:oMathParaPr>
                    <m:oMath>
                      <m:r>
                        <a:rPr xmlns:a="http://schemas.openxmlformats.org/drawingml/2006/main" sz="23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κ</m:t>
                      </m:r>
                      <m:sSup>
                        <m:e>
                          <m:r>
                            <a:rPr xmlns:a="http://schemas.openxmlformats.org/drawingml/2006/main" sz="23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π</m:t>
                          </m:r>
                        </m:e>
                        <m:sup>
                          <m:r>
                            <a:rPr xmlns:a="http://schemas.openxmlformats.org/drawingml/2006/main" sz="23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y</m:t>
                          </m:r>
                          <m:r>
                            <a:rPr xmlns:a="http://schemas.openxmlformats.org/drawingml/2006/main" sz="23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y</m:t>
                          </m:r>
                        </m:sup>
                      </m:sSup>
                      <m:r>
                        <a:rPr xmlns:a="http://schemas.openxmlformats.org/drawingml/2006/main" sz="23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xmlns:a="http://schemas.openxmlformats.org/drawingml/2006/main" sz="23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-</m:t>
                      </m:r>
                      <m:f>
                        <m:fPr>
                          <m:ctrlPr>
                            <a:rPr xmlns:a="http://schemas.openxmlformats.org/drawingml/2006/main" sz="23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  <m:type m:val="bar"/>
                        </m:fPr>
                        <m:num>
                          <m:r>
                            <a:rPr xmlns:a="http://schemas.openxmlformats.org/drawingml/2006/main" sz="23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xmlns:a="http://schemas.openxmlformats.org/drawingml/2006/main" sz="23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f>
                        <m:fPr>
                          <m:ctrlPr>
                            <a:rPr xmlns:a="http://schemas.openxmlformats.org/drawingml/2006/main" sz="23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  <m:type m:val="bar"/>
                        </m:fPr>
                        <m:num>
                          <m:sSup>
                            <m:e>
                              <m:r>
                                <a:rPr xmlns:a="http://schemas.openxmlformats.org/drawingml/2006/main" sz="23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f</m:t>
                              </m:r>
                            </m:e>
                            <m:sup>
                              <m:r>
                                <a:rPr xmlns:a="http://schemas.openxmlformats.org/drawingml/2006/main" sz="23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p>
                          </m:sSup>
                          <m:r>
                            <a:rPr xmlns:a="http://schemas.openxmlformats.org/drawingml/2006/main" sz="23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e>
                              <m:r>
                                <a:rPr xmlns:a="http://schemas.openxmlformats.org/drawingml/2006/main" sz="23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X</m:t>
                              </m:r>
                            </m:e>
                            <m:sub>
                              <m:r>
                                <a:rPr xmlns:a="http://schemas.openxmlformats.org/drawingml/2006/main" sz="23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xmlns:a="http://schemas.openxmlformats.org/drawingml/2006/main" sz="23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y</m:t>
                              </m:r>
                              <m:r>
                                <a:rPr xmlns:a="http://schemas.openxmlformats.org/drawingml/2006/main" sz="23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y</m:t>
                              </m:r>
                            </m:sub>
                          </m:sSub>
                          <m:r>
                            <a:rPr xmlns:a="http://schemas.openxmlformats.org/drawingml/2006/main" sz="23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-</m:t>
                          </m:r>
                          <m:r>
                            <a:rPr xmlns:a="http://schemas.openxmlformats.org/drawingml/2006/main" sz="23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sSub>
                            <m:e>
                              <m:r>
                                <a:rPr xmlns:a="http://schemas.openxmlformats.org/drawingml/2006/main" sz="23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X</m:t>
                              </m:r>
                            </m:e>
                            <m:sub>
                              <m:r>
                                <a:rPr xmlns:a="http://schemas.openxmlformats.org/drawingml/2006/main" sz="23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xmlns:a="http://schemas.openxmlformats.org/drawingml/2006/main" sz="23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x</m:t>
                              </m:r>
                              <m:r>
                                <a:rPr xmlns:a="http://schemas.openxmlformats.org/drawingml/2006/main" sz="23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x</m:t>
                              </m:r>
                            </m:sub>
                          </m:sSub>
                          <m:r>
                            <a:rPr xmlns:a="http://schemas.openxmlformats.org/drawingml/2006/main" sz="23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sSup>
                            <m:e>
                              <m:r>
                                <a:rPr xmlns:a="http://schemas.openxmlformats.org/drawingml/2006/main" sz="23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S</m:t>
                              </m:r>
                            </m:e>
                            <m:sup>
                              <m:r>
                                <a:rPr xmlns:a="http://schemas.openxmlformats.org/drawingml/2006/main" sz="23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p>
                          </m:sSup>
                          <m:r>
                            <a:rPr xmlns:a="http://schemas.openxmlformats.org/drawingml/2006/main" sz="23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X</m:t>
                          </m:r>
                        </m:den>
                      </m:f>
                      <m:r>
                        <a:rPr xmlns:a="http://schemas.openxmlformats.org/drawingml/2006/main" sz="23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xmlns:a="http://schemas.openxmlformats.org/drawingml/2006/main" sz="23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  <m:type m:val="bar"/>
                        </m:fPr>
                        <m:num>
                          <m:r>
                            <a:rPr xmlns:a="http://schemas.openxmlformats.org/drawingml/2006/main" sz="23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xmlns:a="http://schemas.openxmlformats.org/drawingml/2006/main" sz="23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f>
                        <m:fPr>
                          <m:ctrlPr>
                            <a:rPr xmlns:a="http://schemas.openxmlformats.org/drawingml/2006/main" sz="23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  <m:type m:val="bar"/>
                        </m:fPr>
                        <m:num>
                          <m:sSup>
                            <m:e>
                              <m:r>
                                <a:rPr xmlns:a="http://schemas.openxmlformats.org/drawingml/2006/main" sz="23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f</m:t>
                              </m:r>
                            </m:e>
                            <m:sup>
                              <m:r>
                                <a:rPr xmlns:a="http://schemas.openxmlformats.org/drawingml/2006/main" sz="23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  <m:r>
                            <a:rPr xmlns:a="http://schemas.openxmlformats.org/drawingml/2006/main" sz="23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k</m:t>
                          </m:r>
                          <m:r>
                            <a:rPr xmlns:a="http://schemas.openxmlformats.org/drawingml/2006/main" sz="23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xmlns:a="http://schemas.openxmlformats.org/drawingml/2006/main" sz="23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x</m:t>
                          </m:r>
                          <m:sSub>
                            <m:e>
                              <m:r>
                                <a:rPr xmlns:a="http://schemas.openxmlformats.org/drawingml/2006/main" sz="23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X</m:t>
                              </m:r>
                            </m:e>
                            <m:sub>
                              <m:r>
                                <a:rPr xmlns:a="http://schemas.openxmlformats.org/drawingml/2006/main" sz="23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xmlns:a="http://schemas.openxmlformats.org/drawingml/2006/main" sz="23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x</m:t>
                              </m:r>
                            </m:sub>
                          </m:sSub>
                          <m:r>
                            <a:rPr xmlns:a="http://schemas.openxmlformats.org/drawingml/2006/main" sz="23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-</m:t>
                          </m:r>
                          <m:r>
                            <a:rPr xmlns:a="http://schemas.openxmlformats.org/drawingml/2006/main" sz="23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y</m:t>
                          </m:r>
                          <m:sSub>
                            <m:e>
                              <m:r>
                                <a:rPr xmlns:a="http://schemas.openxmlformats.org/drawingml/2006/main" sz="23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X</m:t>
                              </m:r>
                            </m:e>
                            <m:sub>
                              <m:r>
                                <a:rPr xmlns:a="http://schemas.openxmlformats.org/drawingml/2006/main" sz="23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xmlns:a="http://schemas.openxmlformats.org/drawingml/2006/main" sz="23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y</m:t>
                              </m:r>
                            </m:sub>
                          </m:sSub>
                          <m:r>
                            <a:rPr xmlns:a="http://schemas.openxmlformats.org/drawingml/2006/main" sz="23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sSup>
                            <m:e>
                              <m:r>
                                <a:rPr xmlns:a="http://schemas.openxmlformats.org/drawingml/2006/main" sz="23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S</m:t>
                              </m:r>
                            </m:e>
                            <m:sup>
                              <m:r>
                                <a:rPr xmlns:a="http://schemas.openxmlformats.org/drawingml/2006/main" sz="23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p>
                          </m:sSup>
                          <m:r>
                            <a:rPr xmlns:a="http://schemas.openxmlformats.org/drawingml/2006/main" sz="23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X</m:t>
                          </m:r>
                        </m:den>
                      </m:f>
                      <m:r>
                        <a:rPr xmlns:a="http://schemas.openxmlformats.org/drawingml/2006/main" sz="23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-</m:t>
                      </m:r>
                      <m:f>
                        <m:fPr>
                          <m:ctrlPr>
                            <a:rPr xmlns:a="http://schemas.openxmlformats.org/drawingml/2006/main" sz="23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  <m:type m:val="bar"/>
                        </m:fPr>
                        <m:num>
                          <m:r>
                            <a:rPr xmlns:a="http://schemas.openxmlformats.org/drawingml/2006/main" sz="23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xmlns:a="http://schemas.openxmlformats.org/drawingml/2006/main" sz="23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f>
                        <m:fPr>
                          <m:ctrlPr>
                            <a:rPr xmlns:a="http://schemas.openxmlformats.org/drawingml/2006/main" sz="23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  <m:type m:val="bar"/>
                        </m:fPr>
                        <m:num>
                          <m:sSup>
                            <m:e>
                              <m:r>
                                <a:rPr xmlns:a="http://schemas.openxmlformats.org/drawingml/2006/main" sz="23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f</m:t>
                              </m:r>
                            </m:e>
                            <m:sup>
                              <m:r>
                                <a:rPr xmlns:a="http://schemas.openxmlformats.org/drawingml/2006/main" sz="23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xmlns:a="http://schemas.openxmlformats.org/drawingml/2006/main" sz="23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sSup>
                            <m:e>
                              <m:r>
                                <a:rPr xmlns:a="http://schemas.openxmlformats.org/drawingml/2006/main" sz="23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S</m:t>
                              </m:r>
                            </m:e>
                            <m:sup>
                              <m:r>
                                <a:rPr xmlns:a="http://schemas.openxmlformats.org/drawingml/2006/main" sz="23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limUpp>
                            <m:e>
                              <m:r>
                                <a:rPr xmlns:a="http://schemas.openxmlformats.org/drawingml/2006/main" sz="23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X</m:t>
                              </m:r>
                            </m:e>
                            <m:lim>
                              <m:r>
                                <a:rPr xmlns:a="http://schemas.openxmlformats.org/drawingml/2006/main" sz="23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··</m:t>
                              </m:r>
                            </m:lim>
                          </m:limUpp>
                          <m:r>
                            <a:rPr xmlns:a="http://schemas.openxmlformats.org/drawingml/2006/main" sz="23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xmlns:a="http://schemas.openxmlformats.org/drawingml/2006/main" sz="23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xmlns:a="http://schemas.openxmlformats.org/drawingml/2006/main" sz="23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S</m:t>
                          </m:r>
                          <m:limUpp>
                            <m:e>
                              <m:r>
                                <a:rPr xmlns:a="http://schemas.openxmlformats.org/drawingml/2006/main" sz="23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S</m:t>
                              </m:r>
                            </m:e>
                            <m:lim>
                              <m:r>
                                <a:rPr xmlns:a="http://schemas.openxmlformats.org/drawingml/2006/main" sz="23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·</m:t>
                              </m:r>
                            </m:lim>
                          </m:limUpp>
                          <m:limUpp>
                            <m:e>
                              <m:r>
                                <a:rPr xmlns:a="http://schemas.openxmlformats.org/drawingml/2006/main" sz="23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X</m:t>
                              </m:r>
                            </m:e>
                            <m:lim>
                              <m:r>
                                <a:rPr xmlns:a="http://schemas.openxmlformats.org/drawingml/2006/main" sz="23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·</m:t>
                              </m:r>
                            </m:lim>
                          </m:limUpp>
                          <m:r>
                            <a:rPr xmlns:a="http://schemas.openxmlformats.org/drawingml/2006/main" sz="23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-</m:t>
                          </m:r>
                          <m:r>
                            <a:rPr xmlns:a="http://schemas.openxmlformats.org/drawingml/2006/main" sz="23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k</m:t>
                          </m:r>
                          <m:r>
                            <a:rPr xmlns:a="http://schemas.openxmlformats.org/drawingml/2006/main" sz="23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X</m:t>
                          </m:r>
                          <m:r>
                            <a:rPr xmlns:a="http://schemas.openxmlformats.org/drawingml/2006/main" sz="23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sSup>
                            <m:e>
                              <m:r>
                                <a:rPr xmlns:a="http://schemas.openxmlformats.org/drawingml/2006/main" sz="23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S</m:t>
                              </m:r>
                            </m:e>
                            <m:sup>
                              <m:r>
                                <a:rPr xmlns:a="http://schemas.openxmlformats.org/drawingml/2006/main" sz="23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p>
                          </m:sSup>
                          <m:r>
                            <a:rPr xmlns:a="http://schemas.openxmlformats.org/drawingml/2006/main" sz="23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X</m:t>
                          </m:r>
                        </m:den>
                      </m:f>
                    </m:oMath>
                  </m:oMathPara>
                </a14:m>
                <a:endParaRPr sz="2300"/>
              </a:p>
            </p:txBody>
          </p:sp>
          <p:sp>
            <p:nvSpPr>
              <p:cNvPr id="378" name="Equation"/>
              <p:cNvSpPr txBox="1"/>
              <p:nvPr/>
            </p:nvSpPr>
            <p:spPr>
              <a:xfrm>
                <a:off x="656758" y="2346596"/>
                <a:ext cx="6000008" cy="69800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l" defTabSz="914400" latinLnBrk="1">
                  <a:defRPr sz="1800"/>
                </a:pPr>
                <a14:m>
                  <m:oMathPara>
                    <m:oMathParaPr>
                      <m:jc m:val="centerGroup"/>
                    </m:oMathParaPr>
                    <m:oMath>
                      <m:r>
                        <a:rPr xmlns:a="http://schemas.openxmlformats.org/drawingml/2006/main" sz="2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κ</m:t>
                      </m:r>
                      <m:sSup>
                        <m:e>
                          <m:r>
                            <a:rPr xmlns:a="http://schemas.openxmlformats.org/drawingml/2006/main" sz="2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π</m:t>
                          </m:r>
                        </m:e>
                        <m:sup>
                          <m:r>
                            <a:rPr xmlns:a="http://schemas.openxmlformats.org/drawingml/2006/main" sz="2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w</m:t>
                          </m:r>
                          <m:r>
                            <a:rPr xmlns:a="http://schemas.openxmlformats.org/drawingml/2006/main" sz="2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w</m:t>
                          </m:r>
                        </m:sup>
                      </m:sSup>
                      <m:r>
                        <a:rPr xmlns:a="http://schemas.openxmlformats.org/drawingml/2006/main" sz="2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xmlns:a="http://schemas.openxmlformats.org/drawingml/2006/main" sz="2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-</m:t>
                      </m:r>
                      <m:f>
                        <m:fPr>
                          <m:ctrlPr>
                            <a:rPr xmlns:a="http://schemas.openxmlformats.org/drawingml/2006/main" sz="2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  <m:type m:val="bar"/>
                        </m:fPr>
                        <m:num>
                          <m:r>
                            <a:rPr xmlns:a="http://schemas.openxmlformats.org/drawingml/2006/main" sz="2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xmlns:a="http://schemas.openxmlformats.org/drawingml/2006/main" sz="2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f>
                        <m:fPr>
                          <m:ctrlPr>
                            <a:rPr xmlns:a="http://schemas.openxmlformats.org/drawingml/2006/main" sz="2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  <m:type m:val="bar"/>
                        </m:fPr>
                        <m:num>
                          <m:sSup>
                            <m:e>
                              <m:r>
                                <a:rPr xmlns:a="http://schemas.openxmlformats.org/drawingml/2006/main" sz="2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f</m:t>
                              </m:r>
                            </m:e>
                            <m:sup>
                              <m:r>
                                <a:rPr xmlns:a="http://schemas.openxmlformats.org/drawingml/2006/main" sz="2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xmlns:a="http://schemas.openxmlformats.org/drawingml/2006/main" sz="2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e>
                              <m:r>
                                <a:rPr xmlns:a="http://schemas.openxmlformats.org/drawingml/2006/main" sz="2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X</m:t>
                              </m:r>
                            </m:e>
                            <m:sub>
                              <m:r>
                                <a:rPr xmlns:a="http://schemas.openxmlformats.org/drawingml/2006/main" sz="2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xmlns:a="http://schemas.openxmlformats.org/drawingml/2006/main" sz="2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y</m:t>
                              </m:r>
                              <m:r>
                                <a:rPr xmlns:a="http://schemas.openxmlformats.org/drawingml/2006/main" sz="2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y</m:t>
                              </m:r>
                            </m:sub>
                          </m:sSub>
                          <m:r>
                            <a:rPr xmlns:a="http://schemas.openxmlformats.org/drawingml/2006/main" sz="2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e>
                              <m:r>
                                <a:rPr xmlns:a="http://schemas.openxmlformats.org/drawingml/2006/main" sz="2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X</m:t>
                              </m:r>
                            </m:e>
                            <m:sub>
                              <m:r>
                                <a:rPr xmlns:a="http://schemas.openxmlformats.org/drawingml/2006/main" sz="2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xmlns:a="http://schemas.openxmlformats.org/drawingml/2006/main" sz="2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x</m:t>
                              </m:r>
                              <m:r>
                                <a:rPr xmlns:a="http://schemas.openxmlformats.org/drawingml/2006/main" sz="2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x</m:t>
                              </m:r>
                            </m:sub>
                          </m:sSub>
                          <m:r>
                            <a:rPr xmlns:a="http://schemas.openxmlformats.org/drawingml/2006/main" sz="2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sSup>
                            <m:e>
                              <m:r>
                                <a:rPr xmlns:a="http://schemas.openxmlformats.org/drawingml/2006/main" sz="2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S</m:t>
                              </m:r>
                            </m:e>
                            <m:sup>
                              <m:r>
                                <a:rPr xmlns:a="http://schemas.openxmlformats.org/drawingml/2006/main" sz="2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p>
                          </m:sSup>
                          <m:sSup>
                            <m:e>
                              <m:r>
                                <a:rPr xmlns:a="http://schemas.openxmlformats.org/drawingml/2006/main" sz="2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X</m:t>
                              </m:r>
                            </m:e>
                            <m:sup>
                              <m:r>
                                <a:rPr xmlns:a="http://schemas.openxmlformats.org/drawingml/2006/main" sz="2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  <m:r>
                        <a:rPr xmlns:a="http://schemas.openxmlformats.org/drawingml/2006/main" sz="2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-</m:t>
                      </m:r>
                      <m:f>
                        <m:fPr>
                          <m:ctrlPr>
                            <a:rPr xmlns:a="http://schemas.openxmlformats.org/drawingml/2006/main" sz="2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  <m:type m:val="bar"/>
                        </m:fPr>
                        <m:num>
                          <m:r>
                            <a:rPr xmlns:a="http://schemas.openxmlformats.org/drawingml/2006/main" sz="2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xmlns:a="http://schemas.openxmlformats.org/drawingml/2006/main" sz="2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f>
                        <m:fPr>
                          <m:ctrlPr>
                            <a:rPr xmlns:a="http://schemas.openxmlformats.org/drawingml/2006/main" sz="2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  <m:type m:val="bar"/>
                        </m:fPr>
                        <m:num>
                          <m:r>
                            <a:rPr xmlns:a="http://schemas.openxmlformats.org/drawingml/2006/main" sz="2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k</m:t>
                          </m:r>
                        </m:num>
                        <m:den>
                          <m:sSup>
                            <m:e>
                              <m:r>
                                <a:rPr xmlns:a="http://schemas.openxmlformats.org/drawingml/2006/main" sz="2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S</m:t>
                              </m:r>
                            </m:e>
                            <m:sup>
                              <m:r>
                                <a:rPr xmlns:a="http://schemas.openxmlformats.org/drawingml/2006/main" sz="2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p>
                          </m:sSup>
                          <m:sSup>
                            <m:e>
                              <m:r>
                                <a:rPr xmlns:a="http://schemas.openxmlformats.org/drawingml/2006/main" sz="2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X</m:t>
                              </m:r>
                            </m:e>
                            <m:sup>
                              <m:r>
                                <a:rPr xmlns:a="http://schemas.openxmlformats.org/drawingml/2006/main" sz="2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xmlns:a="http://schemas.openxmlformats.org/drawingml/2006/main" sz="2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xmlns:a="http://schemas.openxmlformats.org/drawingml/2006/main" sz="2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  <m:type m:val="bar"/>
                        </m:fPr>
                        <m:num>
                          <m:r>
                            <a:rPr xmlns:a="http://schemas.openxmlformats.org/drawingml/2006/main" sz="2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xmlns:a="http://schemas.openxmlformats.org/drawingml/2006/main" sz="2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f>
                        <m:fPr>
                          <m:ctrlPr>
                            <a:rPr xmlns:a="http://schemas.openxmlformats.org/drawingml/2006/main" sz="2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  <m:type m:val="bar"/>
                        </m:fPr>
                        <m:num>
                          <m:r>
                            <a:rPr xmlns:a="http://schemas.openxmlformats.org/drawingml/2006/main" sz="2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S</m:t>
                          </m:r>
                          <m:limUpp>
                            <m:e>
                              <m:r>
                                <a:rPr xmlns:a="http://schemas.openxmlformats.org/drawingml/2006/main" sz="2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X</m:t>
                              </m:r>
                            </m:e>
                            <m:lim>
                              <m:r>
                                <a:rPr xmlns:a="http://schemas.openxmlformats.org/drawingml/2006/main" sz="2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··</m:t>
                              </m:r>
                            </m:lim>
                          </m:limUpp>
                          <m:r>
                            <a:rPr xmlns:a="http://schemas.openxmlformats.org/drawingml/2006/main" sz="2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xmlns:a="http://schemas.openxmlformats.org/drawingml/2006/main" sz="2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  <m:limUpp>
                            <m:e>
                              <m:r>
                                <a:rPr xmlns:a="http://schemas.openxmlformats.org/drawingml/2006/main" sz="2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S</m:t>
                              </m:r>
                            </m:e>
                            <m:lim>
                              <m:r>
                                <a:rPr xmlns:a="http://schemas.openxmlformats.org/drawingml/2006/main" sz="2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·</m:t>
                              </m:r>
                            </m:lim>
                          </m:limUpp>
                          <m:limUpp>
                            <m:e>
                              <m:r>
                                <a:rPr xmlns:a="http://schemas.openxmlformats.org/drawingml/2006/main" sz="2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X</m:t>
                              </m:r>
                            </m:e>
                            <m:lim>
                              <m:r>
                                <a:rPr xmlns:a="http://schemas.openxmlformats.org/drawingml/2006/main" sz="2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·</m:t>
                              </m:r>
                            </m:lim>
                          </m:limUpp>
                        </m:num>
                        <m:den>
                          <m:sSup>
                            <m:e>
                              <m:r>
                                <a:rPr xmlns:a="http://schemas.openxmlformats.org/drawingml/2006/main" sz="2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S</m:t>
                              </m:r>
                            </m:e>
                            <m:sup>
                              <m:r>
                                <a:rPr xmlns:a="http://schemas.openxmlformats.org/drawingml/2006/main" sz="2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  <m:sSup>
                            <m:e>
                              <m:r>
                                <a:rPr xmlns:a="http://schemas.openxmlformats.org/drawingml/2006/main" sz="2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X</m:t>
                              </m:r>
                            </m:e>
                            <m:sup>
                              <m:r>
                                <a:rPr xmlns:a="http://schemas.openxmlformats.org/drawingml/2006/main" sz="2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  <m:r>
                        <a:rPr xmlns:a="http://schemas.openxmlformats.org/drawingml/2006/main" sz="2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</m:oMath>
                  </m:oMathPara>
                </a14:m>
                <a:endParaRPr sz="2200"/>
              </a:p>
            </p:txBody>
          </p:sp>
          <p:sp>
            <p:nvSpPr>
              <p:cNvPr id="379" name="Rectangle"/>
              <p:cNvSpPr/>
              <p:nvPr/>
            </p:nvSpPr>
            <p:spPr>
              <a:xfrm>
                <a:off x="0" y="0"/>
                <a:ext cx="10475658" cy="3259734"/>
              </a:xfrm>
              <a:prstGeom prst="rect">
                <a:avLst/>
              </a:prstGeom>
              <a:noFill/>
              <a:ln w="38100" cap="flat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457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76200" dist="12700" dir="540000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</a:p>
            </p:txBody>
          </p:sp>
        </p:grpSp>
      </p:grpSp>
      <p:grpSp>
        <p:nvGrpSpPr>
          <p:cNvPr id="386" name="Group"/>
          <p:cNvGrpSpPr/>
          <p:nvPr/>
        </p:nvGrpSpPr>
        <p:grpSpPr>
          <a:xfrm>
            <a:off x="1846655" y="2042632"/>
            <a:ext cx="10614210" cy="2186067"/>
            <a:chOff x="0" y="0"/>
            <a:chExt cx="10614208" cy="2186065"/>
          </a:xfrm>
        </p:grpSpPr>
        <p:sp>
          <p:nvSpPr>
            <p:cNvPr id="382" name="Oval"/>
            <p:cNvSpPr/>
            <p:nvPr/>
          </p:nvSpPr>
          <p:spPr>
            <a:xfrm>
              <a:off x="4810303" y="0"/>
              <a:ext cx="4247303" cy="1141043"/>
            </a:xfrm>
            <a:prstGeom prst="ellipse">
              <a:avLst/>
            </a:prstGeom>
            <a:noFill/>
            <a:ln w="25400" cap="flat">
              <a:solidFill>
                <a:schemeClr val="accent5">
                  <a:hueOff val="-82419"/>
                  <a:satOff val="-9513"/>
                  <a:lumOff val="-16343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457200"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762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383" name="Oval"/>
            <p:cNvSpPr/>
            <p:nvPr/>
          </p:nvSpPr>
          <p:spPr>
            <a:xfrm>
              <a:off x="5749242" y="1170942"/>
              <a:ext cx="4864967" cy="1015124"/>
            </a:xfrm>
            <a:prstGeom prst="ellipse">
              <a:avLst/>
            </a:prstGeom>
            <a:noFill/>
            <a:ln w="25400" cap="flat">
              <a:solidFill>
                <a:schemeClr val="accent5">
                  <a:hueOff val="-82419"/>
                  <a:satOff val="-9513"/>
                  <a:lumOff val="-16343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457200"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762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384" name="Oval"/>
            <p:cNvSpPr/>
            <p:nvPr/>
          </p:nvSpPr>
          <p:spPr>
            <a:xfrm>
              <a:off x="106948" y="373462"/>
              <a:ext cx="631204" cy="584201"/>
            </a:xfrm>
            <a:prstGeom prst="ellipse">
              <a:avLst/>
            </a:prstGeom>
            <a:noFill/>
            <a:ln w="25400" cap="flat">
              <a:solidFill>
                <a:schemeClr val="accent5">
                  <a:hueOff val="-82419"/>
                  <a:satOff val="-9513"/>
                  <a:lumOff val="-16343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457200"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762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385" name="Oval"/>
            <p:cNvSpPr/>
            <p:nvPr/>
          </p:nvSpPr>
          <p:spPr>
            <a:xfrm>
              <a:off x="0" y="1472290"/>
              <a:ext cx="631203" cy="584201"/>
            </a:xfrm>
            <a:prstGeom prst="ellipse">
              <a:avLst/>
            </a:prstGeom>
            <a:noFill/>
            <a:ln w="25400" cap="flat">
              <a:solidFill>
                <a:schemeClr val="accent5">
                  <a:hueOff val="-82419"/>
                  <a:satOff val="-9513"/>
                  <a:lumOff val="-16343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457200"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762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</p:grpSp>
      <p:grpSp>
        <p:nvGrpSpPr>
          <p:cNvPr id="393" name="Group"/>
          <p:cNvGrpSpPr/>
          <p:nvPr/>
        </p:nvGrpSpPr>
        <p:grpSpPr>
          <a:xfrm>
            <a:off x="613338" y="4462493"/>
            <a:ext cx="8371129" cy="1128343"/>
            <a:chOff x="0" y="0"/>
            <a:chExt cx="8371127" cy="1128342"/>
          </a:xfrm>
        </p:grpSpPr>
        <p:sp>
          <p:nvSpPr>
            <p:cNvPr id="387" name="Equation"/>
            <p:cNvSpPr txBox="1"/>
            <p:nvPr/>
          </p:nvSpPr>
          <p:spPr>
            <a:xfrm>
              <a:off x="608184" y="152722"/>
              <a:ext cx="1574630" cy="80967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algn="l" defTabSz="914400" latinLnBrk="1">
                <a:defRPr sz="1800"/>
              </a:pPr>
              <a14:m>
                <m:oMathPara>
                  <m:oMathParaPr>
                    <m:jc m:val="centerGroup"/>
                  </m:oMathParaPr>
                  <m:oMath>
                    <m:r>
                      <a:rPr xmlns:a="http://schemas.openxmlformats.org/drawingml/2006/main" sz="2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κ</m:t>
                    </m:r>
                    <m:sSup>
                      <m:e>
                        <m:r>
                          <a:rPr xmlns:a="http://schemas.openxmlformats.org/drawingml/2006/main" sz="2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q</m:t>
                        </m:r>
                      </m:e>
                      <m:sup>
                        <m:r>
                          <a:rPr xmlns:a="http://schemas.openxmlformats.org/drawingml/2006/main" sz="2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x</m:t>
                        </m:r>
                      </m:sup>
                    </m:sSup>
                    <m:r>
                      <a:rPr xmlns:a="http://schemas.openxmlformats.org/drawingml/2006/main" sz="2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xmlns:a="http://schemas.openxmlformats.org/drawingml/2006/main" sz="2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  <m:type m:val="bar"/>
                      </m:fPr>
                      <m:num>
                        <m:sSup>
                          <m:e>
                            <m:r>
                              <a:rPr xmlns:a="http://schemas.openxmlformats.org/drawingml/2006/main" sz="26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f</m:t>
                            </m:r>
                          </m:e>
                          <m:sup>
                            <m:r>
                              <a:rPr xmlns:a="http://schemas.openxmlformats.org/drawingml/2006/main" sz="26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sSub>
                          <m:e>
                            <m:limUpp>
                              <m:e>
                                <m:r>
                                  <a:rPr xmlns:a="http://schemas.openxmlformats.org/drawingml/2006/main" sz="26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X</m:t>
                                </m:r>
                              </m:e>
                              <m:lim>
                                <m:r>
                                  <a:rPr xmlns:a="http://schemas.openxmlformats.org/drawingml/2006/main" sz="26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·</m:t>
                                </m:r>
                              </m:lim>
                            </m:limUpp>
                          </m:e>
                          <m:sub>
                            <m:r>
                              <a:rPr xmlns:a="http://schemas.openxmlformats.org/drawingml/2006/main" sz="26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xmlns:a="http://schemas.openxmlformats.org/drawingml/2006/main" sz="26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x</m:t>
                            </m:r>
                          </m:sub>
                        </m:sSub>
                      </m:num>
                      <m:den>
                        <m:sSup>
                          <m:e>
                            <m:r>
                              <a:rPr xmlns:a="http://schemas.openxmlformats.org/drawingml/2006/main" sz="26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S</m:t>
                            </m:r>
                          </m:e>
                          <m:sup>
                            <m:r>
                              <a:rPr xmlns:a="http://schemas.openxmlformats.org/drawingml/2006/main" sz="26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xmlns:a="http://schemas.openxmlformats.org/drawingml/2006/main" sz="2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X</m:t>
                        </m:r>
                      </m:den>
                    </m:f>
                  </m:oMath>
                </m:oMathPara>
              </a14:m>
              <a:endParaRPr sz="2600"/>
            </a:p>
          </p:txBody>
        </p:sp>
        <p:sp>
          <p:nvSpPr>
            <p:cNvPr id="388" name="Rectangle"/>
            <p:cNvSpPr/>
            <p:nvPr/>
          </p:nvSpPr>
          <p:spPr>
            <a:xfrm>
              <a:off x="0" y="0"/>
              <a:ext cx="2541956" cy="1128343"/>
            </a:xfrm>
            <a:prstGeom prst="rect">
              <a:avLst/>
            </a:prstGeom>
            <a:noFill/>
            <a:ln w="38100" cap="flat">
              <a:solidFill>
                <a:schemeClr val="accent3">
                  <a:hueOff val="914337"/>
                  <a:satOff val="31515"/>
                  <a:lumOff val="-30790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457200"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762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389" name="Equation"/>
            <p:cNvSpPr txBox="1"/>
            <p:nvPr/>
          </p:nvSpPr>
          <p:spPr>
            <a:xfrm>
              <a:off x="3582659" y="152722"/>
              <a:ext cx="1568495" cy="82491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algn="l" defTabSz="914400" latinLnBrk="1">
                <a:defRPr sz="1800"/>
              </a:pPr>
              <a14:m>
                <m:oMathPara>
                  <m:oMathParaPr>
                    <m:jc m:val="centerGroup"/>
                  </m:oMathParaPr>
                  <m:oMath>
                    <m:r>
                      <a:rPr xmlns:a="http://schemas.openxmlformats.org/drawingml/2006/main" sz="2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κ</m:t>
                    </m:r>
                    <m:sSup>
                      <m:e>
                        <m:r>
                          <a:rPr xmlns:a="http://schemas.openxmlformats.org/drawingml/2006/main" sz="2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q</m:t>
                        </m:r>
                      </m:e>
                      <m:sup>
                        <m:r>
                          <a:rPr xmlns:a="http://schemas.openxmlformats.org/drawingml/2006/main" sz="2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y</m:t>
                        </m:r>
                      </m:sup>
                    </m:sSup>
                    <m:r>
                      <a:rPr xmlns:a="http://schemas.openxmlformats.org/drawingml/2006/main" sz="2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xmlns:a="http://schemas.openxmlformats.org/drawingml/2006/main" sz="2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  <m:type m:val="bar"/>
                      </m:fPr>
                      <m:num>
                        <m:sSup>
                          <m:e>
                            <m:r>
                              <a:rPr xmlns:a="http://schemas.openxmlformats.org/drawingml/2006/main" sz="26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f</m:t>
                            </m:r>
                          </m:e>
                          <m:sup>
                            <m:r>
                              <a:rPr xmlns:a="http://schemas.openxmlformats.org/drawingml/2006/main" sz="26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sSub>
                          <m:e>
                            <m:limUpp>
                              <m:e>
                                <m:r>
                                  <a:rPr xmlns:a="http://schemas.openxmlformats.org/drawingml/2006/main" sz="26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X</m:t>
                                </m:r>
                              </m:e>
                              <m:lim>
                                <m:r>
                                  <a:rPr xmlns:a="http://schemas.openxmlformats.org/drawingml/2006/main" sz="26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·</m:t>
                                </m:r>
                              </m:lim>
                            </m:limUpp>
                          </m:e>
                          <m:sub>
                            <m:r>
                              <a:rPr xmlns:a="http://schemas.openxmlformats.org/drawingml/2006/main" sz="26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xmlns:a="http://schemas.openxmlformats.org/drawingml/2006/main" sz="26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y</m:t>
                            </m:r>
                          </m:sub>
                        </m:sSub>
                      </m:num>
                      <m:den>
                        <m:sSup>
                          <m:e>
                            <m:r>
                              <a:rPr xmlns:a="http://schemas.openxmlformats.org/drawingml/2006/main" sz="26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S</m:t>
                            </m:r>
                          </m:e>
                          <m:sup>
                            <m:r>
                              <a:rPr xmlns:a="http://schemas.openxmlformats.org/drawingml/2006/main" sz="26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xmlns:a="http://schemas.openxmlformats.org/drawingml/2006/main" sz="2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X</m:t>
                        </m:r>
                      </m:den>
                    </m:f>
                  </m:oMath>
                </m:oMathPara>
              </a14:m>
              <a:endParaRPr sz="2600"/>
            </a:p>
          </p:txBody>
        </p:sp>
        <p:sp>
          <p:nvSpPr>
            <p:cNvPr id="390" name="Rectangle"/>
            <p:cNvSpPr/>
            <p:nvPr/>
          </p:nvSpPr>
          <p:spPr>
            <a:xfrm>
              <a:off x="2974475" y="0"/>
              <a:ext cx="2541956" cy="1128343"/>
            </a:xfrm>
            <a:prstGeom prst="rect">
              <a:avLst/>
            </a:prstGeom>
            <a:noFill/>
            <a:ln w="38100" cap="flat">
              <a:solidFill>
                <a:schemeClr val="accent3">
                  <a:hueOff val="914337"/>
                  <a:satOff val="31515"/>
                  <a:lumOff val="-30790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457200"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762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391" name="Equation"/>
            <p:cNvSpPr txBox="1"/>
            <p:nvPr/>
          </p:nvSpPr>
          <p:spPr>
            <a:xfrm>
              <a:off x="6515363" y="450408"/>
              <a:ext cx="1007151" cy="28324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algn="l" defTabSz="914400" latinLnBrk="1">
                <a:defRPr sz="1800"/>
              </a:pPr>
              <a14:m>
                <m:oMathPara>
                  <m:oMathParaPr>
                    <m:jc m:val="centerGroup"/>
                  </m:oMathParaPr>
                  <m:oMath>
                    <m:r>
                      <a:rPr xmlns:a="http://schemas.openxmlformats.org/drawingml/2006/main" sz="25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κ</m:t>
                    </m:r>
                    <m:sSup>
                      <m:e>
                        <m:r>
                          <a:rPr xmlns:a="http://schemas.openxmlformats.org/drawingml/2006/main" sz="25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q</m:t>
                        </m:r>
                      </m:e>
                      <m:sup>
                        <m:r>
                          <a:rPr xmlns:a="http://schemas.openxmlformats.org/drawingml/2006/main" sz="25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w</m:t>
                        </m:r>
                      </m:sup>
                    </m:sSup>
                    <m:r>
                      <a:rPr xmlns:a="http://schemas.openxmlformats.org/drawingml/2006/main" sz="25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xmlns:a="http://schemas.openxmlformats.org/drawingml/2006/main" sz="25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0</m:t>
                    </m:r>
                  </m:oMath>
                </m:oMathPara>
              </a14:m>
              <a:endParaRPr sz="2500"/>
            </a:p>
          </p:txBody>
        </p:sp>
        <p:sp>
          <p:nvSpPr>
            <p:cNvPr id="392" name="Rectangle"/>
            <p:cNvSpPr/>
            <p:nvPr/>
          </p:nvSpPr>
          <p:spPr>
            <a:xfrm>
              <a:off x="5948950" y="53168"/>
              <a:ext cx="2422178" cy="1075175"/>
            </a:xfrm>
            <a:prstGeom prst="rect">
              <a:avLst/>
            </a:prstGeom>
            <a:noFill/>
            <a:ln w="38100" cap="flat">
              <a:solidFill>
                <a:schemeClr val="accent3">
                  <a:hueOff val="914337"/>
                  <a:satOff val="31515"/>
                  <a:lumOff val="-30790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457200"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762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prism dir="l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3" dur="1000"/>
                                        <p:tgtEl>
                                          <p:spTgt spid="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Class="entr" nodeType="clickEffect" presetSubtype="8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8" dur="1000"/>
                                        <p:tgtEl>
                                          <p:spTgt spid="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8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3" dur="1000"/>
                                        <p:tgtEl>
                                          <p:spTgt spid="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Class="entr" nodeType="clickEffect" presetSubtype="1" presetID="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86" grpId="5"/>
      <p:bldP build="whole" bldLvl="1" animBg="1" rev="0" advAuto="0" spid="381" grpId="4"/>
      <p:bldP build="whole" bldLvl="1" animBg="1" rev="0" advAuto="0" spid="393" grpId="3"/>
      <p:bldP build="whole" bldLvl="1" animBg="1" rev="0" advAuto="0" spid="374" grpId="2"/>
      <p:bldP build="whole" bldLvl="1" animBg="1" rev="0" advAuto="0" spid="370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7" name="Group"/>
          <p:cNvGrpSpPr/>
          <p:nvPr/>
        </p:nvGrpSpPr>
        <p:grpSpPr>
          <a:xfrm>
            <a:off x="551503" y="1298364"/>
            <a:ext cx="11690039" cy="1166194"/>
            <a:chOff x="0" y="0"/>
            <a:chExt cx="11690038" cy="1166193"/>
          </a:xfrm>
        </p:grpSpPr>
        <p:sp>
          <p:nvSpPr>
            <p:cNvPr id="395" name="Solution k = 0 compatible with"/>
            <p:cNvSpPr/>
            <p:nvPr/>
          </p:nvSpPr>
          <p:spPr>
            <a:xfrm>
              <a:off x="0" y="-1"/>
              <a:ext cx="11690039" cy="6223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algn="l">
                <a:defRPr b="1" sz="3000">
                  <a:latin typeface="Bookman Old Style"/>
                  <a:ea typeface="Bookman Old Style"/>
                  <a:cs typeface="Bookman Old Style"/>
                  <a:sym typeface="Bookman Old Style"/>
                </a:defRPr>
              </a:pPr>
              <a:r>
                <a:rPr sz="3500"/>
                <a:t>Solution </a:t>
              </a:r>
              <a:r>
                <a:rPr b="0" i="1" sz="3500">
                  <a:latin typeface="Times New Roman"/>
                  <a:ea typeface="Times New Roman"/>
                  <a:cs typeface="Times New Roman"/>
                  <a:sym typeface="Times New Roman"/>
                </a:rPr>
                <a:t>k = 0</a:t>
              </a:r>
              <a:r>
                <a:rPr sz="3500"/>
                <a:t> compatible with</a:t>
              </a:r>
              <a:r>
                <a:t>     </a:t>
              </a:r>
            </a:p>
          </p:txBody>
        </p:sp>
        <p:sp>
          <p:nvSpPr>
            <p:cNvPr id="396" name="Equation"/>
            <p:cNvSpPr txBox="1"/>
            <p:nvPr/>
          </p:nvSpPr>
          <p:spPr>
            <a:xfrm>
              <a:off x="230847" y="720300"/>
              <a:ext cx="8391524" cy="44589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algn="l" defTabSz="914400" latinLnBrk="1">
                <a:defRPr sz="1800"/>
              </a:pPr>
              <a14:m>
                <m:oMathPara>
                  <m:oMathParaPr>
                    <m:jc m:val="centerGroup"/>
                  </m:oMathParaPr>
                  <m:oMath>
                    <m:sSup>
                      <m:e>
                        <m:r>
                          <a:rPr xmlns:a="http://schemas.openxmlformats.org/drawingml/2006/main" sz="3300" i="1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  <m:t>T</m:t>
                        </m:r>
                      </m:e>
                      <m:sup>
                        <m:r>
                          <a:rPr xmlns:a="http://schemas.openxmlformats.org/drawingml/2006/main" sz="3300" i="1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  <m:t>a</m:t>
                        </m:r>
                        <m:r>
                          <a:rPr xmlns:a="http://schemas.openxmlformats.org/drawingml/2006/main" sz="3300" i="1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  <m:t>b</m:t>
                        </m:r>
                      </m:sup>
                    </m:sSup>
                    <m:r>
                      <a:rPr xmlns:a="http://schemas.openxmlformats.org/drawingml/2006/main" sz="3300" i="1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xmlns:a="http://schemas.openxmlformats.org/drawingml/2006/main" sz="3300" i="1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ρ</m:t>
                    </m:r>
                    <m:sSup>
                      <m:e>
                        <m:r>
                          <a:rPr xmlns:a="http://schemas.openxmlformats.org/drawingml/2006/main" sz="3300" i="1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  <m:t>u</m:t>
                        </m:r>
                      </m:e>
                      <m:sup>
                        <m:r>
                          <a:rPr xmlns:a="http://schemas.openxmlformats.org/drawingml/2006/main" sz="3300" i="1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  <m:t>a</m:t>
                        </m:r>
                      </m:sup>
                    </m:sSup>
                    <m:sSup>
                      <m:e>
                        <m:r>
                          <a:rPr xmlns:a="http://schemas.openxmlformats.org/drawingml/2006/main" sz="3300" i="1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  <m:t>u</m:t>
                        </m:r>
                      </m:e>
                      <m:sup>
                        <m:r>
                          <a:rPr xmlns:a="http://schemas.openxmlformats.org/drawingml/2006/main" sz="3300" i="1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  <m:t>b</m:t>
                        </m:r>
                      </m:sup>
                    </m:sSup>
                    <m:r>
                      <a:rPr xmlns:a="http://schemas.openxmlformats.org/drawingml/2006/main" sz="3300" i="1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xmlns:a="http://schemas.openxmlformats.org/drawingml/2006/main" sz="3300" i="1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2</m:t>
                    </m:r>
                    <m:sSup>
                      <m:e>
                        <m:r>
                          <a:rPr xmlns:a="http://schemas.openxmlformats.org/drawingml/2006/main" sz="3300" i="1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  <m:t>q</m:t>
                        </m:r>
                      </m:e>
                      <m:sup>
                        <m:r>
                          <a:rPr xmlns:a="http://schemas.openxmlformats.org/drawingml/2006/main" sz="3300" i="1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xmlns:a="http://schemas.openxmlformats.org/drawingml/2006/main" sz="3300" i="1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  <m:t>a</m:t>
                        </m:r>
                      </m:sup>
                    </m:sSup>
                    <m:sSup>
                      <m:e>
                        <m:r>
                          <a:rPr xmlns:a="http://schemas.openxmlformats.org/drawingml/2006/main" sz="3300" i="1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  <m:t>u</m:t>
                        </m:r>
                      </m:e>
                      <m:sup>
                        <m:r>
                          <a:rPr xmlns:a="http://schemas.openxmlformats.org/drawingml/2006/main" sz="3300" i="1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  <m:t>b</m:t>
                        </m:r>
                        <m:r>
                          <a:rPr xmlns:a="http://schemas.openxmlformats.org/drawingml/2006/main" sz="3300" i="1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  <m:r>
                      <a:rPr xmlns:a="http://schemas.openxmlformats.org/drawingml/2006/main" sz="3300" i="1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p>
                      <m:e>
                        <m:r>
                          <a:rPr xmlns:a="http://schemas.openxmlformats.org/drawingml/2006/main" sz="3300" i="1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  <m:t>q</m:t>
                        </m:r>
                      </m:e>
                      <m:sup>
                        <m:r>
                          <a:rPr xmlns:a="http://schemas.openxmlformats.org/drawingml/2006/main" sz="3300" i="1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  <m:t>a</m:t>
                        </m:r>
                      </m:sup>
                    </m:sSup>
                    <m:r>
                      <a:rPr xmlns:a="http://schemas.openxmlformats.org/drawingml/2006/main" sz="3300" i="1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xmlns:a="http://schemas.openxmlformats.org/drawingml/2006/main" sz="3300" i="1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ρ</m:t>
                    </m:r>
                    <m:sSup>
                      <m:e>
                        <m:r>
                          <a:rPr xmlns:a="http://schemas.openxmlformats.org/drawingml/2006/main" sz="3300" i="1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  <m:t>v</m:t>
                        </m:r>
                      </m:e>
                      <m:sup>
                        <m:r>
                          <a:rPr xmlns:a="http://schemas.openxmlformats.org/drawingml/2006/main" sz="3300" i="1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  <m:t>a</m:t>
                        </m:r>
                      </m:sup>
                    </m:sSup>
                    <m:r>
                      <a:rPr xmlns:a="http://schemas.openxmlformats.org/drawingml/2006/main" sz="3300" i="1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p>
                      <m:e>
                        <m:r>
                          <m:rPr>
                            <m:sty m:val="p"/>
                          </m:rPr>
                          <a:rPr xmlns:a="http://schemas.openxmlformats.org/drawingml/2006/main" sz="3300" i="1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  <m:t>Π</m:t>
                        </m:r>
                      </m:e>
                      <m:sup>
                        <m:r>
                          <a:rPr xmlns:a="http://schemas.openxmlformats.org/drawingml/2006/main" sz="3300" i="1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  <m:t>a</m:t>
                        </m:r>
                        <m:r>
                          <a:rPr xmlns:a="http://schemas.openxmlformats.org/drawingml/2006/main" sz="3300" i="1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  <m:t>b</m:t>
                        </m:r>
                      </m:sup>
                    </m:sSup>
                    <m:r>
                      <a:rPr xmlns:a="http://schemas.openxmlformats.org/drawingml/2006/main" sz="3300" i="1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xmlns:a="http://schemas.openxmlformats.org/drawingml/2006/main" sz="3300" i="1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p</m:t>
                    </m:r>
                    <m:r>
                      <a:rPr xmlns:a="http://schemas.openxmlformats.org/drawingml/2006/main" sz="3300" i="1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xmlns:a="http://schemas.openxmlformats.org/drawingml/2006/main" sz="3300" i="1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0,</m:t>
                    </m:r>
                  </m:oMath>
                </m:oMathPara>
              </a14:m>
              <a:endParaRPr sz="3300">
                <a:solidFill>
                  <a:srgbClr val="0433FF"/>
                </a:solidFill>
              </a:endParaRPr>
            </a:p>
          </p:txBody>
        </p:sp>
      </p:grpSp>
      <p:grpSp>
        <p:nvGrpSpPr>
          <p:cNvPr id="402" name="Group"/>
          <p:cNvGrpSpPr/>
          <p:nvPr/>
        </p:nvGrpSpPr>
        <p:grpSpPr>
          <a:xfrm>
            <a:off x="894995" y="2928518"/>
            <a:ext cx="6648075" cy="1476025"/>
            <a:chOff x="0" y="0"/>
            <a:chExt cx="6648074" cy="1476024"/>
          </a:xfrm>
        </p:grpSpPr>
        <p:grpSp>
          <p:nvGrpSpPr>
            <p:cNvPr id="400" name="Group"/>
            <p:cNvGrpSpPr/>
            <p:nvPr/>
          </p:nvGrpSpPr>
          <p:grpSpPr>
            <a:xfrm>
              <a:off x="-1" y="-1"/>
              <a:ext cx="6648076" cy="765507"/>
              <a:chOff x="0" y="0"/>
              <a:chExt cx="6648073" cy="765505"/>
            </a:xfrm>
          </p:grpSpPr>
          <p:sp>
            <p:nvSpPr>
              <p:cNvPr id="398" name="Equation"/>
              <p:cNvSpPr txBox="1"/>
              <p:nvPr/>
            </p:nvSpPr>
            <p:spPr>
              <a:xfrm>
                <a:off x="0" y="0"/>
                <a:ext cx="3578415" cy="4112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l" defTabSz="914400" latinLnBrk="1">
                  <a:defRPr sz="1800"/>
                </a:pPr>
                <a14:m>
                  <m:oMathPara>
                    <m:oMathParaPr>
                      <m:jc m:val="centerGroup"/>
                    </m:oMathParaPr>
                    <m:oMath>
                      <m:sSup>
                        <m:e>
                          <m:r>
                            <a:rPr xmlns:a="http://schemas.openxmlformats.org/drawingml/2006/main" sz="3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π</m:t>
                          </m:r>
                        </m:e>
                        <m:sup>
                          <m:r>
                            <a:rPr xmlns:a="http://schemas.openxmlformats.org/drawingml/2006/main" sz="3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x</m:t>
                          </m:r>
                          <m:r>
                            <a:rPr xmlns:a="http://schemas.openxmlformats.org/drawingml/2006/main" sz="3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y</m:t>
                          </m:r>
                        </m:sup>
                      </m:sSup>
                      <m:r>
                        <a:rPr xmlns:a="http://schemas.openxmlformats.org/drawingml/2006/main" sz="3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xmlns:a="http://schemas.openxmlformats.org/drawingml/2006/main" sz="3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xmlns:a="http://schemas.openxmlformats.org/drawingml/2006/main" sz="3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sSub>
                        <m:e>
                          <m:r>
                            <a:rPr xmlns:a="http://schemas.openxmlformats.org/drawingml/2006/main" sz="3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X</m:t>
                          </m:r>
                        </m:e>
                        <m:sub>
                          <m:r>
                            <a:rPr xmlns:a="http://schemas.openxmlformats.org/drawingml/2006/main" sz="3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x</m:t>
                          </m:r>
                          <m:r>
                            <a:rPr xmlns:a="http://schemas.openxmlformats.org/drawingml/2006/main" sz="3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y</m:t>
                          </m:r>
                        </m:sub>
                      </m:sSub>
                      <m:r>
                        <a:rPr xmlns:a="http://schemas.openxmlformats.org/drawingml/2006/main" sz="3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xmlns:a="http://schemas.openxmlformats.org/drawingml/2006/main" sz="3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sz="3000"/>
              </a:p>
            </p:txBody>
          </p:sp>
          <p:sp>
            <p:nvSpPr>
              <p:cNvPr id="399" name="Equation"/>
              <p:cNvSpPr txBox="1"/>
              <p:nvPr/>
            </p:nvSpPr>
            <p:spPr>
              <a:xfrm>
                <a:off x="537267" y="435508"/>
                <a:ext cx="6110807" cy="32999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l" defTabSz="914400" latinLnBrk="1">
                  <a:defRPr sz="1800"/>
                </a:pPr>
                <a14:m>
                  <m:oMathPara>
                    <m:oMathParaPr>
                      <m:jc m:val="centerGroup"/>
                    </m:oMathParaPr>
                    <m:oMath>
                      <m:r>
                        <a:rPr xmlns:a="http://schemas.openxmlformats.org/drawingml/2006/main" sz="29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xmlns:a="http://schemas.openxmlformats.org/drawingml/2006/main" sz="29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X</m:t>
                      </m:r>
                      <m:r>
                        <a:rPr xmlns:a="http://schemas.openxmlformats.org/drawingml/2006/main" sz="29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xmlns:a="http://schemas.openxmlformats.org/drawingml/2006/main" sz="29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F</m:t>
                      </m:r>
                      <m:r>
                        <a:rPr xmlns:a="http://schemas.openxmlformats.org/drawingml/2006/main" sz="29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xmlns:a="http://schemas.openxmlformats.org/drawingml/2006/main" sz="29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t</m:t>
                      </m:r>
                      <m:r>
                        <a:rPr xmlns:a="http://schemas.openxmlformats.org/drawingml/2006/main" sz="29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xmlns:a="http://schemas.openxmlformats.org/drawingml/2006/main" sz="29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w</m:t>
                      </m:r>
                      <m:r>
                        <a:rPr xmlns:a="http://schemas.openxmlformats.org/drawingml/2006/main" sz="29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xmlns:a="http://schemas.openxmlformats.org/drawingml/2006/main" sz="29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xmlns:a="http://schemas.openxmlformats.org/drawingml/2006/main" sz="29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Φ</m:t>
                      </m:r>
                      <m:r>
                        <a:rPr xmlns:a="http://schemas.openxmlformats.org/drawingml/2006/main" sz="29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xmlns:a="http://schemas.openxmlformats.org/drawingml/2006/main" sz="29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t</m:t>
                      </m:r>
                      <m:r>
                        <a:rPr xmlns:a="http://schemas.openxmlformats.org/drawingml/2006/main" sz="29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xmlns:a="http://schemas.openxmlformats.org/drawingml/2006/main" sz="29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w</m:t>
                      </m:r>
                      <m:r>
                        <a:rPr xmlns:a="http://schemas.openxmlformats.org/drawingml/2006/main" sz="29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xmlns:a="http://schemas.openxmlformats.org/drawingml/2006/main" sz="29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x</m:t>
                      </m:r>
                      <m:r>
                        <a:rPr xmlns:a="http://schemas.openxmlformats.org/drawingml/2006/main" sz="29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xmlns:a="http://schemas.openxmlformats.org/drawingml/2006/main" sz="29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xmlns:a="http://schemas.openxmlformats.org/drawingml/2006/main" sz="29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Ψ</m:t>
                      </m:r>
                      <m:r>
                        <a:rPr xmlns:a="http://schemas.openxmlformats.org/drawingml/2006/main" sz="29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xmlns:a="http://schemas.openxmlformats.org/drawingml/2006/main" sz="29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t</m:t>
                      </m:r>
                      <m:r>
                        <a:rPr xmlns:a="http://schemas.openxmlformats.org/drawingml/2006/main" sz="29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xmlns:a="http://schemas.openxmlformats.org/drawingml/2006/main" sz="29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w</m:t>
                      </m:r>
                      <m:r>
                        <a:rPr xmlns:a="http://schemas.openxmlformats.org/drawingml/2006/main" sz="29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xmlns:a="http://schemas.openxmlformats.org/drawingml/2006/main" sz="29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y</m:t>
                      </m:r>
                      <m:r>
                        <a:rPr xmlns:a="http://schemas.openxmlformats.org/drawingml/2006/main" sz="29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xmlns:a="http://schemas.openxmlformats.org/drawingml/2006/main" sz="29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</m:oMath>
                  </m:oMathPara>
                </a14:m>
                <a:endParaRPr sz="2900"/>
              </a:p>
            </p:txBody>
          </p:sp>
        </p:grpSp>
        <p:sp>
          <p:nvSpPr>
            <p:cNvPr id="401" name="Equation"/>
            <p:cNvSpPr txBox="1"/>
            <p:nvPr/>
          </p:nvSpPr>
          <p:spPr>
            <a:xfrm>
              <a:off x="41285" y="1137654"/>
              <a:ext cx="3762133" cy="33837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algn="l" defTabSz="914400" latinLnBrk="1">
                <a:defRPr sz="1800"/>
              </a:pPr>
              <a14:m>
                <m:oMathPara>
                  <m:oMathParaPr>
                    <m:jc m:val="centerGroup"/>
                  </m:oMathParaPr>
                  <m:oMath>
                    <m:sSup>
                      <m:e>
                        <m:r>
                          <a:rPr xmlns:a="http://schemas.openxmlformats.org/drawingml/2006/main" sz="3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π</m:t>
                        </m:r>
                      </m:e>
                      <m:sup>
                        <m:r>
                          <a:rPr xmlns:a="http://schemas.openxmlformats.org/drawingml/2006/main" sz="3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x</m:t>
                        </m:r>
                        <m:r>
                          <a:rPr xmlns:a="http://schemas.openxmlformats.org/drawingml/2006/main" sz="3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x</m:t>
                        </m:r>
                      </m:sup>
                    </m:sSup>
                    <m:r>
                      <a:rPr xmlns:a="http://schemas.openxmlformats.org/drawingml/2006/main" sz="3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e>
                        <m:r>
                          <a:rPr xmlns:a="http://schemas.openxmlformats.org/drawingml/2006/main" sz="3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π</m:t>
                        </m:r>
                      </m:e>
                      <m:sup>
                        <m:r>
                          <a:rPr xmlns:a="http://schemas.openxmlformats.org/drawingml/2006/main" sz="3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y</m:t>
                        </m:r>
                        <m:r>
                          <a:rPr xmlns:a="http://schemas.openxmlformats.org/drawingml/2006/main" sz="3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y</m:t>
                        </m:r>
                      </m:sup>
                    </m:sSup>
                    <m:r>
                      <a:rPr xmlns:a="http://schemas.openxmlformats.org/drawingml/2006/main" sz="3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e>
                        <m:r>
                          <a:rPr xmlns:a="http://schemas.openxmlformats.org/drawingml/2006/main" sz="3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π</m:t>
                        </m:r>
                      </m:e>
                      <m:sup>
                        <m:r>
                          <a:rPr xmlns:a="http://schemas.openxmlformats.org/drawingml/2006/main" sz="3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w</m:t>
                        </m:r>
                        <m:r>
                          <a:rPr xmlns:a="http://schemas.openxmlformats.org/drawingml/2006/main" sz="3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w</m:t>
                        </m:r>
                      </m:sup>
                    </m:sSup>
                    <m:r>
                      <a:rPr xmlns:a="http://schemas.openxmlformats.org/drawingml/2006/main" sz="3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xmlns:a="http://schemas.openxmlformats.org/drawingml/2006/main" sz="3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p</m:t>
                    </m:r>
                    <m:r>
                      <a:rPr xmlns:a="http://schemas.openxmlformats.org/drawingml/2006/main" sz="3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xmlns:a="http://schemas.openxmlformats.org/drawingml/2006/main" sz="3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0</m:t>
                    </m:r>
                  </m:oMath>
                </m:oMathPara>
              </a14:m>
              <a:endParaRPr sz="3000"/>
            </a:p>
          </p:txBody>
        </p:sp>
      </p:grpSp>
      <p:grpSp>
        <p:nvGrpSpPr>
          <p:cNvPr id="409" name="Group"/>
          <p:cNvGrpSpPr/>
          <p:nvPr/>
        </p:nvGrpSpPr>
        <p:grpSpPr>
          <a:xfrm>
            <a:off x="1194937" y="4583548"/>
            <a:ext cx="9656280" cy="2166168"/>
            <a:chOff x="0" y="0"/>
            <a:chExt cx="9656278" cy="2166167"/>
          </a:xfrm>
        </p:grpSpPr>
        <p:sp>
          <p:nvSpPr>
            <p:cNvPr id="403" name="where   are arbitrary free parameters and:"/>
            <p:cNvSpPr txBox="1"/>
            <p:nvPr/>
          </p:nvSpPr>
          <p:spPr>
            <a:xfrm>
              <a:off x="0" y="1528787"/>
              <a:ext cx="9656279" cy="63738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algn="l">
                <a:defRPr b="1" sz="2800">
                  <a:solidFill>
                    <a:schemeClr val="accent1">
                      <a:hueOff val="114395"/>
                      <a:lumOff val="-24975"/>
                    </a:schemeClr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r>
                <a:t>where </a:t>
              </a:r>
              <a14:m>
                <m:oMath>
                  <m:sSub>
                    <m:e>
                      <m:r>
                        <a:rPr xmlns:a="http://schemas.openxmlformats.org/drawingml/2006/main" sz="3400" i="1">
                          <a:solidFill>
                            <a:srgbClr val="004C7F"/>
                          </a:solidFill>
                          <a:latin typeface="Cambria Math" panose="02040503050406030204" pitchFamily="18" charset="0"/>
                        </a:rPr>
                        <m:t>α</m:t>
                      </m:r>
                    </m:e>
                    <m:sub>
                      <m:r>
                        <a:rPr xmlns:a="http://schemas.openxmlformats.org/drawingml/2006/main" sz="3400" i="1">
                          <a:solidFill>
                            <a:srgbClr val="004C7F"/>
                          </a:solidFill>
                          <a:latin typeface="Cambria Math" panose="02040503050406030204" pitchFamily="18" charset="0"/>
                        </a:rPr>
                        <m:t>i</m:t>
                      </m:r>
                    </m:sub>
                  </m:sSub>
                  <m:r>
                    <a:rPr xmlns:a="http://schemas.openxmlformats.org/drawingml/2006/main" sz="3400" i="1">
                      <a:solidFill>
                        <a:srgbClr val="004C7F"/>
                      </a:solidFill>
                      <a:latin typeface="Cambria Math" panose="02040503050406030204" pitchFamily="18" charset="0"/>
                    </a:rPr>
                    <m:t>(</m:t>
                  </m:r>
                  <m:r>
                    <a:rPr xmlns:a="http://schemas.openxmlformats.org/drawingml/2006/main" sz="3400" i="1">
                      <a:solidFill>
                        <a:srgbClr val="004C7F"/>
                      </a:solidFill>
                      <a:latin typeface="Cambria Math" panose="02040503050406030204" pitchFamily="18" charset="0"/>
                    </a:rPr>
                    <m:t>w</m:t>
                  </m:r>
                  <m:r>
                    <a:rPr xmlns:a="http://schemas.openxmlformats.org/drawingml/2006/main" sz="3400" i="1">
                      <a:solidFill>
                        <a:srgbClr val="004C7F"/>
                      </a:solidFill>
                      <a:latin typeface="Cambria Math" panose="02040503050406030204" pitchFamily="18" charset="0"/>
                    </a:rPr>
                    <m:t>)</m:t>
                  </m:r>
                  <m:r>
                    <a:rPr xmlns:a="http://schemas.openxmlformats.org/drawingml/2006/main" sz="3400" i="1">
                      <a:solidFill>
                        <a:srgbClr val="004C7F"/>
                      </a:solidFill>
                      <a:latin typeface="Cambria Math" panose="02040503050406030204" pitchFamily="18" charset="0"/>
                    </a:rPr>
                    <m:t>,</m:t>
                  </m:r>
                  <m:sSub>
                    <m:e>
                      <m:r>
                        <a:rPr xmlns:a="http://schemas.openxmlformats.org/drawingml/2006/main" sz="3400" i="1">
                          <a:solidFill>
                            <a:srgbClr val="004C7F"/>
                          </a:solidFill>
                          <a:latin typeface="Cambria Math" panose="02040503050406030204" pitchFamily="18" charset="0"/>
                        </a:rPr>
                        <m:t>β</m:t>
                      </m:r>
                    </m:e>
                    <m:sub>
                      <m:r>
                        <a:rPr xmlns:a="http://schemas.openxmlformats.org/drawingml/2006/main" sz="3400" i="1">
                          <a:solidFill>
                            <a:srgbClr val="004C7F"/>
                          </a:solidFill>
                          <a:latin typeface="Cambria Math" panose="02040503050406030204" pitchFamily="18" charset="0"/>
                        </a:rPr>
                        <m:t>i</m:t>
                      </m:r>
                    </m:sub>
                  </m:sSub>
                  <m:r>
                    <a:rPr xmlns:a="http://schemas.openxmlformats.org/drawingml/2006/main" sz="3400" i="1">
                      <a:solidFill>
                        <a:srgbClr val="004C7F"/>
                      </a:solidFill>
                      <a:latin typeface="Cambria Math" panose="02040503050406030204" pitchFamily="18" charset="0"/>
                    </a:rPr>
                    <m:t>(</m:t>
                  </m:r>
                  <m:r>
                    <a:rPr xmlns:a="http://schemas.openxmlformats.org/drawingml/2006/main" sz="3400" i="1">
                      <a:solidFill>
                        <a:srgbClr val="004C7F"/>
                      </a:solidFill>
                      <a:latin typeface="Cambria Math" panose="02040503050406030204" pitchFamily="18" charset="0"/>
                    </a:rPr>
                    <m:t>w</m:t>
                  </m:r>
                  <m:r>
                    <a:rPr xmlns:a="http://schemas.openxmlformats.org/drawingml/2006/main" sz="3400" i="1">
                      <a:solidFill>
                        <a:srgbClr val="004C7F"/>
                      </a:solidFill>
                      <a:latin typeface="Cambria Math" panose="02040503050406030204" pitchFamily="18" charset="0"/>
                    </a:rPr>
                    <m:t>)</m:t>
                  </m:r>
                </m:oMath>
              </a14:m>
              <a:r>
                <a:t> are arbitrary free parameters and:</a:t>
              </a:r>
              <a:endParaRPr>
                <a:solidFill>
                  <a:srgbClr val="004D80"/>
                </a:solidFill>
              </a:endParaRPr>
            </a:p>
          </p:txBody>
        </p:sp>
        <p:grpSp>
          <p:nvGrpSpPr>
            <p:cNvPr id="408" name="Group"/>
            <p:cNvGrpSpPr/>
            <p:nvPr/>
          </p:nvGrpSpPr>
          <p:grpSpPr>
            <a:xfrm>
              <a:off x="82686" y="0"/>
              <a:ext cx="9328085" cy="1459120"/>
              <a:chOff x="0" y="0"/>
              <a:chExt cx="9328083" cy="1459119"/>
            </a:xfrm>
          </p:grpSpPr>
          <p:sp>
            <p:nvSpPr>
              <p:cNvPr id="404" name="Equation"/>
              <p:cNvSpPr txBox="1"/>
              <p:nvPr/>
            </p:nvSpPr>
            <p:spPr>
              <a:xfrm>
                <a:off x="188403" y="108436"/>
                <a:ext cx="7516112" cy="34724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l" defTabSz="914400" latinLnBrk="1">
                  <a:defRPr sz="1800"/>
                </a:pPr>
                <a14:m>
                  <m:oMathPara>
                    <m:oMathParaPr>
                      <m:jc m:val="centerGroup"/>
                    </m:oMathParaPr>
                    <m:oMath>
                      <m:r>
                        <a:rPr xmlns:a="http://schemas.openxmlformats.org/drawingml/2006/main" sz="31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xmlns:a="http://schemas.openxmlformats.org/drawingml/2006/main" sz="31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X</m:t>
                      </m:r>
                      <m:r>
                        <a:rPr xmlns:a="http://schemas.openxmlformats.org/drawingml/2006/main" sz="31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xmlns:a="http://schemas.openxmlformats.org/drawingml/2006/main" sz="31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F</m:t>
                      </m:r>
                      <m:r>
                        <a:rPr xmlns:a="http://schemas.openxmlformats.org/drawingml/2006/main" sz="31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xmlns:a="http://schemas.openxmlformats.org/drawingml/2006/main" sz="31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t</m:t>
                      </m:r>
                      <m:r>
                        <a:rPr xmlns:a="http://schemas.openxmlformats.org/drawingml/2006/main" sz="31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xmlns:a="http://schemas.openxmlformats.org/drawingml/2006/main" sz="31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w</m:t>
                      </m:r>
                      <m:r>
                        <a:rPr xmlns:a="http://schemas.openxmlformats.org/drawingml/2006/main" sz="31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xmlns:a="http://schemas.openxmlformats.org/drawingml/2006/main" sz="31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xmlns:a="http://schemas.openxmlformats.org/drawingml/2006/main" sz="31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A</m:t>
                      </m:r>
                      <m:r>
                        <a:rPr xmlns:a="http://schemas.openxmlformats.org/drawingml/2006/main" sz="31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xmlns:a="http://schemas.openxmlformats.org/drawingml/2006/main" sz="31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w</m:t>
                      </m:r>
                      <m:r>
                        <a:rPr xmlns:a="http://schemas.openxmlformats.org/drawingml/2006/main" sz="31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xmlns:a="http://schemas.openxmlformats.org/drawingml/2006/main" sz="31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x</m:t>
                      </m:r>
                      <m:r>
                        <a:rPr xmlns:a="http://schemas.openxmlformats.org/drawingml/2006/main" sz="31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xmlns:a="http://schemas.openxmlformats.org/drawingml/2006/main" sz="31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y</m:t>
                      </m:r>
                      <m:r>
                        <a:rPr xmlns:a="http://schemas.openxmlformats.org/drawingml/2006/main" sz="31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xmlns:a="http://schemas.openxmlformats.org/drawingml/2006/main" sz="31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xmlns:a="http://schemas.openxmlformats.org/drawingml/2006/main" sz="31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Q</m:t>
                      </m:r>
                      <m:r>
                        <a:rPr xmlns:a="http://schemas.openxmlformats.org/drawingml/2006/main" sz="31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xmlns:a="http://schemas.openxmlformats.org/drawingml/2006/main" sz="31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t</m:t>
                      </m:r>
                      <m:r>
                        <a:rPr xmlns:a="http://schemas.openxmlformats.org/drawingml/2006/main" sz="31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xmlns:a="http://schemas.openxmlformats.org/drawingml/2006/main" sz="31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w</m:t>
                      </m:r>
                      <m:r>
                        <a:rPr xmlns:a="http://schemas.openxmlformats.org/drawingml/2006/main" sz="31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xmlns:a="http://schemas.openxmlformats.org/drawingml/2006/main" sz="31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B</m:t>
                      </m:r>
                      <m:r>
                        <a:rPr xmlns:a="http://schemas.openxmlformats.org/drawingml/2006/main" sz="31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xmlns:a="http://schemas.openxmlformats.org/drawingml/2006/main" sz="31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w</m:t>
                      </m:r>
                      <m:r>
                        <a:rPr xmlns:a="http://schemas.openxmlformats.org/drawingml/2006/main" sz="31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xmlns:a="http://schemas.openxmlformats.org/drawingml/2006/main" sz="31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x</m:t>
                      </m:r>
                      <m:r>
                        <a:rPr xmlns:a="http://schemas.openxmlformats.org/drawingml/2006/main" sz="31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xmlns:a="http://schemas.openxmlformats.org/drawingml/2006/main" sz="31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y</m:t>
                      </m:r>
                      <m:r>
                        <a:rPr xmlns:a="http://schemas.openxmlformats.org/drawingml/2006/main" sz="31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sz="3100"/>
              </a:p>
            </p:txBody>
          </p:sp>
          <p:sp>
            <p:nvSpPr>
              <p:cNvPr id="405" name="Equation"/>
              <p:cNvSpPr txBox="1"/>
              <p:nvPr/>
            </p:nvSpPr>
            <p:spPr>
              <a:xfrm>
                <a:off x="1605866" y="537888"/>
                <a:ext cx="7537711" cy="38058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l" defTabSz="914400" latinLnBrk="1">
                  <a:defRPr sz="1800"/>
                </a:pPr>
                <a14:m>
                  <m:oMathPara>
                    <m:oMathParaPr>
                      <m:jc m:val="centerGroup"/>
                    </m:oMathParaPr>
                    <m:oMath>
                      <m:r>
                        <a:rPr xmlns:a="http://schemas.openxmlformats.org/drawingml/2006/main" sz="27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A</m:t>
                      </m:r>
                      <m:r>
                        <a:rPr xmlns:a="http://schemas.openxmlformats.org/drawingml/2006/main" sz="27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xmlns:a="http://schemas.openxmlformats.org/drawingml/2006/main" sz="27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w</m:t>
                      </m:r>
                      <m:r>
                        <a:rPr xmlns:a="http://schemas.openxmlformats.org/drawingml/2006/main" sz="27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xmlns:a="http://schemas.openxmlformats.org/drawingml/2006/main" sz="27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x</m:t>
                      </m:r>
                      <m:r>
                        <a:rPr xmlns:a="http://schemas.openxmlformats.org/drawingml/2006/main" sz="27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xmlns:a="http://schemas.openxmlformats.org/drawingml/2006/main" sz="27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y</m:t>
                      </m:r>
                      <m:r>
                        <a:rPr xmlns:a="http://schemas.openxmlformats.org/drawingml/2006/main" sz="27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xmlns:a="http://schemas.openxmlformats.org/drawingml/2006/main" sz="27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e>
                          <m:r>
                            <a:rPr xmlns:a="http://schemas.openxmlformats.org/drawingml/2006/main" sz="2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α</m:t>
                          </m:r>
                        </m:e>
                        <m:sub>
                          <m:r>
                            <a:rPr xmlns:a="http://schemas.openxmlformats.org/drawingml/2006/main" sz="2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xmlns:a="http://schemas.openxmlformats.org/drawingml/2006/main" sz="27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xmlns:a="http://schemas.openxmlformats.org/drawingml/2006/main" sz="27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w</m:t>
                      </m:r>
                      <m:r>
                        <a:rPr xmlns:a="http://schemas.openxmlformats.org/drawingml/2006/main" sz="27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xmlns:a="http://schemas.openxmlformats.org/drawingml/2006/main" sz="27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e>
                          <m:r>
                            <a:rPr xmlns:a="http://schemas.openxmlformats.org/drawingml/2006/main" sz="2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α</m:t>
                          </m:r>
                        </m:e>
                        <m:sub>
                          <m:r>
                            <a:rPr xmlns:a="http://schemas.openxmlformats.org/drawingml/2006/main" sz="2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xmlns:a="http://schemas.openxmlformats.org/drawingml/2006/main" sz="27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xmlns:a="http://schemas.openxmlformats.org/drawingml/2006/main" sz="27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w</m:t>
                      </m:r>
                      <m:r>
                        <a:rPr xmlns:a="http://schemas.openxmlformats.org/drawingml/2006/main" sz="27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xmlns:a="http://schemas.openxmlformats.org/drawingml/2006/main" sz="27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x</m:t>
                      </m:r>
                      <m:r>
                        <a:rPr xmlns:a="http://schemas.openxmlformats.org/drawingml/2006/main" sz="27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e>
                          <m:r>
                            <a:rPr xmlns:a="http://schemas.openxmlformats.org/drawingml/2006/main" sz="2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α</m:t>
                          </m:r>
                        </m:e>
                        <m:sub>
                          <m:r>
                            <a:rPr xmlns:a="http://schemas.openxmlformats.org/drawingml/2006/main" sz="2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xmlns:a="http://schemas.openxmlformats.org/drawingml/2006/main" sz="27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xmlns:a="http://schemas.openxmlformats.org/drawingml/2006/main" sz="27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w</m:t>
                      </m:r>
                      <m:r>
                        <a:rPr xmlns:a="http://schemas.openxmlformats.org/drawingml/2006/main" sz="27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xmlns:a="http://schemas.openxmlformats.org/drawingml/2006/main" sz="27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y</m:t>
                      </m:r>
                      <m:r>
                        <a:rPr xmlns:a="http://schemas.openxmlformats.org/drawingml/2006/main" sz="27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e>
                          <m:r>
                            <a:rPr xmlns:a="http://schemas.openxmlformats.org/drawingml/2006/main" sz="2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α</m:t>
                          </m:r>
                        </m:e>
                        <m:sub>
                          <m:r>
                            <a:rPr xmlns:a="http://schemas.openxmlformats.org/drawingml/2006/main" sz="2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xmlns:a="http://schemas.openxmlformats.org/drawingml/2006/main" sz="27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xmlns:a="http://schemas.openxmlformats.org/drawingml/2006/main" sz="27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w</m:t>
                      </m:r>
                      <m:r>
                        <a:rPr xmlns:a="http://schemas.openxmlformats.org/drawingml/2006/main" sz="27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xmlns:a="http://schemas.openxmlformats.org/drawingml/2006/main" sz="27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p>
                        <m:e>
                          <m:r>
                            <a:rPr xmlns:a="http://schemas.openxmlformats.org/drawingml/2006/main" sz="2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x</m:t>
                          </m:r>
                        </m:e>
                        <m:sup>
                          <m:r>
                            <a:rPr xmlns:a="http://schemas.openxmlformats.org/drawingml/2006/main" sz="2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xmlns:a="http://schemas.openxmlformats.org/drawingml/2006/main" sz="27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p>
                        <m:e>
                          <m:r>
                            <a:rPr xmlns:a="http://schemas.openxmlformats.org/drawingml/2006/main" sz="2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y</m:t>
                          </m:r>
                        </m:e>
                        <m:sup>
                          <m:r>
                            <a:rPr xmlns:a="http://schemas.openxmlformats.org/drawingml/2006/main" sz="2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xmlns:a="http://schemas.openxmlformats.org/drawingml/2006/main" sz="27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xmlns:a="http://schemas.openxmlformats.org/drawingml/2006/main" sz="27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</m:oMath>
                  </m:oMathPara>
                </a14:m>
                <a:endParaRPr sz="2700"/>
              </a:p>
            </p:txBody>
          </p:sp>
          <p:sp>
            <p:nvSpPr>
              <p:cNvPr id="406" name="Equation"/>
              <p:cNvSpPr txBox="1"/>
              <p:nvPr/>
            </p:nvSpPr>
            <p:spPr>
              <a:xfrm>
                <a:off x="1644999" y="1002061"/>
                <a:ext cx="7457675" cy="38058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l" defTabSz="914400" latinLnBrk="1">
                  <a:defRPr sz="1800"/>
                </a:pPr>
                <a14:m>
                  <m:oMathPara>
                    <m:oMathParaPr>
                      <m:jc m:val="centerGroup"/>
                    </m:oMathParaPr>
                    <m:oMath>
                      <m:r>
                        <a:rPr xmlns:a="http://schemas.openxmlformats.org/drawingml/2006/main" sz="27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B</m:t>
                      </m:r>
                      <m:r>
                        <a:rPr xmlns:a="http://schemas.openxmlformats.org/drawingml/2006/main" sz="27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xmlns:a="http://schemas.openxmlformats.org/drawingml/2006/main" sz="27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w</m:t>
                      </m:r>
                      <m:r>
                        <a:rPr xmlns:a="http://schemas.openxmlformats.org/drawingml/2006/main" sz="27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xmlns:a="http://schemas.openxmlformats.org/drawingml/2006/main" sz="27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x</m:t>
                      </m:r>
                      <m:r>
                        <a:rPr xmlns:a="http://schemas.openxmlformats.org/drawingml/2006/main" sz="27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xmlns:a="http://schemas.openxmlformats.org/drawingml/2006/main" sz="27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y</m:t>
                      </m:r>
                      <m:r>
                        <a:rPr xmlns:a="http://schemas.openxmlformats.org/drawingml/2006/main" sz="27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xmlns:a="http://schemas.openxmlformats.org/drawingml/2006/main" sz="27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e>
                          <m:r>
                            <a:rPr xmlns:a="http://schemas.openxmlformats.org/drawingml/2006/main" sz="2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β</m:t>
                          </m:r>
                        </m:e>
                        <m:sub>
                          <m:r>
                            <a:rPr xmlns:a="http://schemas.openxmlformats.org/drawingml/2006/main" sz="2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xmlns:a="http://schemas.openxmlformats.org/drawingml/2006/main" sz="27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xmlns:a="http://schemas.openxmlformats.org/drawingml/2006/main" sz="27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w</m:t>
                      </m:r>
                      <m:r>
                        <a:rPr xmlns:a="http://schemas.openxmlformats.org/drawingml/2006/main" sz="27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xmlns:a="http://schemas.openxmlformats.org/drawingml/2006/main" sz="27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e>
                          <m:r>
                            <a:rPr xmlns:a="http://schemas.openxmlformats.org/drawingml/2006/main" sz="2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β</m:t>
                          </m:r>
                        </m:e>
                        <m:sub>
                          <m:r>
                            <a:rPr xmlns:a="http://schemas.openxmlformats.org/drawingml/2006/main" sz="2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xmlns:a="http://schemas.openxmlformats.org/drawingml/2006/main" sz="27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xmlns:a="http://schemas.openxmlformats.org/drawingml/2006/main" sz="27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w</m:t>
                      </m:r>
                      <m:r>
                        <a:rPr xmlns:a="http://schemas.openxmlformats.org/drawingml/2006/main" sz="27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xmlns:a="http://schemas.openxmlformats.org/drawingml/2006/main" sz="27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x</m:t>
                      </m:r>
                      <m:r>
                        <a:rPr xmlns:a="http://schemas.openxmlformats.org/drawingml/2006/main" sz="27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e>
                          <m:r>
                            <a:rPr xmlns:a="http://schemas.openxmlformats.org/drawingml/2006/main" sz="2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β</m:t>
                          </m:r>
                        </m:e>
                        <m:sub>
                          <m:r>
                            <a:rPr xmlns:a="http://schemas.openxmlformats.org/drawingml/2006/main" sz="2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xmlns:a="http://schemas.openxmlformats.org/drawingml/2006/main" sz="27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xmlns:a="http://schemas.openxmlformats.org/drawingml/2006/main" sz="27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w</m:t>
                      </m:r>
                      <m:r>
                        <a:rPr xmlns:a="http://schemas.openxmlformats.org/drawingml/2006/main" sz="27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xmlns:a="http://schemas.openxmlformats.org/drawingml/2006/main" sz="27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y</m:t>
                      </m:r>
                      <m:r>
                        <a:rPr xmlns:a="http://schemas.openxmlformats.org/drawingml/2006/main" sz="27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e>
                          <m:r>
                            <a:rPr xmlns:a="http://schemas.openxmlformats.org/drawingml/2006/main" sz="2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β</m:t>
                          </m:r>
                        </m:e>
                        <m:sub>
                          <m:r>
                            <a:rPr xmlns:a="http://schemas.openxmlformats.org/drawingml/2006/main" sz="2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xmlns:a="http://schemas.openxmlformats.org/drawingml/2006/main" sz="27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xmlns:a="http://schemas.openxmlformats.org/drawingml/2006/main" sz="27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w</m:t>
                      </m:r>
                      <m:r>
                        <a:rPr xmlns:a="http://schemas.openxmlformats.org/drawingml/2006/main" sz="27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xmlns:a="http://schemas.openxmlformats.org/drawingml/2006/main" sz="27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p>
                        <m:e>
                          <m:r>
                            <a:rPr xmlns:a="http://schemas.openxmlformats.org/drawingml/2006/main" sz="2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x</m:t>
                          </m:r>
                        </m:e>
                        <m:sup>
                          <m:r>
                            <a:rPr xmlns:a="http://schemas.openxmlformats.org/drawingml/2006/main" sz="2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xmlns:a="http://schemas.openxmlformats.org/drawingml/2006/main" sz="27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p>
                        <m:e>
                          <m:r>
                            <a:rPr xmlns:a="http://schemas.openxmlformats.org/drawingml/2006/main" sz="2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y</m:t>
                          </m:r>
                        </m:e>
                        <m:sup>
                          <m:r>
                            <a:rPr xmlns:a="http://schemas.openxmlformats.org/drawingml/2006/main" sz="2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xmlns:a="http://schemas.openxmlformats.org/drawingml/2006/main" sz="27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xmlns:a="http://schemas.openxmlformats.org/drawingml/2006/main" sz="27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</m:oMath>
                  </m:oMathPara>
                </a14:m>
                <a:endParaRPr sz="2700"/>
              </a:p>
            </p:txBody>
          </p:sp>
          <p:sp>
            <p:nvSpPr>
              <p:cNvPr id="407" name="Rectangle"/>
              <p:cNvSpPr/>
              <p:nvPr/>
            </p:nvSpPr>
            <p:spPr>
              <a:xfrm>
                <a:off x="0" y="0"/>
                <a:ext cx="9328084" cy="1459120"/>
              </a:xfrm>
              <a:prstGeom prst="rect">
                <a:avLst/>
              </a:prstGeom>
              <a:noFill/>
              <a:ln w="38100" cap="flat">
                <a:solidFill>
                  <a:schemeClr val="accent1">
                    <a:lumOff val="-13575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457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76200" dist="12700" dir="540000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</a:p>
            </p:txBody>
          </p:sp>
        </p:grpSp>
      </p:grpSp>
      <p:grpSp>
        <p:nvGrpSpPr>
          <p:cNvPr id="413" name="Group"/>
          <p:cNvGrpSpPr/>
          <p:nvPr/>
        </p:nvGrpSpPr>
        <p:grpSpPr>
          <a:xfrm>
            <a:off x="2606298" y="6833953"/>
            <a:ext cx="5215090" cy="1938737"/>
            <a:chOff x="0" y="0"/>
            <a:chExt cx="5215089" cy="1938735"/>
          </a:xfrm>
        </p:grpSpPr>
        <p:sp>
          <p:nvSpPr>
            <p:cNvPr id="410" name="Equation"/>
            <p:cNvSpPr txBox="1"/>
            <p:nvPr/>
          </p:nvSpPr>
          <p:spPr>
            <a:xfrm>
              <a:off x="684404" y="89279"/>
              <a:ext cx="4287152" cy="85878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algn="l" defTabSz="914400" latinLnBrk="1">
                <a:defRPr sz="1800"/>
              </a:pPr>
              <a14:m>
                <m:oMathPara>
                  <m:oMathParaPr>
                    <m:jc m:val="centerGroup"/>
                  </m:oMathParaPr>
                  <m:oMath>
                    <m:limUpp>
                      <m:e>
                        <m:r>
                          <a:rPr xmlns:a="http://schemas.openxmlformats.org/drawingml/2006/main" sz="29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F</m:t>
                        </m:r>
                      </m:e>
                      <m:lim>
                        <m:r>
                          <a:rPr xmlns:a="http://schemas.openxmlformats.org/drawingml/2006/main" sz="29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··</m:t>
                        </m:r>
                      </m:lim>
                    </m:limUpp>
                    <m:r>
                      <a:rPr xmlns:a="http://schemas.openxmlformats.org/drawingml/2006/main" sz="29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xmlns:a="http://schemas.openxmlformats.org/drawingml/2006/main" sz="29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  <m:type m:val="bar"/>
                      </m:fPr>
                      <m:num>
                        <m:r>
                          <a:rPr xmlns:a="http://schemas.openxmlformats.org/drawingml/2006/main" sz="29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  <m:limUpp>
                          <m:e>
                            <m:r>
                              <a:rPr xmlns:a="http://schemas.openxmlformats.org/drawingml/2006/main" sz="29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S</m:t>
                            </m:r>
                          </m:e>
                          <m:lim>
                            <m:r>
                              <a:rPr xmlns:a="http://schemas.openxmlformats.org/drawingml/2006/main" sz="29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·</m:t>
                            </m:r>
                          </m:lim>
                        </m:limUpp>
                      </m:num>
                      <m:den>
                        <m:r>
                          <a:rPr xmlns:a="http://schemas.openxmlformats.org/drawingml/2006/main" sz="29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S</m:t>
                        </m:r>
                      </m:den>
                    </m:f>
                    <m:limUpp>
                      <m:e>
                        <m:r>
                          <a:rPr xmlns:a="http://schemas.openxmlformats.org/drawingml/2006/main" sz="29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F</m:t>
                        </m:r>
                      </m:e>
                      <m:lim>
                        <m:r>
                          <a:rPr xmlns:a="http://schemas.openxmlformats.org/drawingml/2006/main" sz="29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·</m:t>
                        </m:r>
                      </m:lim>
                    </m:limUpp>
                    <m:r>
                      <a:rPr xmlns:a="http://schemas.openxmlformats.org/drawingml/2006/main" sz="29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-</m:t>
                    </m:r>
                    <m:f>
                      <m:fPr>
                        <m:ctrlPr>
                          <a:rPr xmlns:a="http://schemas.openxmlformats.org/drawingml/2006/main" sz="29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  <m:type m:val="bar"/>
                      </m:fPr>
                      <m:num>
                        <m:r>
                          <a:rPr xmlns:a="http://schemas.openxmlformats.org/drawingml/2006/main" sz="29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xmlns:a="http://schemas.openxmlformats.org/drawingml/2006/main" sz="29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e>
                            <m:r>
                              <a:rPr xmlns:a="http://schemas.openxmlformats.org/drawingml/2006/main" sz="29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β</m:t>
                            </m:r>
                          </m:e>
                          <m:sub>
                            <m:r>
                              <a:rPr xmlns:a="http://schemas.openxmlformats.org/drawingml/2006/main" sz="29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  <m:r>
                          <a:rPr xmlns:a="http://schemas.openxmlformats.org/drawingml/2006/main" sz="29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Q</m:t>
                        </m:r>
                        <m:r>
                          <a:rPr xmlns:a="http://schemas.openxmlformats.org/drawingml/2006/main" sz="29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e>
                            <m:r>
                              <a:rPr xmlns:a="http://schemas.openxmlformats.org/drawingml/2006/main" sz="29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α</m:t>
                            </m:r>
                          </m:e>
                          <m:sub>
                            <m:r>
                              <a:rPr xmlns:a="http://schemas.openxmlformats.org/drawingml/2006/main" sz="29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  <m:r>
                          <a:rPr xmlns:a="http://schemas.openxmlformats.org/drawingml/2006/main" sz="29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num>
                      <m:den>
                        <m:sSup>
                          <m:e>
                            <m:r>
                              <a:rPr xmlns:a="http://schemas.openxmlformats.org/drawingml/2006/main" sz="29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S</m:t>
                            </m:r>
                          </m:e>
                          <m:sup>
                            <m:r>
                              <a:rPr xmlns:a="http://schemas.openxmlformats.org/drawingml/2006/main" sz="29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xmlns:a="http://schemas.openxmlformats.org/drawingml/2006/main" sz="29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xmlns:a="http://schemas.openxmlformats.org/drawingml/2006/main" sz="29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0</m:t>
                    </m:r>
                  </m:oMath>
                </m:oMathPara>
              </a14:m>
              <a:endParaRPr sz="2900"/>
            </a:p>
          </p:txBody>
        </p:sp>
        <p:sp>
          <p:nvSpPr>
            <p:cNvPr id="411" name="Equation"/>
            <p:cNvSpPr txBox="1"/>
            <p:nvPr/>
          </p:nvSpPr>
          <p:spPr>
            <a:xfrm>
              <a:off x="780942" y="1060608"/>
              <a:ext cx="1830618" cy="7699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algn="l" defTabSz="914400" latinLnBrk="1">
                <a:defRPr sz="1800"/>
              </a:pPr>
              <a14:m>
                <m:oMathPara>
                  <m:oMathParaPr>
                    <m:jc m:val="centerGroup"/>
                  </m:oMathParaPr>
                  <m:oMath>
                    <m:limUpp>
                      <m:e>
                        <m:r>
                          <a:rPr xmlns:a="http://schemas.openxmlformats.org/drawingml/2006/main" sz="2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Q</m:t>
                        </m:r>
                      </m:e>
                      <m:lim>
                        <m:r>
                          <a:rPr xmlns:a="http://schemas.openxmlformats.org/drawingml/2006/main" sz="2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··</m:t>
                        </m:r>
                      </m:lim>
                    </m:limUpp>
                    <m:r>
                      <a:rPr xmlns:a="http://schemas.openxmlformats.org/drawingml/2006/main" sz="2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xmlns:a="http://schemas.openxmlformats.org/drawingml/2006/main" sz="2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  <m:type m:val="bar"/>
                      </m:fPr>
                      <m:num>
                        <m:r>
                          <a:rPr xmlns:a="http://schemas.openxmlformats.org/drawingml/2006/main" sz="2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  <m:limUpp>
                          <m:e>
                            <m:r>
                              <a:rPr xmlns:a="http://schemas.openxmlformats.org/drawingml/2006/main" sz="26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S</m:t>
                            </m:r>
                          </m:e>
                          <m:lim>
                            <m:r>
                              <a:rPr xmlns:a="http://schemas.openxmlformats.org/drawingml/2006/main" sz="26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·</m:t>
                            </m:r>
                          </m:lim>
                        </m:limUpp>
                      </m:num>
                      <m:den>
                        <m:r>
                          <a:rPr xmlns:a="http://schemas.openxmlformats.org/drawingml/2006/main" sz="2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S</m:t>
                        </m:r>
                      </m:den>
                    </m:f>
                    <m:limUpp>
                      <m:e>
                        <m:r>
                          <a:rPr xmlns:a="http://schemas.openxmlformats.org/drawingml/2006/main" sz="2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Q</m:t>
                        </m:r>
                      </m:e>
                      <m:lim>
                        <m:r>
                          <a:rPr xmlns:a="http://schemas.openxmlformats.org/drawingml/2006/main" sz="2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·</m:t>
                        </m:r>
                      </m:lim>
                    </m:limUpp>
                    <m:r>
                      <a:rPr xmlns:a="http://schemas.openxmlformats.org/drawingml/2006/main" sz="2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xmlns:a="http://schemas.openxmlformats.org/drawingml/2006/main" sz="2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0</m:t>
                    </m:r>
                  </m:oMath>
                </m:oMathPara>
              </a14:m>
              <a:endParaRPr sz="2600"/>
            </a:p>
          </p:txBody>
        </p:sp>
        <p:sp>
          <p:nvSpPr>
            <p:cNvPr id="412" name="Rectangle"/>
            <p:cNvSpPr/>
            <p:nvPr/>
          </p:nvSpPr>
          <p:spPr>
            <a:xfrm>
              <a:off x="0" y="0"/>
              <a:ext cx="5215090" cy="1938736"/>
            </a:xfrm>
            <a:prstGeom prst="rect">
              <a:avLst/>
            </a:prstGeom>
            <a:noFill/>
            <a:ln w="38100" cap="flat">
              <a:solidFill>
                <a:schemeClr val="accent1">
                  <a:lumOff val="-13575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457200"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762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prism dir="l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3" dur="1000"/>
                                        <p:tgtEl>
                                          <p:spTgt spid="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Class="entr" nodeType="clickEffect" presetSubtype="8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8" dur="1000"/>
                                        <p:tgtEl>
                                          <p:spTgt spid="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8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3" dur="1000"/>
                                        <p:tgtEl>
                                          <p:spTgt spid="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09" grpId="3"/>
      <p:bldP build="whole" bldLvl="1" animBg="1" rev="0" advAuto="0" spid="397" grpId="1"/>
      <p:bldP build="whole" bldLvl="1" animBg="1" rev="0" advAuto="0" spid="413" grpId="4"/>
      <p:bldP build="whole" bldLvl="1" animBg="1" rev="0" advAuto="0" spid="402" grpId="2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9" name="Group"/>
          <p:cNvGrpSpPr/>
          <p:nvPr/>
        </p:nvGrpSpPr>
        <p:grpSpPr>
          <a:xfrm>
            <a:off x="838036" y="1291867"/>
            <a:ext cx="9276351" cy="2489168"/>
            <a:chOff x="0" y="0"/>
            <a:chExt cx="9276349" cy="2489167"/>
          </a:xfrm>
        </p:grpSpPr>
        <p:sp>
          <p:nvSpPr>
            <p:cNvPr id="415" name="Kantowski-Sachs limit"/>
            <p:cNvSpPr/>
            <p:nvPr/>
          </p:nvSpPr>
          <p:spPr>
            <a:xfrm>
              <a:off x="0" y="0"/>
              <a:ext cx="7646470" cy="6350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algn="l">
                <a:defRPr sz="3600">
                  <a:solidFill>
                    <a:schemeClr val="accent1">
                      <a:lumOff val="-13575"/>
                    </a:schemeClr>
                  </a:solidFill>
                </a:defRPr>
              </a:pPr>
              <a:r>
                <a:rPr sz="3000">
                  <a:latin typeface="Arial Black"/>
                  <a:ea typeface="Arial Black"/>
                  <a:cs typeface="Arial Black"/>
                  <a:sym typeface="Arial Black"/>
                </a:rPr>
                <a:t>Kantowski-Sachs </a:t>
              </a:r>
              <a:r>
                <a:rPr sz="2800">
                  <a:latin typeface="Arial Black"/>
                  <a:ea typeface="Arial Black"/>
                  <a:cs typeface="Arial Black"/>
                  <a:sym typeface="Arial Black"/>
                </a:rPr>
                <a:t>limit</a:t>
              </a:r>
            </a:p>
          </p:txBody>
        </p:sp>
        <p:sp>
          <p:nvSpPr>
            <p:cNvPr id="416" name="Equation"/>
            <p:cNvSpPr txBox="1"/>
            <p:nvPr/>
          </p:nvSpPr>
          <p:spPr>
            <a:xfrm>
              <a:off x="345468" y="820496"/>
              <a:ext cx="8930882" cy="105441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algn="l" defTabSz="914400" latinLnBrk="1">
                <a:defRPr sz="1800"/>
              </a:pPr>
              <a14:m>
                <m:oMathPara>
                  <m:oMathParaPr>
                    <m:jc m:val="centerGroup"/>
                  </m:oMathParaPr>
                  <m:oMath>
                    <m:r>
                      <a:rPr xmlns:a="http://schemas.openxmlformats.org/drawingml/2006/main" sz="27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d</m:t>
                    </m:r>
                    <m:sSup>
                      <m:e>
                        <m:r>
                          <a:rPr xmlns:a="http://schemas.openxmlformats.org/drawingml/2006/main" sz="27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s</m:t>
                        </m:r>
                      </m:e>
                      <m:sup>
                        <m:r>
                          <a:rPr xmlns:a="http://schemas.openxmlformats.org/drawingml/2006/main" sz="27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xmlns:a="http://schemas.openxmlformats.org/drawingml/2006/main" sz="27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xmlns:a="http://schemas.openxmlformats.org/drawingml/2006/main" sz="27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-</m:t>
                    </m:r>
                    <m:r>
                      <a:rPr xmlns:a="http://schemas.openxmlformats.org/drawingml/2006/main" sz="27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d</m:t>
                    </m:r>
                    <m:sSup>
                      <m:e>
                        <m:r>
                          <a:rPr xmlns:a="http://schemas.openxmlformats.org/drawingml/2006/main" sz="27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t</m:t>
                        </m:r>
                      </m:e>
                      <m:sup>
                        <m:r>
                          <a:rPr xmlns:a="http://schemas.openxmlformats.org/drawingml/2006/main" sz="27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xmlns:a="http://schemas.openxmlformats.org/drawingml/2006/main" sz="27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p>
                      <m:e>
                        <m:r>
                          <a:rPr xmlns:a="http://schemas.openxmlformats.org/drawingml/2006/main" sz="27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S</m:t>
                        </m:r>
                      </m:e>
                      <m:sup>
                        <m:r>
                          <a:rPr xmlns:a="http://schemas.openxmlformats.org/drawingml/2006/main" sz="27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xmlns:a="http://schemas.openxmlformats.org/drawingml/2006/main" sz="27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xmlns:a="http://schemas.openxmlformats.org/drawingml/2006/main" sz="27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t</m:t>
                    </m:r>
                    <m:r>
                      <a:rPr xmlns:a="http://schemas.openxmlformats.org/drawingml/2006/main" sz="27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</m:t>
                    </m:r>
                    <m:d>
                      <m:dPr>
                        <m:ctrlPr>
                          <a:rPr xmlns:a="http://schemas.openxmlformats.org/drawingml/2006/main" sz="27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  <m:begChr m:val="["/>
                        <m:endChr m:val="]"/>
                      </m:dPr>
                      <m:e>
                        <m:sSup>
                          <m:e>
                            <m:r>
                              <a:rPr xmlns:a="http://schemas.openxmlformats.org/drawingml/2006/main" sz="27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X</m:t>
                            </m:r>
                          </m:e>
                          <m:sup>
                            <m:r>
                              <a:rPr xmlns:a="http://schemas.openxmlformats.org/drawingml/2006/main" sz="27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xmlns:a="http://schemas.openxmlformats.org/drawingml/2006/main" sz="27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d</m:t>
                        </m:r>
                        <m:sSup>
                          <m:e>
                            <m:r>
                              <a:rPr xmlns:a="http://schemas.openxmlformats.org/drawingml/2006/main" sz="27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w</m:t>
                            </m:r>
                          </m:e>
                          <m:sup>
                            <m:r>
                              <a:rPr xmlns:a="http://schemas.openxmlformats.org/drawingml/2006/main" sz="27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xmlns:a="http://schemas.openxmlformats.org/drawingml/2006/main" sz="27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xmlns:a="http://schemas.openxmlformats.org/drawingml/2006/main" sz="27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  <m:type m:val="bar"/>
                          </m:fPr>
                          <m:num>
                            <m:r>
                              <a:rPr xmlns:a="http://schemas.openxmlformats.org/drawingml/2006/main" sz="27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d</m:t>
                            </m:r>
                            <m:sSup>
                              <m:e>
                                <m:r>
                                  <a:rPr xmlns:a="http://schemas.openxmlformats.org/drawingml/2006/main" sz="27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x</m:t>
                                </m:r>
                              </m:e>
                              <m:sup>
                                <m:r>
                                  <a:rPr xmlns:a="http://schemas.openxmlformats.org/drawingml/2006/main" sz="27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xmlns:a="http://schemas.openxmlformats.org/drawingml/2006/main" sz="27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xmlns:a="http://schemas.openxmlformats.org/drawingml/2006/main" sz="27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d</m:t>
                            </m:r>
                            <m:sSup>
                              <m:e>
                                <m:r>
                                  <a:rPr xmlns:a="http://schemas.openxmlformats.org/drawingml/2006/main" sz="27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y</m:t>
                                </m:r>
                              </m:e>
                              <m:sup>
                                <m:r>
                                  <a:rPr xmlns:a="http://schemas.openxmlformats.org/drawingml/2006/main" sz="27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sSup>
                              <m:e>
                                <m:r>
                                  <a:rPr xmlns:a="http://schemas.openxmlformats.org/drawingml/2006/main" sz="27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f</m:t>
                                </m:r>
                              </m:e>
                              <m:sup>
                                <m:r>
                                  <a:rPr xmlns:a="http://schemas.openxmlformats.org/drawingml/2006/main" sz="27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</m:e>
                    </m:d>
                    <m:r>
                      <a:rPr xmlns:a="http://schemas.openxmlformats.org/drawingml/2006/main" sz="27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xmlns:a="http://schemas.openxmlformats.org/drawingml/2006/main" sz="27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f</m:t>
                    </m:r>
                    <m:r>
                      <a:rPr xmlns:a="http://schemas.openxmlformats.org/drawingml/2006/main" sz="27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xmlns:a="http://schemas.openxmlformats.org/drawingml/2006/main" sz="27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1</m:t>
                    </m:r>
                    <m:r>
                      <a:rPr xmlns:a="http://schemas.openxmlformats.org/drawingml/2006/main" sz="27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xmlns:a="http://schemas.openxmlformats.org/drawingml/2006/main" sz="27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  <m:type m:val="bar"/>
                      </m:fPr>
                      <m:num>
                        <m:r>
                          <a:rPr xmlns:a="http://schemas.openxmlformats.org/drawingml/2006/main" sz="27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k</m:t>
                        </m:r>
                        <m:r>
                          <a:rPr xmlns:a="http://schemas.openxmlformats.org/drawingml/2006/main" sz="27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[</m:t>
                        </m:r>
                        <m:sSup>
                          <m:e>
                            <m:r>
                              <a:rPr xmlns:a="http://schemas.openxmlformats.org/drawingml/2006/main" sz="27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x</m:t>
                            </m:r>
                          </m:e>
                          <m:sup>
                            <m:r>
                              <a:rPr xmlns:a="http://schemas.openxmlformats.org/drawingml/2006/main" sz="27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xmlns:a="http://schemas.openxmlformats.org/drawingml/2006/main" sz="27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e>
                            <m:r>
                              <a:rPr xmlns:a="http://schemas.openxmlformats.org/drawingml/2006/main" sz="27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y</m:t>
                            </m:r>
                          </m:e>
                          <m:sup>
                            <m:r>
                              <a:rPr xmlns:a="http://schemas.openxmlformats.org/drawingml/2006/main" sz="27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xmlns:a="http://schemas.openxmlformats.org/drawingml/2006/main" sz="27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]</m:t>
                        </m:r>
                      </m:num>
                      <m:den>
                        <m:r>
                          <a:rPr xmlns:a="http://schemas.openxmlformats.org/drawingml/2006/main" sz="27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  <m:r>
                      <a:rPr xmlns:a="http://schemas.openxmlformats.org/drawingml/2006/main" sz="27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,</m:t>
                    </m:r>
                  </m:oMath>
                </m:oMathPara>
              </a14:m>
              <a:endParaRPr sz="2700"/>
            </a:p>
          </p:txBody>
        </p:sp>
        <p:sp>
          <p:nvSpPr>
            <p:cNvPr id="417" name="Line"/>
            <p:cNvSpPr/>
            <p:nvPr/>
          </p:nvSpPr>
          <p:spPr>
            <a:xfrm>
              <a:off x="3324435" y="1588049"/>
              <a:ext cx="1" cy="862234"/>
            </a:xfrm>
            <a:prstGeom prst="line">
              <a:avLst/>
            </a:prstGeom>
            <a:noFill/>
            <a:ln w="635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457200"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762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418" name="Equation"/>
            <p:cNvSpPr txBox="1"/>
            <p:nvPr/>
          </p:nvSpPr>
          <p:spPr>
            <a:xfrm>
              <a:off x="3627960" y="2175527"/>
              <a:ext cx="2626203" cy="3136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algn="l" defTabSz="914400" latinLnBrk="1">
                <a:defRPr sz="1800"/>
              </a:pPr>
              <a14:m>
                <m:oMathPara>
                  <m:oMathParaPr>
                    <m:jc m:val="centerGroup"/>
                  </m:oMathParaPr>
                  <m:oMath>
                    <m:r>
                      <a:rPr xmlns:a="http://schemas.openxmlformats.org/drawingml/2006/main" sz="2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X</m:t>
                    </m:r>
                    <m:r>
                      <a:rPr xmlns:a="http://schemas.openxmlformats.org/drawingml/2006/main" sz="2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xmlns:a="http://schemas.openxmlformats.org/drawingml/2006/main" sz="2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t</m:t>
                    </m:r>
                    <m:r>
                      <a:rPr xmlns:a="http://schemas.openxmlformats.org/drawingml/2006/main" sz="2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xmlns:a="http://schemas.openxmlformats.org/drawingml/2006/main" sz="2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w</m:t>
                    </m:r>
                    <m:r>
                      <a:rPr xmlns:a="http://schemas.openxmlformats.org/drawingml/2006/main" sz="2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xmlns:a="http://schemas.openxmlformats.org/drawingml/2006/main" sz="2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x</m:t>
                    </m:r>
                    <m:r>
                      <a:rPr xmlns:a="http://schemas.openxmlformats.org/drawingml/2006/main" sz="2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xmlns:a="http://schemas.openxmlformats.org/drawingml/2006/main" sz="2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y</m:t>
                    </m:r>
                    <m:r>
                      <a:rPr xmlns:a="http://schemas.openxmlformats.org/drawingml/2006/main" sz="2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</m:t>
                    </m:r>
                    <m:r>
                      <a:rPr xmlns:a="http://schemas.openxmlformats.org/drawingml/2006/main" sz="2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xmlns:a="http://schemas.openxmlformats.org/drawingml/2006/main" sz="2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X</m:t>
                    </m:r>
                    <m:r>
                      <a:rPr xmlns:a="http://schemas.openxmlformats.org/drawingml/2006/main" sz="2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xmlns:a="http://schemas.openxmlformats.org/drawingml/2006/main" sz="2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t</m:t>
                    </m:r>
                    <m:r>
                      <a:rPr xmlns:a="http://schemas.openxmlformats.org/drawingml/2006/main" sz="2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m:oMathPara>
              </a14:m>
              <a:endParaRPr sz="2800"/>
            </a:p>
          </p:txBody>
        </p:sp>
      </p:grpSp>
      <p:grpSp>
        <p:nvGrpSpPr>
          <p:cNvPr id="424" name="Group"/>
          <p:cNvGrpSpPr/>
          <p:nvPr/>
        </p:nvGrpSpPr>
        <p:grpSpPr>
          <a:xfrm>
            <a:off x="1061368" y="4081648"/>
            <a:ext cx="7785177" cy="2325211"/>
            <a:chOff x="0" y="0"/>
            <a:chExt cx="7785175" cy="2325210"/>
          </a:xfrm>
        </p:grpSpPr>
        <p:sp>
          <p:nvSpPr>
            <p:cNvPr id="420" name="FLRW limit: quasi-flat case k = 0,  f = 1"/>
            <p:cNvSpPr/>
            <p:nvPr/>
          </p:nvSpPr>
          <p:spPr>
            <a:xfrm>
              <a:off x="0" y="0"/>
              <a:ext cx="7646470" cy="6350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algn="l">
                <a:defRPr sz="3600">
                  <a:solidFill>
                    <a:schemeClr val="accent1">
                      <a:hueOff val="114395"/>
                      <a:lumOff val="-24975"/>
                    </a:schemeClr>
                  </a:solidFill>
                </a:defRPr>
              </a:pPr>
              <a:r>
                <a:rPr sz="3000">
                  <a:latin typeface="Arial Black"/>
                  <a:ea typeface="Arial Black"/>
                  <a:cs typeface="Arial Black"/>
                  <a:sym typeface="Arial Black"/>
                </a:rPr>
                <a:t>FLRW limit: quasi-flat case </a:t>
              </a:r>
              <a:r>
                <a:rPr i="1" sz="3000">
                  <a:latin typeface="Times New Roman"/>
                  <a:ea typeface="Times New Roman"/>
                  <a:cs typeface="Times New Roman"/>
                  <a:sym typeface="Times New Roman"/>
                </a:rPr>
                <a:t>k = 0,  f = 1</a:t>
              </a:r>
            </a:p>
          </p:txBody>
        </p:sp>
        <p:sp>
          <p:nvSpPr>
            <p:cNvPr id="421" name="Equation"/>
            <p:cNvSpPr txBox="1"/>
            <p:nvPr/>
          </p:nvSpPr>
          <p:spPr>
            <a:xfrm>
              <a:off x="438655" y="935613"/>
              <a:ext cx="5655596" cy="4217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algn="l" defTabSz="914400" latinLnBrk="1">
                <a:defRPr sz="1800"/>
              </a:pPr>
              <a14:m>
                <m:oMathPara>
                  <m:oMathParaPr>
                    <m:jc m:val="centerGroup"/>
                  </m:oMathParaPr>
                  <m:oMath>
                    <m:r>
                      <a:rPr xmlns:a="http://schemas.openxmlformats.org/drawingml/2006/main" sz="27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d</m:t>
                    </m:r>
                    <m:sSup>
                      <m:e>
                        <m:r>
                          <a:rPr xmlns:a="http://schemas.openxmlformats.org/drawingml/2006/main" sz="27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s</m:t>
                        </m:r>
                      </m:e>
                      <m:sup>
                        <m:r>
                          <a:rPr xmlns:a="http://schemas.openxmlformats.org/drawingml/2006/main" sz="27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xmlns:a="http://schemas.openxmlformats.org/drawingml/2006/main" sz="27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xmlns:a="http://schemas.openxmlformats.org/drawingml/2006/main" sz="27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-</m:t>
                    </m:r>
                    <m:r>
                      <a:rPr xmlns:a="http://schemas.openxmlformats.org/drawingml/2006/main" sz="27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d</m:t>
                    </m:r>
                    <m:sSup>
                      <m:e>
                        <m:r>
                          <a:rPr xmlns:a="http://schemas.openxmlformats.org/drawingml/2006/main" sz="27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t</m:t>
                        </m:r>
                      </m:e>
                      <m:sup>
                        <m:r>
                          <a:rPr xmlns:a="http://schemas.openxmlformats.org/drawingml/2006/main" sz="27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xmlns:a="http://schemas.openxmlformats.org/drawingml/2006/main" sz="27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p>
                      <m:e>
                        <m:r>
                          <a:rPr xmlns:a="http://schemas.openxmlformats.org/drawingml/2006/main" sz="27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S</m:t>
                        </m:r>
                      </m:e>
                      <m:sup>
                        <m:r>
                          <a:rPr xmlns:a="http://schemas.openxmlformats.org/drawingml/2006/main" sz="27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xmlns:a="http://schemas.openxmlformats.org/drawingml/2006/main" sz="27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xmlns:a="http://schemas.openxmlformats.org/drawingml/2006/main" sz="27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t</m:t>
                    </m:r>
                    <m:r>
                      <a:rPr xmlns:a="http://schemas.openxmlformats.org/drawingml/2006/main" sz="27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</m:t>
                    </m:r>
                    <m:d>
                      <m:dPr>
                        <m:ctrlPr>
                          <a:rPr xmlns:a="http://schemas.openxmlformats.org/drawingml/2006/main" sz="27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  <m:begChr m:val="["/>
                        <m:endChr m:val="]"/>
                      </m:dPr>
                      <m:e>
                        <m:sSup>
                          <m:e>
                            <m:r>
                              <a:rPr xmlns:a="http://schemas.openxmlformats.org/drawingml/2006/main" sz="27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X</m:t>
                            </m:r>
                          </m:e>
                          <m:sup>
                            <m:r>
                              <a:rPr xmlns:a="http://schemas.openxmlformats.org/drawingml/2006/main" sz="27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xmlns:a="http://schemas.openxmlformats.org/drawingml/2006/main" sz="27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d</m:t>
                        </m:r>
                        <m:sSup>
                          <m:e>
                            <m:r>
                              <a:rPr xmlns:a="http://schemas.openxmlformats.org/drawingml/2006/main" sz="27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w</m:t>
                            </m:r>
                          </m:e>
                          <m:sup>
                            <m:r>
                              <a:rPr xmlns:a="http://schemas.openxmlformats.org/drawingml/2006/main" sz="27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xmlns:a="http://schemas.openxmlformats.org/drawingml/2006/main" sz="27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xmlns:a="http://schemas.openxmlformats.org/drawingml/2006/main" sz="27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d</m:t>
                        </m:r>
                        <m:sSup>
                          <m:e>
                            <m:r>
                              <a:rPr xmlns:a="http://schemas.openxmlformats.org/drawingml/2006/main" sz="27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x</m:t>
                            </m:r>
                          </m:e>
                          <m:sup>
                            <m:r>
                              <a:rPr xmlns:a="http://schemas.openxmlformats.org/drawingml/2006/main" sz="27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xmlns:a="http://schemas.openxmlformats.org/drawingml/2006/main" sz="27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xmlns:a="http://schemas.openxmlformats.org/drawingml/2006/main" sz="27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d</m:t>
                        </m:r>
                        <m:sSup>
                          <m:e>
                            <m:r>
                              <a:rPr xmlns:a="http://schemas.openxmlformats.org/drawingml/2006/main" sz="27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y</m:t>
                            </m:r>
                          </m:e>
                          <m:sup>
                            <m:r>
                              <a:rPr xmlns:a="http://schemas.openxmlformats.org/drawingml/2006/main" sz="27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xmlns:a="http://schemas.openxmlformats.org/drawingml/2006/main" sz="27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,</m:t>
                    </m:r>
                  </m:oMath>
                </m:oMathPara>
              </a14:m>
              <a:endParaRPr sz="2700"/>
            </a:p>
          </p:txBody>
        </p:sp>
        <p:sp>
          <p:nvSpPr>
            <p:cNvPr id="422" name="Line"/>
            <p:cNvSpPr/>
            <p:nvPr/>
          </p:nvSpPr>
          <p:spPr>
            <a:xfrm>
              <a:off x="3317636" y="1424092"/>
              <a:ext cx="1" cy="862234"/>
            </a:xfrm>
            <a:prstGeom prst="line">
              <a:avLst/>
            </a:prstGeom>
            <a:noFill/>
            <a:ln w="635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457200"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762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423" name="Equation"/>
            <p:cNvSpPr txBox="1"/>
            <p:nvPr/>
          </p:nvSpPr>
          <p:spPr>
            <a:xfrm>
              <a:off x="3621161" y="2011571"/>
              <a:ext cx="4164015" cy="3136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algn="l" defTabSz="914400" latinLnBrk="1">
                <a:defRPr sz="1800"/>
              </a:pPr>
              <a14:m>
                <m:oMathPara>
                  <m:oMathParaPr>
                    <m:jc m:val="centerGroup"/>
                  </m:oMathParaPr>
                  <m:oMath>
                    <m:r>
                      <a:rPr xmlns:a="http://schemas.openxmlformats.org/drawingml/2006/main" sz="2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X</m:t>
                    </m:r>
                    <m:r>
                      <a:rPr xmlns:a="http://schemas.openxmlformats.org/drawingml/2006/main" sz="2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xmlns:a="http://schemas.openxmlformats.org/drawingml/2006/main" sz="2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t</m:t>
                    </m:r>
                    <m:r>
                      <a:rPr xmlns:a="http://schemas.openxmlformats.org/drawingml/2006/main" sz="2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xmlns:a="http://schemas.openxmlformats.org/drawingml/2006/main" sz="2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w</m:t>
                    </m:r>
                    <m:r>
                      <a:rPr xmlns:a="http://schemas.openxmlformats.org/drawingml/2006/main" sz="2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xmlns:a="http://schemas.openxmlformats.org/drawingml/2006/main" sz="2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x</m:t>
                    </m:r>
                    <m:r>
                      <a:rPr xmlns:a="http://schemas.openxmlformats.org/drawingml/2006/main" sz="2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xmlns:a="http://schemas.openxmlformats.org/drawingml/2006/main" sz="2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y</m:t>
                    </m:r>
                    <m:r>
                      <a:rPr xmlns:a="http://schemas.openxmlformats.org/drawingml/2006/main" sz="2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</m:t>
                    </m:r>
                    <m:r>
                      <a:rPr xmlns:a="http://schemas.openxmlformats.org/drawingml/2006/main" sz="2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xmlns:a="http://schemas.openxmlformats.org/drawingml/2006/main" sz="2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1,</m:t>
                    </m:r>
                    <m:r>
                      <a:rPr xmlns:a="http://schemas.openxmlformats.org/drawingml/2006/main" sz="2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S</m:t>
                    </m:r>
                    <m:r>
                      <a:rPr xmlns:a="http://schemas.openxmlformats.org/drawingml/2006/main" sz="2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xmlns:a="http://schemas.openxmlformats.org/drawingml/2006/main" sz="2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t</m:t>
                    </m:r>
                    <m:r>
                      <a:rPr xmlns:a="http://schemas.openxmlformats.org/drawingml/2006/main" sz="2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</m:t>
                    </m:r>
                    <m:r>
                      <a:rPr xmlns:a="http://schemas.openxmlformats.org/drawingml/2006/main" sz="2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xmlns:a="http://schemas.openxmlformats.org/drawingml/2006/main" sz="2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a</m:t>
                    </m:r>
                    <m:r>
                      <a:rPr xmlns:a="http://schemas.openxmlformats.org/drawingml/2006/main" sz="2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xmlns:a="http://schemas.openxmlformats.org/drawingml/2006/main" sz="2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t</m:t>
                    </m:r>
                    <m:r>
                      <a:rPr xmlns:a="http://schemas.openxmlformats.org/drawingml/2006/main" sz="2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m:oMathPara>
              </a14:m>
              <a:endParaRPr sz="2800"/>
            </a:p>
          </p:txBody>
        </p:sp>
      </p:grpSp>
      <p:grpSp>
        <p:nvGrpSpPr>
          <p:cNvPr id="428" name="Group"/>
          <p:cNvGrpSpPr/>
          <p:nvPr/>
        </p:nvGrpSpPr>
        <p:grpSpPr>
          <a:xfrm>
            <a:off x="1229653" y="6714140"/>
            <a:ext cx="9672720" cy="1951273"/>
            <a:chOff x="0" y="0"/>
            <a:chExt cx="9672718" cy="1951272"/>
          </a:xfrm>
        </p:grpSpPr>
        <p:sp>
          <p:nvSpPr>
            <p:cNvPr id="425" name="Smooth matching with spatially flat FLRW"/>
            <p:cNvSpPr/>
            <p:nvPr/>
          </p:nvSpPr>
          <p:spPr>
            <a:xfrm>
              <a:off x="0" y="0"/>
              <a:ext cx="9672719" cy="6350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algn="l">
                <a:defRPr sz="3000">
                  <a:solidFill>
                    <a:srgbClr val="FF2600"/>
                  </a:solidFill>
                  <a:latin typeface="Arial Black"/>
                  <a:ea typeface="Arial Black"/>
                  <a:cs typeface="Arial Black"/>
                  <a:sym typeface="Arial Black"/>
                </a:defRPr>
              </a:lvl1pPr>
            </a:lstStyle>
            <a:p>
              <a:pPr>
                <a:defRPr sz="3600">
                  <a:latin typeface="Bradley Hand ITC TT-Bold"/>
                  <a:ea typeface="Bradley Hand ITC TT-Bold"/>
                  <a:cs typeface="Bradley Hand ITC TT-Bold"/>
                  <a:sym typeface="Bradley Hand ITC TT-Bold"/>
                </a:defRPr>
              </a:pPr>
              <a:r>
                <a:rPr sz="3000">
                  <a:latin typeface="Arial Black"/>
                  <a:ea typeface="Arial Black"/>
                  <a:cs typeface="Arial Black"/>
                  <a:sym typeface="Arial Black"/>
                </a:rPr>
                <a:t>Smooth matching with spatially flat FLRW </a:t>
              </a:r>
            </a:p>
          </p:txBody>
        </p:sp>
        <p:sp>
          <p:nvSpPr>
            <p:cNvPr id="426" name="Equation"/>
            <p:cNvSpPr txBox="1"/>
            <p:nvPr/>
          </p:nvSpPr>
          <p:spPr>
            <a:xfrm>
              <a:off x="813011" y="935613"/>
              <a:ext cx="7387063" cy="33206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algn="l" defTabSz="914400" latinLnBrk="1">
                <a:defRPr sz="1800"/>
              </a:pPr>
              <a14:m>
                <m:oMathPara>
                  <m:oMathParaPr>
                    <m:jc m:val="centerGroup"/>
                  </m:oMathParaPr>
                  <m:oMath>
                    <m:r>
                      <a:rPr xmlns:a="http://schemas.openxmlformats.org/drawingml/2006/main" sz="2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w</m:t>
                    </m:r>
                    <m:r>
                      <a:rPr xmlns:a="http://schemas.openxmlformats.org/drawingml/2006/main" sz="2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e>
                        <m:r>
                          <a:rPr xmlns:a="http://schemas.openxmlformats.org/drawingml/2006/main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w</m:t>
                        </m:r>
                      </m:e>
                      <m:sub>
                        <m:r>
                          <a:rPr xmlns:a="http://schemas.openxmlformats.org/drawingml/2006/main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b</m:t>
                        </m:r>
                      </m:sub>
                    </m:sSub>
                    <m:r>
                      <a:rPr xmlns:a="http://schemas.openxmlformats.org/drawingml/2006/main" sz="2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xmlns:a="http://schemas.openxmlformats.org/drawingml/2006/main" sz="2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constant</m:t>
                    </m:r>
                    <m:r>
                      <a:rPr xmlns:a="http://schemas.openxmlformats.org/drawingml/2006/main" sz="2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m:rPr>
                        <m:sty m:val="p"/>
                      </m:rPr>
                      <a:rPr xmlns:a="http://schemas.openxmlformats.org/drawingml/2006/main" sz="2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X</m:t>
                    </m:r>
                    <m:r>
                      <a:rPr xmlns:a="http://schemas.openxmlformats.org/drawingml/2006/main" sz="2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xmlns:a="http://schemas.openxmlformats.org/drawingml/2006/main" sz="2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t</m:t>
                    </m:r>
                    <m:r>
                      <a:rPr xmlns:a="http://schemas.openxmlformats.org/drawingml/2006/main" sz="2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e>
                        <m:r>
                          <m:rPr>
                            <m:sty m:val="p"/>
                          </m:rPr>
                          <a:rPr xmlns:a="http://schemas.openxmlformats.org/drawingml/2006/main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w</m:t>
                        </m:r>
                      </m:e>
                      <m:sub>
                        <m:r>
                          <m:rPr>
                            <m:sty m:val="p"/>
                          </m:rPr>
                          <a:rPr xmlns:a="http://schemas.openxmlformats.org/drawingml/2006/main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b</m:t>
                        </m:r>
                      </m:sub>
                    </m:sSub>
                    <m:r>
                      <a:rPr xmlns:a="http://schemas.openxmlformats.org/drawingml/2006/main" sz="2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m:rPr>
                        <m:sty m:val="p"/>
                      </m:rPr>
                      <a:rPr xmlns:a="http://schemas.openxmlformats.org/drawingml/2006/main" sz="2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x</m:t>
                    </m:r>
                    <m:r>
                      <a:rPr xmlns:a="http://schemas.openxmlformats.org/drawingml/2006/main" sz="2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m:rPr>
                        <m:sty m:val="p"/>
                      </m:rPr>
                      <a:rPr xmlns:a="http://schemas.openxmlformats.org/drawingml/2006/main" sz="2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y</m:t>
                    </m:r>
                    <m:r>
                      <a:rPr xmlns:a="http://schemas.openxmlformats.org/drawingml/2006/main" sz="2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</m:t>
                    </m:r>
                    <m:r>
                      <a:rPr xmlns:a="http://schemas.openxmlformats.org/drawingml/2006/main" sz="2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xmlns:a="http://schemas.openxmlformats.org/drawingml/2006/main" sz="2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1,</m:t>
                    </m:r>
                    <m:r>
                      <m:rPr>
                        <m:sty m:val="p"/>
                      </m:rPr>
                      <a:rPr xmlns:a="http://schemas.openxmlformats.org/drawingml/2006/main" sz="2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S</m:t>
                    </m:r>
                    <m:r>
                      <a:rPr xmlns:a="http://schemas.openxmlformats.org/drawingml/2006/main" sz="2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xmlns:a="http://schemas.openxmlformats.org/drawingml/2006/main" sz="2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t</m:t>
                    </m:r>
                    <m:r>
                      <a:rPr xmlns:a="http://schemas.openxmlformats.org/drawingml/2006/main" sz="2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</m:t>
                    </m:r>
                    <m:r>
                      <a:rPr xmlns:a="http://schemas.openxmlformats.org/drawingml/2006/main" sz="2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xmlns:a="http://schemas.openxmlformats.org/drawingml/2006/main" sz="2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a</m:t>
                    </m:r>
                    <m:r>
                      <a:rPr xmlns:a="http://schemas.openxmlformats.org/drawingml/2006/main" sz="2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xmlns:a="http://schemas.openxmlformats.org/drawingml/2006/main" sz="2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t</m:t>
                    </m:r>
                    <m:r>
                      <a:rPr xmlns:a="http://schemas.openxmlformats.org/drawingml/2006/main" sz="2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m:oMathPara>
              </a14:m>
              <a:endParaRPr sz="2800"/>
            </a:p>
          </p:txBody>
        </p:sp>
        <p:sp>
          <p:nvSpPr>
            <p:cNvPr id="427" name="Equation"/>
            <p:cNvSpPr txBox="1"/>
            <p:nvPr/>
          </p:nvSpPr>
          <p:spPr>
            <a:xfrm>
              <a:off x="874638" y="1568289"/>
              <a:ext cx="5560623" cy="3829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algn="l" defTabSz="914400" latinLnBrk="1">
                <a:defRPr sz="1800"/>
              </a:pPr>
              <a14:m>
                <m:oMathPara>
                  <m:oMathParaPr>
                    <m:jc m:val="centerGroup"/>
                  </m:oMathParaPr>
                  <m:oMath>
                    <m:r>
                      <a:rPr xmlns:a="http://schemas.openxmlformats.org/drawingml/2006/main" sz="2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[</m:t>
                    </m:r>
                    <m:sSub>
                      <m:e>
                        <m:r>
                          <a:rPr xmlns:a="http://schemas.openxmlformats.org/drawingml/2006/main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X</m:t>
                        </m:r>
                      </m:e>
                      <m:sub>
                        <m:r>
                          <a:rPr xmlns:a="http://schemas.openxmlformats.org/drawingml/2006/main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xmlns:a="http://schemas.openxmlformats.org/drawingml/2006/main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w</m:t>
                        </m:r>
                      </m:sub>
                    </m:sSub>
                    <m:sSub>
                      <m:e>
                        <m:r>
                          <a:rPr xmlns:a="http://schemas.openxmlformats.org/drawingml/2006/main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]</m:t>
                        </m:r>
                      </m:e>
                      <m:sub>
                        <m:sSub>
                          <m:e>
                            <m:r>
                              <a:rPr xmlns:a="http://schemas.openxmlformats.org/drawingml/2006/main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w</m:t>
                            </m:r>
                          </m:e>
                          <m:sub>
                            <m:r>
                              <a:rPr xmlns:a="http://schemas.openxmlformats.org/drawingml/2006/main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b</m:t>
                            </m:r>
                          </m:sub>
                        </m:sSub>
                      </m:sub>
                    </m:sSub>
                    <m:r>
                      <a:rPr xmlns:a="http://schemas.openxmlformats.org/drawingml/2006/main" sz="2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xmlns:a="http://schemas.openxmlformats.org/drawingml/2006/main" sz="2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[</m:t>
                    </m:r>
                    <m:sSub>
                      <m:e>
                        <m:r>
                          <a:rPr xmlns:a="http://schemas.openxmlformats.org/drawingml/2006/main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X</m:t>
                        </m:r>
                      </m:e>
                      <m:sub>
                        <m:r>
                          <a:rPr xmlns:a="http://schemas.openxmlformats.org/drawingml/2006/main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xmlns:a="http://schemas.openxmlformats.org/drawingml/2006/main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x</m:t>
                        </m:r>
                      </m:sub>
                    </m:sSub>
                    <m:sSub>
                      <m:e>
                        <m:r>
                          <a:rPr xmlns:a="http://schemas.openxmlformats.org/drawingml/2006/main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]</m:t>
                        </m:r>
                      </m:e>
                      <m:sub>
                        <m:sSub>
                          <m:e>
                            <m:r>
                              <a:rPr xmlns:a="http://schemas.openxmlformats.org/drawingml/2006/main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w</m:t>
                            </m:r>
                          </m:e>
                          <m:sub>
                            <m:r>
                              <a:rPr xmlns:a="http://schemas.openxmlformats.org/drawingml/2006/main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b</m:t>
                            </m:r>
                          </m:sub>
                        </m:sSub>
                      </m:sub>
                    </m:sSub>
                    <m:r>
                      <a:rPr xmlns:a="http://schemas.openxmlformats.org/drawingml/2006/main" sz="2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xmlns:a="http://schemas.openxmlformats.org/drawingml/2006/main" sz="2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[</m:t>
                    </m:r>
                    <m:sSub>
                      <m:e>
                        <m:r>
                          <a:rPr xmlns:a="http://schemas.openxmlformats.org/drawingml/2006/main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X</m:t>
                        </m:r>
                      </m:e>
                      <m:sub>
                        <m:r>
                          <a:rPr xmlns:a="http://schemas.openxmlformats.org/drawingml/2006/main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xmlns:a="http://schemas.openxmlformats.org/drawingml/2006/main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y</m:t>
                        </m:r>
                      </m:sub>
                    </m:sSub>
                    <m:sSub>
                      <m:e>
                        <m:r>
                          <a:rPr xmlns:a="http://schemas.openxmlformats.org/drawingml/2006/main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]</m:t>
                        </m:r>
                      </m:e>
                      <m:sub>
                        <m:sSub>
                          <m:e>
                            <m:r>
                              <a:rPr xmlns:a="http://schemas.openxmlformats.org/drawingml/2006/main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w</m:t>
                            </m:r>
                          </m:e>
                          <m:sub>
                            <m:r>
                              <a:rPr xmlns:a="http://schemas.openxmlformats.org/drawingml/2006/main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b</m:t>
                            </m:r>
                          </m:sub>
                        </m:sSub>
                      </m:sub>
                    </m:sSub>
                    <m:r>
                      <a:rPr xmlns:a="http://schemas.openxmlformats.org/drawingml/2006/main" sz="2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xmlns:a="http://schemas.openxmlformats.org/drawingml/2006/main" sz="2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[</m:t>
                    </m:r>
                    <m:limUpp>
                      <m:e>
                        <m:r>
                          <a:rPr xmlns:a="http://schemas.openxmlformats.org/drawingml/2006/main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X</m:t>
                        </m:r>
                      </m:e>
                      <m:lim>
                        <m:r>
                          <a:rPr xmlns:a="http://schemas.openxmlformats.org/drawingml/2006/main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·</m:t>
                        </m:r>
                      </m:lim>
                    </m:limUpp>
                    <m:sSub>
                      <m:e>
                        <m:r>
                          <a:rPr xmlns:a="http://schemas.openxmlformats.org/drawingml/2006/main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]</m:t>
                        </m:r>
                      </m:e>
                      <m:sub>
                        <m:sSub>
                          <m:e>
                            <m:r>
                              <a:rPr xmlns:a="http://schemas.openxmlformats.org/drawingml/2006/main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w</m:t>
                            </m:r>
                          </m:e>
                          <m:sub>
                            <m:r>
                              <a:rPr xmlns:a="http://schemas.openxmlformats.org/drawingml/2006/main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b</m:t>
                            </m:r>
                          </m:sub>
                        </m:sSub>
                      </m:sub>
                    </m:sSub>
                    <m:r>
                      <a:rPr xmlns:a="http://schemas.openxmlformats.org/drawingml/2006/main" sz="2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xmlns:a="http://schemas.openxmlformats.org/drawingml/2006/main" sz="2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[</m:t>
                    </m:r>
                    <m:limUpp>
                      <m:e>
                        <m:r>
                          <a:rPr xmlns:a="http://schemas.openxmlformats.org/drawingml/2006/main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X</m:t>
                        </m:r>
                      </m:e>
                      <m:lim>
                        <m:r>
                          <a:rPr xmlns:a="http://schemas.openxmlformats.org/drawingml/2006/main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··</m:t>
                        </m:r>
                      </m:lim>
                    </m:limUpp>
                    <m:sSub>
                      <m:e>
                        <m:r>
                          <a:rPr xmlns:a="http://schemas.openxmlformats.org/drawingml/2006/main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]</m:t>
                        </m:r>
                      </m:e>
                      <m:sub>
                        <m:sSub>
                          <m:e>
                            <m:r>
                              <a:rPr xmlns:a="http://schemas.openxmlformats.org/drawingml/2006/main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w</m:t>
                            </m:r>
                          </m:e>
                          <m:sub>
                            <m:r>
                              <a:rPr xmlns:a="http://schemas.openxmlformats.org/drawingml/2006/main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b</m:t>
                            </m:r>
                          </m:sub>
                        </m:sSub>
                      </m:sub>
                    </m:sSub>
                    <m:r>
                      <a:rPr xmlns:a="http://schemas.openxmlformats.org/drawingml/2006/main" sz="2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xmlns:a="http://schemas.openxmlformats.org/drawingml/2006/main" sz="2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0</m:t>
                    </m:r>
                  </m:oMath>
                </m:oMathPara>
              </a14:m>
              <a:endParaRPr sz="2400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prism dir="l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3" dur="1000"/>
                                        <p:tgtEl>
                                          <p:spTgt spid="4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Class="entr" nodeType="clickEffect" presetSubtype="8" presetID="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19" grpId="1"/>
      <p:bldP build="whole" bldLvl="1" animBg="1" rev="0" advAuto="0" spid="424" grpId="2"/>
      <p:bldP build="whole" bldLvl="1" animBg="1" rev="0" advAuto="0" spid="428" grpId="3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“Pancake” slab models with an arbitrary number of inhomogeneities"/>
          <p:cNvSpPr/>
          <p:nvPr/>
        </p:nvSpPr>
        <p:spPr>
          <a:xfrm>
            <a:off x="923068" y="1292152"/>
            <a:ext cx="11690040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b="1" sz="3000">
                <a:latin typeface="Bookman Old Style"/>
                <a:ea typeface="Bookman Old Style"/>
                <a:cs typeface="Bookman Old Style"/>
                <a:sym typeface="Bookman Old Style"/>
              </a:defRPr>
            </a:pPr>
            <a:r>
              <a:t>“</a:t>
            </a:r>
            <a:r>
              <a:rPr sz="3500"/>
              <a:t>Pancake” slab models with an arbitrary number of inhomogeneities  </a:t>
            </a:r>
            <a:r>
              <a:t>    </a:t>
            </a:r>
          </a:p>
        </p:txBody>
      </p:sp>
      <p:grpSp>
        <p:nvGrpSpPr>
          <p:cNvPr id="433" name="Group"/>
          <p:cNvGrpSpPr/>
          <p:nvPr/>
        </p:nvGrpSpPr>
        <p:grpSpPr>
          <a:xfrm>
            <a:off x="1253998" y="2860523"/>
            <a:ext cx="10496804" cy="5914948"/>
            <a:chOff x="0" y="0"/>
            <a:chExt cx="10496802" cy="5914947"/>
          </a:xfrm>
        </p:grpSpPr>
        <p:pic>
          <p:nvPicPr>
            <p:cNvPr id="431" name="figura1.pdf" descr="figura1.pdf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152651" y="0"/>
              <a:ext cx="8191501" cy="4953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32" name="Spatially quasi flat analogues of “Swiss cheese” models"/>
            <p:cNvSpPr txBox="1"/>
            <p:nvPr/>
          </p:nvSpPr>
          <p:spPr>
            <a:xfrm>
              <a:off x="0" y="5230814"/>
              <a:ext cx="10496803" cy="68413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algn="l">
                <a:defRPr b="1" sz="3900">
                  <a:solidFill>
                    <a:schemeClr val="accent1">
                      <a:hueOff val="114395"/>
                      <a:lumOff val="-24975"/>
                    </a:schemeClr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r>
                <a:rPr sz="3000"/>
                <a:t>Spatially quasi flat analogues of “Swiss cheese” models</a:t>
              </a:r>
              <a:r>
                <a:t> 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prism dir="l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3" dur="1000"/>
                                        <p:tgtEl>
                                          <p:spTgt spid="4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30" grpId="1"/>
      <p:bldP build="whole" bldLvl="1" animBg="1" rev="0" advAuto="0" spid="433" grpId="2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5" name="SzIIregion4b.pdf" descr="SzIIregion4b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64732" y="1609098"/>
            <a:ext cx="5675788" cy="5504710"/>
          </a:xfrm>
          <a:prstGeom prst="rect">
            <a:avLst/>
          </a:prstGeom>
          <a:ln w="12700">
            <a:miter lim="400000"/>
          </a:ln>
        </p:spPr>
      </p:pic>
      <p:sp>
        <p:nvSpPr>
          <p:cNvPr id="436" name="Szekeres II region:  non-comoving CDM dust with non-relativistic peculiar velocities"/>
          <p:cNvSpPr txBox="1"/>
          <p:nvPr/>
        </p:nvSpPr>
        <p:spPr>
          <a:xfrm>
            <a:off x="896194" y="7097837"/>
            <a:ext cx="10496804" cy="11573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b="1" sz="3900">
                <a:solidFill>
                  <a:schemeClr val="accent1">
                    <a:hueOff val="114395"/>
                    <a:lumOff val="-24975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sz="3000"/>
              <a:t>Szekeres II region:  non-comoving CDM dust with</a:t>
            </a:r>
            <a:r>
              <a:t> </a:t>
            </a:r>
            <a:r>
              <a:rPr sz="3000"/>
              <a:t>non-relativistic peculiar velocities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prism dir="l"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Equation"/>
          <p:cNvSpPr txBox="1"/>
          <p:nvPr/>
        </p:nvSpPr>
        <p:spPr>
          <a:xfrm>
            <a:off x="1232301" y="3546234"/>
            <a:ext cx="7373233" cy="1069895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sz="1800"/>
            </a:pPr>
            <a14:m>
              <m:oMathPara>
                <m:oMathParaPr>
                  <m:jc m:val="centerGroup"/>
                </m:oMathParaPr>
                <m:oMath>
                  <m:f>
                    <m:fPr>
                      <m:ctrlPr>
                        <a:rPr xmlns:a="http://schemas.openxmlformats.org/drawingml/2006/main" sz="3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</m:ctrlPr>
                      <m:type m:val="bar"/>
                    </m:fPr>
                    <m:num>
                      <m:r>
                        <a:rPr xmlns:a="http://schemas.openxmlformats.org/drawingml/2006/main" sz="3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8</m:t>
                      </m:r>
                      <m:r>
                        <a:rPr xmlns:a="http://schemas.openxmlformats.org/drawingml/2006/main" sz="3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π</m:t>
                      </m:r>
                    </m:num>
                    <m:den>
                      <m:r>
                        <a:rPr xmlns:a="http://schemas.openxmlformats.org/drawingml/2006/main" sz="3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sSubSup>
                        <m:e>
                          <m:bar>
                            <m:barPr>
                              <m:ctrlPr>
                                <a:rPr xmlns:a="http://schemas.openxmlformats.org/drawingml/2006/main" sz="3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  <m:pos m:val="top"/>
                            </m:barPr>
                            <m:e>
                              <m:r>
                                <a:rPr xmlns:a="http://schemas.openxmlformats.org/drawingml/2006/main" sz="3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</m:bar>
                        </m:e>
                        <m:sub>
                          <m:r>
                            <a:rPr xmlns:a="http://schemas.openxmlformats.org/drawingml/2006/main" sz="3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xmlns:a="http://schemas.openxmlformats.org/drawingml/2006/main" sz="3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den>
                  </m:f>
                  <m:r>
                    <a:rPr xmlns:a="http://schemas.openxmlformats.org/drawingml/2006/main" sz="3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ρ</m:t>
                  </m:r>
                  <m:r>
                    <a:rPr xmlns:a="http://schemas.openxmlformats.org/drawingml/2006/main" sz="3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(</m:t>
                  </m:r>
                  <m:r>
                    <a:rPr xmlns:a="http://schemas.openxmlformats.org/drawingml/2006/main" sz="3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t</m:t>
                  </m:r>
                  <m:r>
                    <a:rPr xmlns:a="http://schemas.openxmlformats.org/drawingml/2006/main" sz="3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,</m:t>
                  </m:r>
                  <m:sSup>
                    <m:e>
                      <m:r>
                        <a:rPr xmlns:a="http://schemas.openxmlformats.org/drawingml/2006/main" sz="3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x</m:t>
                      </m:r>
                    </m:e>
                    <m:sup>
                      <m:r>
                        <a:rPr xmlns:a="http://schemas.openxmlformats.org/drawingml/2006/main" sz="3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i</m:t>
                      </m:r>
                    </m:sup>
                  </m:sSup>
                  <m:r>
                    <a:rPr xmlns:a="http://schemas.openxmlformats.org/drawingml/2006/main" sz="3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)</m:t>
                  </m:r>
                  <m:r>
                    <a:rPr xmlns:a="http://schemas.openxmlformats.org/drawingml/2006/main" sz="3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=</m:t>
                  </m:r>
                  <m:f>
                    <m:fPr>
                      <m:ctrlPr>
                        <a:rPr xmlns:a="http://schemas.openxmlformats.org/drawingml/2006/main" sz="3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</m:ctrlPr>
                      <m:type m:val="bar"/>
                    </m:fPr>
                    <m:num>
                      <m:r>
                        <a:rPr xmlns:a="http://schemas.openxmlformats.org/drawingml/2006/main" sz="3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8</m:t>
                      </m:r>
                      <m:r>
                        <a:rPr xmlns:a="http://schemas.openxmlformats.org/drawingml/2006/main" sz="3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π</m:t>
                      </m:r>
                    </m:num>
                    <m:den>
                      <m:r>
                        <a:rPr xmlns:a="http://schemas.openxmlformats.org/drawingml/2006/main" sz="3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sSubSup>
                        <m:e>
                          <m:bar>
                            <m:barPr>
                              <m:ctrlPr>
                                <a:rPr xmlns:a="http://schemas.openxmlformats.org/drawingml/2006/main" sz="3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  <m:pos m:val="top"/>
                            </m:barPr>
                            <m:e>
                              <m:r>
                                <a:rPr xmlns:a="http://schemas.openxmlformats.org/drawingml/2006/main" sz="3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</m:bar>
                        </m:e>
                        <m:sub>
                          <m:r>
                            <a:rPr xmlns:a="http://schemas.openxmlformats.org/drawingml/2006/main" sz="3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xmlns:a="http://schemas.openxmlformats.org/drawingml/2006/main" sz="3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den>
                  </m:f>
                  <m:bar>
                    <m:barPr>
                      <m:ctrlPr>
                        <a:rPr xmlns:a="http://schemas.openxmlformats.org/drawingml/2006/main" sz="3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</m:ctrlPr>
                      <m:pos m:val="top"/>
                    </m:barPr>
                    <m:e>
                      <m:r>
                        <a:rPr xmlns:a="http://schemas.openxmlformats.org/drawingml/2006/main" sz="3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ρ</m:t>
                      </m:r>
                    </m:e>
                  </m:bar>
                  <m:r>
                    <a:rPr xmlns:a="http://schemas.openxmlformats.org/drawingml/2006/main" sz="3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(</m:t>
                  </m:r>
                  <m:r>
                    <a:rPr xmlns:a="http://schemas.openxmlformats.org/drawingml/2006/main" sz="3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t</m:t>
                  </m:r>
                  <m:r>
                    <a:rPr xmlns:a="http://schemas.openxmlformats.org/drawingml/2006/main" sz="3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)</m:t>
                  </m:r>
                  <m:r>
                    <a:rPr xmlns:a="http://schemas.openxmlformats.org/drawingml/2006/main" sz="3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-</m:t>
                  </m:r>
                  <m:f>
                    <m:fPr>
                      <m:ctrlPr>
                        <a:rPr xmlns:a="http://schemas.openxmlformats.org/drawingml/2006/main" sz="3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</m:ctrlPr>
                      <m:type m:val="bar"/>
                    </m:fPr>
                    <m:num>
                      <m:sSup>
                        <m:e>
                          <m:r>
                            <a:rPr xmlns:a="http://schemas.openxmlformats.org/drawingml/2006/main" sz="3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f</m:t>
                          </m:r>
                        </m:e>
                        <m:sup>
                          <m:r>
                            <a:rPr xmlns:a="http://schemas.openxmlformats.org/drawingml/2006/main" sz="3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xmlns:a="http://schemas.openxmlformats.org/drawingml/2006/main" sz="3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e>
                          <m:r>
                            <a:rPr xmlns:a="http://schemas.openxmlformats.org/drawingml/2006/main" sz="3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X</m:t>
                          </m:r>
                        </m:e>
                        <m:sub>
                          <m:r>
                            <a:rPr xmlns:a="http://schemas.openxmlformats.org/drawingml/2006/main" sz="3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xmlns:a="http://schemas.openxmlformats.org/drawingml/2006/main" sz="3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y</m:t>
                          </m:r>
                          <m:r>
                            <a:rPr xmlns:a="http://schemas.openxmlformats.org/drawingml/2006/main" sz="3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y</m:t>
                          </m:r>
                        </m:sub>
                      </m:sSub>
                      <m:r>
                        <a:rPr xmlns:a="http://schemas.openxmlformats.org/drawingml/2006/main" sz="3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e>
                          <m:r>
                            <a:rPr xmlns:a="http://schemas.openxmlformats.org/drawingml/2006/main" sz="3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X</m:t>
                          </m:r>
                        </m:e>
                        <m:sub>
                          <m:r>
                            <a:rPr xmlns:a="http://schemas.openxmlformats.org/drawingml/2006/main" sz="3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xmlns:a="http://schemas.openxmlformats.org/drawingml/2006/main" sz="3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x</m:t>
                          </m:r>
                          <m:r>
                            <a:rPr xmlns:a="http://schemas.openxmlformats.org/drawingml/2006/main" sz="3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x</m:t>
                          </m:r>
                        </m:sub>
                      </m:sSub>
                      <m:r>
                        <a:rPr xmlns:a="http://schemas.openxmlformats.org/drawingml/2006/main" sz="3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num>
                    <m:den>
                      <m:sSup>
                        <m:e>
                          <m:r>
                            <a:rPr xmlns:a="http://schemas.openxmlformats.org/drawingml/2006/main" sz="3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S</m:t>
                          </m:r>
                        </m:e>
                        <m:sup>
                          <m:r>
                            <a:rPr xmlns:a="http://schemas.openxmlformats.org/drawingml/2006/main" sz="3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xmlns:a="http://schemas.openxmlformats.org/drawingml/2006/main" sz="3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X</m:t>
                      </m:r>
                    </m:den>
                  </m:f>
                  <m:r>
                    <a:rPr xmlns:a="http://schemas.openxmlformats.org/drawingml/2006/main" sz="3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+</m:t>
                  </m:r>
                  <m:f>
                    <m:fPr>
                      <m:ctrlPr>
                        <a:rPr xmlns:a="http://schemas.openxmlformats.org/drawingml/2006/main" sz="3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</m:ctrlPr>
                      <m:type m:val="bar"/>
                    </m:fPr>
                    <m:num>
                      <m:r>
                        <a:rPr xmlns:a="http://schemas.openxmlformats.org/drawingml/2006/main" sz="3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limUpp>
                        <m:e>
                          <m:r>
                            <a:rPr xmlns:a="http://schemas.openxmlformats.org/drawingml/2006/main" sz="3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S</m:t>
                          </m:r>
                        </m:e>
                        <m:lim>
                          <m:r>
                            <a:rPr xmlns:a="http://schemas.openxmlformats.org/drawingml/2006/main" sz="3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·</m:t>
                          </m:r>
                        </m:lim>
                      </m:limUpp>
                      <m:limUpp>
                        <m:e>
                          <m:r>
                            <a:rPr xmlns:a="http://schemas.openxmlformats.org/drawingml/2006/main" sz="3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X</m:t>
                          </m:r>
                        </m:e>
                        <m:lim>
                          <m:r>
                            <a:rPr xmlns:a="http://schemas.openxmlformats.org/drawingml/2006/main" sz="3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·</m:t>
                          </m:r>
                        </m:lim>
                      </m:limUpp>
                    </m:num>
                    <m:den>
                      <m:r>
                        <a:rPr xmlns:a="http://schemas.openxmlformats.org/drawingml/2006/main" sz="3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S</m:t>
                      </m:r>
                      <m:r>
                        <a:rPr xmlns:a="http://schemas.openxmlformats.org/drawingml/2006/main" sz="3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X</m:t>
                      </m:r>
                    </m:den>
                  </m:f>
                  <m:r>
                    <a:rPr xmlns:a="http://schemas.openxmlformats.org/drawingml/2006/main" sz="3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,</m:t>
                  </m:r>
                </m:oMath>
              </m:oMathPara>
            </a14:m>
            <a:endParaRPr sz="3000"/>
          </a:p>
        </p:txBody>
      </p:sp>
      <p:sp>
        <p:nvSpPr>
          <p:cNvPr id="439" name="Equation"/>
          <p:cNvSpPr txBox="1"/>
          <p:nvPr/>
        </p:nvSpPr>
        <p:spPr>
          <a:xfrm>
            <a:off x="1255721" y="6024633"/>
            <a:ext cx="5432480" cy="1008542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sz="1800"/>
            </a:pPr>
            <a14:m>
              <m:oMathPara>
                <m:oMathParaPr>
                  <m:jc m:val="centerGroup"/>
                </m:oMathParaPr>
                <m:oMath>
                  <m:f>
                    <m:fPr>
                      <m:ctrlPr>
                        <a:rPr xmlns:a="http://schemas.openxmlformats.org/drawingml/2006/main" sz="31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</m:ctrlPr>
                      <m:type m:val="bar"/>
                    </m:fPr>
                    <m:num>
                      <m:r>
                        <a:rPr xmlns:a="http://schemas.openxmlformats.org/drawingml/2006/main" sz="31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xmlns:a="http://schemas.openxmlformats.org/drawingml/2006/main" sz="31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xmlns:a="http://schemas.openxmlformats.org/drawingml/2006/main" sz="31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t</m:t>
                      </m:r>
                      <m:r>
                        <a:rPr xmlns:a="http://schemas.openxmlformats.org/drawingml/2006/main" sz="31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sSup>
                        <m:e>
                          <m:r>
                            <a:rPr xmlns:a="http://schemas.openxmlformats.org/drawingml/2006/main" sz="31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x</m:t>
                          </m:r>
                        </m:e>
                        <m:sup>
                          <m:r>
                            <a:rPr xmlns:a="http://schemas.openxmlformats.org/drawingml/2006/main" sz="31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i</m:t>
                          </m:r>
                        </m:sup>
                      </m:sSup>
                      <m:r>
                        <a:rPr xmlns:a="http://schemas.openxmlformats.org/drawingml/2006/main" sz="31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num>
                    <m:den>
                      <m:sSub>
                        <m:e>
                          <m:bar>
                            <m:barPr>
                              <m:ctrlPr>
                                <a:rPr xmlns:a="http://schemas.openxmlformats.org/drawingml/2006/main" sz="31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  <m:pos m:val="top"/>
                            </m:barPr>
                            <m:e>
                              <m:r>
                                <a:rPr xmlns:a="http://schemas.openxmlformats.org/drawingml/2006/main" sz="31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</m:bar>
                        </m:e>
                        <m:sub>
                          <m:r>
                            <a:rPr xmlns:a="http://schemas.openxmlformats.org/drawingml/2006/main" sz="31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den>
                  </m:f>
                  <m:r>
                    <a:rPr xmlns:a="http://schemas.openxmlformats.org/drawingml/2006/main" sz="31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=</m:t>
                  </m:r>
                  <m:f>
                    <m:fPr>
                      <m:ctrlPr>
                        <a:rPr xmlns:a="http://schemas.openxmlformats.org/drawingml/2006/main" sz="31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</m:ctrlPr>
                      <m:type m:val="bar"/>
                    </m:fPr>
                    <m:num>
                      <m:bar>
                        <m:barPr>
                          <m:ctrlPr>
                            <a:rPr xmlns:a="http://schemas.openxmlformats.org/drawingml/2006/main" sz="31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  <m:pos m:val="top"/>
                        </m:barPr>
                        <m:e>
                          <m:r>
                            <a:rPr xmlns:a="http://schemas.openxmlformats.org/drawingml/2006/main" sz="31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</m:bar>
                      <m:r>
                        <a:rPr xmlns:a="http://schemas.openxmlformats.org/drawingml/2006/main" sz="31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xmlns:a="http://schemas.openxmlformats.org/drawingml/2006/main" sz="31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t</m:t>
                      </m:r>
                      <m:r>
                        <a:rPr xmlns:a="http://schemas.openxmlformats.org/drawingml/2006/main" sz="31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num>
                    <m:den>
                      <m:sSub>
                        <m:e>
                          <m:bar>
                            <m:barPr>
                              <m:ctrlPr>
                                <a:rPr xmlns:a="http://schemas.openxmlformats.org/drawingml/2006/main" sz="31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  <m:pos m:val="top"/>
                            </m:barPr>
                            <m:e>
                              <m:r>
                                <a:rPr xmlns:a="http://schemas.openxmlformats.org/drawingml/2006/main" sz="31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</m:bar>
                        </m:e>
                        <m:sub>
                          <m:r>
                            <a:rPr xmlns:a="http://schemas.openxmlformats.org/drawingml/2006/main" sz="31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den>
                  </m:f>
                  <m:r>
                    <a:rPr xmlns:a="http://schemas.openxmlformats.org/drawingml/2006/main" sz="31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+</m:t>
                  </m:r>
                  <m:f>
                    <m:fPr>
                      <m:ctrlPr>
                        <a:rPr xmlns:a="http://schemas.openxmlformats.org/drawingml/2006/main" sz="31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</m:ctrlPr>
                      <m:type m:val="bar"/>
                    </m:fPr>
                    <m:num>
                      <m:limUpp>
                        <m:e>
                          <m:r>
                            <a:rPr xmlns:a="http://schemas.openxmlformats.org/drawingml/2006/main" sz="31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X</m:t>
                          </m:r>
                        </m:e>
                        <m:lim>
                          <m:r>
                            <a:rPr xmlns:a="http://schemas.openxmlformats.org/drawingml/2006/main" sz="31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·</m:t>
                          </m:r>
                        </m:lim>
                      </m:limUpp>
                    </m:num>
                    <m:den>
                      <m:r>
                        <a:rPr xmlns:a="http://schemas.openxmlformats.org/drawingml/2006/main" sz="31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sSub>
                        <m:e>
                          <m:bar>
                            <m:barPr>
                              <m:ctrlPr>
                                <a:rPr xmlns:a="http://schemas.openxmlformats.org/drawingml/2006/main" sz="31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  <m:pos m:val="top"/>
                            </m:barPr>
                            <m:e>
                              <m:r>
                                <a:rPr xmlns:a="http://schemas.openxmlformats.org/drawingml/2006/main" sz="31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</m:bar>
                        </m:e>
                        <m:sub>
                          <m:r>
                            <a:rPr xmlns:a="http://schemas.openxmlformats.org/drawingml/2006/main" sz="31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xmlns:a="http://schemas.openxmlformats.org/drawingml/2006/main" sz="31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X</m:t>
                      </m:r>
                    </m:den>
                  </m:f>
                </m:oMath>
              </m:oMathPara>
            </a14:m>
            <a:endParaRPr sz="3100"/>
          </a:p>
        </p:txBody>
      </p:sp>
      <p:grpSp>
        <p:nvGrpSpPr>
          <p:cNvPr id="442" name="Group"/>
          <p:cNvGrpSpPr/>
          <p:nvPr/>
        </p:nvGrpSpPr>
        <p:grpSpPr>
          <a:xfrm>
            <a:off x="1016938" y="1330669"/>
            <a:ext cx="9189423" cy="1485068"/>
            <a:chOff x="0" y="0"/>
            <a:chExt cx="9189421" cy="1485067"/>
          </a:xfrm>
        </p:grpSpPr>
        <p:sp>
          <p:nvSpPr>
            <p:cNvPr id="440" name="Equation"/>
            <p:cNvSpPr txBox="1"/>
            <p:nvPr/>
          </p:nvSpPr>
          <p:spPr>
            <a:xfrm>
              <a:off x="104652" y="749546"/>
              <a:ext cx="9084770" cy="7355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algn="l" defTabSz="914400" latinLnBrk="1">
                <a:defRPr sz="1800"/>
              </a:pPr>
              <a14:m>
                <m:oMathPara>
                  <m:oMathParaPr>
                    <m:jc m:val="centerGroup"/>
                  </m:oMathParaPr>
                  <m:oMath>
                    <m:r>
                      <a:rPr xmlns:a="http://schemas.openxmlformats.org/drawingml/2006/main" sz="27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τ</m:t>
                    </m:r>
                    <m:r>
                      <a:rPr xmlns:a="http://schemas.openxmlformats.org/drawingml/2006/main" sz="27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e>
                        <m:bar>
                          <m:barPr>
                            <m:ctrlPr>
                              <a:rPr xmlns:a="http://schemas.openxmlformats.org/drawingml/2006/main" sz="27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  <m:pos m:val="top"/>
                          </m:barPr>
                          <m:e>
                            <m:r>
                              <a:rPr xmlns:a="http://schemas.openxmlformats.org/drawingml/2006/main" sz="27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</m:bar>
                      </m:e>
                      <m:sub>
                        <m:r>
                          <a:rPr xmlns:a="http://schemas.openxmlformats.org/drawingml/2006/main" sz="27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xmlns:a="http://schemas.openxmlformats.org/drawingml/2006/main" sz="27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t</m:t>
                    </m:r>
                    <m:r>
                      <a:rPr xmlns:a="http://schemas.openxmlformats.org/drawingml/2006/main" sz="27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xmlns:a="http://schemas.openxmlformats.org/drawingml/2006/main" sz="27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H</m:t>
                    </m:r>
                    <m:r>
                      <a:rPr xmlns:a="http://schemas.openxmlformats.org/drawingml/2006/main" sz="27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≡</m:t>
                    </m:r>
                    <m:f>
                      <m:fPr>
                        <m:ctrlPr>
                          <a:rPr xmlns:a="http://schemas.openxmlformats.org/drawingml/2006/main" sz="27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  <m:type m:val="bar"/>
                      </m:fPr>
                      <m:num>
                        <m:r>
                          <m:rPr>
                            <m:sty m:val="p"/>
                          </m:rPr>
                          <a:rPr xmlns:a="http://schemas.openxmlformats.org/drawingml/2006/main" sz="27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Θ</m:t>
                        </m:r>
                      </m:num>
                      <m:den>
                        <m:r>
                          <a:rPr xmlns:a="http://schemas.openxmlformats.org/drawingml/2006/main" sz="27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  <m:r>
                      <a:rPr xmlns:a="http://schemas.openxmlformats.org/drawingml/2006/main" sz="27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m:rPr>
                        <m:sty m:val="p"/>
                      </m:rPr>
                      <a:rPr xmlns:a="http://schemas.openxmlformats.org/drawingml/2006/main" sz="27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Normalize</m:t>
                    </m:r>
                    <m:r>
                      <m:rPr>
                        <m:sty m:val="p"/>
                      </m:rPr>
                      <a:rPr xmlns:a="http://schemas.openxmlformats.org/drawingml/2006/main" sz="27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with</m:t>
                    </m:r>
                    <m:sSub>
                      <m:e>
                        <m:bar>
                          <m:barPr>
                            <m:ctrlPr>
                              <a:rPr xmlns:a="http://schemas.openxmlformats.org/drawingml/2006/main" sz="27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  <m:pos m:val="top"/>
                          </m:barPr>
                          <m:e>
                            <m:r>
                              <m:rPr>
                                <m:sty m:val="p"/>
                              </m:rPr>
                              <a:rPr xmlns:a="http://schemas.openxmlformats.org/drawingml/2006/main" sz="27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</m:bar>
                      </m:e>
                      <m:sub>
                        <m:r>
                          <a:rPr xmlns:a="http://schemas.openxmlformats.org/drawingml/2006/main" sz="27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xmlns:a="http://schemas.openxmlformats.org/drawingml/2006/main" sz="27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xmlns:a="http://schemas.openxmlformats.org/drawingml/2006/main" sz="27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100</m:t>
                    </m:r>
                    <m:r>
                      <m:rPr>
                        <m:sty m:val="p"/>
                      </m:rPr>
                      <a:rPr xmlns:a="http://schemas.openxmlformats.org/drawingml/2006/main" sz="27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h</m:t>
                    </m:r>
                    <m:r>
                      <m:rPr>
                        <m:sty m:val="p"/>
                      </m:rPr>
                      <a:rPr xmlns:a="http://schemas.openxmlformats.org/drawingml/2006/main" sz="27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Km</m:t>
                    </m:r>
                    <m:r>
                      <a:rPr xmlns:a="http://schemas.openxmlformats.org/drawingml/2006/main" sz="27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m:rPr>
                        <m:sty m:val="p"/>
                      </m:rPr>
                      <a:rPr xmlns:a="http://schemas.openxmlformats.org/drawingml/2006/main" sz="27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s</m:t>
                    </m:r>
                    <m:r>
                      <m:rPr>
                        <m:sty m:val="p"/>
                      </m:rPr>
                      <a:rPr xmlns:a="http://schemas.openxmlformats.org/drawingml/2006/main" sz="27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Mpc</m:t>
                    </m:r>
                  </m:oMath>
                </m:oMathPara>
              </a14:m>
              <a:endParaRPr sz="2700"/>
            </a:p>
          </p:txBody>
        </p:sp>
        <p:sp>
          <p:nvSpPr>
            <p:cNvPr id="441" name="Dimensionless variables"/>
            <p:cNvSpPr/>
            <p:nvPr/>
          </p:nvSpPr>
          <p:spPr>
            <a:xfrm>
              <a:off x="0" y="-1"/>
              <a:ext cx="4860471" cy="584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algn="l">
                <a:defRPr sz="2700">
                  <a:solidFill>
                    <a:schemeClr val="accent1">
                      <a:hueOff val="114395"/>
                      <a:lumOff val="-24975"/>
                    </a:schemeClr>
                  </a:solidFill>
                  <a:latin typeface="Arial Black"/>
                  <a:ea typeface="Arial Black"/>
                  <a:cs typeface="Arial Black"/>
                  <a:sym typeface="Arial Black"/>
                </a:defRPr>
              </a:lvl1pPr>
            </a:lstStyle>
            <a:p>
              <a:pPr>
                <a:defRPr>
                  <a:latin typeface="Bradley Hand ITC TT-Bold"/>
                  <a:ea typeface="Bradley Hand ITC TT-Bold"/>
                  <a:cs typeface="Bradley Hand ITC TT-Bold"/>
                  <a:sym typeface="Bradley Hand ITC TT-Bold"/>
                </a:defRPr>
              </a:pPr>
              <a:r>
                <a:rPr>
                  <a:latin typeface="Arial Black"/>
                  <a:ea typeface="Arial Black"/>
                  <a:cs typeface="Arial Black"/>
                  <a:sym typeface="Arial Black"/>
                </a:rPr>
                <a:t>Dimensionless variables</a:t>
              </a:r>
            </a:p>
          </p:txBody>
        </p:sp>
      </p:grpSp>
      <p:sp>
        <p:nvSpPr>
          <p:cNvPr id="443" name="Background variables &amp; exact fluctuations"/>
          <p:cNvSpPr/>
          <p:nvPr/>
        </p:nvSpPr>
        <p:spPr>
          <a:xfrm>
            <a:off x="1016938" y="2888885"/>
            <a:ext cx="10240917" cy="58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2700">
                <a:solidFill>
                  <a:srgbClr val="FF2600"/>
                </a:solidFill>
              </a:defRPr>
            </a:pPr>
            <a:r>
              <a:rPr>
                <a:latin typeface="Arial Black"/>
                <a:ea typeface="Arial Black"/>
                <a:cs typeface="Arial Black"/>
                <a:sym typeface="Arial Black"/>
              </a:rPr>
              <a:t>Background variables </a:t>
            </a:r>
            <a:r>
              <a:rPr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&amp;</a:t>
            </a:r>
            <a:r>
              <a:rPr>
                <a:latin typeface="Arial Black"/>
                <a:ea typeface="Arial Black"/>
                <a:cs typeface="Arial Black"/>
                <a:sym typeface="Arial Black"/>
              </a:rPr>
              <a:t> </a:t>
            </a:r>
            <a:r>
              <a:rPr>
                <a:solidFill>
                  <a:schemeClr val="accent3">
                    <a:hueOff val="914337"/>
                    <a:satOff val="31515"/>
                    <a:lumOff val="-30790"/>
                  </a:schemeClr>
                </a:solidFill>
                <a:latin typeface="Arial Black"/>
                <a:ea typeface="Arial Black"/>
                <a:cs typeface="Arial Black"/>
                <a:sym typeface="Arial Black"/>
              </a:rPr>
              <a:t>exact fluctuations</a:t>
            </a:r>
          </a:p>
        </p:txBody>
      </p:sp>
      <p:grpSp>
        <p:nvGrpSpPr>
          <p:cNvPr id="453" name="Group"/>
          <p:cNvGrpSpPr/>
          <p:nvPr/>
        </p:nvGrpSpPr>
        <p:grpSpPr>
          <a:xfrm>
            <a:off x="1543724" y="4373293"/>
            <a:ext cx="5819369" cy="1147881"/>
            <a:chOff x="0" y="0"/>
            <a:chExt cx="5819368" cy="1147880"/>
          </a:xfrm>
        </p:grpSpPr>
        <p:sp>
          <p:nvSpPr>
            <p:cNvPr id="444" name="Equation"/>
            <p:cNvSpPr txBox="1"/>
            <p:nvPr/>
          </p:nvSpPr>
          <p:spPr>
            <a:xfrm>
              <a:off x="4420226" y="557327"/>
              <a:ext cx="1265640" cy="3853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algn="l" defTabSz="914400" latinLnBrk="1">
                <a:defRPr sz="1800"/>
              </a:pPr>
              <a14:m>
                <m:oMathPara>
                  <m:oMathParaPr>
                    <m:jc m:val="centerGroup"/>
                  </m:oMathParaPr>
                  <m:oMath>
                    <m:sSup>
                      <m:e>
                        <m:r>
                          <a:rPr xmlns:a="http://schemas.openxmlformats.org/drawingml/2006/main" sz="3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δ</m:t>
                        </m:r>
                      </m:e>
                      <m:sup>
                        <m:r>
                          <a:rPr xmlns:a="http://schemas.openxmlformats.org/drawingml/2006/main" sz="3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ρ</m:t>
                        </m:r>
                      </m:sup>
                    </m:sSup>
                    <m:r>
                      <a:rPr xmlns:a="http://schemas.openxmlformats.org/drawingml/2006/main" sz="3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xmlns:a="http://schemas.openxmlformats.org/drawingml/2006/main" sz="3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t</m:t>
                    </m:r>
                    <m:r>
                      <a:rPr xmlns:a="http://schemas.openxmlformats.org/drawingml/2006/main" sz="3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p>
                      <m:e>
                        <m:r>
                          <a:rPr xmlns:a="http://schemas.openxmlformats.org/drawingml/2006/main" sz="3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x</m:t>
                        </m:r>
                      </m:e>
                      <m:sup>
                        <m:r>
                          <a:rPr xmlns:a="http://schemas.openxmlformats.org/drawingml/2006/main" sz="3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i</m:t>
                        </m:r>
                      </m:sup>
                    </m:sSup>
                    <m:r>
                      <a:rPr xmlns:a="http://schemas.openxmlformats.org/drawingml/2006/main" sz="3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</m:t>
                    </m:r>
                    <m:r>
                      <a:rPr xmlns:a="http://schemas.openxmlformats.org/drawingml/2006/main" sz="3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,</m:t>
                    </m:r>
                  </m:oMath>
                </m:oMathPara>
              </a14:m>
              <a:endParaRPr sz="3000"/>
            </a:p>
          </p:txBody>
        </p:sp>
        <p:sp>
          <p:nvSpPr>
            <p:cNvPr id="445" name="Equation"/>
            <p:cNvSpPr txBox="1"/>
            <p:nvPr/>
          </p:nvSpPr>
          <p:spPr>
            <a:xfrm>
              <a:off x="1993069" y="560124"/>
              <a:ext cx="1687281" cy="38252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algn="l" defTabSz="914400" latinLnBrk="1">
                <a:defRPr sz="1800"/>
              </a:pPr>
              <a14:m>
                <m:oMathPara>
                  <m:oMathParaPr>
                    <m:jc m:val="centerGroup"/>
                  </m:oMathParaPr>
                  <m:oMath>
                    <m:bar>
                      <m:barPr>
                        <m:ctrlPr>
                          <a:rPr xmlns:a="http://schemas.openxmlformats.org/drawingml/2006/main" sz="3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  <m:pos m:val="top"/>
                      </m:barPr>
                      <m:e>
                        <m:r>
                          <m:rPr>
                            <m:sty m:val="p"/>
                          </m:rPr>
                          <a:rPr xmlns:a="http://schemas.openxmlformats.org/drawingml/2006/main" sz="3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Ω</m:t>
                        </m:r>
                      </m:e>
                    </m:bar>
                    <m:r>
                      <a:rPr xmlns:a="http://schemas.openxmlformats.org/drawingml/2006/main" sz="3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xmlns:a="http://schemas.openxmlformats.org/drawingml/2006/main" sz="3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t</m:t>
                    </m:r>
                    <m:r>
                      <a:rPr xmlns:a="http://schemas.openxmlformats.org/drawingml/2006/main" sz="3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</m:t>
                    </m:r>
                    <m:r>
                      <a:rPr xmlns:a="http://schemas.openxmlformats.org/drawingml/2006/main" sz="3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+</m:t>
                    </m:r>
                  </m:oMath>
                </m:oMathPara>
              </a14:m>
              <a:endParaRPr sz="3000"/>
            </a:p>
          </p:txBody>
        </p:sp>
        <p:grpSp>
          <p:nvGrpSpPr>
            <p:cNvPr id="452" name="Group"/>
            <p:cNvGrpSpPr/>
            <p:nvPr/>
          </p:nvGrpSpPr>
          <p:grpSpPr>
            <a:xfrm>
              <a:off x="0" y="0"/>
              <a:ext cx="5819369" cy="1147881"/>
              <a:chOff x="0" y="0"/>
              <a:chExt cx="5819368" cy="1147880"/>
            </a:xfrm>
          </p:grpSpPr>
          <p:sp>
            <p:nvSpPr>
              <p:cNvPr id="446" name="Equation"/>
              <p:cNvSpPr txBox="1"/>
              <p:nvPr/>
            </p:nvSpPr>
            <p:spPr>
              <a:xfrm>
                <a:off x="0" y="567266"/>
                <a:ext cx="1804858" cy="38532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l" defTabSz="914400" latinLnBrk="1">
                  <a:defRPr sz="1800"/>
                </a:pPr>
                <a14:m>
                  <m:oMathPara>
                    <m:oMathParaPr>
                      <m:jc m:val="centerGroup"/>
                    </m:oMathParaPr>
                    <m:oMath>
                      <m:r>
                        <m:rPr>
                          <m:sty m:val="p"/>
                        </m:rPr>
                        <a:rPr xmlns:a="http://schemas.openxmlformats.org/drawingml/2006/main" sz="3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Ω</m:t>
                      </m:r>
                      <m:r>
                        <a:rPr xmlns:a="http://schemas.openxmlformats.org/drawingml/2006/main" sz="3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xmlns:a="http://schemas.openxmlformats.org/drawingml/2006/main" sz="3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t</m:t>
                      </m:r>
                      <m:r>
                        <a:rPr xmlns:a="http://schemas.openxmlformats.org/drawingml/2006/main" sz="3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sSup>
                        <m:e>
                          <m:r>
                            <a:rPr xmlns:a="http://schemas.openxmlformats.org/drawingml/2006/main" sz="3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x</m:t>
                          </m:r>
                        </m:e>
                        <m:sup>
                          <m:r>
                            <a:rPr xmlns:a="http://schemas.openxmlformats.org/drawingml/2006/main" sz="3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i</m:t>
                          </m:r>
                        </m:sup>
                      </m:sSup>
                      <m:r>
                        <a:rPr xmlns:a="http://schemas.openxmlformats.org/drawingml/2006/main" sz="3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xmlns:a="http://schemas.openxmlformats.org/drawingml/2006/main" sz="3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sz="3000"/>
              </a:p>
            </p:txBody>
          </p:sp>
          <p:sp>
            <p:nvSpPr>
              <p:cNvPr id="447" name="Line"/>
              <p:cNvSpPr/>
              <p:nvPr/>
            </p:nvSpPr>
            <p:spPr>
              <a:xfrm flipH="1">
                <a:off x="795464" y="8126"/>
                <a:ext cx="1" cy="584201"/>
              </a:xfrm>
              <a:prstGeom prst="line">
                <a:avLst/>
              </a:prstGeom>
              <a:noFill/>
              <a:ln w="63500" cap="flat">
                <a:solidFill>
                  <a:schemeClr val="accent1">
                    <a:lumOff val="-13575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457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76200" dist="12700" dir="540000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</a:p>
            </p:txBody>
          </p:sp>
          <p:sp>
            <p:nvSpPr>
              <p:cNvPr id="448" name="Line"/>
              <p:cNvSpPr/>
              <p:nvPr/>
            </p:nvSpPr>
            <p:spPr>
              <a:xfrm>
                <a:off x="2675224" y="0"/>
                <a:ext cx="1" cy="584201"/>
              </a:xfrm>
              <a:prstGeom prst="line">
                <a:avLst/>
              </a:prstGeom>
              <a:noFill/>
              <a:ln w="63500" cap="flat">
                <a:solidFill>
                  <a:schemeClr val="accent1">
                    <a:lumOff val="-13575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457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76200" dist="12700" dir="540000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</a:p>
            </p:txBody>
          </p:sp>
          <p:sp>
            <p:nvSpPr>
              <p:cNvPr id="449" name="Line"/>
              <p:cNvSpPr/>
              <p:nvPr/>
            </p:nvSpPr>
            <p:spPr>
              <a:xfrm>
                <a:off x="5238043" y="9657"/>
                <a:ext cx="1" cy="584201"/>
              </a:xfrm>
              <a:prstGeom prst="line">
                <a:avLst/>
              </a:prstGeom>
              <a:noFill/>
              <a:ln w="63500" cap="flat">
                <a:solidFill>
                  <a:schemeClr val="accent1">
                    <a:lumOff val="-13575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457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76200" dist="12700" dir="540000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</a:p>
            </p:txBody>
          </p:sp>
          <p:sp>
            <p:nvSpPr>
              <p:cNvPr id="450" name="Rectangle"/>
              <p:cNvSpPr/>
              <p:nvPr/>
            </p:nvSpPr>
            <p:spPr>
              <a:xfrm>
                <a:off x="4345693" y="355719"/>
                <a:ext cx="1473676" cy="792162"/>
              </a:xfrm>
              <a:prstGeom prst="rect">
                <a:avLst/>
              </a:prstGeom>
              <a:noFill/>
              <a:ln w="38100" cap="flat">
                <a:solidFill>
                  <a:schemeClr val="accent3">
                    <a:hueOff val="914337"/>
                    <a:satOff val="31515"/>
                    <a:lumOff val="-3079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457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76200" dist="12700" dir="540000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</a:p>
            </p:txBody>
          </p:sp>
          <p:sp>
            <p:nvSpPr>
              <p:cNvPr id="451" name="Rectangle"/>
              <p:cNvSpPr/>
              <p:nvPr/>
            </p:nvSpPr>
            <p:spPr>
              <a:xfrm>
                <a:off x="1889552" y="464690"/>
                <a:ext cx="1066933" cy="590473"/>
              </a:xfrm>
              <a:prstGeom prst="rect">
                <a:avLst/>
              </a:prstGeom>
              <a:noFill/>
              <a:ln w="25400" cap="flat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457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76200" dist="12700" dir="540000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</a:p>
            </p:txBody>
          </p:sp>
        </p:grpSp>
      </p:grpSp>
      <p:grpSp>
        <p:nvGrpSpPr>
          <p:cNvPr id="460" name="Group"/>
          <p:cNvGrpSpPr/>
          <p:nvPr/>
        </p:nvGrpSpPr>
        <p:grpSpPr>
          <a:xfrm>
            <a:off x="1256557" y="7078729"/>
            <a:ext cx="5775615" cy="1306387"/>
            <a:chOff x="0" y="0"/>
            <a:chExt cx="5775614" cy="1306385"/>
          </a:xfrm>
        </p:grpSpPr>
        <p:sp>
          <p:nvSpPr>
            <p:cNvPr id="454" name="Equation"/>
            <p:cNvSpPr txBox="1"/>
            <p:nvPr/>
          </p:nvSpPr>
          <p:spPr>
            <a:xfrm>
              <a:off x="0" y="726086"/>
              <a:ext cx="5655839" cy="3996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algn="l" defTabSz="914400" latinLnBrk="1">
                <a:defRPr sz="1800"/>
              </a:pPr>
              <a14:m>
                <m:oMathPara>
                  <m:oMathParaPr>
                    <m:jc m:val="centerGroup"/>
                  </m:oMathParaPr>
                  <m:oMath>
                    <m:r>
                      <m:rPr>
                        <m:scr m:val="script"/>
                      </m:rPr>
                      <a:rPr xmlns:a="http://schemas.openxmlformats.org/drawingml/2006/main" sz="31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H</m:t>
                    </m:r>
                    <m:r>
                      <a:rPr xmlns:a="http://schemas.openxmlformats.org/drawingml/2006/main" sz="31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xmlns:a="http://schemas.openxmlformats.org/drawingml/2006/main" sz="31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t</m:t>
                    </m:r>
                    <m:r>
                      <a:rPr xmlns:a="http://schemas.openxmlformats.org/drawingml/2006/main" sz="31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p>
                      <m:e>
                        <m:r>
                          <a:rPr xmlns:a="http://schemas.openxmlformats.org/drawingml/2006/main" sz="31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x</m:t>
                        </m:r>
                      </m:e>
                      <m:sup>
                        <m:r>
                          <a:rPr xmlns:a="http://schemas.openxmlformats.org/drawingml/2006/main" sz="31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i</m:t>
                        </m:r>
                      </m:sup>
                    </m:sSup>
                    <m:r>
                      <a:rPr xmlns:a="http://schemas.openxmlformats.org/drawingml/2006/main" sz="31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</m:t>
                    </m:r>
                    <m:r>
                      <a:rPr xmlns:a="http://schemas.openxmlformats.org/drawingml/2006/main" sz="31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bar>
                      <m:barPr>
                        <m:ctrlPr>
                          <a:rPr xmlns:a="http://schemas.openxmlformats.org/drawingml/2006/main" sz="31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  <m:pos m:val="top"/>
                      </m:barPr>
                      <m:e>
                        <m:r>
                          <m:rPr>
                            <m:scr m:val="script"/>
                          </m:rPr>
                          <a:rPr xmlns:a="http://schemas.openxmlformats.org/drawingml/2006/main" sz="31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e>
                    </m:bar>
                    <m:r>
                      <a:rPr xmlns:a="http://schemas.openxmlformats.org/drawingml/2006/main" sz="31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xmlns:a="http://schemas.openxmlformats.org/drawingml/2006/main" sz="31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t</m:t>
                    </m:r>
                    <m:r>
                      <a:rPr xmlns:a="http://schemas.openxmlformats.org/drawingml/2006/main" sz="31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</m:t>
                    </m:r>
                    <m:r>
                      <a:rPr xmlns:a="http://schemas.openxmlformats.org/drawingml/2006/main" sz="31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p>
                      <m:e>
                        <m:r>
                          <a:rPr xmlns:a="http://schemas.openxmlformats.org/drawingml/2006/main" sz="31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δ</m:t>
                        </m:r>
                      </m:e>
                      <m:sup>
                        <m:r>
                          <a:rPr xmlns:a="http://schemas.openxmlformats.org/drawingml/2006/main" sz="31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sup>
                    </m:sSup>
                    <m:r>
                      <a:rPr xmlns:a="http://schemas.openxmlformats.org/drawingml/2006/main" sz="31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xmlns:a="http://schemas.openxmlformats.org/drawingml/2006/main" sz="31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t</m:t>
                    </m:r>
                    <m:r>
                      <a:rPr xmlns:a="http://schemas.openxmlformats.org/drawingml/2006/main" sz="31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p>
                      <m:e>
                        <m:r>
                          <a:rPr xmlns:a="http://schemas.openxmlformats.org/drawingml/2006/main" sz="31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x</m:t>
                        </m:r>
                      </m:e>
                      <m:sup>
                        <m:r>
                          <a:rPr xmlns:a="http://schemas.openxmlformats.org/drawingml/2006/main" sz="31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i</m:t>
                        </m:r>
                      </m:sup>
                    </m:sSup>
                    <m:r>
                      <a:rPr xmlns:a="http://schemas.openxmlformats.org/drawingml/2006/main" sz="31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m:oMathPara>
              </a14:m>
              <a:endParaRPr sz="3100"/>
            </a:p>
          </p:txBody>
        </p:sp>
        <p:sp>
          <p:nvSpPr>
            <p:cNvPr id="455" name="Line"/>
            <p:cNvSpPr/>
            <p:nvPr/>
          </p:nvSpPr>
          <p:spPr>
            <a:xfrm flipH="1">
              <a:off x="623096" y="96332"/>
              <a:ext cx="1" cy="584201"/>
            </a:xfrm>
            <a:prstGeom prst="line">
              <a:avLst/>
            </a:prstGeom>
            <a:noFill/>
            <a:ln w="63500" cap="flat">
              <a:solidFill>
                <a:schemeClr val="accent1">
                  <a:lumOff val="-13575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457200"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762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456" name="Line"/>
            <p:cNvSpPr/>
            <p:nvPr/>
          </p:nvSpPr>
          <p:spPr>
            <a:xfrm>
              <a:off x="2827919" y="96332"/>
              <a:ext cx="1" cy="584201"/>
            </a:xfrm>
            <a:prstGeom prst="line">
              <a:avLst/>
            </a:prstGeom>
            <a:noFill/>
            <a:ln w="63500" cap="flat">
              <a:solidFill>
                <a:schemeClr val="accent1">
                  <a:lumOff val="-13575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457200"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762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457" name="Line"/>
            <p:cNvSpPr/>
            <p:nvPr/>
          </p:nvSpPr>
          <p:spPr>
            <a:xfrm>
              <a:off x="4880839" y="0"/>
              <a:ext cx="1" cy="584201"/>
            </a:xfrm>
            <a:prstGeom prst="line">
              <a:avLst/>
            </a:prstGeom>
            <a:noFill/>
            <a:ln w="63500" cap="flat">
              <a:solidFill>
                <a:schemeClr val="accent1">
                  <a:lumOff val="-13575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457200"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762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458" name="Rectangle"/>
            <p:cNvSpPr/>
            <p:nvPr/>
          </p:nvSpPr>
          <p:spPr>
            <a:xfrm>
              <a:off x="4301938" y="514225"/>
              <a:ext cx="1473677" cy="792161"/>
            </a:xfrm>
            <a:prstGeom prst="rect">
              <a:avLst/>
            </a:prstGeom>
            <a:noFill/>
            <a:ln w="38100" cap="flat">
              <a:solidFill>
                <a:schemeClr val="accent3">
                  <a:hueOff val="914337"/>
                  <a:satOff val="31515"/>
                  <a:lumOff val="-30790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457200"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762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459" name="Rectangle"/>
            <p:cNvSpPr/>
            <p:nvPr/>
          </p:nvSpPr>
          <p:spPr>
            <a:xfrm>
              <a:off x="2296237" y="640128"/>
              <a:ext cx="1066934" cy="590473"/>
            </a:xfrm>
            <a:prstGeom prst="rect">
              <a:avLst/>
            </a:prstGeom>
            <a:noFill/>
            <a:ln w="25400" cap="flat">
              <a:solidFill>
                <a:schemeClr val="accent5">
                  <a:hueOff val="-82419"/>
                  <a:satOff val="-9513"/>
                  <a:lumOff val="-16343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457200"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762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</p:grpSp>
      <p:grpSp>
        <p:nvGrpSpPr>
          <p:cNvPr id="466" name="Group"/>
          <p:cNvGrpSpPr/>
          <p:nvPr/>
        </p:nvGrpSpPr>
        <p:grpSpPr>
          <a:xfrm>
            <a:off x="8534807" y="5500404"/>
            <a:ext cx="3250709" cy="3059123"/>
            <a:chOff x="0" y="0"/>
            <a:chExt cx="3250707" cy="3059121"/>
          </a:xfrm>
        </p:grpSpPr>
        <p:sp>
          <p:nvSpPr>
            <p:cNvPr id="461" name="Equation"/>
            <p:cNvSpPr txBox="1"/>
            <p:nvPr/>
          </p:nvSpPr>
          <p:spPr>
            <a:xfrm>
              <a:off x="184430" y="779308"/>
              <a:ext cx="1489276" cy="9476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algn="l" defTabSz="914400" latinLnBrk="1">
                <a:defRPr sz="1800"/>
              </a:pPr>
              <a14:m>
                <m:oMathPara>
                  <m:oMathParaPr>
                    <m:jc m:val="centerGroup"/>
                  </m:oMathParaPr>
                  <m:oMath>
                    <m:bar>
                      <m:barPr>
                        <m:ctrlPr>
                          <a:rPr xmlns:a="http://schemas.openxmlformats.org/drawingml/2006/main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  <m:pos m:val="top"/>
                      </m:barPr>
                      <m:e>
                        <m:r>
                          <a:rPr xmlns:a="http://schemas.openxmlformats.org/drawingml/2006/main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e>
                    </m:bar>
                    <m:r>
                      <a:rPr xmlns:a="http://schemas.openxmlformats.org/drawingml/2006/main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xmlns:a="http://schemas.openxmlformats.org/drawingml/2006/main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t</m:t>
                    </m:r>
                    <m:r>
                      <a:rPr xmlns:a="http://schemas.openxmlformats.org/drawingml/2006/main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</m:t>
                    </m:r>
                    <m:r>
                      <a:rPr xmlns:a="http://schemas.openxmlformats.org/drawingml/2006/main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xmlns:a="http://schemas.openxmlformats.org/drawingml/2006/main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  <m:type m:val="bar"/>
                      </m:fPr>
                      <m:num>
                        <m:limUpp>
                          <m:e>
                            <m:r>
                              <a:rPr xmlns:a="http://schemas.openxmlformats.org/drawingml/2006/main" sz="32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S</m:t>
                            </m:r>
                          </m:e>
                          <m:lim>
                            <m:r>
                              <a:rPr xmlns:a="http://schemas.openxmlformats.org/drawingml/2006/main" sz="32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·</m:t>
                            </m:r>
                          </m:lim>
                        </m:limUpp>
                      </m:num>
                      <m:den>
                        <m:r>
                          <a:rPr xmlns:a="http://schemas.openxmlformats.org/drawingml/2006/main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S</m:t>
                        </m:r>
                      </m:den>
                    </m:f>
                  </m:oMath>
                </m:oMathPara>
              </a14:m>
              <a:endParaRPr sz="3200"/>
            </a:p>
          </p:txBody>
        </p:sp>
        <p:sp>
          <p:nvSpPr>
            <p:cNvPr id="462" name="Equation"/>
            <p:cNvSpPr txBox="1"/>
            <p:nvPr/>
          </p:nvSpPr>
          <p:spPr>
            <a:xfrm>
              <a:off x="295978" y="2089813"/>
              <a:ext cx="2682728" cy="8717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algn="l" defTabSz="914400" latinLnBrk="1">
                <a:defRPr sz="1800"/>
              </a:pPr>
              <a14:m>
                <m:oMathPara>
                  <m:oMathParaPr>
                    <m:jc m:val="centerGroup"/>
                  </m:oMathParaPr>
                  <m:oMath>
                    <m:sSup>
                      <m:e>
                        <m:bar>
                          <m:barPr>
                            <m:ctrlPr>
                              <a:rPr xmlns:a="http://schemas.openxmlformats.org/drawingml/2006/main" sz="32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  <m:pos m:val="top"/>
                          </m:barPr>
                          <m:e>
                            <m:r>
                              <a:rPr xmlns:a="http://schemas.openxmlformats.org/drawingml/2006/main" sz="32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</m:bar>
                      </m:e>
                      <m:sup>
                        <m:r>
                          <a:rPr xmlns:a="http://schemas.openxmlformats.org/drawingml/2006/main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xmlns:a="http://schemas.openxmlformats.org/drawingml/2006/main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xmlns:a="http://schemas.openxmlformats.org/drawingml/2006/main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  <m:type m:val="bar"/>
                      </m:fPr>
                      <m:num>
                        <m:r>
                          <a:rPr xmlns:a="http://schemas.openxmlformats.org/drawingml/2006/main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  <m:r>
                          <a:rPr xmlns:a="http://schemas.openxmlformats.org/drawingml/2006/main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π</m:t>
                        </m:r>
                      </m:num>
                      <m:den>
                        <m:r>
                          <a:rPr xmlns:a="http://schemas.openxmlformats.org/drawingml/2006/main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  <m:r>
                      <a:rPr xmlns:a="http://schemas.openxmlformats.org/drawingml/2006/main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bar>
                      <m:barPr>
                        <m:ctrlPr>
                          <a:rPr xmlns:a="http://schemas.openxmlformats.org/drawingml/2006/main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  <m:pos m:val="top"/>
                      </m:barPr>
                      <m:e>
                        <m:r>
                          <a:rPr xmlns:a="http://schemas.openxmlformats.org/drawingml/2006/main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ρ</m:t>
                        </m:r>
                      </m:e>
                    </m:bar>
                    <m:r>
                      <a:rPr xmlns:a="http://schemas.openxmlformats.org/drawingml/2006/main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xmlns:a="http://schemas.openxmlformats.org/drawingml/2006/main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Λ</m:t>
                    </m:r>
                    <m:r>
                      <a:rPr xmlns:a="http://schemas.openxmlformats.org/drawingml/2006/main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m:oMathPara>
              </a14:m>
              <a:endParaRPr sz="3200"/>
            </a:p>
          </p:txBody>
        </p:sp>
        <p:grpSp>
          <p:nvGrpSpPr>
            <p:cNvPr id="465" name="Group"/>
            <p:cNvGrpSpPr/>
            <p:nvPr/>
          </p:nvGrpSpPr>
          <p:grpSpPr>
            <a:xfrm>
              <a:off x="0" y="-1"/>
              <a:ext cx="3250708" cy="3059123"/>
              <a:chOff x="0" y="0"/>
              <a:chExt cx="3250707" cy="3059121"/>
            </a:xfrm>
          </p:grpSpPr>
          <p:sp>
            <p:nvSpPr>
              <p:cNvPr id="463" name="Rectangle"/>
              <p:cNvSpPr/>
              <p:nvPr/>
            </p:nvSpPr>
            <p:spPr>
              <a:xfrm>
                <a:off x="0" y="538739"/>
                <a:ext cx="3250708" cy="2520383"/>
              </a:xfrm>
              <a:prstGeom prst="rect">
                <a:avLst/>
              </a:prstGeom>
              <a:noFill/>
              <a:ln w="25400" cap="flat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457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76200" dist="12700" dir="540000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</a:p>
            </p:txBody>
          </p:sp>
          <p:sp>
            <p:nvSpPr>
              <p:cNvPr id="464" name="FLRW dynamics"/>
              <p:cNvSpPr/>
              <p:nvPr/>
            </p:nvSpPr>
            <p:spPr>
              <a:xfrm>
                <a:off x="41452" y="0"/>
                <a:ext cx="2968185" cy="5207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spAutoFit/>
              </a:bodyPr>
              <a:lstStyle>
                <a:lvl1pPr algn="l">
                  <a:defRPr sz="2400">
                    <a:solidFill>
                      <a:schemeClr val="accent5">
                        <a:hueOff val="-82419"/>
                        <a:satOff val="-9513"/>
                        <a:lumOff val="-16343"/>
                      </a:schemeClr>
                    </a:solidFill>
                    <a:latin typeface="Arial Black"/>
                    <a:ea typeface="Arial Black"/>
                    <a:cs typeface="Arial Black"/>
                    <a:sym typeface="Arial Black"/>
                  </a:defRPr>
                </a:lvl1pPr>
              </a:lstStyle>
              <a:p>
                <a:pPr>
                  <a:defRPr>
                    <a:latin typeface="Bradley Hand ITC TT-Bold"/>
                    <a:ea typeface="Bradley Hand ITC TT-Bold"/>
                    <a:cs typeface="Bradley Hand ITC TT-Bold"/>
                    <a:sym typeface="Bradley Hand ITC TT-Bold"/>
                  </a:defRPr>
                </a:pPr>
                <a:r>
                  <a:rPr>
                    <a:latin typeface="Arial Black"/>
                    <a:ea typeface="Arial Black"/>
                    <a:cs typeface="Arial Black"/>
                    <a:sym typeface="Arial Black"/>
                  </a:rPr>
                  <a:t>FLRW dynamics</a:t>
                </a: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prism dir="l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8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8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9" dur="1000"/>
                                        <p:tgtEl>
                                          <p:spTgt spid="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Class="entr" nodeType="clickEffect" presetSubtype="1" presetID="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Class="entr" nodeType="clickEffect" presetSubtype="8" presetID="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Class="entr" nodeType="clickEffect" presetSubtype="1" presetID="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Class="entr" nodeType="clickEffect" presetSubtype="8" presetID="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39" grpId="5"/>
      <p:bldP build="whole" bldLvl="1" animBg="1" rev="0" advAuto="0" spid="443" grpId="2"/>
      <p:bldP build="whole" bldLvl="1" animBg="1" rev="0" advAuto="0" spid="460" grpId="6"/>
      <p:bldP build="whole" bldLvl="1" animBg="1" rev="0" advAuto="0" spid="442" grpId="1"/>
      <p:bldP build="whole" bldLvl="1" animBg="1" rev="0" advAuto="0" spid="466" grpId="7"/>
      <p:bldP build="whole" bldLvl="1" animBg="1" rev="0" advAuto="0" spid="438" grpId="3"/>
      <p:bldP build="whole" bldLvl="1" animBg="1" rev="0" advAuto="0" spid="453" grpId="4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0" name="Group"/>
          <p:cNvGrpSpPr/>
          <p:nvPr/>
        </p:nvGrpSpPr>
        <p:grpSpPr>
          <a:xfrm>
            <a:off x="1228992" y="3726556"/>
            <a:ext cx="10537068" cy="1387993"/>
            <a:chOff x="0" y="0"/>
            <a:chExt cx="10537067" cy="1387992"/>
          </a:xfrm>
        </p:grpSpPr>
        <p:sp>
          <p:nvSpPr>
            <p:cNvPr id="468" name="Equation"/>
            <p:cNvSpPr txBox="1"/>
            <p:nvPr/>
          </p:nvSpPr>
          <p:spPr>
            <a:xfrm>
              <a:off x="0" y="36884"/>
              <a:ext cx="4798442" cy="135110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algn="l" defTabSz="914400" latinLnBrk="1">
                <a:defRPr sz="1800"/>
              </a:pPr>
              <a14:m>
                <m:oMathPara>
                  <m:oMathParaPr>
                    <m:jc m:val="centerGroup"/>
                  </m:oMathParaPr>
                  <m:oMath>
                    <m:sSubSup>
                      <m:e>
                        <m:r>
                          <m:rPr>
                            <m:sty m:val="p"/>
                          </m:rPr>
                          <a:rPr xmlns:a="http://schemas.openxmlformats.org/drawingml/2006/main" sz="4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xmlns:a="http://schemas.openxmlformats.org/drawingml/2006/main" sz="4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x</m:t>
                        </m:r>
                      </m:sub>
                      <m:sup>
                        <m:r>
                          <a:rPr xmlns:a="http://schemas.openxmlformats.org/drawingml/2006/main" sz="4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q</m:t>
                        </m:r>
                      </m:sup>
                    </m:sSubSup>
                    <m:r>
                      <a:rPr xmlns:a="http://schemas.openxmlformats.org/drawingml/2006/main" sz="4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≡</m:t>
                    </m:r>
                    <m:f>
                      <m:fPr>
                        <m:ctrlPr>
                          <a:rPr xmlns:a="http://schemas.openxmlformats.org/drawingml/2006/main" sz="4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  <m:type m:val="bar"/>
                      </m:fPr>
                      <m:num>
                        <m:r>
                          <a:rPr xmlns:a="http://schemas.openxmlformats.org/drawingml/2006/main" sz="4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  <m:r>
                          <a:rPr xmlns:a="http://schemas.openxmlformats.org/drawingml/2006/main" sz="4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π</m:t>
                        </m:r>
                        <m:sSub>
                          <m:e>
                            <m:r>
                              <a:rPr xmlns:a="http://schemas.openxmlformats.org/drawingml/2006/main" sz="42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q</m:t>
                            </m:r>
                          </m:e>
                          <m:sub>
                            <m:r>
                              <a:rPr xmlns:a="http://schemas.openxmlformats.org/drawingml/2006/main" sz="42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x</m:t>
                            </m:r>
                          </m:sub>
                        </m:sSub>
                      </m:num>
                      <m:den>
                        <m:r>
                          <a:rPr xmlns:a="http://schemas.openxmlformats.org/drawingml/2006/main" sz="4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  <m:sSubSup>
                          <m:e>
                            <m:r>
                              <a:rPr xmlns:a="http://schemas.openxmlformats.org/drawingml/2006/main" sz="42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  <m:sub>
                            <m:r>
                              <a:rPr xmlns:a="http://schemas.openxmlformats.org/drawingml/2006/main" sz="42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  <m:sup>
                            <m:r>
                              <a:rPr xmlns:a="http://schemas.openxmlformats.org/drawingml/2006/main" sz="42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den>
                    </m:f>
                    <m:r>
                      <a:rPr xmlns:a="http://schemas.openxmlformats.org/drawingml/2006/main" sz="4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xmlns:a="http://schemas.openxmlformats.org/drawingml/2006/main" sz="4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  <m:type m:val="bar"/>
                      </m:fPr>
                      <m:num>
                        <m:sSub>
                          <m:e>
                            <m:r>
                              <a:rPr xmlns:a="http://schemas.openxmlformats.org/drawingml/2006/main" sz="42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X</m:t>
                            </m:r>
                          </m:e>
                          <m:sub>
                            <m:r>
                              <a:rPr xmlns:a="http://schemas.openxmlformats.org/drawingml/2006/main" sz="42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x</m:t>
                            </m:r>
                            <m:r>
                              <a:rPr xmlns:a="http://schemas.openxmlformats.org/drawingml/2006/main" sz="42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xmlns:a="http://schemas.openxmlformats.org/drawingml/2006/main" sz="42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τ</m:t>
                            </m:r>
                          </m:sub>
                        </m:sSub>
                      </m:num>
                      <m:den>
                        <m:r>
                          <a:rPr xmlns:a="http://schemas.openxmlformats.org/drawingml/2006/main" sz="4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  <m:sSubSup>
                          <m:e>
                            <m:r>
                              <a:rPr xmlns:a="http://schemas.openxmlformats.org/drawingml/2006/main" sz="42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  <m:sub>
                            <m:r>
                              <a:rPr xmlns:a="http://schemas.openxmlformats.org/drawingml/2006/main" sz="42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  <m:sup>
                            <m:r>
                              <a:rPr xmlns:a="http://schemas.openxmlformats.org/drawingml/2006/main" sz="42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  <m:sSup>
                          <m:e>
                            <m:r>
                              <a:rPr xmlns:a="http://schemas.openxmlformats.org/drawingml/2006/main" sz="42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S</m:t>
                            </m:r>
                          </m:e>
                          <m:sup>
                            <m:r>
                              <a:rPr xmlns:a="http://schemas.openxmlformats.org/drawingml/2006/main" sz="42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xmlns:a="http://schemas.openxmlformats.org/drawingml/2006/main" sz="4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X</m:t>
                        </m:r>
                      </m:den>
                    </m:f>
                  </m:oMath>
                </m:oMathPara>
              </a14:m>
              <a:endParaRPr sz="4200"/>
            </a:p>
          </p:txBody>
        </p:sp>
        <p:sp>
          <p:nvSpPr>
            <p:cNvPr id="469" name="Equation"/>
            <p:cNvSpPr txBox="1"/>
            <p:nvPr/>
          </p:nvSpPr>
          <p:spPr>
            <a:xfrm>
              <a:off x="5738625" y="0"/>
              <a:ext cx="4798443" cy="138799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algn="l" defTabSz="914400" latinLnBrk="1">
                <a:defRPr sz="1800"/>
              </a:pPr>
              <a14:m>
                <m:oMathPara>
                  <m:oMathParaPr>
                    <m:jc m:val="centerGroup"/>
                  </m:oMathParaPr>
                  <m:oMath>
                    <m:sSubSup>
                      <m:e>
                        <m:r>
                          <m:rPr>
                            <m:sty m:val="p"/>
                          </m:rPr>
                          <a:rPr xmlns:a="http://schemas.openxmlformats.org/drawingml/2006/main" sz="4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xmlns:a="http://schemas.openxmlformats.org/drawingml/2006/main" sz="4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y</m:t>
                        </m:r>
                      </m:sub>
                      <m:sup>
                        <m:r>
                          <a:rPr xmlns:a="http://schemas.openxmlformats.org/drawingml/2006/main" sz="4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q</m:t>
                        </m:r>
                      </m:sup>
                    </m:sSubSup>
                    <m:r>
                      <a:rPr xmlns:a="http://schemas.openxmlformats.org/drawingml/2006/main" sz="4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≡</m:t>
                    </m:r>
                    <m:f>
                      <m:fPr>
                        <m:ctrlPr>
                          <a:rPr xmlns:a="http://schemas.openxmlformats.org/drawingml/2006/main" sz="4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  <m:type m:val="bar"/>
                      </m:fPr>
                      <m:num>
                        <m:r>
                          <a:rPr xmlns:a="http://schemas.openxmlformats.org/drawingml/2006/main" sz="4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  <m:r>
                          <a:rPr xmlns:a="http://schemas.openxmlformats.org/drawingml/2006/main" sz="4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π</m:t>
                        </m:r>
                        <m:sSub>
                          <m:e>
                            <m:r>
                              <a:rPr xmlns:a="http://schemas.openxmlformats.org/drawingml/2006/main" sz="42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q</m:t>
                            </m:r>
                          </m:e>
                          <m:sub>
                            <m:r>
                              <a:rPr xmlns:a="http://schemas.openxmlformats.org/drawingml/2006/main" sz="42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y</m:t>
                            </m:r>
                          </m:sub>
                        </m:sSub>
                      </m:num>
                      <m:den>
                        <m:r>
                          <a:rPr xmlns:a="http://schemas.openxmlformats.org/drawingml/2006/main" sz="4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  <m:sSubSup>
                          <m:e>
                            <m:r>
                              <a:rPr xmlns:a="http://schemas.openxmlformats.org/drawingml/2006/main" sz="42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  <m:sub>
                            <m:r>
                              <a:rPr xmlns:a="http://schemas.openxmlformats.org/drawingml/2006/main" sz="42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  <m:sup>
                            <m:r>
                              <a:rPr xmlns:a="http://schemas.openxmlformats.org/drawingml/2006/main" sz="42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den>
                    </m:f>
                    <m:r>
                      <a:rPr xmlns:a="http://schemas.openxmlformats.org/drawingml/2006/main" sz="4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xmlns:a="http://schemas.openxmlformats.org/drawingml/2006/main" sz="4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  <m:type m:val="bar"/>
                      </m:fPr>
                      <m:num>
                        <m:sSub>
                          <m:e>
                            <m:r>
                              <a:rPr xmlns:a="http://schemas.openxmlformats.org/drawingml/2006/main" sz="42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X</m:t>
                            </m:r>
                          </m:e>
                          <m:sub>
                            <m:r>
                              <a:rPr xmlns:a="http://schemas.openxmlformats.org/drawingml/2006/main" sz="42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y</m:t>
                            </m:r>
                            <m:r>
                              <a:rPr xmlns:a="http://schemas.openxmlformats.org/drawingml/2006/main" sz="42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xmlns:a="http://schemas.openxmlformats.org/drawingml/2006/main" sz="42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τ</m:t>
                            </m:r>
                          </m:sub>
                        </m:sSub>
                      </m:num>
                      <m:den>
                        <m:r>
                          <a:rPr xmlns:a="http://schemas.openxmlformats.org/drawingml/2006/main" sz="4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  <m:sSubSup>
                          <m:e>
                            <m:r>
                              <a:rPr xmlns:a="http://schemas.openxmlformats.org/drawingml/2006/main" sz="42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  <m:sub>
                            <m:r>
                              <a:rPr xmlns:a="http://schemas.openxmlformats.org/drawingml/2006/main" sz="42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  <m:sup>
                            <m:r>
                              <a:rPr xmlns:a="http://schemas.openxmlformats.org/drawingml/2006/main" sz="42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  <m:sSup>
                          <m:e>
                            <m:r>
                              <a:rPr xmlns:a="http://schemas.openxmlformats.org/drawingml/2006/main" sz="42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S</m:t>
                            </m:r>
                          </m:e>
                          <m:sup>
                            <m:r>
                              <a:rPr xmlns:a="http://schemas.openxmlformats.org/drawingml/2006/main" sz="42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xmlns:a="http://schemas.openxmlformats.org/drawingml/2006/main" sz="4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X</m:t>
                        </m:r>
                      </m:den>
                    </m:f>
                  </m:oMath>
                </m:oMathPara>
              </a14:m>
              <a:endParaRPr sz="4200"/>
            </a:p>
          </p:txBody>
        </p:sp>
      </p:grpSp>
      <p:grpSp>
        <p:nvGrpSpPr>
          <p:cNvPr id="473" name="Group"/>
          <p:cNvGrpSpPr/>
          <p:nvPr/>
        </p:nvGrpSpPr>
        <p:grpSpPr>
          <a:xfrm>
            <a:off x="2338061" y="1204731"/>
            <a:ext cx="6817428" cy="2177100"/>
            <a:chOff x="0" y="0"/>
            <a:chExt cx="6817426" cy="2177098"/>
          </a:xfrm>
        </p:grpSpPr>
        <p:sp>
          <p:nvSpPr>
            <p:cNvPr id="471" name="Peculiar velocities"/>
            <p:cNvSpPr/>
            <p:nvPr/>
          </p:nvSpPr>
          <p:spPr>
            <a:xfrm>
              <a:off x="0" y="-1"/>
              <a:ext cx="6817427" cy="8636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algn="l">
                <a:defRPr sz="4300">
                  <a:solidFill>
                    <a:schemeClr val="accent1">
                      <a:hueOff val="114395"/>
                      <a:lumOff val="-24975"/>
                    </a:schemeClr>
                  </a:solidFill>
                  <a:latin typeface="Arial Black"/>
                  <a:ea typeface="Arial Black"/>
                  <a:cs typeface="Arial Black"/>
                  <a:sym typeface="Arial Black"/>
                </a:defRPr>
              </a:lvl1pPr>
            </a:lstStyle>
            <a:p>
              <a:pPr>
                <a:defRPr>
                  <a:latin typeface="Bradley Hand ITC TT-Bold"/>
                  <a:ea typeface="Bradley Hand ITC TT-Bold"/>
                  <a:cs typeface="Bradley Hand ITC TT-Bold"/>
                  <a:sym typeface="Bradley Hand ITC TT-Bold"/>
                </a:defRPr>
              </a:pPr>
              <a:r>
                <a:rPr>
                  <a:latin typeface="Arial Black"/>
                  <a:ea typeface="Arial Black"/>
                  <a:cs typeface="Arial Black"/>
                  <a:sym typeface="Arial Black"/>
                </a:rPr>
                <a:t>Peculiar velocities</a:t>
              </a:r>
            </a:p>
          </p:txBody>
        </p:sp>
        <p:sp>
          <p:nvSpPr>
            <p:cNvPr id="472" name="Equation"/>
            <p:cNvSpPr txBox="1"/>
            <p:nvPr/>
          </p:nvSpPr>
          <p:spPr>
            <a:xfrm>
              <a:off x="32813" y="1036791"/>
              <a:ext cx="6092342" cy="114030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algn="l" defTabSz="914400" latinLnBrk="1">
                <a:defRPr sz="1800"/>
              </a:pPr>
              <a14:m>
                <m:oMathPara>
                  <m:oMathParaPr>
                    <m:jc m:val="centerGroup"/>
                  </m:oMathParaPr>
                  <m:oMath>
                    <m:sSub>
                      <m:e>
                        <m:r>
                          <a:rPr xmlns:a="http://schemas.openxmlformats.org/drawingml/2006/main" sz="4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v</m:t>
                        </m:r>
                      </m:e>
                      <m:sub>
                        <m:r>
                          <a:rPr xmlns:a="http://schemas.openxmlformats.org/drawingml/2006/main" sz="4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a</m:t>
                        </m:r>
                      </m:sub>
                    </m:sSub>
                    <m:r>
                      <a:rPr xmlns:a="http://schemas.openxmlformats.org/drawingml/2006/main" sz="4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xmlns:a="http://schemas.openxmlformats.org/drawingml/2006/main" sz="4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  <m:type m:val="bar"/>
                      </m:fPr>
                      <m:num>
                        <m:sSub>
                          <m:e>
                            <m:r>
                              <a:rPr xmlns:a="http://schemas.openxmlformats.org/drawingml/2006/main" sz="42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q</m:t>
                            </m:r>
                          </m:e>
                          <m:sub>
                            <m:r>
                              <a:rPr xmlns:a="http://schemas.openxmlformats.org/drawingml/2006/main" sz="42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a</m:t>
                            </m:r>
                          </m:sub>
                        </m:sSub>
                      </m:num>
                      <m:den>
                        <m:r>
                          <a:rPr xmlns:a="http://schemas.openxmlformats.org/drawingml/2006/main" sz="4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ρ</m:t>
                        </m:r>
                      </m:den>
                    </m:f>
                    <m:r>
                      <a:rPr xmlns:a="http://schemas.openxmlformats.org/drawingml/2006/main" sz="4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e>
                        <m:r>
                          <a:rPr xmlns:a="http://schemas.openxmlformats.org/drawingml/2006/main" sz="4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q</m:t>
                        </m:r>
                      </m:e>
                      <m:sub>
                        <m:r>
                          <a:rPr xmlns:a="http://schemas.openxmlformats.org/drawingml/2006/main" sz="4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a</m:t>
                        </m:r>
                      </m:sub>
                    </m:sSub>
                    <m:r>
                      <a:rPr xmlns:a="http://schemas.openxmlformats.org/drawingml/2006/main" sz="4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xmlns:a="http://schemas.openxmlformats.org/drawingml/2006/main" sz="4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[</m:t>
                    </m:r>
                    <m:r>
                      <a:rPr xmlns:a="http://schemas.openxmlformats.org/drawingml/2006/main" sz="4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0,0,</m:t>
                    </m:r>
                    <m:sSub>
                      <m:e>
                        <m:r>
                          <a:rPr xmlns:a="http://schemas.openxmlformats.org/drawingml/2006/main" sz="4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q</m:t>
                        </m:r>
                      </m:e>
                      <m:sub>
                        <m:r>
                          <a:rPr xmlns:a="http://schemas.openxmlformats.org/drawingml/2006/main" sz="4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x</m:t>
                        </m:r>
                      </m:sub>
                    </m:sSub>
                    <m:r>
                      <a:rPr xmlns:a="http://schemas.openxmlformats.org/drawingml/2006/main" sz="4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e>
                        <m:r>
                          <a:rPr xmlns:a="http://schemas.openxmlformats.org/drawingml/2006/main" sz="4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q</m:t>
                        </m:r>
                      </m:e>
                      <m:sub>
                        <m:r>
                          <a:rPr xmlns:a="http://schemas.openxmlformats.org/drawingml/2006/main" sz="4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y</m:t>
                        </m:r>
                      </m:sub>
                    </m:sSub>
                    <m:r>
                      <a:rPr xmlns:a="http://schemas.openxmlformats.org/drawingml/2006/main" sz="4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]</m:t>
                    </m:r>
                  </m:oMath>
                </m:oMathPara>
              </a14:m>
              <a:endParaRPr sz="4200"/>
            </a:p>
          </p:txBody>
        </p:sp>
      </p:grpSp>
      <p:grpSp>
        <p:nvGrpSpPr>
          <p:cNvPr id="477" name="Group"/>
          <p:cNvGrpSpPr/>
          <p:nvPr/>
        </p:nvGrpSpPr>
        <p:grpSpPr>
          <a:xfrm>
            <a:off x="2798497" y="5483965"/>
            <a:ext cx="5275543" cy="3202930"/>
            <a:chOff x="0" y="0"/>
            <a:chExt cx="5275541" cy="3202929"/>
          </a:xfrm>
        </p:grpSpPr>
        <p:sp>
          <p:nvSpPr>
            <p:cNvPr id="474" name="Equation"/>
            <p:cNvSpPr txBox="1"/>
            <p:nvPr/>
          </p:nvSpPr>
          <p:spPr>
            <a:xfrm>
              <a:off x="259514" y="161159"/>
              <a:ext cx="4006923" cy="121130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algn="l" defTabSz="914400" latinLnBrk="1">
                <a:defRPr sz="1800"/>
              </a:pPr>
              <a14:m>
                <m:oMathPara>
                  <m:oMathParaPr>
                    <m:jc m:val="centerGroup"/>
                  </m:oMathParaPr>
                  <m:oMath>
                    <m:sSub>
                      <m:e>
                        <m:r>
                          <a:rPr xmlns:a="http://schemas.openxmlformats.org/drawingml/2006/main" sz="4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v</m:t>
                        </m:r>
                      </m:e>
                      <m:sub>
                        <m:r>
                          <a:rPr xmlns:a="http://schemas.openxmlformats.org/drawingml/2006/main" sz="4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x</m:t>
                        </m:r>
                      </m:sub>
                    </m:sSub>
                    <m:r>
                      <a:rPr xmlns:a="http://schemas.openxmlformats.org/drawingml/2006/main" sz="4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xmlns:a="http://schemas.openxmlformats.org/drawingml/2006/main" sz="4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  <m:type m:val="bar"/>
                      </m:fPr>
                      <m:num>
                        <m:sSubSup>
                          <m:e>
                            <m:r>
                              <m:rPr>
                                <m:sty m:val="p"/>
                              </m:rPr>
                              <a:rPr xmlns:a="http://schemas.openxmlformats.org/drawingml/2006/main" sz="42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Ω</m:t>
                            </m:r>
                          </m:e>
                          <m:sub>
                            <m:r>
                              <a:rPr xmlns:a="http://schemas.openxmlformats.org/drawingml/2006/main" sz="42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x</m:t>
                            </m:r>
                          </m:sub>
                          <m:sup>
                            <m:r>
                              <a:rPr xmlns:a="http://schemas.openxmlformats.org/drawingml/2006/main" sz="42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q</m:t>
                            </m:r>
                          </m:sup>
                        </m:sSubSup>
                      </m:num>
                      <m:den>
                        <m:r>
                          <m:rPr>
                            <m:sty m:val="p"/>
                          </m:rPr>
                          <a:rPr xmlns:a="http://schemas.openxmlformats.org/drawingml/2006/main" sz="4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Ω</m:t>
                        </m:r>
                      </m:den>
                    </m:f>
                    <m:r>
                      <a:rPr xmlns:a="http://schemas.openxmlformats.org/drawingml/2006/main" sz="4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xmlns:a="http://schemas.openxmlformats.org/drawingml/2006/main" sz="4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  <m:type m:val="bar"/>
                      </m:fPr>
                      <m:num>
                        <m:sSubSup>
                          <m:e>
                            <m:r>
                              <m:rPr>
                                <m:sty m:val="p"/>
                              </m:rPr>
                              <a:rPr xmlns:a="http://schemas.openxmlformats.org/drawingml/2006/main" sz="42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Ω</m:t>
                            </m:r>
                          </m:e>
                          <m:sub>
                            <m:r>
                              <a:rPr xmlns:a="http://schemas.openxmlformats.org/drawingml/2006/main" sz="42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x</m:t>
                            </m:r>
                          </m:sub>
                          <m:sup>
                            <m:r>
                              <a:rPr xmlns:a="http://schemas.openxmlformats.org/drawingml/2006/main" sz="42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q</m:t>
                            </m:r>
                          </m:sup>
                        </m:sSubSup>
                      </m:num>
                      <m:den>
                        <m:bar>
                          <m:barPr>
                            <m:ctrlPr>
                              <a:rPr xmlns:a="http://schemas.openxmlformats.org/drawingml/2006/main" sz="42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  <m:pos m:val="top"/>
                          </m:barPr>
                          <m:e>
                            <m:r>
                              <m:rPr>
                                <m:sty m:val="p"/>
                              </m:rPr>
                              <a:rPr xmlns:a="http://schemas.openxmlformats.org/drawingml/2006/main" sz="42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Ω</m:t>
                            </m:r>
                          </m:e>
                        </m:bar>
                        <m:r>
                          <a:rPr xmlns:a="http://schemas.openxmlformats.org/drawingml/2006/main" sz="4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e>
                            <m:r>
                              <a:rPr xmlns:a="http://schemas.openxmlformats.org/drawingml/2006/main" sz="42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δ</m:t>
                            </m:r>
                          </m:e>
                          <m:sup>
                            <m:r>
                              <a:rPr xmlns:a="http://schemas.openxmlformats.org/drawingml/2006/main" sz="42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ρ</m:t>
                            </m:r>
                          </m:sup>
                        </m:sSup>
                      </m:den>
                    </m:f>
                  </m:oMath>
                </m:oMathPara>
              </a14:m>
              <a:endParaRPr sz="4200"/>
            </a:p>
          </p:txBody>
        </p:sp>
        <p:sp>
          <p:nvSpPr>
            <p:cNvPr id="475" name="Equation"/>
            <p:cNvSpPr txBox="1"/>
            <p:nvPr/>
          </p:nvSpPr>
          <p:spPr>
            <a:xfrm>
              <a:off x="248511" y="1664328"/>
              <a:ext cx="4006924" cy="128515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algn="l" defTabSz="914400" latinLnBrk="1">
                <a:defRPr sz="1800"/>
              </a:pPr>
              <a14:m>
                <m:oMathPara>
                  <m:oMathParaPr>
                    <m:jc m:val="centerGroup"/>
                  </m:oMathParaPr>
                  <m:oMath>
                    <m:sSub>
                      <m:e>
                        <m:r>
                          <a:rPr xmlns:a="http://schemas.openxmlformats.org/drawingml/2006/main" sz="4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v</m:t>
                        </m:r>
                      </m:e>
                      <m:sub>
                        <m:r>
                          <a:rPr xmlns:a="http://schemas.openxmlformats.org/drawingml/2006/main" sz="4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y</m:t>
                        </m:r>
                      </m:sub>
                    </m:sSub>
                    <m:r>
                      <a:rPr xmlns:a="http://schemas.openxmlformats.org/drawingml/2006/main" sz="4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xmlns:a="http://schemas.openxmlformats.org/drawingml/2006/main" sz="4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  <m:type m:val="bar"/>
                      </m:fPr>
                      <m:num>
                        <m:sSubSup>
                          <m:e>
                            <m:r>
                              <m:rPr>
                                <m:sty m:val="p"/>
                              </m:rPr>
                              <a:rPr xmlns:a="http://schemas.openxmlformats.org/drawingml/2006/main" sz="42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Ω</m:t>
                            </m:r>
                          </m:e>
                          <m:sub>
                            <m:r>
                              <a:rPr xmlns:a="http://schemas.openxmlformats.org/drawingml/2006/main" sz="42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y</m:t>
                            </m:r>
                          </m:sub>
                          <m:sup>
                            <m:r>
                              <a:rPr xmlns:a="http://schemas.openxmlformats.org/drawingml/2006/main" sz="42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q</m:t>
                            </m:r>
                          </m:sup>
                        </m:sSubSup>
                      </m:num>
                      <m:den>
                        <m:r>
                          <m:rPr>
                            <m:sty m:val="p"/>
                          </m:rPr>
                          <a:rPr xmlns:a="http://schemas.openxmlformats.org/drawingml/2006/main" sz="4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Ω</m:t>
                        </m:r>
                      </m:den>
                    </m:f>
                    <m:r>
                      <a:rPr xmlns:a="http://schemas.openxmlformats.org/drawingml/2006/main" sz="4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xmlns:a="http://schemas.openxmlformats.org/drawingml/2006/main" sz="4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  <m:type m:val="bar"/>
                      </m:fPr>
                      <m:num>
                        <m:sSubSup>
                          <m:e>
                            <m:r>
                              <m:rPr>
                                <m:sty m:val="p"/>
                              </m:rPr>
                              <a:rPr xmlns:a="http://schemas.openxmlformats.org/drawingml/2006/main" sz="42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Ω</m:t>
                            </m:r>
                          </m:e>
                          <m:sub>
                            <m:r>
                              <a:rPr xmlns:a="http://schemas.openxmlformats.org/drawingml/2006/main" sz="42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y</m:t>
                            </m:r>
                          </m:sub>
                          <m:sup>
                            <m:r>
                              <a:rPr xmlns:a="http://schemas.openxmlformats.org/drawingml/2006/main" sz="42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q</m:t>
                            </m:r>
                          </m:sup>
                        </m:sSubSup>
                      </m:num>
                      <m:den>
                        <m:bar>
                          <m:barPr>
                            <m:ctrlPr>
                              <a:rPr xmlns:a="http://schemas.openxmlformats.org/drawingml/2006/main" sz="42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  <m:pos m:val="top"/>
                          </m:barPr>
                          <m:e>
                            <m:r>
                              <m:rPr>
                                <m:sty m:val="p"/>
                              </m:rPr>
                              <a:rPr xmlns:a="http://schemas.openxmlformats.org/drawingml/2006/main" sz="42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Ω</m:t>
                            </m:r>
                          </m:e>
                        </m:bar>
                        <m:r>
                          <a:rPr xmlns:a="http://schemas.openxmlformats.org/drawingml/2006/main" sz="4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e>
                            <m:r>
                              <a:rPr xmlns:a="http://schemas.openxmlformats.org/drawingml/2006/main" sz="42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δ</m:t>
                            </m:r>
                          </m:e>
                          <m:sup>
                            <m:r>
                              <a:rPr xmlns:a="http://schemas.openxmlformats.org/drawingml/2006/main" sz="42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ρ</m:t>
                            </m:r>
                          </m:sup>
                        </m:sSup>
                      </m:den>
                    </m:f>
                  </m:oMath>
                </m:oMathPara>
              </a14:m>
              <a:endParaRPr sz="4200"/>
            </a:p>
          </p:txBody>
        </p:sp>
        <p:sp>
          <p:nvSpPr>
            <p:cNvPr id="476" name="Rectangle"/>
            <p:cNvSpPr/>
            <p:nvPr/>
          </p:nvSpPr>
          <p:spPr>
            <a:xfrm>
              <a:off x="0" y="0"/>
              <a:ext cx="5275542" cy="3202930"/>
            </a:xfrm>
            <a:prstGeom prst="rect">
              <a:avLst/>
            </a:prstGeom>
            <a:noFill/>
            <a:ln w="38100" cap="flat">
              <a:solidFill>
                <a:schemeClr val="accent3">
                  <a:hueOff val="914337"/>
                  <a:satOff val="31515"/>
                  <a:lumOff val="-30790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457200"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762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prism dir="l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8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8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9" dur="1000"/>
                                        <p:tgtEl>
                                          <p:spTgt spid="4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77" grpId="3"/>
      <p:bldP build="whole" bldLvl="1" animBg="1" rev="0" advAuto="0" spid="470" grpId="2"/>
      <p:bldP build="whole" bldLvl="1" animBg="1" rev="0" advAuto="0" spid="473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Covariant exact fluctuations"/>
          <p:cNvSpPr/>
          <p:nvPr/>
        </p:nvSpPr>
        <p:spPr>
          <a:xfrm>
            <a:off x="1003177" y="1273539"/>
            <a:ext cx="9270771" cy="86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4300">
                <a:solidFill>
                  <a:schemeClr val="accent1">
                    <a:hueOff val="114395"/>
                    <a:lumOff val="-24975"/>
                  </a:schemeClr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>
              <a:defRPr>
                <a:latin typeface="Bradley Hand ITC TT-Bold"/>
                <a:ea typeface="Bradley Hand ITC TT-Bold"/>
                <a:cs typeface="Bradley Hand ITC TT-Bold"/>
                <a:sym typeface="Bradley Hand ITC TT-Bold"/>
              </a:defRPr>
            </a:pPr>
            <a:r>
              <a:rPr>
                <a:latin typeface="Arial Black"/>
                <a:ea typeface="Arial Black"/>
                <a:cs typeface="Arial Black"/>
                <a:sym typeface="Arial Black"/>
              </a:rPr>
              <a:t>Covariant exact fluctuations</a:t>
            </a:r>
          </a:p>
        </p:txBody>
      </p:sp>
      <p:sp>
        <p:nvSpPr>
          <p:cNvPr id="480" name="Equation"/>
          <p:cNvSpPr txBox="1"/>
          <p:nvPr/>
        </p:nvSpPr>
        <p:spPr>
          <a:xfrm>
            <a:off x="1777139" y="7882273"/>
            <a:ext cx="8144203" cy="575737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sz="1800"/>
            </a:pPr>
            <a14:m>
              <m:oMathPara>
                <m:oMathParaPr>
                  <m:jc m:val="centerGroup"/>
                </m:oMathParaPr>
                <m:oMath>
                  <m:sSubSup>
                    <m:e>
                      <m:r>
                        <a:rPr xmlns:a="http://schemas.openxmlformats.org/drawingml/2006/main" sz="4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ξ</m:t>
                      </m:r>
                    </m:e>
                    <m:sub>
                      <m:r>
                        <a:rPr xmlns:a="http://schemas.openxmlformats.org/drawingml/2006/main" sz="4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b</m:t>
                      </m:r>
                    </m:sub>
                    <m:sup>
                      <m:r>
                        <a:rPr xmlns:a="http://schemas.openxmlformats.org/drawingml/2006/main" sz="4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a</m:t>
                      </m:r>
                    </m:sup>
                  </m:sSubSup>
                  <m:r>
                    <a:rPr xmlns:a="http://schemas.openxmlformats.org/drawingml/2006/main" sz="42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=</m:t>
                  </m:r>
                  <m:sSubSup>
                    <m:e>
                      <m:r>
                        <a:rPr xmlns:a="http://schemas.openxmlformats.org/drawingml/2006/main" sz="4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</m:e>
                    <m:sub>
                      <m:r>
                        <a:rPr xmlns:a="http://schemas.openxmlformats.org/drawingml/2006/main" sz="4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b</m:t>
                      </m:r>
                    </m:sub>
                    <m:sup>
                      <m:r>
                        <a:rPr xmlns:a="http://schemas.openxmlformats.org/drawingml/2006/main" sz="4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a</m:t>
                      </m:r>
                    </m:sup>
                  </m:sSubSup>
                  <m:r>
                    <a:rPr xmlns:a="http://schemas.openxmlformats.org/drawingml/2006/main" sz="42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-</m:t>
                  </m:r>
                  <m:r>
                    <a:rPr xmlns:a="http://schemas.openxmlformats.org/drawingml/2006/main" sz="42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3</m:t>
                  </m:r>
                  <m:sSup>
                    <m:e>
                      <m:r>
                        <a:rPr xmlns:a="http://schemas.openxmlformats.org/drawingml/2006/main" sz="4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n</m:t>
                      </m:r>
                    </m:e>
                    <m:sup>
                      <m:r>
                        <a:rPr xmlns:a="http://schemas.openxmlformats.org/drawingml/2006/main" sz="4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a</m:t>
                      </m:r>
                    </m:sup>
                  </m:sSup>
                  <m:sSub>
                    <m:e>
                      <m:r>
                        <a:rPr xmlns:a="http://schemas.openxmlformats.org/drawingml/2006/main" sz="4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n</m:t>
                      </m:r>
                    </m:e>
                    <m:sub>
                      <m:r>
                        <a:rPr xmlns:a="http://schemas.openxmlformats.org/drawingml/2006/main" sz="4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b</m:t>
                      </m:r>
                    </m:sub>
                  </m:sSub>
                  <m:r>
                    <a:rPr xmlns:a="http://schemas.openxmlformats.org/drawingml/2006/main" sz="42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,</m:t>
                  </m:r>
                  <m:sSub>
                    <m:e>
                      <m:r>
                        <a:rPr xmlns:a="http://schemas.openxmlformats.org/drawingml/2006/main" sz="4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n</m:t>
                      </m:r>
                    </m:e>
                    <m:sub>
                      <m:r>
                        <a:rPr xmlns:a="http://schemas.openxmlformats.org/drawingml/2006/main" sz="4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a</m:t>
                      </m:r>
                    </m:sub>
                  </m:sSub>
                  <m:r>
                    <a:rPr xmlns:a="http://schemas.openxmlformats.org/drawingml/2006/main" sz="42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=</m:t>
                  </m:r>
                  <m:sSub>
                    <m:e>
                      <m:r>
                        <a:rPr xmlns:a="http://schemas.openxmlformats.org/drawingml/2006/main" sz="4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n</m:t>
                      </m:r>
                    </m:e>
                    <m:sub>
                      <m:r>
                        <a:rPr xmlns:a="http://schemas.openxmlformats.org/drawingml/2006/main" sz="4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x</m:t>
                      </m:r>
                    </m:sub>
                  </m:sSub>
                  <m:r>
                    <a:rPr xmlns:a="http://schemas.openxmlformats.org/drawingml/2006/main" sz="42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d</m:t>
                  </m:r>
                  <m:r>
                    <a:rPr xmlns:a="http://schemas.openxmlformats.org/drawingml/2006/main" sz="42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x</m:t>
                  </m:r>
                  <m:r>
                    <a:rPr xmlns:a="http://schemas.openxmlformats.org/drawingml/2006/main" sz="42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+</m:t>
                  </m:r>
                  <m:sSub>
                    <m:e>
                      <m:r>
                        <a:rPr xmlns:a="http://schemas.openxmlformats.org/drawingml/2006/main" sz="4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n</m:t>
                      </m:r>
                    </m:e>
                    <m:sub>
                      <m:r>
                        <a:rPr xmlns:a="http://schemas.openxmlformats.org/drawingml/2006/main" sz="4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y</m:t>
                      </m:r>
                    </m:sub>
                  </m:sSub>
                  <m:r>
                    <a:rPr xmlns:a="http://schemas.openxmlformats.org/drawingml/2006/main" sz="42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d</m:t>
                  </m:r>
                  <m:r>
                    <a:rPr xmlns:a="http://schemas.openxmlformats.org/drawingml/2006/main" sz="42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y</m:t>
                  </m:r>
                </m:oMath>
              </m:oMathPara>
            </a14:m>
            <a:endParaRPr sz="4200"/>
          </a:p>
        </p:txBody>
      </p:sp>
      <p:grpSp>
        <p:nvGrpSpPr>
          <p:cNvPr id="486" name="Group"/>
          <p:cNvGrpSpPr/>
          <p:nvPr/>
        </p:nvGrpSpPr>
        <p:grpSpPr>
          <a:xfrm>
            <a:off x="1158456" y="2422732"/>
            <a:ext cx="11362244" cy="1144144"/>
            <a:chOff x="0" y="0"/>
            <a:chExt cx="11362242" cy="1144142"/>
          </a:xfrm>
        </p:grpSpPr>
        <p:sp>
          <p:nvSpPr>
            <p:cNvPr id="481" name="Equation"/>
            <p:cNvSpPr txBox="1"/>
            <p:nvPr/>
          </p:nvSpPr>
          <p:spPr>
            <a:xfrm>
              <a:off x="0" y="296437"/>
              <a:ext cx="3211493" cy="57378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algn="l" defTabSz="914400" latinLnBrk="1">
                <a:defRPr sz="1800"/>
              </a:pPr>
              <a14:m>
                <m:oMathPara>
                  <m:oMathParaPr>
                    <m:jc m:val="centerGroup"/>
                  </m:oMathParaPr>
                  <m:oMath>
                    <m:r>
                      <m:rPr>
                        <m:sty m:val="p"/>
                      </m:rPr>
                      <a:rPr xmlns:a="http://schemas.openxmlformats.org/drawingml/2006/main" sz="45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Ω</m:t>
                    </m:r>
                    <m:r>
                      <a:rPr xmlns:a="http://schemas.openxmlformats.org/drawingml/2006/main" sz="45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bar>
                      <m:barPr>
                        <m:ctrlPr>
                          <a:rPr xmlns:a="http://schemas.openxmlformats.org/drawingml/2006/main" sz="45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  <m:pos m:val="top"/>
                      </m:barPr>
                      <m:e>
                        <m:r>
                          <m:rPr>
                            <m:sty m:val="p"/>
                          </m:rPr>
                          <a:rPr xmlns:a="http://schemas.openxmlformats.org/drawingml/2006/main" sz="45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Ω</m:t>
                        </m:r>
                      </m:e>
                    </m:bar>
                    <m:r>
                      <a:rPr xmlns:a="http://schemas.openxmlformats.org/drawingml/2006/main" sz="45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xmlns:a="http://schemas.openxmlformats.org/drawingml/2006/main" sz="45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t</m:t>
                    </m:r>
                    <m:r>
                      <a:rPr xmlns:a="http://schemas.openxmlformats.org/drawingml/2006/main" sz="45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</m:t>
                    </m:r>
                    <m:r>
                      <a:rPr xmlns:a="http://schemas.openxmlformats.org/drawingml/2006/main" sz="45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p>
                      <m:e>
                        <m:r>
                          <a:rPr xmlns:a="http://schemas.openxmlformats.org/drawingml/2006/main" sz="45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δ</m:t>
                        </m:r>
                      </m:e>
                      <m:sup>
                        <m:r>
                          <a:rPr xmlns:a="http://schemas.openxmlformats.org/drawingml/2006/main" sz="45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ρ</m:t>
                        </m:r>
                      </m:sup>
                    </m:sSup>
                  </m:oMath>
                </m:oMathPara>
              </a14:m>
              <a:endParaRPr sz="4500"/>
            </a:p>
          </p:txBody>
        </p:sp>
        <p:sp>
          <p:nvSpPr>
            <p:cNvPr id="482" name="Equation"/>
            <p:cNvSpPr txBox="1"/>
            <p:nvPr/>
          </p:nvSpPr>
          <p:spPr>
            <a:xfrm>
              <a:off x="4826923" y="0"/>
              <a:ext cx="3593715" cy="114414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algn="l" defTabSz="914400" latinLnBrk="1">
                <a:defRPr sz="1800"/>
              </a:pPr>
              <a14:m>
                <m:oMathPara>
                  <m:oMathParaPr>
                    <m:jc m:val="centerGroup"/>
                  </m:oMathParaPr>
                  <m:oMath>
                    <m:sSup>
                      <m:e>
                        <m:r>
                          <a:rPr xmlns:a="http://schemas.openxmlformats.org/drawingml/2006/main" sz="4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δ</m:t>
                        </m:r>
                      </m:e>
                      <m:sup>
                        <m:r>
                          <a:rPr xmlns:a="http://schemas.openxmlformats.org/drawingml/2006/main" sz="4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ρ</m:t>
                        </m:r>
                      </m:sup>
                    </m:sSup>
                    <m:r>
                      <a:rPr xmlns:a="http://schemas.openxmlformats.org/drawingml/2006/main" sz="4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xmlns:a="http://schemas.openxmlformats.org/drawingml/2006/main" sz="4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-</m:t>
                    </m:r>
                    <m:f>
                      <m:fPr>
                        <m:ctrlPr>
                          <a:rPr xmlns:a="http://schemas.openxmlformats.org/drawingml/2006/main" sz="4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  <m:type m:val="bar"/>
                      </m:fPr>
                      <m:num>
                        <m:r>
                          <a:rPr xmlns:a="http://schemas.openxmlformats.org/drawingml/2006/main" sz="4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  <m:r>
                          <a:rPr xmlns:a="http://schemas.openxmlformats.org/drawingml/2006/main" sz="4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π</m:t>
                        </m:r>
                      </m:num>
                      <m:den>
                        <m:r>
                          <a:rPr xmlns:a="http://schemas.openxmlformats.org/drawingml/2006/main" sz="4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  <m:sSub>
                      <m:e>
                        <m:r>
                          <a:rPr xmlns:a="http://schemas.openxmlformats.org/drawingml/2006/main" sz="4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ξ</m:t>
                        </m:r>
                      </m:e>
                      <m:sub>
                        <m:r>
                          <a:rPr xmlns:a="http://schemas.openxmlformats.org/drawingml/2006/main" sz="4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a</m:t>
                        </m:r>
                        <m:r>
                          <a:rPr xmlns:a="http://schemas.openxmlformats.org/drawingml/2006/main" sz="4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b</m:t>
                        </m:r>
                      </m:sub>
                    </m:sSub>
                    <m:sSup>
                      <m:e>
                        <m:r>
                          <a:rPr xmlns:a="http://schemas.openxmlformats.org/drawingml/2006/main" sz="4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E</m:t>
                        </m:r>
                      </m:e>
                      <m:sup>
                        <m:r>
                          <a:rPr xmlns:a="http://schemas.openxmlformats.org/drawingml/2006/main" sz="4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a</m:t>
                        </m:r>
                        <m:r>
                          <a:rPr xmlns:a="http://schemas.openxmlformats.org/drawingml/2006/main" sz="4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b</m:t>
                        </m:r>
                      </m:sup>
                    </m:sSup>
                  </m:oMath>
                </m:oMathPara>
              </a14:m>
              <a:endParaRPr sz="4200"/>
            </a:p>
          </p:txBody>
        </p:sp>
        <p:sp>
          <p:nvSpPr>
            <p:cNvPr id="483" name="Rectangle"/>
            <p:cNvSpPr/>
            <p:nvPr/>
          </p:nvSpPr>
          <p:spPr>
            <a:xfrm>
              <a:off x="2677333" y="157435"/>
              <a:ext cx="711738" cy="829273"/>
            </a:xfrm>
            <a:prstGeom prst="rect">
              <a:avLst/>
            </a:prstGeom>
            <a:noFill/>
            <a:ln w="63500" cap="flat">
              <a:solidFill>
                <a:schemeClr val="accent5">
                  <a:hueOff val="-82419"/>
                  <a:satOff val="-9513"/>
                  <a:lumOff val="-16343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457200"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762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484" name="Rectangle"/>
            <p:cNvSpPr/>
            <p:nvPr/>
          </p:nvSpPr>
          <p:spPr>
            <a:xfrm>
              <a:off x="7684344" y="168694"/>
              <a:ext cx="850754" cy="806755"/>
            </a:xfrm>
            <a:prstGeom prst="rect">
              <a:avLst/>
            </a:prstGeom>
            <a:noFill/>
            <a:ln w="63500" cap="flat">
              <a:solidFill>
                <a:schemeClr val="accent5">
                  <a:hueOff val="-82419"/>
                  <a:satOff val="-9513"/>
                  <a:lumOff val="-16343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457200"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762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485" name="Electric Weyl"/>
            <p:cNvSpPr txBox="1"/>
            <p:nvPr/>
          </p:nvSpPr>
          <p:spPr>
            <a:xfrm>
              <a:off x="8823041" y="301033"/>
              <a:ext cx="2539202" cy="54207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b="1" sz="3100">
                  <a:solidFill>
                    <a:schemeClr val="accent5">
                      <a:hueOff val="-82419"/>
                      <a:satOff val="-9513"/>
                      <a:lumOff val="-16343"/>
                    </a:schemeClr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lvl1pPr>
            </a:lstStyle>
            <a:p>
              <a:pPr/>
              <a:r>
                <a:t>Electric Weyl</a:t>
              </a:r>
            </a:p>
          </p:txBody>
        </p:sp>
      </p:grpSp>
      <p:grpSp>
        <p:nvGrpSpPr>
          <p:cNvPr id="494" name="Group"/>
          <p:cNvGrpSpPr/>
          <p:nvPr/>
        </p:nvGrpSpPr>
        <p:grpSpPr>
          <a:xfrm>
            <a:off x="1316150" y="3677363"/>
            <a:ext cx="11204549" cy="1546941"/>
            <a:chOff x="0" y="0"/>
            <a:chExt cx="11204547" cy="1546939"/>
          </a:xfrm>
        </p:grpSpPr>
        <p:sp>
          <p:nvSpPr>
            <p:cNvPr id="487" name="Rectangle"/>
            <p:cNvSpPr/>
            <p:nvPr/>
          </p:nvSpPr>
          <p:spPr>
            <a:xfrm>
              <a:off x="2913339" y="446385"/>
              <a:ext cx="711738" cy="829273"/>
            </a:xfrm>
            <a:prstGeom prst="rect">
              <a:avLst/>
            </a:prstGeom>
            <a:noFill/>
            <a:ln w="63500" cap="flat">
              <a:solidFill>
                <a:schemeClr val="accent1">
                  <a:lumOff val="-13575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457200"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762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  <p:grpSp>
          <p:nvGrpSpPr>
            <p:cNvPr id="493" name="Group"/>
            <p:cNvGrpSpPr/>
            <p:nvPr/>
          </p:nvGrpSpPr>
          <p:grpSpPr>
            <a:xfrm>
              <a:off x="0" y="0"/>
              <a:ext cx="11204548" cy="1546940"/>
              <a:chOff x="0" y="0"/>
              <a:chExt cx="11204547" cy="1546939"/>
            </a:xfrm>
          </p:grpSpPr>
          <p:sp>
            <p:nvSpPr>
              <p:cNvPr id="488" name="Rectangle"/>
              <p:cNvSpPr/>
              <p:nvPr/>
            </p:nvSpPr>
            <p:spPr>
              <a:xfrm>
                <a:off x="6940206" y="0"/>
                <a:ext cx="850753" cy="829272"/>
              </a:xfrm>
              <a:prstGeom prst="rect">
                <a:avLst/>
              </a:prstGeom>
              <a:noFill/>
              <a:ln w="63500" cap="flat">
                <a:solidFill>
                  <a:schemeClr val="accent1">
                    <a:lumOff val="-13575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457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76200" dist="12700" dir="540000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</a:p>
            </p:txBody>
          </p:sp>
          <p:grpSp>
            <p:nvGrpSpPr>
              <p:cNvPr id="492" name="Group"/>
              <p:cNvGrpSpPr/>
              <p:nvPr/>
            </p:nvGrpSpPr>
            <p:grpSpPr>
              <a:xfrm>
                <a:off x="0" y="175104"/>
                <a:ext cx="11204548" cy="1371836"/>
                <a:chOff x="0" y="0"/>
                <a:chExt cx="11204548" cy="1371835"/>
              </a:xfrm>
            </p:grpSpPr>
            <p:sp>
              <p:nvSpPr>
                <p:cNvPr id="489" name="Equation"/>
                <p:cNvSpPr txBox="1"/>
                <p:nvPr/>
              </p:nvSpPr>
              <p:spPr>
                <a:xfrm>
                  <a:off x="0" y="395881"/>
                  <a:ext cx="3607874" cy="580074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none" lIns="0" tIns="0" rIns="0" bIns="0">
                  <a:spAutoFit/>
                </a:bodyPr>
                <a:lstStyle/>
                <a:p>
                  <a:pPr algn="l" defTabSz="914400" latinLnBrk="1">
                    <a:defRPr sz="1800"/>
                  </a:pPr>
                  <a14:m>
                    <m:oMathPara>
                      <m:oMathParaPr>
                        <m:jc m:val="centerGroup"/>
                      </m:oMathParaPr>
                      <m:oMath>
                        <m:r>
                          <m:rPr>
                            <m:scr m:val="script"/>
                          </m:rPr>
                          <a:rPr xmlns:a="http://schemas.openxmlformats.org/drawingml/2006/main" sz="45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  <m:r>
                          <a:rPr xmlns:a="http://schemas.openxmlformats.org/drawingml/2006/main" sz="45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bar>
                          <m:barPr>
                            <m:ctrlPr>
                              <a:rPr xmlns:a="http://schemas.openxmlformats.org/drawingml/2006/main" sz="45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  <m:pos m:val="top"/>
                          </m:barPr>
                          <m:e>
                            <m:r>
                              <m:rPr>
                                <m:scr m:val="script"/>
                              </m:rPr>
                              <a:rPr xmlns:a="http://schemas.openxmlformats.org/drawingml/2006/main" sz="45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</m:bar>
                        <m:r>
                          <a:rPr xmlns:a="http://schemas.openxmlformats.org/drawingml/2006/main" sz="45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xmlns:a="http://schemas.openxmlformats.org/drawingml/2006/main" sz="45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t</m:t>
                        </m:r>
                        <m:r>
                          <a:rPr xmlns:a="http://schemas.openxmlformats.org/drawingml/2006/main" sz="45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  <m:r>
                          <a:rPr xmlns:a="http://schemas.openxmlformats.org/drawingml/2006/main" sz="45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e>
                            <m:r>
                              <a:rPr xmlns:a="http://schemas.openxmlformats.org/drawingml/2006/main" sz="45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δ</m:t>
                            </m:r>
                          </m:e>
                          <m:sup>
                            <m:r>
                              <a:rPr xmlns:a="http://schemas.openxmlformats.org/drawingml/2006/main" sz="45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H</m:t>
                            </m:r>
                          </m:sup>
                        </m:sSup>
                      </m:oMath>
                    </m:oMathPara>
                  </a14:m>
                  <a:endParaRPr sz="4500"/>
                </a:p>
              </p:txBody>
            </p:sp>
            <p:sp>
              <p:nvSpPr>
                <p:cNvPr id="490" name="Equation"/>
                <p:cNvSpPr txBox="1"/>
                <p:nvPr/>
              </p:nvSpPr>
              <p:spPr>
                <a:xfrm>
                  <a:off x="4657142" y="0"/>
                  <a:ext cx="3121726" cy="137183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none" lIns="0" tIns="0" rIns="0" bIns="0">
                  <a:spAutoFit/>
                </a:bodyPr>
                <a:lstStyle/>
                <a:p>
                  <a:pPr algn="l" defTabSz="914400" latinLnBrk="1">
                    <a:defRPr sz="1800"/>
                  </a:pPr>
                  <a14:m>
                    <m:oMathPara>
                      <m:oMathParaPr>
                        <m:jc m:val="centerGroup"/>
                      </m:oMathParaPr>
                      <m:oMath>
                        <m:sSup>
                          <m:e>
                            <m:r>
                              <a:rPr xmlns:a="http://schemas.openxmlformats.org/drawingml/2006/main" sz="42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δ</m:t>
                            </m:r>
                          </m:e>
                          <m:sup>
                            <m:r>
                              <a:rPr xmlns:a="http://schemas.openxmlformats.org/drawingml/2006/main" sz="42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H</m:t>
                            </m:r>
                          </m:sup>
                        </m:sSup>
                        <m:r>
                          <a:rPr xmlns:a="http://schemas.openxmlformats.org/drawingml/2006/main" sz="4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xmlns:a="http://schemas.openxmlformats.org/drawingml/2006/main" sz="4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-</m:t>
                        </m:r>
                        <m:sSub>
                          <m:e>
                            <m:r>
                              <a:rPr xmlns:a="http://schemas.openxmlformats.org/drawingml/2006/main" sz="42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ξ</m:t>
                            </m:r>
                          </m:e>
                          <m:sub>
                            <m:r>
                              <a:rPr xmlns:a="http://schemas.openxmlformats.org/drawingml/2006/main" sz="42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a</m:t>
                            </m:r>
                            <m:r>
                              <a:rPr xmlns:a="http://schemas.openxmlformats.org/drawingml/2006/main" sz="42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b</m:t>
                            </m:r>
                          </m:sub>
                        </m:sSub>
                        <m:f>
                          <m:fPr>
                            <m:ctrlPr>
                              <a:rPr xmlns:a="http://schemas.openxmlformats.org/drawingml/2006/main" sz="42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  <m:type m:val="bar"/>
                          </m:fPr>
                          <m:num>
                            <m:sSup>
                              <m:e>
                                <m:r>
                                  <a:rPr xmlns:a="http://schemas.openxmlformats.org/drawingml/2006/main" sz="42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σ</m:t>
                                </m:r>
                              </m:e>
                              <m:sup>
                                <m:r>
                                  <a:rPr xmlns:a="http://schemas.openxmlformats.org/drawingml/2006/main" sz="42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a</m:t>
                                </m:r>
                                <m:r>
                                  <a:rPr xmlns:a="http://schemas.openxmlformats.org/drawingml/2006/main" sz="42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b</m:t>
                                </m:r>
                              </m:sup>
                            </m:sSup>
                          </m:num>
                          <m:den>
                            <m:sSub>
                              <m:e>
                                <m:bar>
                                  <m:barPr>
                                    <m:ctrlPr>
                                      <a:rPr xmlns:a="http://schemas.openxmlformats.org/drawingml/2006/main" sz="42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  <m:pos m:val="top"/>
                                  </m:barPr>
                                  <m:e>
                                    <m:r>
                                      <a:rPr xmlns:a="http://schemas.openxmlformats.org/drawingml/2006/main" sz="42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H</m:t>
                                    </m:r>
                                  </m:e>
                                </m:bar>
                              </m:e>
                              <m:sub>
                                <m:r>
                                  <a:rPr xmlns:a="http://schemas.openxmlformats.org/drawingml/2006/main" sz="42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den>
                        </m:f>
                      </m:oMath>
                    </m:oMathPara>
                  </a14:m>
                  <a:endParaRPr sz="4200"/>
                </a:p>
              </p:txBody>
            </p:sp>
            <p:sp>
              <p:nvSpPr>
                <p:cNvPr id="491" name="Shear"/>
                <p:cNvSpPr txBox="1"/>
                <p:nvPr/>
              </p:nvSpPr>
              <p:spPr>
                <a:xfrm>
                  <a:off x="8665347" y="143842"/>
                  <a:ext cx="2539202" cy="54207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50800" tIns="50800" rIns="50800" bIns="50800" numCol="1" anchor="ctr">
                  <a:spAutoFit/>
                </a:bodyPr>
                <a:lstStyle>
                  <a:lvl1pPr>
                    <a:defRPr b="1" sz="3100">
                      <a:solidFill>
                        <a:schemeClr val="accent1">
                          <a:lumOff val="-13575"/>
                        </a:schemeClr>
                      </a:solid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lvl1pPr>
                </a:lstStyle>
                <a:p>
                  <a:pPr/>
                  <a:r>
                    <a:t>Shear</a:t>
                  </a:r>
                </a:p>
              </p:txBody>
            </p:sp>
          </p:grpSp>
        </p:grpSp>
      </p:grpSp>
      <p:grpSp>
        <p:nvGrpSpPr>
          <p:cNvPr id="500" name="Group"/>
          <p:cNvGrpSpPr/>
          <p:nvPr/>
        </p:nvGrpSpPr>
        <p:grpSpPr>
          <a:xfrm>
            <a:off x="1322587" y="5334424"/>
            <a:ext cx="9624065" cy="1613131"/>
            <a:chOff x="0" y="0"/>
            <a:chExt cx="9624063" cy="1613129"/>
          </a:xfrm>
        </p:grpSpPr>
        <p:sp>
          <p:nvSpPr>
            <p:cNvPr id="495" name="Equation"/>
            <p:cNvSpPr txBox="1"/>
            <p:nvPr/>
          </p:nvSpPr>
          <p:spPr>
            <a:xfrm>
              <a:off x="100096" y="0"/>
              <a:ext cx="2244683" cy="14639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algn="l" defTabSz="914400" latinLnBrk="1">
                <a:defRPr sz="1800"/>
              </a:pPr>
              <a14:m>
                <m:oMathPara>
                  <m:oMathParaPr>
                    <m:jc m:val="centerGroup"/>
                  </m:oMathParaPr>
                  <m:oMath>
                    <m:sSub>
                      <m:e>
                        <m:r>
                          <a:rPr xmlns:a="http://schemas.openxmlformats.org/drawingml/2006/main" sz="53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v</m:t>
                        </m:r>
                      </m:e>
                      <m:sub>
                        <m:r>
                          <a:rPr xmlns:a="http://schemas.openxmlformats.org/drawingml/2006/main" sz="53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a</m:t>
                        </m:r>
                      </m:sub>
                    </m:sSub>
                    <m:r>
                      <a:rPr xmlns:a="http://schemas.openxmlformats.org/drawingml/2006/main" sz="53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xmlns:a="http://schemas.openxmlformats.org/drawingml/2006/main" sz="53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  <m:type m:val="bar"/>
                      </m:fPr>
                      <m:num>
                        <m:sSubSup>
                          <m:e>
                            <m:r>
                              <m:rPr>
                                <m:sty m:val="p"/>
                              </m:rPr>
                              <a:rPr xmlns:a="http://schemas.openxmlformats.org/drawingml/2006/main" sz="53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Ω</m:t>
                            </m:r>
                          </m:e>
                          <m:sub>
                            <m:r>
                              <a:rPr xmlns:a="http://schemas.openxmlformats.org/drawingml/2006/main" sz="53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a</m:t>
                            </m:r>
                          </m:sub>
                          <m:sup>
                            <m:r>
                              <a:rPr xmlns:a="http://schemas.openxmlformats.org/drawingml/2006/main" sz="53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q</m:t>
                            </m:r>
                          </m:sup>
                        </m:sSubSup>
                      </m:num>
                      <m:den>
                        <m:r>
                          <m:rPr>
                            <m:sty m:val="p"/>
                          </m:rPr>
                          <a:rPr xmlns:a="http://schemas.openxmlformats.org/drawingml/2006/main" sz="53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Ω</m:t>
                        </m:r>
                      </m:den>
                    </m:f>
                  </m:oMath>
                </m:oMathPara>
              </a14:m>
              <a:endParaRPr sz="5300"/>
            </a:p>
          </p:txBody>
        </p:sp>
        <p:sp>
          <p:nvSpPr>
            <p:cNvPr id="496" name="Equation"/>
            <p:cNvSpPr txBox="1"/>
            <p:nvPr/>
          </p:nvSpPr>
          <p:spPr>
            <a:xfrm>
              <a:off x="4664217" y="245234"/>
              <a:ext cx="3991169" cy="113667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algn="l" defTabSz="914400" latinLnBrk="1">
                <a:defRPr sz="1800"/>
              </a:pPr>
              <a14:m>
                <m:oMathPara>
                  <m:oMathParaPr>
                    <m:jc m:val="centerGroup"/>
                  </m:oMathParaPr>
                  <m:oMath>
                    <m:sSub>
                      <m:e>
                        <m:r>
                          <a:rPr xmlns:a="http://schemas.openxmlformats.org/drawingml/2006/main" sz="4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xmlns:a="http://schemas.openxmlformats.org/drawingml/2006/main" sz="4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a</m:t>
                        </m:r>
                        <m:r>
                          <a:rPr xmlns:a="http://schemas.openxmlformats.org/drawingml/2006/main" sz="4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b</m:t>
                        </m:r>
                      </m:sub>
                    </m:sSub>
                    <m:r>
                      <a:rPr xmlns:a="http://schemas.openxmlformats.org/drawingml/2006/main" sz="4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xmlns:a="http://schemas.openxmlformats.org/drawingml/2006/main" sz="4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  <m:type m:val="bar"/>
                      </m:fPr>
                      <m:num>
                        <m:r>
                          <a:rPr xmlns:a="http://schemas.openxmlformats.org/drawingml/2006/main" sz="4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xmlns:a="http://schemas.openxmlformats.org/drawingml/2006/main" sz="4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m:rPr>
                        <m:sty m:val="p"/>
                      </m:rPr>
                      <a:rPr xmlns:a="http://schemas.openxmlformats.org/drawingml/2006/main" sz="4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Ω</m:t>
                    </m:r>
                    <m:sSubSup>
                      <m:e>
                        <m:bar>
                          <m:barPr>
                            <m:ctrlPr>
                              <a:rPr xmlns:a="http://schemas.openxmlformats.org/drawingml/2006/main" sz="42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  <m:pos m:val="top"/>
                          </m:barPr>
                          <m:e>
                            <m:r>
                              <a:rPr xmlns:a="http://schemas.openxmlformats.org/drawingml/2006/main" sz="42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</m:bar>
                      </m:e>
                      <m:sub>
                        <m:r>
                          <a:rPr xmlns:a="http://schemas.openxmlformats.org/drawingml/2006/main" sz="4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  <m:sup>
                        <m:r>
                          <a:rPr xmlns:a="http://schemas.openxmlformats.org/drawingml/2006/main" sz="4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sSub>
                      <m:e>
                        <m:r>
                          <a:rPr xmlns:a="http://schemas.openxmlformats.org/drawingml/2006/main" sz="4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η</m:t>
                        </m:r>
                      </m:e>
                      <m:sub>
                        <m:r>
                          <a:rPr xmlns:a="http://schemas.openxmlformats.org/drawingml/2006/main" sz="4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a</m:t>
                        </m:r>
                        <m:r>
                          <a:rPr xmlns:a="http://schemas.openxmlformats.org/drawingml/2006/main" sz="4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b</m:t>
                        </m:r>
                        <m:r>
                          <a:rPr xmlns:a="http://schemas.openxmlformats.org/drawingml/2006/main" sz="4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c</m:t>
                        </m:r>
                      </m:sub>
                    </m:sSub>
                    <m:sSup>
                      <m:e>
                        <m:r>
                          <a:rPr xmlns:a="http://schemas.openxmlformats.org/drawingml/2006/main" sz="4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v</m:t>
                        </m:r>
                      </m:e>
                      <m:sup>
                        <m:r>
                          <a:rPr xmlns:a="http://schemas.openxmlformats.org/drawingml/2006/main" sz="4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c</m:t>
                        </m:r>
                      </m:sup>
                    </m:sSup>
                  </m:oMath>
                </m:oMathPara>
              </a14:m>
              <a:endParaRPr sz="4200"/>
            </a:p>
          </p:txBody>
        </p:sp>
        <p:sp>
          <p:nvSpPr>
            <p:cNvPr id="497" name="Rectangle"/>
            <p:cNvSpPr/>
            <p:nvPr/>
          </p:nvSpPr>
          <p:spPr>
            <a:xfrm>
              <a:off x="0" y="443040"/>
              <a:ext cx="711738" cy="829273"/>
            </a:xfrm>
            <a:prstGeom prst="rect">
              <a:avLst/>
            </a:prstGeom>
            <a:noFill/>
            <a:ln w="63500" cap="flat">
              <a:solidFill>
                <a:schemeClr val="accent3">
                  <a:hueOff val="362282"/>
                  <a:satOff val="31803"/>
                  <a:lumOff val="-18242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457200"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762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498" name="Rectangle"/>
            <p:cNvSpPr/>
            <p:nvPr/>
          </p:nvSpPr>
          <p:spPr>
            <a:xfrm>
              <a:off x="4510650" y="424386"/>
              <a:ext cx="984714" cy="829273"/>
            </a:xfrm>
            <a:prstGeom prst="rect">
              <a:avLst/>
            </a:prstGeom>
            <a:noFill/>
            <a:ln w="63500" cap="flat">
              <a:solidFill>
                <a:schemeClr val="accent3">
                  <a:hueOff val="362282"/>
                  <a:satOff val="31803"/>
                  <a:lumOff val="-18242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457200"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762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499" name="Magnetic Weyl"/>
            <p:cNvSpPr/>
            <p:nvPr/>
          </p:nvSpPr>
          <p:spPr>
            <a:xfrm>
              <a:off x="6675990" y="1613129"/>
              <a:ext cx="2948074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b="1" sz="3100">
                  <a:solidFill>
                    <a:schemeClr val="accent3">
                      <a:hueOff val="362282"/>
                      <a:satOff val="31803"/>
                      <a:lumOff val="-18242"/>
                    </a:schemeClr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lvl1pPr>
            </a:lstStyle>
            <a:p>
              <a:pPr/>
              <a:r>
                <a:t>Magnetic Weyl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prism dir="l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3" dur="1000"/>
                                        <p:tgtEl>
                                          <p:spTgt spid="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Class="entr" nodeType="clickEffect" presetSubtype="8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8" dur="1000"/>
                                        <p:tgtEl>
                                          <p:spTgt spid="4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8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3" dur="1000"/>
                                        <p:tgtEl>
                                          <p:spTgt spid="5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Class="entr" nodeType="clickEffect" presetSubtype="8" presetID="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79" grpId="1"/>
      <p:bldP build="whole" bldLvl="1" animBg="1" rev="0" advAuto="0" spid="500" grpId="4"/>
      <p:bldP build="whole" bldLvl="1" animBg="1" rev="0" advAuto="0" spid="480" grpId="5"/>
      <p:bldP build="whole" bldLvl="1" animBg="1" rev="0" advAuto="0" spid="486" grpId="2"/>
      <p:bldP build="whole" bldLvl="1" animBg="1" rev="0" advAuto="0" spid="494" grpId="3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Most common choice in Cosmology: comoving frames"/>
          <p:cNvSpPr txBox="1"/>
          <p:nvPr/>
        </p:nvSpPr>
        <p:spPr>
          <a:xfrm>
            <a:off x="358982" y="1428742"/>
            <a:ext cx="11901971" cy="63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b="1" sz="3500" u="sng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Most common choice in Cosmology: comoving frames</a:t>
            </a:r>
          </a:p>
        </p:txBody>
      </p:sp>
      <p:grpSp>
        <p:nvGrpSpPr>
          <p:cNvPr id="143" name="Group"/>
          <p:cNvGrpSpPr/>
          <p:nvPr/>
        </p:nvGrpSpPr>
        <p:grpSpPr>
          <a:xfrm>
            <a:off x="1205488" y="2467535"/>
            <a:ext cx="10796681" cy="2781234"/>
            <a:chOff x="0" y="0"/>
            <a:chExt cx="10796679" cy="2781233"/>
          </a:xfrm>
        </p:grpSpPr>
        <p:grpSp>
          <p:nvGrpSpPr>
            <p:cNvPr id="133" name="Group"/>
            <p:cNvGrpSpPr/>
            <p:nvPr/>
          </p:nvGrpSpPr>
          <p:grpSpPr>
            <a:xfrm>
              <a:off x="0" y="122883"/>
              <a:ext cx="2984275" cy="2535468"/>
              <a:chOff x="0" y="0"/>
              <a:chExt cx="2984274" cy="2535467"/>
            </a:xfrm>
          </p:grpSpPr>
          <p:grpSp>
            <p:nvGrpSpPr>
              <p:cNvPr id="130" name="Group"/>
              <p:cNvGrpSpPr/>
              <p:nvPr/>
            </p:nvGrpSpPr>
            <p:grpSpPr>
              <a:xfrm>
                <a:off x="0" y="-1"/>
                <a:ext cx="2984275" cy="2535469"/>
                <a:chOff x="0" y="0"/>
                <a:chExt cx="2984274" cy="2535467"/>
              </a:xfrm>
            </p:grpSpPr>
            <p:sp>
              <p:nvSpPr>
                <p:cNvPr id="126" name="Line"/>
                <p:cNvSpPr/>
                <p:nvPr/>
              </p:nvSpPr>
              <p:spPr>
                <a:xfrm flipH="1">
                  <a:off x="1638220" y="0"/>
                  <a:ext cx="50095" cy="1930265"/>
                </a:xfrm>
                <a:prstGeom prst="line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miter lim="400000"/>
                  <a:headEnd type="stealth" w="med" len="med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457200" indent="-457200" algn="l" defTabSz="457200">
                    <a:spcBef>
                      <a:spcPts val="1600"/>
                    </a:spcBef>
                    <a:tabLst>
                      <a:tab pos="139700" algn="l"/>
                      <a:tab pos="457200" algn="l"/>
                    </a:tabLst>
                    <a:defRPr b="1" sz="1800">
                      <a:solidFill>
                        <a:srgbClr val="C82506"/>
                      </a:solidFill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</a:p>
              </p:txBody>
            </p:sp>
            <p:sp>
              <p:nvSpPr>
                <p:cNvPr id="127" name="Line"/>
                <p:cNvSpPr/>
                <p:nvPr/>
              </p:nvSpPr>
              <p:spPr>
                <a:xfrm flipH="1">
                  <a:off x="2212119" y="156395"/>
                  <a:ext cx="50095" cy="1930266"/>
                </a:xfrm>
                <a:prstGeom prst="line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miter lim="400000"/>
                  <a:headEnd type="stealth" w="med" len="med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457200" indent="-457200" algn="l" defTabSz="457200">
                    <a:spcBef>
                      <a:spcPts val="1600"/>
                    </a:spcBef>
                    <a:tabLst>
                      <a:tab pos="139700" algn="l"/>
                      <a:tab pos="457200" algn="l"/>
                    </a:tabLst>
                    <a:defRPr b="1" sz="1800">
                      <a:solidFill>
                        <a:srgbClr val="C82506"/>
                      </a:solidFill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</a:p>
              </p:txBody>
            </p:sp>
            <p:sp>
              <p:nvSpPr>
                <p:cNvPr id="128" name="Line"/>
                <p:cNvSpPr/>
                <p:nvPr/>
              </p:nvSpPr>
              <p:spPr>
                <a:xfrm flipH="1">
                  <a:off x="1064321" y="156395"/>
                  <a:ext cx="50095" cy="1930266"/>
                </a:xfrm>
                <a:prstGeom prst="line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miter lim="400000"/>
                  <a:headEnd type="stealth" w="med" len="med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457200" indent="-457200" algn="l" defTabSz="457200">
                    <a:spcBef>
                      <a:spcPts val="1600"/>
                    </a:spcBef>
                    <a:tabLst>
                      <a:tab pos="139700" algn="l"/>
                      <a:tab pos="457200" algn="l"/>
                    </a:tabLst>
                    <a:defRPr b="1" sz="1800">
                      <a:solidFill>
                        <a:srgbClr val="C82506"/>
                      </a:solidFill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</a:p>
              </p:txBody>
            </p:sp>
            <p:sp>
              <p:nvSpPr>
                <p:cNvPr id="129" name="Shape"/>
                <p:cNvSpPr/>
                <p:nvPr/>
              </p:nvSpPr>
              <p:spPr>
                <a:xfrm>
                  <a:off x="0" y="1617229"/>
                  <a:ext cx="2984275" cy="91823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359" y="9082"/>
                      </a:moveTo>
                      <a:lnTo>
                        <a:pt x="9214" y="0"/>
                      </a:lnTo>
                      <a:lnTo>
                        <a:pt x="13519" y="982"/>
                      </a:lnTo>
                      <a:lnTo>
                        <a:pt x="17975" y="2700"/>
                      </a:lnTo>
                      <a:lnTo>
                        <a:pt x="21600" y="4418"/>
                      </a:lnTo>
                      <a:lnTo>
                        <a:pt x="18730" y="13009"/>
                      </a:lnTo>
                      <a:lnTo>
                        <a:pt x="16011" y="17673"/>
                      </a:lnTo>
                      <a:lnTo>
                        <a:pt x="13292" y="21600"/>
                      </a:lnTo>
                      <a:lnTo>
                        <a:pt x="7326" y="18164"/>
                      </a:lnTo>
                      <a:lnTo>
                        <a:pt x="2719" y="14482"/>
                      </a:lnTo>
                      <a:lnTo>
                        <a:pt x="0" y="12518"/>
                      </a:lnTo>
                      <a:lnTo>
                        <a:pt x="1359" y="9082"/>
                      </a:lnTo>
                      <a:close/>
                    </a:path>
                  </a:pathLst>
                </a:custGeom>
                <a:noFill/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/>
                </a:p>
              </p:txBody>
            </p:sp>
          </p:grpSp>
          <p:pic>
            <p:nvPicPr>
              <p:cNvPr id="131" name="droppedImage.pdf" descr="droppedImage.pdf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tretch>
                <a:fillRect/>
              </a:stretch>
            </p:blipFill>
            <p:spPr>
              <a:xfrm>
                <a:off x="2327448" y="350807"/>
                <a:ext cx="384075" cy="29628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32" name="droppedImage.pdf" descr="droppedImage.pdf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1627785" y="2078544"/>
                <a:ext cx="421984" cy="29628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42" name="Group"/>
            <p:cNvGrpSpPr/>
            <p:nvPr/>
          </p:nvGrpSpPr>
          <p:grpSpPr>
            <a:xfrm>
              <a:off x="3720199" y="0"/>
              <a:ext cx="7076481" cy="2781234"/>
              <a:chOff x="0" y="0"/>
              <a:chExt cx="7076480" cy="2781233"/>
            </a:xfrm>
          </p:grpSpPr>
          <p:grpSp>
            <p:nvGrpSpPr>
              <p:cNvPr id="140" name="Group"/>
              <p:cNvGrpSpPr/>
              <p:nvPr/>
            </p:nvGrpSpPr>
            <p:grpSpPr>
              <a:xfrm>
                <a:off x="158328" y="80447"/>
                <a:ext cx="6759824" cy="2620339"/>
                <a:chOff x="0" y="0"/>
                <a:chExt cx="6759822" cy="2620337"/>
              </a:xfrm>
            </p:grpSpPr>
            <p:sp>
              <p:nvSpPr>
                <p:cNvPr id="134" name="Comoving frame: align coordinates with"/>
                <p:cNvSpPr txBox="1"/>
                <p:nvPr/>
              </p:nvSpPr>
              <p:spPr>
                <a:xfrm>
                  <a:off x="0" y="0"/>
                  <a:ext cx="5176152" cy="40640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50800" tIns="50800" rIns="50800" bIns="50800" numCol="1" anchor="ctr">
                  <a:spAutoFit/>
                </a:bodyPr>
                <a:lstStyle>
                  <a:lvl1pPr algn="l">
                    <a:defRPr b="1" sz="2000">
                      <a:solidFill>
                        <a:srgbClr val="C82506"/>
                      </a:solidFill>
                      <a:latin typeface="Helvetica"/>
                      <a:ea typeface="Helvetica"/>
                      <a:cs typeface="Helvetica"/>
                      <a:sym typeface="Helvetica"/>
                    </a:defRPr>
                  </a:lvl1pPr>
                </a:lstStyle>
                <a:p>
                  <a:pPr/>
                  <a:r>
                    <a:t>Comoving frame: align coordinates with</a:t>
                  </a:r>
                </a:p>
              </p:txBody>
            </p:sp>
            <p:pic>
              <p:nvPicPr>
                <p:cNvPr id="135" name="Image" descr="Image"/>
                <p:cNvPicPr>
                  <a:picLocks noChangeAspect="1"/>
                </p:cNvPicPr>
                <p:nvPr/>
              </p:nvPicPr>
              <p:blipFill>
                <a:blip r:embed="rId4">
                  <a:extLst/>
                </a:blip>
                <a:stretch>
                  <a:fillRect/>
                </a:stretch>
              </p:blipFill>
              <p:spPr>
                <a:xfrm>
                  <a:off x="5199368" y="34103"/>
                  <a:ext cx="1560455" cy="306519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136" name="Image" descr="Image"/>
                <p:cNvPicPr>
                  <a:picLocks noChangeAspect="1"/>
                </p:cNvPicPr>
                <p:nvPr/>
              </p:nvPicPr>
              <p:blipFill>
                <a:blip r:embed="rId5">
                  <a:extLst/>
                </a:blip>
                <a:stretch>
                  <a:fillRect/>
                </a:stretch>
              </p:blipFill>
              <p:spPr>
                <a:xfrm>
                  <a:off x="990600" y="521060"/>
                  <a:ext cx="3648149" cy="406401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137" name="Image" descr="Image"/>
                <p:cNvPicPr>
                  <a:picLocks noChangeAspect="1"/>
                </p:cNvPicPr>
                <p:nvPr/>
              </p:nvPicPr>
              <p:blipFill>
                <a:blip r:embed="rId6">
                  <a:extLst/>
                </a:blip>
                <a:stretch>
                  <a:fillRect/>
                </a:stretch>
              </p:blipFill>
              <p:spPr>
                <a:xfrm>
                  <a:off x="908050" y="994376"/>
                  <a:ext cx="3982459" cy="665080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sp>
              <p:nvSpPr>
                <p:cNvPr id="138" name="“time” = proper time of comoving observers"/>
                <p:cNvSpPr txBox="1"/>
                <p:nvPr/>
              </p:nvSpPr>
              <p:spPr>
                <a:xfrm>
                  <a:off x="0" y="1909137"/>
                  <a:ext cx="3195081" cy="71120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50800" tIns="50800" rIns="50800" bIns="50800" numCol="1" anchor="ctr">
                  <a:spAutoFit/>
                </a:bodyPr>
                <a:lstStyle/>
                <a:p>
                  <a:pPr algn="l">
                    <a:defRPr b="1" sz="2000">
                      <a:solidFill>
                        <a:srgbClr val="C82506"/>
                      </a:solidFill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  <a:r>
                    <a:t>“time” = </a:t>
                  </a:r>
                  <a:r>
                    <a:rPr>
                      <a:solidFill>
                        <a:srgbClr val="000000"/>
                      </a:solidFill>
                    </a:rPr>
                    <a:t>proper time of comoving observers</a:t>
                  </a:r>
                </a:p>
              </p:txBody>
            </p:sp>
            <p:sp>
              <p:nvSpPr>
                <p:cNvPr id="139" name="“space” = rest frames of comoving observers"/>
                <p:cNvSpPr txBox="1"/>
                <p:nvPr/>
              </p:nvSpPr>
              <p:spPr>
                <a:xfrm>
                  <a:off x="3238354" y="1909137"/>
                  <a:ext cx="3195082" cy="71120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50800" tIns="50800" rIns="50800" bIns="50800" numCol="1" anchor="ctr">
                  <a:spAutoFit/>
                </a:bodyPr>
                <a:lstStyle/>
                <a:p>
                  <a:pPr algn="l">
                    <a:defRPr b="1" sz="2000">
                      <a:solidFill>
                        <a:srgbClr val="C82506"/>
                      </a:solidFill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  <a:r>
                    <a:t>“space” = </a:t>
                  </a:r>
                  <a:r>
                    <a:rPr>
                      <a:solidFill>
                        <a:srgbClr val="000000"/>
                      </a:solidFill>
                    </a:rPr>
                    <a:t>rest frames of comoving observers</a:t>
                  </a:r>
                </a:p>
              </p:txBody>
            </p:sp>
          </p:grpSp>
          <p:sp>
            <p:nvSpPr>
              <p:cNvPr id="141" name="Rectangle"/>
              <p:cNvSpPr/>
              <p:nvPr/>
            </p:nvSpPr>
            <p:spPr>
              <a:xfrm>
                <a:off x="0" y="0"/>
                <a:ext cx="7076481" cy="2781234"/>
              </a:xfrm>
              <a:prstGeom prst="rect">
                <a:avLst/>
              </a:prstGeom>
              <a:noFill/>
              <a:ln w="25400" cap="flat">
                <a:solidFill>
                  <a:srgbClr val="164F86"/>
                </a:solidFill>
                <a:prstDash val="solid"/>
                <a:miter lim="400000"/>
              </a:ln>
              <a:effectLst>
                <a:outerShdw sx="100000" sy="100000" kx="0" ky="0" algn="b" rotWithShape="0" blurRad="381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</a:p>
            </p:txBody>
          </p:sp>
        </p:grpSp>
      </p:grpSp>
      <p:grpSp>
        <p:nvGrpSpPr>
          <p:cNvPr id="159" name="Group"/>
          <p:cNvGrpSpPr/>
          <p:nvPr/>
        </p:nvGrpSpPr>
        <p:grpSpPr>
          <a:xfrm>
            <a:off x="4774774" y="6195684"/>
            <a:ext cx="3195083" cy="3157328"/>
            <a:chOff x="0" y="0"/>
            <a:chExt cx="3195081" cy="3157327"/>
          </a:xfrm>
        </p:grpSpPr>
        <p:grpSp>
          <p:nvGrpSpPr>
            <p:cNvPr id="151" name="Group"/>
            <p:cNvGrpSpPr/>
            <p:nvPr/>
          </p:nvGrpSpPr>
          <p:grpSpPr>
            <a:xfrm>
              <a:off x="-1" y="-1"/>
              <a:ext cx="3195083" cy="3157329"/>
              <a:chOff x="0" y="0"/>
              <a:chExt cx="3195081" cy="3157327"/>
            </a:xfrm>
          </p:grpSpPr>
          <p:pic>
            <p:nvPicPr>
              <p:cNvPr id="144" name="Image" descr="Image"/>
              <p:cNvPicPr>
                <a:picLocks noChangeAspect="1"/>
              </p:cNvPicPr>
              <p:nvPr/>
            </p:nvPicPr>
            <p:blipFill>
              <a:blip r:embed="rId7">
                <a:extLst/>
              </a:blip>
              <a:stretch>
                <a:fillRect/>
              </a:stretch>
            </p:blipFill>
            <p:spPr>
              <a:xfrm>
                <a:off x="2618175" y="483703"/>
                <a:ext cx="374011" cy="28852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45" name="Image" descr="Image"/>
              <p:cNvPicPr>
                <a:picLocks noChangeAspect="1"/>
              </p:cNvPicPr>
              <p:nvPr/>
            </p:nvPicPr>
            <p:blipFill>
              <a:blip r:embed="rId8">
                <a:extLst/>
              </a:blip>
              <a:stretch>
                <a:fillRect/>
              </a:stretch>
            </p:blipFill>
            <p:spPr>
              <a:xfrm rot="1380000">
                <a:off x="-18682" y="2344253"/>
                <a:ext cx="2315908" cy="37555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grpSp>
            <p:nvGrpSpPr>
              <p:cNvPr id="150" name="Group"/>
              <p:cNvGrpSpPr/>
              <p:nvPr/>
            </p:nvGrpSpPr>
            <p:grpSpPr>
              <a:xfrm rot="840000">
                <a:off x="307422" y="287573"/>
                <a:ext cx="2654301" cy="2255119"/>
                <a:chOff x="0" y="0"/>
                <a:chExt cx="2654299" cy="2255117"/>
              </a:xfrm>
            </p:grpSpPr>
            <p:sp>
              <p:nvSpPr>
                <p:cNvPr id="146" name="Line"/>
                <p:cNvSpPr/>
                <p:nvPr/>
              </p:nvSpPr>
              <p:spPr>
                <a:xfrm flipH="1">
                  <a:off x="1457080" y="0"/>
                  <a:ext cx="44556" cy="1716834"/>
                </a:xfrm>
                <a:prstGeom prst="line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miter lim="400000"/>
                  <a:headEnd type="stealth" w="med" len="med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457200" indent="-457200" algn="l" defTabSz="457200">
                    <a:spcBef>
                      <a:spcPts val="1600"/>
                    </a:spcBef>
                    <a:tabLst>
                      <a:tab pos="139700" algn="l"/>
                      <a:tab pos="457200" algn="l"/>
                    </a:tabLst>
                    <a:defRPr b="1" sz="1800">
                      <a:solidFill>
                        <a:srgbClr val="C82506"/>
                      </a:solidFill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</a:p>
              </p:txBody>
            </p:sp>
            <p:sp>
              <p:nvSpPr>
                <p:cNvPr id="147" name="Line"/>
                <p:cNvSpPr/>
                <p:nvPr/>
              </p:nvSpPr>
              <p:spPr>
                <a:xfrm flipH="1">
                  <a:off x="1967522" y="139102"/>
                  <a:ext cx="44556" cy="1716835"/>
                </a:xfrm>
                <a:prstGeom prst="line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miter lim="400000"/>
                  <a:headEnd type="stealth" w="med" len="med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457200" indent="-457200" algn="l" defTabSz="457200">
                    <a:spcBef>
                      <a:spcPts val="1600"/>
                    </a:spcBef>
                    <a:tabLst>
                      <a:tab pos="139700" algn="l"/>
                      <a:tab pos="457200" algn="l"/>
                    </a:tabLst>
                    <a:defRPr b="1" sz="1800">
                      <a:solidFill>
                        <a:srgbClr val="C82506"/>
                      </a:solidFill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</a:p>
              </p:txBody>
            </p:sp>
            <p:sp>
              <p:nvSpPr>
                <p:cNvPr id="148" name="Line"/>
                <p:cNvSpPr/>
                <p:nvPr/>
              </p:nvSpPr>
              <p:spPr>
                <a:xfrm flipH="1">
                  <a:off x="946638" y="139102"/>
                  <a:ext cx="44556" cy="1716835"/>
                </a:xfrm>
                <a:prstGeom prst="line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miter lim="400000"/>
                  <a:headEnd type="stealth" w="med" len="med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457200" indent="-457200" algn="l" defTabSz="457200">
                    <a:spcBef>
                      <a:spcPts val="1600"/>
                    </a:spcBef>
                    <a:tabLst>
                      <a:tab pos="139700" algn="l"/>
                      <a:tab pos="457200" algn="l"/>
                    </a:tabLst>
                    <a:defRPr b="1" sz="1800">
                      <a:solidFill>
                        <a:srgbClr val="C82506"/>
                      </a:solidFill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</a:p>
              </p:txBody>
            </p:sp>
            <p:sp>
              <p:nvSpPr>
                <p:cNvPr id="149" name="Shape"/>
                <p:cNvSpPr/>
                <p:nvPr/>
              </p:nvSpPr>
              <p:spPr>
                <a:xfrm>
                  <a:off x="0" y="1438410"/>
                  <a:ext cx="2654300" cy="81670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359" y="9082"/>
                      </a:moveTo>
                      <a:lnTo>
                        <a:pt x="9214" y="0"/>
                      </a:lnTo>
                      <a:lnTo>
                        <a:pt x="13519" y="982"/>
                      </a:lnTo>
                      <a:lnTo>
                        <a:pt x="17975" y="2700"/>
                      </a:lnTo>
                      <a:lnTo>
                        <a:pt x="21600" y="4418"/>
                      </a:lnTo>
                      <a:lnTo>
                        <a:pt x="18730" y="13009"/>
                      </a:lnTo>
                      <a:lnTo>
                        <a:pt x="16011" y="17673"/>
                      </a:lnTo>
                      <a:lnTo>
                        <a:pt x="13292" y="21600"/>
                      </a:lnTo>
                      <a:lnTo>
                        <a:pt x="7326" y="18164"/>
                      </a:lnTo>
                      <a:lnTo>
                        <a:pt x="2719" y="14482"/>
                      </a:lnTo>
                      <a:lnTo>
                        <a:pt x="0" y="12518"/>
                      </a:lnTo>
                      <a:lnTo>
                        <a:pt x="1359" y="9082"/>
                      </a:lnTo>
                      <a:close/>
                    </a:path>
                  </a:pathLst>
                </a:custGeom>
                <a:noFill/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/>
                </a:p>
              </p:txBody>
            </p:sp>
          </p:grpSp>
        </p:grpSp>
        <p:sp>
          <p:nvSpPr>
            <p:cNvPr id="152" name="Line"/>
            <p:cNvSpPr/>
            <p:nvPr/>
          </p:nvSpPr>
          <p:spPr>
            <a:xfrm flipV="1">
              <a:off x="1056722" y="692930"/>
              <a:ext cx="1" cy="1403693"/>
            </a:xfrm>
            <a:prstGeom prst="line">
              <a:avLst/>
            </a:prstGeom>
            <a:noFill/>
            <a:ln w="38100" cap="rnd">
              <a:solidFill>
                <a:srgbClr val="000000"/>
              </a:solidFill>
              <a:custDash>
                <a:ds d="100000" sp="200000"/>
              </a:custDash>
              <a:miter lim="400000"/>
              <a:tailEnd type="stealth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153" name="Line"/>
            <p:cNvSpPr/>
            <p:nvPr/>
          </p:nvSpPr>
          <p:spPr>
            <a:xfrm flipV="1">
              <a:off x="1597540" y="692930"/>
              <a:ext cx="1" cy="1403693"/>
            </a:xfrm>
            <a:prstGeom prst="line">
              <a:avLst/>
            </a:prstGeom>
            <a:noFill/>
            <a:ln w="38100" cap="rnd">
              <a:solidFill>
                <a:srgbClr val="000000"/>
              </a:solidFill>
              <a:custDash>
                <a:ds d="100000" sp="200000"/>
              </a:custDash>
              <a:miter lim="400000"/>
              <a:tailEnd type="stealth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154" name="Line"/>
            <p:cNvSpPr/>
            <p:nvPr/>
          </p:nvSpPr>
          <p:spPr>
            <a:xfrm flipV="1">
              <a:off x="2105540" y="819930"/>
              <a:ext cx="1" cy="1403693"/>
            </a:xfrm>
            <a:prstGeom prst="line">
              <a:avLst/>
            </a:prstGeom>
            <a:noFill/>
            <a:ln w="38100" cap="rnd">
              <a:solidFill>
                <a:srgbClr val="000000"/>
              </a:solidFill>
              <a:custDash>
                <a:ds d="100000" sp="200000"/>
              </a:custDash>
              <a:miter lim="400000"/>
              <a:tailEnd type="stealth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155" name="Line"/>
            <p:cNvSpPr/>
            <p:nvPr/>
          </p:nvSpPr>
          <p:spPr>
            <a:xfrm>
              <a:off x="1065895" y="686922"/>
              <a:ext cx="433244" cy="1"/>
            </a:xfrm>
            <a:prstGeom prst="line">
              <a:avLst/>
            </a:prstGeom>
            <a:noFill/>
            <a:ln w="25400" cap="flat">
              <a:solidFill>
                <a:srgbClr val="C82506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156" name="Line"/>
            <p:cNvSpPr/>
            <p:nvPr/>
          </p:nvSpPr>
          <p:spPr>
            <a:xfrm>
              <a:off x="1586596" y="686922"/>
              <a:ext cx="433243" cy="1"/>
            </a:xfrm>
            <a:prstGeom prst="line">
              <a:avLst/>
            </a:prstGeom>
            <a:noFill/>
            <a:ln w="25400" cap="flat">
              <a:solidFill>
                <a:srgbClr val="C82506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157" name="Line"/>
            <p:cNvSpPr/>
            <p:nvPr/>
          </p:nvSpPr>
          <p:spPr>
            <a:xfrm>
              <a:off x="2054538" y="813922"/>
              <a:ext cx="433244" cy="1"/>
            </a:xfrm>
            <a:prstGeom prst="line">
              <a:avLst/>
            </a:prstGeom>
            <a:noFill/>
            <a:ln w="25400" cap="flat">
              <a:solidFill>
                <a:srgbClr val="C82506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pic>
          <p:nvPicPr>
            <p:cNvPr id="158" name="Image" descr="Image"/>
            <p:cNvPicPr>
              <a:picLocks noChangeAspect="1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1072967" y="327976"/>
              <a:ext cx="337252" cy="27593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60" name="Non-comoving frames define peculiar velocities"/>
          <p:cNvSpPr txBox="1"/>
          <p:nvPr/>
        </p:nvSpPr>
        <p:spPr>
          <a:xfrm>
            <a:off x="983849" y="5638800"/>
            <a:ext cx="10776933" cy="635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b="1" sz="3500" u="sng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Non-comoving frames define peculiar velocities</a:t>
            </a:r>
          </a:p>
        </p:txBody>
      </p:sp>
      <p:grpSp>
        <p:nvGrpSpPr>
          <p:cNvPr id="164" name="Group"/>
          <p:cNvGrpSpPr/>
          <p:nvPr/>
        </p:nvGrpSpPr>
        <p:grpSpPr>
          <a:xfrm>
            <a:off x="1235677" y="6769806"/>
            <a:ext cx="3341080" cy="1808959"/>
            <a:chOff x="0" y="0"/>
            <a:chExt cx="3341079" cy="1808957"/>
          </a:xfrm>
        </p:grpSpPr>
        <p:pic>
          <p:nvPicPr>
            <p:cNvPr id="161" name="Image" descr="Image"/>
            <p:cNvPicPr>
              <a:picLocks noChangeAspect="1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52475" y="619364"/>
              <a:ext cx="3288605" cy="52217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2" name="Image" descr="Image"/>
            <p:cNvPicPr>
              <a:picLocks noChangeAspect="1"/>
            </p:cNvPicPr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>
              <a:off x="52195" y="0"/>
              <a:ext cx="2895927" cy="42184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63" name="Lorentz boost"/>
            <p:cNvSpPr/>
            <p:nvPr/>
          </p:nvSpPr>
          <p:spPr>
            <a:xfrm>
              <a:off x="0" y="1339057"/>
              <a:ext cx="3000318" cy="469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algn="l">
                <a:defRPr b="1" sz="2400">
                  <a:solidFill>
                    <a:schemeClr val="accent1">
                      <a:lumOff val="-13575"/>
                    </a:schemeClr>
                  </a:solidFill>
                  <a:latin typeface="Bookman Old Style"/>
                  <a:ea typeface="Bookman Old Style"/>
                  <a:cs typeface="Bookman Old Style"/>
                  <a:sym typeface="Bookman Old Style"/>
                </a:defRPr>
              </a:lvl1pPr>
            </a:lstStyle>
            <a:p>
              <a:pPr/>
              <a:r>
                <a:t>Lorentz boost</a:t>
              </a:r>
            </a:p>
          </p:txBody>
        </p:sp>
      </p:grpSp>
      <p:grpSp>
        <p:nvGrpSpPr>
          <p:cNvPr id="167" name="Group"/>
          <p:cNvGrpSpPr/>
          <p:nvPr/>
        </p:nvGrpSpPr>
        <p:grpSpPr>
          <a:xfrm>
            <a:off x="8683898" y="6832354"/>
            <a:ext cx="3633142" cy="1361094"/>
            <a:chOff x="0" y="0"/>
            <a:chExt cx="3633140" cy="1361093"/>
          </a:xfrm>
        </p:grpSpPr>
        <p:pic>
          <p:nvPicPr>
            <p:cNvPr id="165" name="Image" descr="Image"/>
            <p:cNvPicPr>
              <a:picLocks noChangeAspect="1"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>
              <a:off x="22135" y="0"/>
              <a:ext cx="3195082" cy="32427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66" name="Peculiar velocities are spacelike vectors"/>
            <p:cNvSpPr/>
            <p:nvPr/>
          </p:nvSpPr>
          <p:spPr>
            <a:xfrm>
              <a:off x="0" y="522893"/>
              <a:ext cx="3633141" cy="838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algn="l">
                <a:defRPr b="1" sz="2400">
                  <a:solidFill>
                    <a:schemeClr val="accent5">
                      <a:hueOff val="-82419"/>
                      <a:satOff val="-9513"/>
                      <a:lumOff val="-16343"/>
                    </a:schemeClr>
                  </a:solidFill>
                  <a:latin typeface="Bookman Old Style"/>
                  <a:ea typeface="Bookman Old Style"/>
                  <a:cs typeface="Bookman Old Style"/>
                  <a:sym typeface="Bookman Old Style"/>
                </a:defRPr>
              </a:pPr>
              <a:r>
                <a:rPr>
                  <a:solidFill>
                    <a:schemeClr val="accent1">
                      <a:lumOff val="-13575"/>
                    </a:schemeClr>
                  </a:solidFill>
                </a:rPr>
                <a:t>Peculiar velocities are spacelike vectors</a:t>
              </a:r>
              <a:r>
                <a:t> 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prism dir="l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1" dur="1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ID="10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0" dur="10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8" presetID="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Class="entr" nodeType="clickEffect" presetSubtype="1" presetID="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25" grpId="1"/>
      <p:bldP build="whole" bldLvl="1" animBg="1" rev="0" advAuto="0" spid="143" grpId="2"/>
      <p:bldP build="whole" bldLvl="1" animBg="1" rev="0" advAuto="0" spid="160" grpId="3"/>
      <p:bldP build="whole" bldLvl="1" animBg="1" rev="0" advAuto="0" spid="159" grpId="4"/>
      <p:bldP build="whole" bldLvl="1" animBg="1" rev="0" advAuto="0" spid="167" grpId="6"/>
      <p:bldP build="whole" bldLvl="1" animBg="1" rev="0" advAuto="0" spid="164" grpId="5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Dynamical system"/>
          <p:cNvSpPr/>
          <p:nvPr/>
        </p:nvSpPr>
        <p:spPr>
          <a:xfrm>
            <a:off x="1003177" y="1273539"/>
            <a:ext cx="9270771" cy="86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4300">
                <a:solidFill>
                  <a:schemeClr val="accent1">
                    <a:hueOff val="114395"/>
                    <a:lumOff val="-24975"/>
                  </a:schemeClr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>
              <a:defRPr>
                <a:latin typeface="Bradley Hand ITC TT-Bold"/>
                <a:ea typeface="Bradley Hand ITC TT-Bold"/>
                <a:cs typeface="Bradley Hand ITC TT-Bold"/>
                <a:sym typeface="Bradley Hand ITC TT-Bold"/>
              </a:defRPr>
            </a:pPr>
            <a:r>
              <a:rPr>
                <a:latin typeface="Arial Black"/>
                <a:ea typeface="Arial Black"/>
                <a:cs typeface="Arial Black"/>
                <a:sym typeface="Arial Black"/>
              </a:rPr>
              <a:t>Dynamical system</a:t>
            </a:r>
          </a:p>
        </p:txBody>
      </p:sp>
      <p:grpSp>
        <p:nvGrpSpPr>
          <p:cNvPr id="507" name="Group"/>
          <p:cNvGrpSpPr/>
          <p:nvPr/>
        </p:nvGrpSpPr>
        <p:grpSpPr>
          <a:xfrm>
            <a:off x="1003176" y="2654442"/>
            <a:ext cx="10998447" cy="5647859"/>
            <a:chOff x="0" y="0"/>
            <a:chExt cx="10998445" cy="5647857"/>
          </a:xfrm>
        </p:grpSpPr>
        <p:sp>
          <p:nvSpPr>
            <p:cNvPr id="503" name="Equation"/>
            <p:cNvSpPr txBox="1"/>
            <p:nvPr/>
          </p:nvSpPr>
          <p:spPr>
            <a:xfrm>
              <a:off x="320493" y="0"/>
              <a:ext cx="6367351" cy="11366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algn="l" defTabSz="914400" latinLnBrk="1">
                <a:defRPr sz="1800"/>
              </a:pPr>
              <a14:m>
                <m:oMathPara>
                  <m:oMathParaPr>
                    <m:jc m:val="centerGroup"/>
                  </m:oMathParaPr>
                  <m:oMath>
                    <m:sSup>
                      <m:e>
                        <m:limUpp>
                          <m:e>
                            <m:r>
                              <a:rPr xmlns:a="http://schemas.openxmlformats.org/drawingml/2006/main" sz="42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δ</m:t>
                            </m:r>
                          </m:e>
                          <m:lim>
                            <m:r>
                              <a:rPr xmlns:a="http://schemas.openxmlformats.org/drawingml/2006/main" sz="42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·</m:t>
                            </m:r>
                          </m:lim>
                        </m:limUpp>
                      </m:e>
                      <m:sup>
                        <m:r>
                          <a:rPr xmlns:a="http://schemas.openxmlformats.org/drawingml/2006/main" sz="4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ρ</m:t>
                        </m:r>
                      </m:sup>
                    </m:sSup>
                    <m:r>
                      <a:rPr xmlns:a="http://schemas.openxmlformats.org/drawingml/2006/main" sz="4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xmlns:a="http://schemas.openxmlformats.org/drawingml/2006/main" sz="4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-</m:t>
                    </m:r>
                    <m:r>
                      <a:rPr xmlns:a="http://schemas.openxmlformats.org/drawingml/2006/main" sz="4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m:rPr>
                        <m:scr m:val="script"/>
                      </m:rPr>
                      <a:rPr xmlns:a="http://schemas.openxmlformats.org/drawingml/2006/main" sz="4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H</m:t>
                    </m:r>
                    <m:sSup>
                      <m:e>
                        <m:r>
                          <a:rPr xmlns:a="http://schemas.openxmlformats.org/drawingml/2006/main" sz="4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δ</m:t>
                        </m:r>
                      </m:e>
                      <m:sup>
                        <m:r>
                          <a:rPr xmlns:a="http://schemas.openxmlformats.org/drawingml/2006/main" sz="4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sup>
                    </m:sSup>
                    <m:r>
                      <a:rPr xmlns:a="http://schemas.openxmlformats.org/drawingml/2006/main" sz="4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-</m:t>
                    </m:r>
                    <m:r>
                      <a:rPr xmlns:a="http://schemas.openxmlformats.org/drawingml/2006/main" sz="4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3</m:t>
                    </m:r>
                    <m:r>
                      <a:rPr xmlns:a="http://schemas.openxmlformats.org/drawingml/2006/main" sz="4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[</m:t>
                    </m:r>
                    <m:sSup>
                      <m:e>
                        <m:r>
                          <a:rPr xmlns:a="http://schemas.openxmlformats.org/drawingml/2006/main" sz="4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δ</m:t>
                        </m:r>
                      </m:e>
                      <m:sup>
                        <m:r>
                          <a:rPr xmlns:a="http://schemas.openxmlformats.org/drawingml/2006/main" sz="4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sup>
                    </m:sSup>
                    <m:sSup>
                      <m:e>
                        <m:r>
                          <a:rPr xmlns:a="http://schemas.openxmlformats.org/drawingml/2006/main" sz="4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]</m:t>
                        </m:r>
                      </m:e>
                      <m:sup>
                        <m:r>
                          <a:rPr xmlns:a="http://schemas.openxmlformats.org/drawingml/2006/main" sz="4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xmlns:a="http://schemas.openxmlformats.org/drawingml/2006/main" sz="4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-</m:t>
                    </m:r>
                    <m:f>
                      <m:fPr>
                        <m:ctrlPr>
                          <a:rPr xmlns:a="http://schemas.openxmlformats.org/drawingml/2006/main" sz="4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  <m:type m:val="bar"/>
                      </m:fPr>
                      <m:num>
                        <m:r>
                          <a:rPr xmlns:a="http://schemas.openxmlformats.org/drawingml/2006/main" sz="4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xmlns:a="http://schemas.openxmlformats.org/drawingml/2006/main" sz="4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sSup>
                      <m:e>
                        <m:r>
                          <a:rPr xmlns:a="http://schemas.openxmlformats.org/drawingml/2006/main" sz="4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δ</m:t>
                        </m:r>
                      </m:e>
                      <m:sup>
                        <m:r>
                          <a:rPr xmlns:a="http://schemas.openxmlformats.org/drawingml/2006/main" sz="4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ρ</m:t>
                        </m:r>
                      </m:sup>
                    </m:sSup>
                  </m:oMath>
                </m:oMathPara>
              </a14:m>
              <a:endParaRPr sz="4200"/>
            </a:p>
          </p:txBody>
        </p:sp>
        <p:sp>
          <p:nvSpPr>
            <p:cNvPr id="504" name="Equation"/>
            <p:cNvSpPr txBox="1"/>
            <p:nvPr/>
          </p:nvSpPr>
          <p:spPr>
            <a:xfrm>
              <a:off x="201131" y="1449357"/>
              <a:ext cx="9250827" cy="114884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algn="l" defTabSz="914400" latinLnBrk="1">
                <a:defRPr sz="1800"/>
              </a:pPr>
              <a14:m>
                <m:oMathPara>
                  <m:oMathParaPr>
                    <m:jc m:val="centerGroup"/>
                  </m:oMathParaPr>
                  <m:oMath>
                    <m:sSup>
                      <m:e>
                        <m:limUpp>
                          <m:e>
                            <m:r>
                              <a:rPr xmlns:a="http://schemas.openxmlformats.org/drawingml/2006/main" sz="42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δ</m:t>
                            </m:r>
                          </m:e>
                          <m:lim>
                            <m:r>
                              <a:rPr xmlns:a="http://schemas.openxmlformats.org/drawingml/2006/main" sz="42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·</m:t>
                            </m:r>
                          </m:lim>
                        </m:limUpp>
                      </m:e>
                      <m:sup>
                        <m:r>
                          <a:rPr xmlns:a="http://schemas.openxmlformats.org/drawingml/2006/main" sz="4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sup>
                    </m:sSup>
                    <m:r>
                      <a:rPr xmlns:a="http://schemas.openxmlformats.org/drawingml/2006/main" sz="4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xmlns:a="http://schemas.openxmlformats.org/drawingml/2006/main" sz="4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-</m:t>
                    </m:r>
                    <m:r>
                      <a:rPr xmlns:a="http://schemas.openxmlformats.org/drawingml/2006/main" sz="4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3</m:t>
                    </m:r>
                    <m:r>
                      <m:rPr>
                        <m:scr m:val="script"/>
                      </m:rPr>
                      <a:rPr xmlns:a="http://schemas.openxmlformats.org/drawingml/2006/main" sz="4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H</m:t>
                    </m:r>
                    <m:sSup>
                      <m:e>
                        <m:r>
                          <a:rPr xmlns:a="http://schemas.openxmlformats.org/drawingml/2006/main" sz="4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δ</m:t>
                        </m:r>
                      </m:e>
                      <m:sup>
                        <m:r>
                          <m:rPr>
                            <m:sty m:val="p"/>
                          </m:rPr>
                          <a:rPr xmlns:a="http://schemas.openxmlformats.org/drawingml/2006/main" sz="4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Ω</m:t>
                        </m:r>
                      </m:sup>
                    </m:sSup>
                    <m:r>
                      <a:rPr xmlns:a="http://schemas.openxmlformats.org/drawingml/2006/main" sz="4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-</m:t>
                    </m:r>
                    <m:r>
                      <m:rPr>
                        <m:sty m:val="p"/>
                      </m:rPr>
                      <a:rPr xmlns:a="http://schemas.openxmlformats.org/drawingml/2006/main" sz="4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Ω</m:t>
                    </m:r>
                    <m:sSup>
                      <m:e>
                        <m:r>
                          <a:rPr xmlns:a="http://schemas.openxmlformats.org/drawingml/2006/main" sz="4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δ</m:t>
                        </m:r>
                      </m:e>
                      <m:sup>
                        <m:r>
                          <a:rPr xmlns:a="http://schemas.openxmlformats.org/drawingml/2006/main" sz="4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sup>
                    </m:sSup>
                    <m:r>
                      <a:rPr xmlns:a="http://schemas.openxmlformats.org/drawingml/2006/main" sz="4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bar>
                      <m:barPr>
                        <m:ctrlPr>
                          <a:rPr xmlns:a="http://schemas.openxmlformats.org/drawingml/2006/main" sz="4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  <m:pos m:val="top"/>
                      </m:barPr>
                      <m:e>
                        <m:r>
                          <m:rPr>
                            <m:sty m:val="p"/>
                          </m:rPr>
                          <a:rPr xmlns:a="http://schemas.openxmlformats.org/drawingml/2006/main" sz="4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Ω</m:t>
                        </m:r>
                      </m:e>
                    </m:bar>
                    <m:sSup>
                      <m:e>
                        <m:r>
                          <a:rPr xmlns:a="http://schemas.openxmlformats.org/drawingml/2006/main" sz="4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v</m:t>
                        </m:r>
                      </m:e>
                      <m:sup>
                        <m:r>
                          <a:rPr xmlns:a="http://schemas.openxmlformats.org/drawingml/2006/main" sz="4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a</m:t>
                        </m:r>
                      </m:sup>
                    </m:sSup>
                    <m:f>
                      <m:fPr>
                        <m:ctrlPr>
                          <a:rPr xmlns:a="http://schemas.openxmlformats.org/drawingml/2006/main" sz="4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  <m:type m:val="bar"/>
                      </m:fPr>
                      <m:num>
                        <m:sSub>
                          <m:e>
                            <m:r>
                              <a:rPr xmlns:a="http://schemas.openxmlformats.org/drawingml/2006/main" sz="42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∇</m:t>
                            </m:r>
                          </m:e>
                          <m:sub>
                            <m:r>
                              <a:rPr xmlns:a="http://schemas.openxmlformats.org/drawingml/2006/main" sz="42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a</m:t>
                            </m:r>
                          </m:sub>
                        </m:sSub>
                        <m:r>
                          <a:rPr xmlns:a="http://schemas.openxmlformats.org/drawingml/2006/main" sz="4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X</m:t>
                        </m:r>
                      </m:num>
                      <m:den>
                        <m:r>
                          <a:rPr xmlns:a="http://schemas.openxmlformats.org/drawingml/2006/main" sz="4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X</m:t>
                        </m:r>
                      </m:den>
                    </m:f>
                    <m:r>
                      <a:rPr xmlns:a="http://schemas.openxmlformats.org/drawingml/2006/main" sz="4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-</m:t>
                    </m:r>
                    <m:sSub>
                      <m:e>
                        <m:r>
                          <a:rPr xmlns:a="http://schemas.openxmlformats.org/drawingml/2006/main" sz="4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∇</m:t>
                        </m:r>
                      </m:e>
                      <m:sub>
                        <m:r>
                          <a:rPr xmlns:a="http://schemas.openxmlformats.org/drawingml/2006/main" sz="4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a</m:t>
                        </m:r>
                      </m:sub>
                    </m:sSub>
                    <m:sSup>
                      <m:e>
                        <m:r>
                          <a:rPr xmlns:a="http://schemas.openxmlformats.org/drawingml/2006/main" sz="4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v</m:t>
                        </m:r>
                      </m:e>
                      <m:sup>
                        <m:r>
                          <a:rPr xmlns:a="http://schemas.openxmlformats.org/drawingml/2006/main" sz="4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a</m:t>
                        </m:r>
                      </m:sup>
                    </m:sSup>
                    <m:r>
                      <m:rPr>
                        <m:sty m:val="p"/>
                      </m:rPr>
                      <a:rPr xmlns:a="http://schemas.openxmlformats.org/drawingml/2006/main" sz="4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Ω</m:t>
                    </m:r>
                  </m:oMath>
                </m:oMathPara>
              </a14:m>
              <a:endParaRPr sz="4200"/>
            </a:p>
          </p:txBody>
        </p:sp>
        <p:sp>
          <p:nvSpPr>
            <p:cNvPr id="505" name="Equation"/>
            <p:cNvSpPr txBox="1"/>
            <p:nvPr/>
          </p:nvSpPr>
          <p:spPr>
            <a:xfrm>
              <a:off x="439855" y="3094004"/>
              <a:ext cx="4899639" cy="11500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algn="l" defTabSz="914400" latinLnBrk="1">
                <a:defRPr sz="1800"/>
              </a:pPr>
              <a14:m>
                <m:oMathPara>
                  <m:oMathParaPr>
                    <m:jc m:val="centerGroup"/>
                  </m:oMathParaPr>
                  <m:oMath>
                    <m:f>
                      <m:fPr>
                        <m:ctrlPr>
                          <a:rPr xmlns:a="http://schemas.openxmlformats.org/drawingml/2006/main" sz="4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  <m:type m:val="bar"/>
                      </m:fPr>
                      <m:num>
                        <m:sSup>
                          <m:e>
                            <m:limUpp>
                              <m:e>
                                <m:r>
                                  <a:rPr xmlns:a="http://schemas.openxmlformats.org/drawingml/2006/main" sz="42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v</m:t>
                                </m:r>
                              </m:e>
                              <m:lim>
                                <m:r>
                                  <a:rPr xmlns:a="http://schemas.openxmlformats.org/drawingml/2006/main" sz="42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·</m:t>
                                </m:r>
                              </m:lim>
                            </m:limUpp>
                          </m:e>
                          <m:sup>
                            <m:r>
                              <a:rPr xmlns:a="http://schemas.openxmlformats.org/drawingml/2006/main" sz="42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x</m:t>
                            </m:r>
                          </m:sup>
                        </m:sSup>
                      </m:num>
                      <m:den>
                        <m:sSup>
                          <m:e>
                            <m:r>
                              <a:rPr xmlns:a="http://schemas.openxmlformats.org/drawingml/2006/main" sz="42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v</m:t>
                            </m:r>
                          </m:e>
                          <m:sup>
                            <m:r>
                              <a:rPr xmlns:a="http://schemas.openxmlformats.org/drawingml/2006/main" sz="42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x</m:t>
                            </m:r>
                          </m:sup>
                        </m:sSup>
                      </m:den>
                    </m:f>
                    <m:r>
                      <a:rPr xmlns:a="http://schemas.openxmlformats.org/drawingml/2006/main" sz="4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xmlns:a="http://schemas.openxmlformats.org/drawingml/2006/main" sz="4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  <m:type m:val="bar"/>
                      </m:fPr>
                      <m:num>
                        <m:sSup>
                          <m:e>
                            <m:limUpp>
                              <m:e>
                                <m:r>
                                  <a:rPr xmlns:a="http://schemas.openxmlformats.org/drawingml/2006/main" sz="42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v</m:t>
                                </m:r>
                              </m:e>
                              <m:lim>
                                <m:r>
                                  <a:rPr xmlns:a="http://schemas.openxmlformats.org/drawingml/2006/main" sz="42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·</m:t>
                                </m:r>
                              </m:lim>
                            </m:limUpp>
                          </m:e>
                          <m:sup>
                            <m:r>
                              <a:rPr xmlns:a="http://schemas.openxmlformats.org/drawingml/2006/main" sz="42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y</m:t>
                            </m:r>
                          </m:sup>
                        </m:sSup>
                      </m:num>
                      <m:den>
                        <m:sSup>
                          <m:e>
                            <m:r>
                              <a:rPr xmlns:a="http://schemas.openxmlformats.org/drawingml/2006/main" sz="42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v</m:t>
                            </m:r>
                          </m:e>
                          <m:sup>
                            <m:r>
                              <a:rPr xmlns:a="http://schemas.openxmlformats.org/drawingml/2006/main" sz="42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y</m:t>
                            </m:r>
                          </m:sup>
                        </m:sSup>
                      </m:den>
                    </m:f>
                    <m:r>
                      <a:rPr xmlns:a="http://schemas.openxmlformats.org/drawingml/2006/main" sz="4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e>
                        <m:r>
                          <a:rPr xmlns:a="http://schemas.openxmlformats.org/drawingml/2006/main" sz="4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∇</m:t>
                        </m:r>
                      </m:e>
                      <m:sub>
                        <m:r>
                          <a:rPr xmlns:a="http://schemas.openxmlformats.org/drawingml/2006/main" sz="4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b</m:t>
                        </m:r>
                      </m:sub>
                    </m:sSub>
                    <m:sSup>
                      <m:e>
                        <m:r>
                          <a:rPr xmlns:a="http://schemas.openxmlformats.org/drawingml/2006/main" sz="4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v</m:t>
                        </m:r>
                      </m:e>
                      <m:sup>
                        <m:r>
                          <a:rPr xmlns:a="http://schemas.openxmlformats.org/drawingml/2006/main" sz="4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b</m:t>
                        </m:r>
                      </m:sup>
                    </m:sSup>
                    <m:r>
                      <a:rPr xmlns:a="http://schemas.openxmlformats.org/drawingml/2006/main" sz="4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-</m:t>
                    </m:r>
                    <m:r>
                      <a:rPr xmlns:a="http://schemas.openxmlformats.org/drawingml/2006/main" sz="4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m:rPr>
                        <m:scr m:val="script"/>
                      </m:rPr>
                      <a:rPr xmlns:a="http://schemas.openxmlformats.org/drawingml/2006/main" sz="4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H</m:t>
                    </m:r>
                  </m:oMath>
                </m:oMathPara>
              </a14:m>
              <a:endParaRPr sz="4200"/>
            </a:p>
          </p:txBody>
        </p:sp>
        <p:sp>
          <p:nvSpPr>
            <p:cNvPr id="506" name="Background variables    FLRW dynamics"/>
            <p:cNvSpPr/>
            <p:nvPr/>
          </p:nvSpPr>
          <p:spPr>
            <a:xfrm>
              <a:off x="0" y="4866015"/>
              <a:ext cx="10998446" cy="78184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algn="l">
                <a:defRPr sz="3100">
                  <a:solidFill>
                    <a:schemeClr val="accent1">
                      <a:hueOff val="114395"/>
                      <a:lumOff val="-24975"/>
                    </a:schemeClr>
                  </a:solidFill>
                </a:defRPr>
              </a:pPr>
              <a:r>
                <a:rPr>
                  <a:latin typeface="Arial Black"/>
                  <a:ea typeface="Arial Black"/>
                  <a:cs typeface="Arial Black"/>
                  <a:sym typeface="Arial Black"/>
                </a:rPr>
                <a:t>Background variables </a:t>
              </a:r>
              <a14:m>
                <m:oMath>
                  <m:bar>
                    <m:barPr>
                      <m:ctrlPr>
                        <a:rPr xmlns:a="http://schemas.openxmlformats.org/drawingml/2006/main" sz="3800" i="1">
                          <a:solidFill>
                            <a:srgbClr val="004C7F"/>
                          </a:solidFill>
                          <a:latin typeface="Cambria Math" panose="02040503050406030204" pitchFamily="18" charset="0"/>
                        </a:rPr>
                      </m:ctrlPr>
                      <m:pos m:val="top"/>
                    </m:barPr>
                    <m:e>
                      <m:r>
                        <m:rPr>
                          <m:sty m:val="p"/>
                        </m:rPr>
                        <a:rPr xmlns:a="http://schemas.openxmlformats.org/drawingml/2006/main" sz="3800" i="1">
                          <a:solidFill>
                            <a:srgbClr val="004C7F"/>
                          </a:solidFill>
                          <a:latin typeface="Cambria Math" panose="02040503050406030204" pitchFamily="18" charset="0"/>
                        </a:rPr>
                        <m:t>Ω</m:t>
                      </m:r>
                    </m:e>
                  </m:bar>
                  <m:r>
                    <a:rPr xmlns:a="http://schemas.openxmlformats.org/drawingml/2006/main" sz="3800" i="1">
                      <a:solidFill>
                        <a:srgbClr val="004C7F"/>
                      </a:solidFill>
                      <a:latin typeface="Cambria Math" panose="02040503050406030204" pitchFamily="18" charset="0"/>
                    </a:rPr>
                    <m:t>,</m:t>
                  </m:r>
                  <m:bar>
                    <m:barPr>
                      <m:ctrlPr>
                        <a:rPr xmlns:a="http://schemas.openxmlformats.org/drawingml/2006/main" sz="3800" i="1">
                          <a:solidFill>
                            <a:srgbClr val="004C7F"/>
                          </a:solidFill>
                          <a:latin typeface="Cambria Math" panose="02040503050406030204" pitchFamily="18" charset="0"/>
                        </a:rPr>
                      </m:ctrlPr>
                      <m:pos m:val="top"/>
                    </m:barPr>
                    <m:e>
                      <m:r>
                        <m:rPr>
                          <m:scr m:val="script"/>
                        </m:rPr>
                        <a:rPr xmlns:a="http://schemas.openxmlformats.org/drawingml/2006/main" sz="3800" i="1">
                          <a:solidFill>
                            <a:srgbClr val="004C7F"/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</m:e>
                  </m:bar>
                  <m:r>
                    <a:rPr xmlns:a="http://schemas.openxmlformats.org/drawingml/2006/main" sz="3800" i="1">
                      <a:solidFill>
                        <a:srgbClr val="004C7F"/>
                      </a:solidFill>
                      <a:latin typeface="Cambria Math" panose="02040503050406030204" pitchFamily="18" charset="0"/>
                    </a:rPr>
                    <m:t>,</m:t>
                  </m:r>
                  <m:sSup>
                    <m:e>
                      <m:bar>
                        <m:barPr>
                          <m:ctrlPr>
                            <a:rPr xmlns:a="http://schemas.openxmlformats.org/drawingml/2006/main" sz="3800" i="1">
                              <a:solidFill>
                                <a:srgbClr val="004C7F"/>
                              </a:solidFill>
                              <a:latin typeface="Cambria Math" panose="02040503050406030204" pitchFamily="18" charset="0"/>
                            </a:rPr>
                          </m:ctrlPr>
                          <m:pos m:val="top"/>
                        </m:barPr>
                        <m:e>
                          <m:r>
                            <m:rPr>
                              <m:sty m:val="p"/>
                            </m:rPr>
                            <a:rPr xmlns:a="http://schemas.openxmlformats.org/drawingml/2006/main" sz="3800" i="1">
                              <a:solidFill>
                                <a:srgbClr val="004C7F"/>
                              </a:solidFill>
                              <a:latin typeface="Cambria Math" panose="02040503050406030204" pitchFamily="18" charset="0"/>
                            </a:rPr>
                            <m:t>Ω</m:t>
                          </m:r>
                        </m:e>
                      </m:bar>
                    </m:e>
                    <m:sup>
                      <m:r>
                        <m:rPr>
                          <m:sty m:val="p"/>
                        </m:rPr>
                        <a:rPr xmlns:a="http://schemas.openxmlformats.org/drawingml/2006/main" sz="3800" i="1">
                          <a:solidFill>
                            <a:srgbClr val="004C7F"/>
                          </a:solidFill>
                          <a:latin typeface="Cambria Math" panose="02040503050406030204" pitchFamily="18" charset="0"/>
                        </a:rPr>
                        <m:t>Λ</m:t>
                      </m:r>
                    </m:sup>
                  </m:sSup>
                </m:oMath>
              </a14:m>
              <a:r>
                <a:rPr>
                  <a:latin typeface="Arial Black"/>
                  <a:ea typeface="Arial Black"/>
                  <a:cs typeface="Arial Black"/>
                  <a:sym typeface="Arial Black"/>
                </a:rPr>
                <a:t>  </a:t>
              </a:r>
              <a:r>
                <a:rPr b="1">
                  <a:latin typeface="Times New Roman"/>
                  <a:ea typeface="Times New Roman"/>
                  <a:cs typeface="Times New Roman"/>
                  <a:sym typeface="Times New Roman"/>
                </a:rPr>
                <a:t>FLRW</a:t>
              </a:r>
              <a:r>
                <a:rPr>
                  <a:latin typeface="Arial Black"/>
                  <a:ea typeface="Arial Black"/>
                  <a:cs typeface="Arial Black"/>
                  <a:sym typeface="Arial Black"/>
                </a:rPr>
                <a:t> dynamics</a:t>
              </a:r>
              <a:endParaRPr>
                <a:solidFill>
                  <a:srgbClr val="004D80"/>
                </a:solidFill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prism dir="l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3" dur="1000"/>
                                        <p:tgtEl>
                                          <p:spTgt spid="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07" grpId="2"/>
      <p:bldP build="whole" bldLvl="1" animBg="1" rev="0" advAuto="0" spid="502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PROBLEMS in Newtonian treatment"/>
          <p:cNvSpPr/>
          <p:nvPr/>
        </p:nvSpPr>
        <p:spPr>
          <a:xfrm>
            <a:off x="1003177" y="1273539"/>
            <a:ext cx="11455481" cy="86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4300">
                <a:solidFill>
                  <a:schemeClr val="accent1">
                    <a:hueOff val="114395"/>
                    <a:lumOff val="-24975"/>
                  </a:schemeClr>
                </a:solidFill>
              </a:defRPr>
            </a:pPr>
            <a:r>
              <a:rPr>
                <a:latin typeface="Arial Black"/>
                <a:ea typeface="Arial Black"/>
                <a:cs typeface="Arial Black"/>
                <a:sym typeface="Arial Black"/>
              </a:rPr>
              <a:t>PROBLEMS in</a:t>
            </a:r>
            <a:r>
              <a:rPr b="1">
                <a:latin typeface="Times New Roman"/>
                <a:ea typeface="Times New Roman"/>
                <a:cs typeface="Times New Roman"/>
                <a:sym typeface="Times New Roman"/>
              </a:rPr>
              <a:t> N</a:t>
            </a:r>
            <a:r>
              <a:rPr>
                <a:latin typeface="Arial Black"/>
                <a:ea typeface="Arial Black"/>
                <a:cs typeface="Arial Black"/>
                <a:sym typeface="Arial Black"/>
              </a:rPr>
              <a:t>ewtonian treatment</a:t>
            </a:r>
          </a:p>
        </p:txBody>
      </p:sp>
      <p:grpSp>
        <p:nvGrpSpPr>
          <p:cNvPr id="515" name="Group"/>
          <p:cNvGrpSpPr/>
          <p:nvPr/>
        </p:nvGrpSpPr>
        <p:grpSpPr>
          <a:xfrm>
            <a:off x="242935" y="2108111"/>
            <a:ext cx="12376984" cy="7069061"/>
            <a:chOff x="0" y="0"/>
            <a:chExt cx="12376983" cy="7069059"/>
          </a:xfrm>
        </p:grpSpPr>
        <p:grpSp>
          <p:nvGrpSpPr>
            <p:cNvPr id="512" name="Group"/>
            <p:cNvGrpSpPr/>
            <p:nvPr/>
          </p:nvGrpSpPr>
          <p:grpSpPr>
            <a:xfrm>
              <a:off x="0" y="0"/>
              <a:ext cx="12376984" cy="1713346"/>
              <a:chOff x="0" y="0"/>
              <a:chExt cx="12376983" cy="1713345"/>
            </a:xfrm>
          </p:grpSpPr>
          <p:sp>
            <p:nvSpPr>
              <p:cNvPr id="510" name="CLAIM: Non-relativistic peculiar velocities imply that non-linear density contrasts in inhomogeneous cosmologies is a “gauge effect” that reduces to FLRW + linear perturbations in the Newtonian comoving gauge"/>
              <p:cNvSpPr txBox="1"/>
              <p:nvPr/>
            </p:nvSpPr>
            <p:spPr>
              <a:xfrm>
                <a:off x="180939" y="61552"/>
                <a:ext cx="12157052" cy="159024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spAutoFit/>
              </a:bodyPr>
              <a:lstStyle/>
              <a:p>
                <a:pPr algn="l">
                  <a:defRPr b="1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  <a:r>
                  <a:rPr sz="3200">
                    <a:solidFill>
                      <a:schemeClr val="accent5">
                        <a:hueOff val="-82419"/>
                        <a:satOff val="-9513"/>
                        <a:lumOff val="-16343"/>
                      </a:schemeClr>
                    </a:solidFill>
                  </a:rPr>
                  <a:t>CLAIM: </a:t>
                </a:r>
                <a:r>
                  <a:rPr sz="3200"/>
                  <a:t>N</a:t>
                </a:r>
                <a:r>
                  <a:rPr sz="3000"/>
                  <a:t>on-relativistic peculiar velocities imply that non-linear density contrasts in inhomogeneous cosmologies is a “gauge effect” that reduces to FLRW + linear perturbations in the Newtonian comoving gauge</a:t>
                </a:r>
                <a:r>
                  <a:t> </a:t>
                </a:r>
              </a:p>
            </p:txBody>
          </p:sp>
          <p:sp>
            <p:nvSpPr>
              <p:cNvPr id="511" name="Rectangle"/>
              <p:cNvSpPr/>
              <p:nvPr/>
            </p:nvSpPr>
            <p:spPr>
              <a:xfrm>
                <a:off x="0" y="0"/>
                <a:ext cx="12376984" cy="1713346"/>
              </a:xfrm>
              <a:prstGeom prst="rect">
                <a:avLst/>
              </a:prstGeom>
              <a:noFill/>
              <a:ln w="508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457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76200" dist="12700" dir="540000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</a:p>
            </p:txBody>
          </p:sp>
        </p:grpSp>
        <p:pic>
          <p:nvPicPr>
            <p:cNvPr id="513" name="Screen Shot 2024-06-05 at 0.03.43.png" descr="Screen Shot 2024-06-05 at 0.03.43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669466" y="2268516"/>
              <a:ext cx="8755100" cy="258786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14" name="Screen Shot 2024-06-05 at 0.30.52.png" descr="Screen Shot 2024-06-05 at 0.30.52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594731" y="4516704"/>
              <a:ext cx="8634981" cy="255235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prism dir="l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3" dur="1000"/>
                                        <p:tgtEl>
                                          <p:spTgt spid="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15" grpId="2"/>
      <p:bldP build="whole" bldLvl="1" animBg="1" rev="0" advAuto="0" spid="509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Where is the error ?"/>
          <p:cNvSpPr/>
          <p:nvPr/>
        </p:nvSpPr>
        <p:spPr>
          <a:xfrm>
            <a:off x="1003177" y="1273539"/>
            <a:ext cx="9270771" cy="86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4300">
                <a:solidFill>
                  <a:schemeClr val="accent1">
                    <a:hueOff val="114395"/>
                    <a:lumOff val="-24975"/>
                  </a:schemeClr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>
              <a:defRPr>
                <a:latin typeface="Bradley Hand ITC TT-Bold"/>
                <a:ea typeface="Bradley Hand ITC TT-Bold"/>
                <a:cs typeface="Bradley Hand ITC TT-Bold"/>
                <a:sym typeface="Bradley Hand ITC TT-Bold"/>
              </a:defRPr>
            </a:pPr>
            <a:r>
              <a:rPr>
                <a:latin typeface="Arial Black"/>
                <a:ea typeface="Arial Black"/>
                <a:cs typeface="Arial Black"/>
                <a:sym typeface="Arial Black"/>
              </a:rPr>
              <a:t>Where is the error ?</a:t>
            </a:r>
          </a:p>
        </p:txBody>
      </p:sp>
      <p:grpSp>
        <p:nvGrpSpPr>
          <p:cNvPr id="520" name="Group"/>
          <p:cNvGrpSpPr/>
          <p:nvPr/>
        </p:nvGrpSpPr>
        <p:grpSpPr>
          <a:xfrm>
            <a:off x="687487" y="3617220"/>
            <a:ext cx="11065245" cy="1384311"/>
            <a:chOff x="0" y="0"/>
            <a:chExt cx="11065243" cy="1384309"/>
          </a:xfrm>
        </p:grpSpPr>
        <p:sp>
          <p:nvSpPr>
            <p:cNvPr id="518" name="Transform LTB metric to the linear Newtonian gauge"/>
            <p:cNvSpPr txBox="1"/>
            <p:nvPr/>
          </p:nvSpPr>
          <p:spPr>
            <a:xfrm>
              <a:off x="0" y="0"/>
              <a:ext cx="11065244" cy="6885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algn="l">
                <a:defRPr b="1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r>
                <a:rPr sz="3000"/>
                <a:t>Transform LTB metric to the linear Newtonian gauge  </a:t>
              </a:r>
              <a:r>
                <a:t> </a:t>
              </a:r>
            </a:p>
          </p:txBody>
        </p:sp>
        <p:sp>
          <p:nvSpPr>
            <p:cNvPr id="519" name="Equation"/>
            <p:cNvSpPr txBox="1"/>
            <p:nvPr/>
          </p:nvSpPr>
          <p:spPr>
            <a:xfrm>
              <a:off x="1696057" y="830048"/>
              <a:ext cx="7979365" cy="5542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algn="l" defTabSz="914400" latinLnBrk="1">
                <a:defRPr sz="1800"/>
              </a:pPr>
              <a14:m>
                <m:oMathPara>
                  <m:oMathParaPr>
                    <m:jc m:val="centerGroup"/>
                  </m:oMathParaPr>
                  <m:oMath>
                    <m:r>
                      <a:rPr xmlns:a="http://schemas.openxmlformats.org/drawingml/2006/main" sz="35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d</m:t>
                    </m:r>
                    <m:sSup>
                      <m:e>
                        <m:r>
                          <a:rPr xmlns:a="http://schemas.openxmlformats.org/drawingml/2006/main" sz="35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s</m:t>
                        </m:r>
                      </m:e>
                      <m:sup>
                        <m:r>
                          <a:rPr xmlns:a="http://schemas.openxmlformats.org/drawingml/2006/main" sz="35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xmlns:a="http://schemas.openxmlformats.org/drawingml/2006/main" sz="35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xmlns:a="http://schemas.openxmlformats.org/drawingml/2006/main" sz="35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-</m:t>
                    </m:r>
                    <m:r>
                      <a:rPr xmlns:a="http://schemas.openxmlformats.org/drawingml/2006/main" sz="35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xmlns:a="http://schemas.openxmlformats.org/drawingml/2006/main" sz="35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1</m:t>
                    </m:r>
                    <m:r>
                      <a:rPr xmlns:a="http://schemas.openxmlformats.org/drawingml/2006/main" sz="35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xmlns:a="http://schemas.openxmlformats.org/drawingml/2006/main" sz="35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Φ</m:t>
                    </m:r>
                    <m:r>
                      <a:rPr xmlns:a="http://schemas.openxmlformats.org/drawingml/2006/main" sz="35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</m:t>
                    </m:r>
                    <m:r>
                      <a:rPr xmlns:a="http://schemas.openxmlformats.org/drawingml/2006/main" sz="35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d</m:t>
                    </m:r>
                    <m:sSup>
                      <m:e>
                        <m:r>
                          <a:rPr xmlns:a="http://schemas.openxmlformats.org/drawingml/2006/main" sz="35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t</m:t>
                        </m:r>
                      </m:e>
                      <m:sup>
                        <m:r>
                          <a:rPr xmlns:a="http://schemas.openxmlformats.org/drawingml/2006/main" sz="35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xmlns:a="http://schemas.openxmlformats.org/drawingml/2006/main" sz="35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p>
                      <m:e>
                        <m:r>
                          <a:rPr xmlns:a="http://schemas.openxmlformats.org/drawingml/2006/main" sz="35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a</m:t>
                        </m:r>
                      </m:e>
                      <m:sup>
                        <m:r>
                          <a:rPr xmlns:a="http://schemas.openxmlformats.org/drawingml/2006/main" sz="35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sSub>
                      <m:e>
                        <m:r>
                          <a:rPr xmlns:a="http://schemas.openxmlformats.org/drawingml/2006/main" sz="35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η</m:t>
                        </m:r>
                      </m:e>
                      <m:sub>
                        <m:r>
                          <a:rPr xmlns:a="http://schemas.openxmlformats.org/drawingml/2006/main" sz="35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i</m:t>
                        </m:r>
                        <m:r>
                          <a:rPr xmlns:a="http://schemas.openxmlformats.org/drawingml/2006/main" sz="35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j</m:t>
                        </m:r>
                      </m:sub>
                    </m:sSub>
                    <m:r>
                      <a:rPr xmlns:a="http://schemas.openxmlformats.org/drawingml/2006/main" sz="35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d</m:t>
                    </m:r>
                    <m:sSup>
                      <m:e>
                        <m:r>
                          <a:rPr xmlns:a="http://schemas.openxmlformats.org/drawingml/2006/main" sz="35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x</m:t>
                        </m:r>
                      </m:e>
                      <m:sup>
                        <m:r>
                          <a:rPr xmlns:a="http://schemas.openxmlformats.org/drawingml/2006/main" sz="35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i</m:t>
                        </m:r>
                      </m:sup>
                    </m:sSup>
                    <m:r>
                      <a:rPr xmlns:a="http://schemas.openxmlformats.org/drawingml/2006/main" sz="35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d</m:t>
                    </m:r>
                    <m:sSup>
                      <m:e>
                        <m:r>
                          <a:rPr xmlns:a="http://schemas.openxmlformats.org/drawingml/2006/main" sz="35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x</m:t>
                        </m:r>
                      </m:e>
                      <m:sup>
                        <m:r>
                          <a:rPr xmlns:a="http://schemas.openxmlformats.org/drawingml/2006/main" sz="35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j</m:t>
                        </m:r>
                      </m:sup>
                    </m:sSup>
                    <m:r>
                      <a:rPr xmlns:a="http://schemas.openxmlformats.org/drawingml/2006/main" sz="35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m:rPr>
                        <m:sty m:val="p"/>
                      </m:rPr>
                      <a:rPr xmlns:a="http://schemas.openxmlformats.org/drawingml/2006/main" sz="35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Φ</m:t>
                    </m:r>
                    <m:r>
                      <a:rPr xmlns:a="http://schemas.openxmlformats.org/drawingml/2006/main" sz="35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≪</m:t>
                    </m:r>
                    <m:r>
                      <a:rPr xmlns:a="http://schemas.openxmlformats.org/drawingml/2006/main" sz="35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1</m:t>
                    </m:r>
                  </m:oMath>
                </m:oMathPara>
              </a14:m>
              <a:endParaRPr sz="3500"/>
            </a:p>
          </p:txBody>
        </p:sp>
      </p:grpSp>
      <p:grpSp>
        <p:nvGrpSpPr>
          <p:cNvPr id="523" name="Group"/>
          <p:cNvGrpSpPr/>
          <p:nvPr/>
        </p:nvGrpSpPr>
        <p:grpSpPr>
          <a:xfrm>
            <a:off x="716366" y="2103894"/>
            <a:ext cx="10338378" cy="1604119"/>
            <a:chOff x="0" y="0"/>
            <a:chExt cx="10338377" cy="1604118"/>
          </a:xfrm>
        </p:grpSpPr>
        <p:sp>
          <p:nvSpPr>
            <p:cNvPr id="521" name="Work with dust models (LTB) in a comoving frame"/>
            <p:cNvSpPr txBox="1"/>
            <p:nvPr/>
          </p:nvSpPr>
          <p:spPr>
            <a:xfrm>
              <a:off x="0" y="0"/>
              <a:ext cx="9652428" cy="6885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algn="l">
                <a:defRPr b="1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r>
                <a:rPr sz="3000"/>
                <a:t>Work with dust models (LTB) in a comoving frame </a:t>
              </a:r>
              <a:r>
                <a:t> </a:t>
              </a:r>
            </a:p>
          </p:txBody>
        </p:sp>
        <p:sp>
          <p:nvSpPr>
            <p:cNvPr id="522" name="Equation"/>
            <p:cNvSpPr txBox="1"/>
            <p:nvPr/>
          </p:nvSpPr>
          <p:spPr>
            <a:xfrm>
              <a:off x="1233690" y="696096"/>
              <a:ext cx="9104688" cy="90802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algn="l" defTabSz="914400" latinLnBrk="1">
                <a:defRPr sz="1800"/>
              </a:pPr>
              <a14:m>
                <m:oMathPara>
                  <m:oMathParaPr>
                    <m:jc m:val="centerGroup"/>
                  </m:oMathParaPr>
                  <m:oMath>
                    <m:r>
                      <a:rPr xmlns:a="http://schemas.openxmlformats.org/drawingml/2006/main" sz="31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d</m:t>
                    </m:r>
                    <m:sSup>
                      <m:e>
                        <m:r>
                          <a:rPr xmlns:a="http://schemas.openxmlformats.org/drawingml/2006/main" sz="31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s</m:t>
                        </m:r>
                      </m:e>
                      <m:sup>
                        <m:r>
                          <a:rPr xmlns:a="http://schemas.openxmlformats.org/drawingml/2006/main" sz="31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xmlns:a="http://schemas.openxmlformats.org/drawingml/2006/main" sz="31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xmlns:a="http://schemas.openxmlformats.org/drawingml/2006/main" sz="31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-</m:t>
                    </m:r>
                    <m:r>
                      <a:rPr xmlns:a="http://schemas.openxmlformats.org/drawingml/2006/main" sz="31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d</m:t>
                    </m:r>
                    <m:sSup>
                      <m:e>
                        <m:r>
                          <a:rPr xmlns:a="http://schemas.openxmlformats.org/drawingml/2006/main" sz="31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t</m:t>
                        </m:r>
                      </m:e>
                      <m:sup>
                        <m:r>
                          <a:rPr xmlns:a="http://schemas.openxmlformats.org/drawingml/2006/main" sz="31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xmlns:a="http://schemas.openxmlformats.org/drawingml/2006/main" sz="31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xmlns:a="http://schemas.openxmlformats.org/drawingml/2006/main" sz="31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  <m:type m:val="bar"/>
                      </m:fPr>
                      <m:num>
                        <m:sSup>
                          <m:e>
                            <m:r>
                              <a:rPr xmlns:a="http://schemas.openxmlformats.org/drawingml/2006/main" sz="31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R</m:t>
                            </m:r>
                          </m:e>
                          <m:sup>
                            <m:r>
                              <a:rPr xmlns:a="http://schemas.openxmlformats.org/drawingml/2006/main" sz="31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′</m:t>
                            </m:r>
                            <m:r>
                              <a:rPr xmlns:a="http://schemas.openxmlformats.org/drawingml/2006/main" sz="31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xmlns:a="http://schemas.openxmlformats.org/drawingml/2006/main" sz="31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d</m:t>
                        </m:r>
                        <m:sSup>
                          <m:e>
                            <m:r>
                              <a:rPr xmlns:a="http://schemas.openxmlformats.org/drawingml/2006/main" sz="31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r</m:t>
                            </m:r>
                          </m:e>
                          <m:sup>
                            <m:r>
                              <a:rPr xmlns:a="http://schemas.openxmlformats.org/drawingml/2006/main" sz="31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xmlns:a="http://schemas.openxmlformats.org/drawingml/2006/main" sz="31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xmlns:a="http://schemas.openxmlformats.org/drawingml/2006/main" sz="31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-</m:t>
                        </m:r>
                        <m:r>
                          <a:rPr xmlns:a="http://schemas.openxmlformats.org/drawingml/2006/main" sz="31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K</m:t>
                        </m:r>
                      </m:den>
                    </m:f>
                    <m:r>
                      <a:rPr xmlns:a="http://schemas.openxmlformats.org/drawingml/2006/main" sz="31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p>
                      <m:e>
                        <m:r>
                          <a:rPr xmlns:a="http://schemas.openxmlformats.org/drawingml/2006/main" sz="31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R</m:t>
                        </m:r>
                      </m:e>
                      <m:sup>
                        <m:r>
                          <a:rPr xmlns:a="http://schemas.openxmlformats.org/drawingml/2006/main" sz="31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xmlns:a="http://schemas.openxmlformats.org/drawingml/2006/main" sz="31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xmlns:a="http://schemas.openxmlformats.org/drawingml/2006/main" sz="31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d</m:t>
                    </m:r>
                    <m:sSup>
                      <m:e>
                        <m:r>
                          <a:rPr xmlns:a="http://schemas.openxmlformats.org/drawingml/2006/main" sz="31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θ</m:t>
                        </m:r>
                      </m:e>
                      <m:sup>
                        <m:r>
                          <a:rPr xmlns:a="http://schemas.openxmlformats.org/drawingml/2006/main" sz="31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xmlns:a="http://schemas.openxmlformats.org/drawingml/2006/main" sz="31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p>
                      <m:e>
                        <m:r>
                          <m:rPr>
                            <m:sty m:val="p"/>
                          </m:rPr>
                          <a:rPr xmlns:a="http://schemas.openxmlformats.org/drawingml/2006/main" sz="31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sin</m:t>
                        </m:r>
                      </m:e>
                      <m:sup>
                        <m:r>
                          <a:rPr xmlns:a="http://schemas.openxmlformats.org/drawingml/2006/main" sz="31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xmlns:a="http://schemas.openxmlformats.org/drawingml/2006/main" sz="31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d</m:t>
                    </m:r>
                    <m:sSup>
                      <m:e>
                        <m:r>
                          <a:rPr xmlns:a="http://schemas.openxmlformats.org/drawingml/2006/main" sz="31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ϕ</m:t>
                        </m:r>
                      </m:e>
                      <m:sup>
                        <m:r>
                          <a:rPr xmlns:a="http://schemas.openxmlformats.org/drawingml/2006/main" sz="31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xmlns:a="http://schemas.openxmlformats.org/drawingml/2006/main" sz="31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</m:t>
                    </m:r>
                    <m:r>
                      <a:rPr xmlns:a="http://schemas.openxmlformats.org/drawingml/2006/main" sz="31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p>
                      <m:e>
                        <m:r>
                          <a:rPr xmlns:a="http://schemas.openxmlformats.org/drawingml/2006/main" sz="31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T</m:t>
                        </m:r>
                      </m:e>
                      <m:sup>
                        <m:r>
                          <a:rPr xmlns:a="http://schemas.openxmlformats.org/drawingml/2006/main" sz="31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a</m:t>
                        </m:r>
                        <m:r>
                          <a:rPr xmlns:a="http://schemas.openxmlformats.org/drawingml/2006/main" sz="31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b</m:t>
                        </m:r>
                      </m:sup>
                    </m:sSup>
                    <m:r>
                      <a:rPr xmlns:a="http://schemas.openxmlformats.org/drawingml/2006/main" sz="31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xmlns:a="http://schemas.openxmlformats.org/drawingml/2006/main" sz="31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ρ</m:t>
                    </m:r>
                    <m:sSup>
                      <m:e>
                        <m:r>
                          <a:rPr xmlns:a="http://schemas.openxmlformats.org/drawingml/2006/main" sz="31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u</m:t>
                        </m:r>
                      </m:e>
                      <m:sup>
                        <m:r>
                          <a:rPr xmlns:a="http://schemas.openxmlformats.org/drawingml/2006/main" sz="31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a</m:t>
                        </m:r>
                      </m:sup>
                    </m:sSup>
                    <m:sSup>
                      <m:e>
                        <m:r>
                          <a:rPr xmlns:a="http://schemas.openxmlformats.org/drawingml/2006/main" sz="31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u</m:t>
                        </m:r>
                      </m:e>
                      <m:sup>
                        <m:r>
                          <a:rPr xmlns:a="http://schemas.openxmlformats.org/drawingml/2006/main" sz="31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b</m:t>
                        </m:r>
                      </m:sup>
                    </m:sSup>
                  </m:oMath>
                </m:oMathPara>
              </a14:m>
              <a:endParaRPr sz="3100"/>
            </a:p>
          </p:txBody>
        </p:sp>
      </p:grpSp>
      <p:grpSp>
        <p:nvGrpSpPr>
          <p:cNvPr id="527" name="Group"/>
          <p:cNvGrpSpPr/>
          <p:nvPr/>
        </p:nvGrpSpPr>
        <p:grpSpPr>
          <a:xfrm>
            <a:off x="687487" y="5016247"/>
            <a:ext cx="11065245" cy="1662207"/>
            <a:chOff x="0" y="0"/>
            <a:chExt cx="11065243" cy="1662206"/>
          </a:xfrm>
        </p:grpSpPr>
        <p:sp>
          <p:nvSpPr>
            <p:cNvPr id="524" name="Relate peculiar velocities in this gauge to LTB models as"/>
            <p:cNvSpPr txBox="1"/>
            <p:nvPr/>
          </p:nvSpPr>
          <p:spPr>
            <a:xfrm>
              <a:off x="0" y="0"/>
              <a:ext cx="11065244" cy="6885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algn="l">
                <a:defRPr b="1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r>
                <a:rPr sz="3000"/>
                <a:t>Relate peculiar velocities in this gauge to LTB models as  </a:t>
              </a:r>
              <a:r>
                <a:t> </a:t>
              </a:r>
            </a:p>
          </p:txBody>
        </p:sp>
        <p:sp>
          <p:nvSpPr>
            <p:cNvPr id="525" name="Equation"/>
            <p:cNvSpPr txBox="1"/>
            <p:nvPr/>
          </p:nvSpPr>
          <p:spPr>
            <a:xfrm>
              <a:off x="2267390" y="769654"/>
              <a:ext cx="3801092" cy="82628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algn="l" defTabSz="914400" latinLnBrk="1">
                <a:defRPr sz="1800"/>
              </a:pPr>
              <a14:m>
                <m:oMathPara>
                  <m:oMathParaPr>
                    <m:jc m:val="centerGroup"/>
                  </m:oMathParaPr>
                  <m:oMath>
                    <m:sSup>
                      <m:e>
                        <m:r>
                          <a:rPr xmlns:a="http://schemas.openxmlformats.org/drawingml/2006/main" sz="31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v</m:t>
                        </m:r>
                      </m:e>
                      <m:sup>
                        <m:r>
                          <a:rPr xmlns:a="http://schemas.openxmlformats.org/drawingml/2006/main" sz="31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a</m:t>
                        </m:r>
                      </m:sup>
                    </m:sSup>
                    <m:r>
                      <a:rPr xmlns:a="http://schemas.openxmlformats.org/drawingml/2006/main" sz="31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xmlns:a="http://schemas.openxmlformats.org/drawingml/2006/main" sz="31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v</m:t>
                    </m:r>
                    <m:sSubSup>
                      <m:e>
                        <m:r>
                          <a:rPr xmlns:a="http://schemas.openxmlformats.org/drawingml/2006/main" sz="31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δ</m:t>
                        </m:r>
                      </m:e>
                      <m:sub>
                        <m:r>
                          <a:rPr xmlns:a="http://schemas.openxmlformats.org/drawingml/2006/main" sz="31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r</m:t>
                        </m:r>
                      </m:sub>
                      <m:sup>
                        <m:r>
                          <a:rPr xmlns:a="http://schemas.openxmlformats.org/drawingml/2006/main" sz="31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a</m:t>
                        </m:r>
                      </m:sup>
                    </m:sSubSup>
                    <m:r>
                      <a:rPr xmlns:a="http://schemas.openxmlformats.org/drawingml/2006/main" sz="31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limUpp>
                      <m:e>
                        <m:r>
                          <a:rPr xmlns:a="http://schemas.openxmlformats.org/drawingml/2006/main" sz="31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R</m:t>
                        </m:r>
                      </m:e>
                      <m:lim>
                        <m:r>
                          <a:rPr xmlns:a="http://schemas.openxmlformats.org/drawingml/2006/main" sz="31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·</m:t>
                        </m:r>
                      </m:lim>
                    </m:limUpp>
                    <m:r>
                      <a:rPr xmlns:a="http://schemas.openxmlformats.org/drawingml/2006/main" sz="31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-</m:t>
                    </m:r>
                    <m:f>
                      <m:fPr>
                        <m:ctrlPr>
                          <a:rPr xmlns:a="http://schemas.openxmlformats.org/drawingml/2006/main" sz="31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  <m:type m:val="bar"/>
                      </m:fPr>
                      <m:num>
                        <m:limUpp>
                          <m:e>
                            <m:r>
                              <a:rPr xmlns:a="http://schemas.openxmlformats.org/drawingml/2006/main" sz="31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a</m:t>
                            </m:r>
                          </m:e>
                          <m:lim>
                            <m:r>
                              <a:rPr xmlns:a="http://schemas.openxmlformats.org/drawingml/2006/main" sz="31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·</m:t>
                            </m:r>
                          </m:lim>
                        </m:limUpp>
                      </m:num>
                      <m:den>
                        <m:r>
                          <a:rPr xmlns:a="http://schemas.openxmlformats.org/drawingml/2006/main" sz="31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a</m:t>
                        </m:r>
                      </m:den>
                    </m:f>
                    <m:r>
                      <a:rPr xmlns:a="http://schemas.openxmlformats.org/drawingml/2006/main" sz="31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R</m:t>
                    </m:r>
                    <m:r>
                      <a:rPr xmlns:a="http://schemas.openxmlformats.org/drawingml/2006/main" sz="31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≪</m:t>
                    </m:r>
                    <m:r>
                      <a:rPr xmlns:a="http://schemas.openxmlformats.org/drawingml/2006/main" sz="31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1</m:t>
                    </m:r>
                  </m:oMath>
                </m:oMathPara>
              </a14:m>
              <a:endParaRPr sz="3100"/>
            </a:p>
          </p:txBody>
        </p:sp>
        <p:sp>
          <p:nvSpPr>
            <p:cNvPr id="526" name="Rectangle"/>
            <p:cNvSpPr/>
            <p:nvPr/>
          </p:nvSpPr>
          <p:spPr>
            <a:xfrm>
              <a:off x="1995104" y="804984"/>
              <a:ext cx="5187802" cy="857223"/>
            </a:xfrm>
            <a:prstGeom prst="rect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457200"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762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</p:grpSp>
      <p:grpSp>
        <p:nvGrpSpPr>
          <p:cNvPr id="532" name="Group"/>
          <p:cNvGrpSpPr/>
          <p:nvPr/>
        </p:nvGrpSpPr>
        <p:grpSpPr>
          <a:xfrm>
            <a:off x="840604" y="6794897"/>
            <a:ext cx="11065245" cy="2008844"/>
            <a:chOff x="0" y="0"/>
            <a:chExt cx="11065243" cy="2008843"/>
          </a:xfrm>
        </p:grpSpPr>
        <p:sp>
          <p:nvSpPr>
            <p:cNvPr id="528" name="Equation"/>
            <p:cNvSpPr txBox="1"/>
            <p:nvPr/>
          </p:nvSpPr>
          <p:spPr>
            <a:xfrm>
              <a:off x="5570473" y="1389036"/>
              <a:ext cx="2480235" cy="3823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algn="l" defTabSz="914400" latinLnBrk="1">
                <a:defRPr sz="1800"/>
              </a:pPr>
              <a14:m>
                <m:oMathPara>
                  <m:oMathParaPr>
                    <m:jc m:val="centerGroup"/>
                  </m:oMathParaPr>
                  <m:oMath>
                    <m:sSup>
                      <m:e>
                        <m:r>
                          <a:rPr xmlns:a="http://schemas.openxmlformats.org/drawingml/2006/main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v</m:t>
                        </m:r>
                      </m:e>
                      <m:sup>
                        <m:r>
                          <a:rPr xmlns:a="http://schemas.openxmlformats.org/drawingml/2006/main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a</m:t>
                        </m:r>
                      </m:sup>
                    </m:sSup>
                    <m:r>
                      <a:rPr xmlns:a="http://schemas.openxmlformats.org/drawingml/2006/main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xmlns:a="http://schemas.openxmlformats.org/drawingml/2006/main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ρ</m:t>
                    </m:r>
                    <m:sSup>
                      <m:e>
                        <m:r>
                          <a:rPr xmlns:a="http://schemas.openxmlformats.org/drawingml/2006/main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q</m:t>
                        </m:r>
                      </m:e>
                      <m:sup>
                        <m:r>
                          <a:rPr xmlns:a="http://schemas.openxmlformats.org/drawingml/2006/main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a</m:t>
                        </m:r>
                      </m:sup>
                    </m:sSup>
                    <m:r>
                      <a:rPr xmlns:a="http://schemas.openxmlformats.org/drawingml/2006/main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∝</m:t>
                    </m:r>
                    <m:sSub>
                      <m:e>
                        <m:r>
                          <a:rPr xmlns:a="http://schemas.openxmlformats.org/drawingml/2006/main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xmlns:a="http://schemas.openxmlformats.org/drawingml/2006/main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a</m:t>
                        </m:r>
                        <m:r>
                          <a:rPr xmlns:a="http://schemas.openxmlformats.org/drawingml/2006/main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b</m:t>
                        </m:r>
                      </m:sub>
                    </m:sSub>
                  </m:oMath>
                </m:oMathPara>
              </a14:m>
              <a:endParaRPr sz="3200"/>
            </a:p>
          </p:txBody>
        </p:sp>
        <p:grpSp>
          <p:nvGrpSpPr>
            <p:cNvPr id="531" name="Group"/>
            <p:cNvGrpSpPr/>
            <p:nvPr/>
          </p:nvGrpSpPr>
          <p:grpSpPr>
            <a:xfrm>
              <a:off x="0" y="-1"/>
              <a:ext cx="11065244" cy="2008845"/>
              <a:chOff x="0" y="0"/>
              <a:chExt cx="11065243" cy="2008843"/>
            </a:xfrm>
          </p:grpSpPr>
          <p:sp>
            <p:nvSpPr>
              <p:cNvPr id="529" name="WRONG: peculiar velocities (even if “small”) are part of the energy momentum tensor: they generate gravity through the magnetic Weyl tensor"/>
              <p:cNvSpPr txBox="1"/>
              <p:nvPr/>
            </p:nvSpPr>
            <p:spPr>
              <a:xfrm>
                <a:off x="0" y="0"/>
                <a:ext cx="11065244" cy="146901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spAutoFit/>
              </a:bodyPr>
              <a:lstStyle/>
              <a:p>
                <a:pPr algn="l">
                  <a:lnSpc>
                    <a:spcPct val="90000"/>
                  </a:lnSpc>
                  <a:defRPr b="1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  <a:r>
                  <a:rPr sz="3000">
                    <a:solidFill>
                      <a:schemeClr val="accent5">
                        <a:hueOff val="-82419"/>
                        <a:satOff val="-9513"/>
                        <a:lumOff val="-16343"/>
                      </a:schemeClr>
                    </a:solidFill>
                  </a:rPr>
                  <a:t>WRONG: peculiar velocities (even if “small”) are part of the energy momentum tensor: they generate gravity through the magnetic Weyl tensor</a:t>
                </a:r>
                <a:r>
                  <a:rPr sz="3000"/>
                  <a:t>   </a:t>
                </a:r>
                <a:r>
                  <a:t> </a:t>
                </a:r>
              </a:p>
            </p:txBody>
          </p:sp>
          <p:sp>
            <p:nvSpPr>
              <p:cNvPr id="530" name="Rectangle"/>
              <p:cNvSpPr/>
              <p:nvPr/>
            </p:nvSpPr>
            <p:spPr>
              <a:xfrm>
                <a:off x="5285139" y="1151621"/>
                <a:ext cx="3178238" cy="857223"/>
              </a:xfrm>
              <a:prstGeom prst="rect">
                <a:avLst/>
              </a:prstGeom>
              <a:noFill/>
              <a:ln w="508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457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76200" dist="12700" dir="540000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prism dir="l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8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8" presetID="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8" presetID="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Class="entr" nodeType="clickEffect" presetSubtype="8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31" dur="1000"/>
                                        <p:tgtEl>
                                          <p:spTgt spid="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20" grpId="3"/>
      <p:bldP build="whole" bldLvl="1" animBg="1" rev="0" advAuto="0" spid="517" grpId="1"/>
      <p:bldP build="whole" bldLvl="1" animBg="1" rev="0" advAuto="0" spid="527" grpId="4"/>
      <p:bldP build="whole" bldLvl="1" animBg="1" rev="0" advAuto="0" spid="532" grpId="5"/>
      <p:bldP build="whole" bldLvl="1" animBg="1" rev="0" advAuto="0" spid="523" grpId="2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6" name="Group"/>
          <p:cNvGrpSpPr/>
          <p:nvPr/>
        </p:nvGrpSpPr>
        <p:grpSpPr>
          <a:xfrm>
            <a:off x="555051" y="1298939"/>
            <a:ext cx="11899901" cy="6237827"/>
            <a:chOff x="0" y="0"/>
            <a:chExt cx="11899900" cy="6237825"/>
          </a:xfrm>
        </p:grpSpPr>
        <p:sp>
          <p:nvSpPr>
            <p:cNvPr id="534" name="Proven in this article"/>
            <p:cNvSpPr/>
            <p:nvPr/>
          </p:nvSpPr>
          <p:spPr>
            <a:xfrm>
              <a:off x="448125" y="-1"/>
              <a:ext cx="9270772" cy="8636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sz="4300">
                  <a:solidFill>
                    <a:schemeClr val="accent1">
                      <a:hueOff val="114395"/>
                      <a:lumOff val="-24975"/>
                    </a:schemeClr>
                  </a:solidFill>
                  <a:latin typeface="Arial Black"/>
                  <a:ea typeface="Arial Black"/>
                  <a:cs typeface="Arial Black"/>
                  <a:sym typeface="Arial Black"/>
                </a:defRPr>
              </a:lvl1pPr>
            </a:lstStyle>
            <a:p>
              <a:pPr>
                <a:defRPr>
                  <a:latin typeface="Bradley Hand ITC TT-Bold"/>
                  <a:ea typeface="Bradley Hand ITC TT-Bold"/>
                  <a:cs typeface="Bradley Hand ITC TT-Bold"/>
                  <a:sym typeface="Bradley Hand ITC TT-Bold"/>
                </a:defRPr>
              </a:pPr>
              <a:r>
                <a:rPr>
                  <a:latin typeface="Arial Black"/>
                  <a:ea typeface="Arial Black"/>
                  <a:cs typeface="Arial Black"/>
                  <a:sym typeface="Arial Black"/>
                </a:rPr>
                <a:t>Proven in this article</a:t>
              </a:r>
            </a:p>
          </p:txBody>
        </p:sp>
        <p:pic>
          <p:nvPicPr>
            <p:cNvPr id="535" name="Screen Shot 2024-06-05 at 0.54.04.png" descr="Screen Shot 2024-06-05 at 0.54.04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1640425"/>
              <a:ext cx="11899900" cy="45974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prism dir="l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000"/>
                                        <p:tgtEl>
                                          <p:spTgt spid="5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36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Numerical results"/>
          <p:cNvSpPr/>
          <p:nvPr/>
        </p:nvSpPr>
        <p:spPr>
          <a:xfrm>
            <a:off x="2067251" y="1223303"/>
            <a:ext cx="6481507" cy="812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b="1" sz="3000">
                <a:latin typeface="Bookman Old Style"/>
                <a:ea typeface="Bookman Old Style"/>
                <a:cs typeface="Bookman Old Style"/>
                <a:sym typeface="Bookman Old Style"/>
              </a:defRPr>
            </a:pPr>
            <a:r>
              <a:rPr sz="4800"/>
              <a:t>Numerical results</a:t>
            </a:r>
            <a:r>
              <a:rPr sz="3500"/>
              <a:t>  </a:t>
            </a:r>
            <a:r>
              <a:t>    </a:t>
            </a:r>
          </a:p>
        </p:txBody>
      </p:sp>
      <p:grpSp>
        <p:nvGrpSpPr>
          <p:cNvPr id="542" name="Group"/>
          <p:cNvGrpSpPr/>
          <p:nvPr/>
        </p:nvGrpSpPr>
        <p:grpSpPr>
          <a:xfrm>
            <a:off x="1082873" y="3697080"/>
            <a:ext cx="8640223" cy="1362965"/>
            <a:chOff x="0" y="0"/>
            <a:chExt cx="8640222" cy="1362963"/>
          </a:xfrm>
        </p:grpSpPr>
        <p:sp>
          <p:nvSpPr>
            <p:cNvPr id="539" name="Equation"/>
            <p:cNvSpPr txBox="1"/>
            <p:nvPr/>
          </p:nvSpPr>
          <p:spPr>
            <a:xfrm>
              <a:off x="0" y="0"/>
              <a:ext cx="2167467" cy="25908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algn="l" defTabSz="914400" latinLnBrk="1">
                <a:defRPr sz="1800"/>
              </a:pPr>
              <a14:m>
                <m:oMathPara>
                  <m:oMathParaPr>
                    <m:jc m:val="centerGroup"/>
                  </m:oMathParaPr>
                  <m:oMath>
                    <m:r>
                      <a:rPr xmlns:a="http://schemas.openxmlformats.org/drawingml/2006/main" sz="2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X</m:t>
                    </m:r>
                    <m:r>
                      <a:rPr xmlns:a="http://schemas.openxmlformats.org/drawingml/2006/main" sz="2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xmlns:a="http://schemas.openxmlformats.org/drawingml/2006/main" sz="2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A</m:t>
                    </m:r>
                    <m:r>
                      <a:rPr xmlns:a="http://schemas.openxmlformats.org/drawingml/2006/main" sz="2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xmlns:a="http://schemas.openxmlformats.org/drawingml/2006/main" sz="2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B</m:t>
                    </m:r>
                    <m:r>
                      <a:rPr xmlns:a="http://schemas.openxmlformats.org/drawingml/2006/main" sz="2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Q</m:t>
                    </m:r>
                    <m:r>
                      <a:rPr xmlns:a="http://schemas.openxmlformats.org/drawingml/2006/main" sz="2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xmlns:a="http://schemas.openxmlformats.org/drawingml/2006/main" sz="2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F</m:t>
                    </m:r>
                    <m:r>
                      <a:rPr xmlns:a="http://schemas.openxmlformats.org/drawingml/2006/main" sz="2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,</m:t>
                    </m:r>
                  </m:oMath>
                </m:oMathPara>
              </a14:m>
              <a:endParaRPr sz="2400"/>
            </a:p>
          </p:txBody>
        </p:sp>
        <p:sp>
          <p:nvSpPr>
            <p:cNvPr id="540" name="Equation"/>
            <p:cNvSpPr txBox="1"/>
            <p:nvPr/>
          </p:nvSpPr>
          <p:spPr>
            <a:xfrm>
              <a:off x="933766" y="450087"/>
              <a:ext cx="7706457" cy="3664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algn="l" defTabSz="914400" latinLnBrk="1">
                <a:defRPr sz="1800"/>
              </a:pPr>
              <a14:m>
                <m:oMathPara>
                  <m:oMathParaPr>
                    <m:jc m:val="centerGroup"/>
                  </m:oMathParaPr>
                  <m:oMath>
                    <m:r>
                      <a:rPr xmlns:a="http://schemas.openxmlformats.org/drawingml/2006/main" sz="2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A</m:t>
                    </m:r>
                    <m:r>
                      <a:rPr xmlns:a="http://schemas.openxmlformats.org/drawingml/2006/main" sz="2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xmlns:a="http://schemas.openxmlformats.org/drawingml/2006/main" sz="2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r</m:t>
                    </m:r>
                    <m:r>
                      <a:rPr xmlns:a="http://schemas.openxmlformats.org/drawingml/2006/main" sz="2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xmlns:a="http://schemas.openxmlformats.org/drawingml/2006/main" sz="2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ϕ</m:t>
                    </m:r>
                    <m:r>
                      <a:rPr xmlns:a="http://schemas.openxmlformats.org/drawingml/2006/main" sz="2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xmlns:a="http://schemas.openxmlformats.org/drawingml/2006/main" sz="2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w</m:t>
                    </m:r>
                    <m:r>
                      <a:rPr xmlns:a="http://schemas.openxmlformats.org/drawingml/2006/main" sz="2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</m:t>
                    </m:r>
                    <m:r>
                      <a:rPr xmlns:a="http://schemas.openxmlformats.org/drawingml/2006/main" sz="2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e>
                        <m:r>
                          <a:rPr xmlns:a="http://schemas.openxmlformats.org/drawingml/2006/main" sz="2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α</m:t>
                        </m:r>
                      </m:e>
                      <m:sub>
                        <m:r>
                          <a:rPr xmlns:a="http://schemas.openxmlformats.org/drawingml/2006/main" sz="2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xmlns:a="http://schemas.openxmlformats.org/drawingml/2006/main" sz="2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xmlns:a="http://schemas.openxmlformats.org/drawingml/2006/main" sz="2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w</m:t>
                    </m:r>
                    <m:r>
                      <a:rPr xmlns:a="http://schemas.openxmlformats.org/drawingml/2006/main" sz="2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</m:t>
                    </m:r>
                    <m:sSup>
                      <m:e>
                        <m:r>
                          <a:rPr xmlns:a="http://schemas.openxmlformats.org/drawingml/2006/main" sz="2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r</m:t>
                        </m:r>
                      </m:e>
                      <m:sup>
                        <m:r>
                          <a:rPr xmlns:a="http://schemas.openxmlformats.org/drawingml/2006/main" sz="2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xmlns:a="http://schemas.openxmlformats.org/drawingml/2006/main" sz="2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e>
                        <m:r>
                          <a:rPr xmlns:a="http://schemas.openxmlformats.org/drawingml/2006/main" sz="2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α</m:t>
                        </m:r>
                      </m:e>
                      <m:sub>
                        <m:r>
                          <a:rPr xmlns:a="http://schemas.openxmlformats.org/drawingml/2006/main" sz="2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xmlns:a="http://schemas.openxmlformats.org/drawingml/2006/main" sz="2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xmlns:a="http://schemas.openxmlformats.org/drawingml/2006/main" sz="2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w</m:t>
                    </m:r>
                    <m:r>
                      <a:rPr xmlns:a="http://schemas.openxmlformats.org/drawingml/2006/main" sz="2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</m:t>
                    </m:r>
                    <m:r>
                      <a:rPr xmlns:a="http://schemas.openxmlformats.org/drawingml/2006/main" sz="2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r</m:t>
                    </m:r>
                    <m:r>
                      <m:rPr>
                        <m:sty m:val="p"/>
                      </m:rPr>
                      <a:rPr xmlns:a="http://schemas.openxmlformats.org/drawingml/2006/main" sz="2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cos</m:t>
                    </m:r>
                    <m:r>
                      <a:rPr xmlns:a="http://schemas.openxmlformats.org/drawingml/2006/main" sz="2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ϕ</m:t>
                    </m:r>
                    <m:r>
                      <a:rPr xmlns:a="http://schemas.openxmlformats.org/drawingml/2006/main" sz="2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e>
                        <m:r>
                          <a:rPr xmlns:a="http://schemas.openxmlformats.org/drawingml/2006/main" sz="2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α</m:t>
                        </m:r>
                      </m:e>
                      <m:sub>
                        <m:r>
                          <a:rPr xmlns:a="http://schemas.openxmlformats.org/drawingml/2006/main" sz="2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xmlns:a="http://schemas.openxmlformats.org/drawingml/2006/main" sz="2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xmlns:a="http://schemas.openxmlformats.org/drawingml/2006/main" sz="2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w</m:t>
                    </m:r>
                    <m:r>
                      <a:rPr xmlns:a="http://schemas.openxmlformats.org/drawingml/2006/main" sz="2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</m:t>
                    </m:r>
                    <m:r>
                      <a:rPr xmlns:a="http://schemas.openxmlformats.org/drawingml/2006/main" sz="2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r</m:t>
                    </m:r>
                    <m:r>
                      <m:rPr>
                        <m:sty m:val="p"/>
                      </m:rPr>
                      <a:rPr xmlns:a="http://schemas.openxmlformats.org/drawingml/2006/main" sz="2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sin</m:t>
                    </m:r>
                    <m:r>
                      <a:rPr xmlns:a="http://schemas.openxmlformats.org/drawingml/2006/main" sz="2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ϕ</m:t>
                    </m:r>
                    <m:r>
                      <a:rPr xmlns:a="http://schemas.openxmlformats.org/drawingml/2006/main" sz="2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e>
                        <m:r>
                          <a:rPr xmlns:a="http://schemas.openxmlformats.org/drawingml/2006/main" sz="2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α</m:t>
                        </m:r>
                      </m:e>
                      <m:sub>
                        <m:r>
                          <a:rPr xmlns:a="http://schemas.openxmlformats.org/drawingml/2006/main" sz="2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xmlns:a="http://schemas.openxmlformats.org/drawingml/2006/main" sz="2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xmlns:a="http://schemas.openxmlformats.org/drawingml/2006/main" sz="2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w</m:t>
                    </m:r>
                    <m:r>
                      <a:rPr xmlns:a="http://schemas.openxmlformats.org/drawingml/2006/main" sz="2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m:oMathPara>
              </a14:m>
              <a:endParaRPr sz="2600"/>
            </a:p>
          </p:txBody>
        </p:sp>
        <p:sp>
          <p:nvSpPr>
            <p:cNvPr id="541" name="Equation"/>
            <p:cNvSpPr txBox="1"/>
            <p:nvPr/>
          </p:nvSpPr>
          <p:spPr>
            <a:xfrm>
              <a:off x="972686" y="996474"/>
              <a:ext cx="7628617" cy="3664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algn="l" defTabSz="914400" latinLnBrk="1">
                <a:defRPr sz="1800"/>
              </a:pPr>
              <a14:m>
                <m:oMathPara>
                  <m:oMathParaPr>
                    <m:jc m:val="centerGroup"/>
                  </m:oMathParaPr>
                  <m:oMath>
                    <m:r>
                      <a:rPr xmlns:a="http://schemas.openxmlformats.org/drawingml/2006/main" sz="2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B</m:t>
                    </m:r>
                    <m:r>
                      <a:rPr xmlns:a="http://schemas.openxmlformats.org/drawingml/2006/main" sz="2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xmlns:a="http://schemas.openxmlformats.org/drawingml/2006/main" sz="2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r</m:t>
                    </m:r>
                    <m:r>
                      <a:rPr xmlns:a="http://schemas.openxmlformats.org/drawingml/2006/main" sz="2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xmlns:a="http://schemas.openxmlformats.org/drawingml/2006/main" sz="2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ϕ</m:t>
                    </m:r>
                    <m:r>
                      <a:rPr xmlns:a="http://schemas.openxmlformats.org/drawingml/2006/main" sz="2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xmlns:a="http://schemas.openxmlformats.org/drawingml/2006/main" sz="2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w</m:t>
                    </m:r>
                    <m:r>
                      <a:rPr xmlns:a="http://schemas.openxmlformats.org/drawingml/2006/main" sz="2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</m:t>
                    </m:r>
                    <m:r>
                      <a:rPr xmlns:a="http://schemas.openxmlformats.org/drawingml/2006/main" sz="2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e>
                        <m:r>
                          <a:rPr xmlns:a="http://schemas.openxmlformats.org/drawingml/2006/main" sz="2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β</m:t>
                        </m:r>
                      </m:e>
                      <m:sub>
                        <m:r>
                          <a:rPr xmlns:a="http://schemas.openxmlformats.org/drawingml/2006/main" sz="2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xmlns:a="http://schemas.openxmlformats.org/drawingml/2006/main" sz="2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xmlns:a="http://schemas.openxmlformats.org/drawingml/2006/main" sz="2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w</m:t>
                    </m:r>
                    <m:r>
                      <a:rPr xmlns:a="http://schemas.openxmlformats.org/drawingml/2006/main" sz="2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</m:t>
                    </m:r>
                    <m:sSup>
                      <m:e>
                        <m:r>
                          <a:rPr xmlns:a="http://schemas.openxmlformats.org/drawingml/2006/main" sz="2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r</m:t>
                        </m:r>
                      </m:e>
                      <m:sup>
                        <m:r>
                          <a:rPr xmlns:a="http://schemas.openxmlformats.org/drawingml/2006/main" sz="2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xmlns:a="http://schemas.openxmlformats.org/drawingml/2006/main" sz="2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e>
                        <m:r>
                          <a:rPr xmlns:a="http://schemas.openxmlformats.org/drawingml/2006/main" sz="2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β</m:t>
                        </m:r>
                      </m:e>
                      <m:sub>
                        <m:r>
                          <a:rPr xmlns:a="http://schemas.openxmlformats.org/drawingml/2006/main" sz="2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xmlns:a="http://schemas.openxmlformats.org/drawingml/2006/main" sz="2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xmlns:a="http://schemas.openxmlformats.org/drawingml/2006/main" sz="2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w</m:t>
                    </m:r>
                    <m:r>
                      <a:rPr xmlns:a="http://schemas.openxmlformats.org/drawingml/2006/main" sz="2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</m:t>
                    </m:r>
                    <m:r>
                      <a:rPr xmlns:a="http://schemas.openxmlformats.org/drawingml/2006/main" sz="2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r</m:t>
                    </m:r>
                    <m:r>
                      <m:rPr>
                        <m:sty m:val="p"/>
                      </m:rPr>
                      <a:rPr xmlns:a="http://schemas.openxmlformats.org/drawingml/2006/main" sz="2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cos</m:t>
                    </m:r>
                    <m:r>
                      <a:rPr xmlns:a="http://schemas.openxmlformats.org/drawingml/2006/main" sz="2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ϕ</m:t>
                    </m:r>
                    <m:r>
                      <a:rPr xmlns:a="http://schemas.openxmlformats.org/drawingml/2006/main" sz="2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e>
                        <m:r>
                          <a:rPr xmlns:a="http://schemas.openxmlformats.org/drawingml/2006/main" sz="2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β</m:t>
                        </m:r>
                      </m:e>
                      <m:sub>
                        <m:r>
                          <a:rPr xmlns:a="http://schemas.openxmlformats.org/drawingml/2006/main" sz="2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xmlns:a="http://schemas.openxmlformats.org/drawingml/2006/main" sz="2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xmlns:a="http://schemas.openxmlformats.org/drawingml/2006/main" sz="2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w</m:t>
                    </m:r>
                    <m:r>
                      <a:rPr xmlns:a="http://schemas.openxmlformats.org/drawingml/2006/main" sz="2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</m:t>
                    </m:r>
                    <m:r>
                      <a:rPr xmlns:a="http://schemas.openxmlformats.org/drawingml/2006/main" sz="2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r</m:t>
                    </m:r>
                    <m:r>
                      <m:rPr>
                        <m:sty m:val="p"/>
                      </m:rPr>
                      <a:rPr xmlns:a="http://schemas.openxmlformats.org/drawingml/2006/main" sz="2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sin</m:t>
                    </m:r>
                    <m:r>
                      <a:rPr xmlns:a="http://schemas.openxmlformats.org/drawingml/2006/main" sz="2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ϕ</m:t>
                    </m:r>
                    <m:r>
                      <a:rPr xmlns:a="http://schemas.openxmlformats.org/drawingml/2006/main" sz="2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e>
                        <m:r>
                          <a:rPr xmlns:a="http://schemas.openxmlformats.org/drawingml/2006/main" sz="2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β</m:t>
                        </m:r>
                      </m:e>
                      <m:sub>
                        <m:r>
                          <a:rPr xmlns:a="http://schemas.openxmlformats.org/drawingml/2006/main" sz="2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xmlns:a="http://schemas.openxmlformats.org/drawingml/2006/main" sz="2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xmlns:a="http://schemas.openxmlformats.org/drawingml/2006/main" sz="2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w</m:t>
                    </m:r>
                    <m:r>
                      <a:rPr xmlns:a="http://schemas.openxmlformats.org/drawingml/2006/main" sz="2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m:oMathPara>
              </a14:m>
              <a:endParaRPr sz="2600"/>
            </a:p>
          </p:txBody>
        </p:sp>
      </p:grpSp>
      <p:grpSp>
        <p:nvGrpSpPr>
          <p:cNvPr id="549" name="Group"/>
          <p:cNvGrpSpPr/>
          <p:nvPr/>
        </p:nvGrpSpPr>
        <p:grpSpPr>
          <a:xfrm>
            <a:off x="1553980" y="5617137"/>
            <a:ext cx="10171191" cy="3203580"/>
            <a:chOff x="0" y="0"/>
            <a:chExt cx="10171189" cy="3203578"/>
          </a:xfrm>
        </p:grpSpPr>
        <p:sp>
          <p:nvSpPr>
            <p:cNvPr id="543" name="Equation"/>
            <p:cNvSpPr txBox="1"/>
            <p:nvPr/>
          </p:nvSpPr>
          <p:spPr>
            <a:xfrm>
              <a:off x="101010" y="1234788"/>
              <a:ext cx="3564166" cy="7205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algn="l" defTabSz="914400" latinLnBrk="1">
                <a:defRPr sz="1800"/>
              </a:pPr>
              <a14:m>
                <m:oMathPara>
                  <m:oMathParaPr>
                    <m:jc m:val="centerGroup"/>
                  </m:oMathParaPr>
                  <m:oMath>
                    <m:r>
                      <a:rPr xmlns:a="http://schemas.openxmlformats.org/drawingml/2006/main" sz="25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Q</m:t>
                    </m:r>
                    <m:r>
                      <a:rPr xmlns:a="http://schemas.openxmlformats.org/drawingml/2006/main" sz="25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xmlns:a="http://schemas.openxmlformats.org/drawingml/2006/main" sz="25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t</m:t>
                    </m:r>
                    <m:r>
                      <a:rPr xmlns:a="http://schemas.openxmlformats.org/drawingml/2006/main" sz="25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xmlns:a="http://schemas.openxmlformats.org/drawingml/2006/main" sz="25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w</m:t>
                    </m:r>
                    <m:r>
                      <a:rPr xmlns:a="http://schemas.openxmlformats.org/drawingml/2006/main" sz="25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</m:t>
                    </m:r>
                    <m:r>
                      <a:rPr xmlns:a="http://schemas.openxmlformats.org/drawingml/2006/main" sz="25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e>
                        <m:r>
                          <a:rPr xmlns:a="http://schemas.openxmlformats.org/drawingml/2006/main" sz="25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c</m:t>
                        </m:r>
                      </m:e>
                      <m:sub>
                        <m:r>
                          <a:rPr xmlns:a="http://schemas.openxmlformats.org/drawingml/2006/main" sz="25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xmlns:a="http://schemas.openxmlformats.org/drawingml/2006/main" sz="25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xmlns:a="http://schemas.openxmlformats.org/drawingml/2006/main" sz="25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w</m:t>
                    </m:r>
                    <m:r>
                      <a:rPr xmlns:a="http://schemas.openxmlformats.org/drawingml/2006/main" sz="25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</m:t>
                    </m:r>
                    <m:r>
                      <a:rPr xmlns:a="http://schemas.openxmlformats.org/drawingml/2006/main" sz="25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e>
                        <m:r>
                          <a:rPr xmlns:a="http://schemas.openxmlformats.org/drawingml/2006/main" sz="25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c</m:t>
                        </m:r>
                      </m:e>
                      <m:sub>
                        <m:r>
                          <a:rPr xmlns:a="http://schemas.openxmlformats.org/drawingml/2006/main" sz="25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xmlns:a="http://schemas.openxmlformats.org/drawingml/2006/main" sz="25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xmlns:a="http://schemas.openxmlformats.org/drawingml/2006/main" sz="25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w</m:t>
                    </m:r>
                    <m:r>
                      <a:rPr xmlns:a="http://schemas.openxmlformats.org/drawingml/2006/main" sz="25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</m:t>
                    </m:r>
                    <m:r>
                      <a:rPr xmlns:a="http://schemas.openxmlformats.org/drawingml/2006/main" sz="25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∫</m:t>
                    </m:r>
                    <m:f>
                      <m:fPr>
                        <m:ctrlPr>
                          <a:rPr xmlns:a="http://schemas.openxmlformats.org/drawingml/2006/main" sz="25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  <m:type m:val="bar"/>
                      </m:fPr>
                      <m:num>
                        <m:r>
                          <a:rPr xmlns:a="http://schemas.openxmlformats.org/drawingml/2006/main" sz="25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d</m:t>
                        </m:r>
                        <m:r>
                          <a:rPr xmlns:a="http://schemas.openxmlformats.org/drawingml/2006/main" sz="25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t</m:t>
                        </m:r>
                      </m:num>
                      <m:den>
                        <m:sSup>
                          <m:e>
                            <m:r>
                              <a:rPr xmlns:a="http://schemas.openxmlformats.org/drawingml/2006/main" sz="25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S</m:t>
                            </m:r>
                          </m:e>
                          <m:sup>
                            <m:r>
                              <a:rPr xmlns:a="http://schemas.openxmlformats.org/drawingml/2006/main" sz="25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</m:den>
                    </m:f>
                  </m:oMath>
                </m:oMathPara>
              </a14:m>
              <a:endParaRPr sz="2500"/>
            </a:p>
          </p:txBody>
        </p:sp>
        <p:sp>
          <p:nvSpPr>
            <p:cNvPr id="544" name="Equation"/>
            <p:cNvSpPr txBox="1"/>
            <p:nvPr/>
          </p:nvSpPr>
          <p:spPr>
            <a:xfrm>
              <a:off x="0" y="0"/>
              <a:ext cx="7535571" cy="92382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algn="l" defTabSz="914400" latinLnBrk="1">
                <a:defRPr sz="1800"/>
              </a:pPr>
              <a14:m>
                <m:oMathPara>
                  <m:oMathParaPr>
                    <m:jc m:val="centerGroup"/>
                  </m:oMathParaPr>
                  <m:oMath>
                    <m:f>
                      <m:fPr>
                        <m:ctrlPr>
                          <a:rPr xmlns:a="http://schemas.openxmlformats.org/drawingml/2006/main" sz="2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  <m:type m:val="bar"/>
                      </m:fPr>
                      <m:num>
                        <m:r>
                          <a:rPr xmlns:a="http://schemas.openxmlformats.org/drawingml/2006/main" sz="2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limUpp>
                          <m:e>
                            <m:r>
                              <a:rPr xmlns:a="http://schemas.openxmlformats.org/drawingml/2006/main" sz="22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S</m:t>
                            </m:r>
                          </m:e>
                          <m:lim>
                            <m:r>
                              <a:rPr xmlns:a="http://schemas.openxmlformats.org/drawingml/2006/main" sz="22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··</m:t>
                            </m:r>
                          </m:lim>
                        </m:limUpp>
                      </m:num>
                      <m:den>
                        <m:r>
                          <a:rPr xmlns:a="http://schemas.openxmlformats.org/drawingml/2006/main" sz="2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S</m:t>
                        </m:r>
                      </m:den>
                    </m:f>
                    <m:r>
                      <a:rPr xmlns:a="http://schemas.openxmlformats.org/drawingml/2006/main" sz="2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p>
                      <m:e>
                        <m:d>
                          <m:dPr>
                            <m:ctrlPr>
                              <a:rPr xmlns:a="http://schemas.openxmlformats.org/drawingml/2006/main" sz="22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xmlns:a="http://schemas.openxmlformats.org/drawingml/2006/main" sz="22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  <m:type m:val="bar"/>
                              </m:fPr>
                              <m:num>
                                <m:limUpp>
                                  <m:e>
                                    <m:r>
                                      <a:rPr xmlns:a="http://schemas.openxmlformats.org/drawingml/2006/main" sz="22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S</m:t>
                                    </m:r>
                                  </m:e>
                                  <m:lim>
                                    <m:r>
                                      <a:rPr xmlns:a="http://schemas.openxmlformats.org/drawingml/2006/main" sz="22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·</m:t>
                                    </m:r>
                                  </m:lim>
                                </m:limUpp>
                              </m:num>
                              <m:den>
                                <m:r>
                                  <a:rPr xmlns:a="http://schemas.openxmlformats.org/drawingml/2006/main" sz="22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S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xmlns:a="http://schemas.openxmlformats.org/drawingml/2006/main" sz="2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xmlns:a="http://schemas.openxmlformats.org/drawingml/2006/main" sz="2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-</m:t>
                    </m:r>
                    <m:r>
                      <m:rPr>
                        <m:sty m:val="p"/>
                      </m:rPr>
                      <a:rPr xmlns:a="http://schemas.openxmlformats.org/drawingml/2006/main" sz="2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Λ</m:t>
                    </m:r>
                    <m:r>
                      <a:rPr xmlns:a="http://schemas.openxmlformats.org/drawingml/2006/main" sz="2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xmlns:a="http://schemas.openxmlformats.org/drawingml/2006/main" sz="2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0</m:t>
                    </m:r>
                    <m:r>
                      <a:rPr xmlns:a="http://schemas.openxmlformats.org/drawingml/2006/main" sz="2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xmlns:a="http://schemas.openxmlformats.org/drawingml/2006/main" sz="2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S</m:t>
                    </m:r>
                    <m:r>
                      <a:rPr xmlns:a="http://schemas.openxmlformats.org/drawingml/2006/main" sz="2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xmlns:a="http://schemas.openxmlformats.org/drawingml/2006/main" sz="2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τ</m:t>
                    </m:r>
                    <m:r>
                      <a:rPr xmlns:a="http://schemas.openxmlformats.org/drawingml/2006/main" sz="2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</m:t>
                    </m:r>
                    <m:r>
                      <a:rPr xmlns:a="http://schemas.openxmlformats.org/drawingml/2006/main" sz="2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e>
                        <m:d>
                          <m:dPr>
                            <m:ctrlPr>
                              <a:rPr xmlns:a="http://schemas.openxmlformats.org/drawingml/2006/main" sz="22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xmlns:a="http://schemas.openxmlformats.org/drawingml/2006/main" sz="22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  <m:type m:val="bar"/>
                              </m:fPr>
                              <m:num>
                                <m:sSubSup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xmlns:a="http://schemas.openxmlformats.org/drawingml/2006/main" sz="22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Ω</m:t>
                                    </m:r>
                                  </m:e>
                                  <m:sub>
                                    <m:r>
                                      <a:rPr xmlns:a="http://schemas.openxmlformats.org/drawingml/2006/main" sz="22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  <m:sup>
                                    <m:r>
                                      <a:rPr xmlns:a="http://schemas.openxmlformats.org/drawingml/2006/main" sz="22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m</m:t>
                                    </m:r>
                                  </m:sup>
                                </m:sSubSup>
                              </m:num>
                              <m:den>
                                <m:sSubSup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xmlns:a="http://schemas.openxmlformats.org/drawingml/2006/main" sz="22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Ω</m:t>
                                    </m:r>
                                  </m:e>
                                  <m:sub>
                                    <m:r>
                                      <a:rPr xmlns:a="http://schemas.openxmlformats.org/drawingml/2006/main" sz="22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xmlns:a="http://schemas.openxmlformats.org/drawingml/2006/main" sz="22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Λ</m:t>
                                    </m:r>
                                  </m:sup>
                                </m:sSubSup>
                              </m:den>
                            </m:f>
                          </m:e>
                        </m:d>
                      </m:e>
                      <m:sup>
                        <m:f>
                          <m:fPr>
                            <m:ctrlPr>
                              <a:rPr xmlns:a="http://schemas.openxmlformats.org/drawingml/2006/main" sz="22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  <m:type m:val="lin"/>
                          </m:fPr>
                          <m:num>
                            <m:r>
                              <a:rPr xmlns:a="http://schemas.openxmlformats.org/drawingml/2006/main" sz="22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xmlns:a="http://schemas.openxmlformats.org/drawingml/2006/main" sz="22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den>
                        </m:f>
                      </m:sup>
                    </m:sSup>
                    <m:sSup>
                      <m:e>
                        <m:r>
                          <m:rPr>
                            <m:sty m:val="p"/>
                          </m:rPr>
                          <a:rPr xmlns:a="http://schemas.openxmlformats.org/drawingml/2006/main" sz="2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sinh</m:t>
                        </m:r>
                      </m:e>
                      <m:sup>
                        <m:f>
                          <m:fPr>
                            <m:ctrlPr>
                              <a:rPr xmlns:a="http://schemas.openxmlformats.org/drawingml/2006/main" sz="22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  <m:type m:val="bar"/>
                          </m:fPr>
                          <m:num>
                            <m:r>
                              <a:rPr xmlns:a="http://schemas.openxmlformats.org/drawingml/2006/main" sz="22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num>
                          <m:den>
                            <m:r>
                              <a:rPr xmlns:a="http://schemas.openxmlformats.org/drawingml/2006/main" sz="22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den>
                        </m:f>
                      </m:sup>
                    </m:sSup>
                    <m:d>
                      <m:dPr>
                        <m:ctrlPr>
                          <a:rPr xmlns:a="http://schemas.openxmlformats.org/drawingml/2006/main" sz="2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xmlns:a="http://schemas.openxmlformats.org/drawingml/2006/main" sz="22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  <m:type m:val="bar"/>
                          </m:fPr>
                          <m:num>
                            <m:r>
                              <a:rPr xmlns:a="http://schemas.openxmlformats.org/drawingml/2006/main" sz="22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a:rPr xmlns:a="http://schemas.openxmlformats.org/drawingml/2006/main" sz="22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rad>
                          <m:radPr>
                            <m:ctrlPr>
                              <a:rPr xmlns:a="http://schemas.openxmlformats.org/drawingml/2006/main" sz="22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  <m:degHide m:val="on"/>
                          </m:radPr>
                          <m:deg/>
                          <m:e>
                            <m:sSubSup>
                              <m:e>
                                <m:r>
                                  <m:rPr>
                                    <m:sty m:val="p"/>
                                  </m:rPr>
                                  <a:rPr xmlns:a="http://schemas.openxmlformats.org/drawingml/2006/main" sz="22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Ω</m:t>
                                </m:r>
                              </m:e>
                              <m:sub>
                                <m:r>
                                  <a:rPr xmlns:a="http://schemas.openxmlformats.org/drawingml/2006/main" sz="22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  <m:sup>
                                <m:r>
                                  <m:rPr>
                                    <m:sty m:val="p"/>
                                  </m:rPr>
                                  <a:rPr xmlns:a="http://schemas.openxmlformats.org/drawingml/2006/main" sz="22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Λ</m:t>
                                </m:r>
                              </m:sup>
                            </m:sSubSup>
                          </m:e>
                        </m:rad>
                        <m:r>
                          <a:rPr xmlns:a="http://schemas.openxmlformats.org/drawingml/2006/main" sz="2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τ</m:t>
                        </m:r>
                      </m:e>
                    </m:d>
                    <m:r>
                      <a:rPr xmlns:a="http://schemas.openxmlformats.org/drawingml/2006/main" sz="2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,</m:t>
                    </m:r>
                  </m:oMath>
                </m:oMathPara>
              </a14:m>
              <a:endParaRPr sz="2200"/>
            </a:p>
          </p:txBody>
        </p:sp>
        <p:sp>
          <p:nvSpPr>
            <p:cNvPr id="545" name="Equation"/>
            <p:cNvSpPr txBox="1"/>
            <p:nvPr/>
          </p:nvSpPr>
          <p:spPr>
            <a:xfrm>
              <a:off x="190943" y="2266318"/>
              <a:ext cx="4274520" cy="93726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algn="l" defTabSz="914400" latinLnBrk="1">
                <a:defRPr sz="1800"/>
              </a:pPr>
              <a14:m>
                <m:oMathPara>
                  <m:oMathParaPr>
                    <m:jc m:val="centerGroup"/>
                  </m:oMathParaPr>
                  <m:oMath>
                    <m:limUpp>
                      <m:e>
                        <m:r>
                          <a:rPr xmlns:a="http://schemas.openxmlformats.org/drawingml/2006/main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F</m:t>
                        </m:r>
                      </m:e>
                      <m:lim>
                        <m:r>
                          <a:rPr xmlns:a="http://schemas.openxmlformats.org/drawingml/2006/main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··</m:t>
                        </m:r>
                      </m:lim>
                    </m:limUpp>
                    <m:r>
                      <a:rPr xmlns:a="http://schemas.openxmlformats.org/drawingml/2006/main" sz="2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xmlns:a="http://schemas.openxmlformats.org/drawingml/2006/main" sz="2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3</m:t>
                    </m:r>
                    <m:d>
                      <m:dPr>
                        <m:ctrlPr>
                          <a:rPr xmlns:a="http://schemas.openxmlformats.org/drawingml/2006/main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xmlns:a="http://schemas.openxmlformats.org/drawingml/2006/main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  <m:type m:val="bar"/>
                          </m:fPr>
                          <m:num>
                            <m:limUpp>
                              <m:e>
                                <m:r>
                                  <a:rPr xmlns:a="http://schemas.openxmlformats.org/drawingml/2006/main" sz="24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S</m:t>
                                </m:r>
                              </m:e>
                              <m:lim>
                                <m:r>
                                  <a:rPr xmlns:a="http://schemas.openxmlformats.org/drawingml/2006/main" sz="24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·</m:t>
                                </m:r>
                              </m:lim>
                            </m:limUpp>
                          </m:num>
                          <m:den>
                            <m:r>
                              <a:rPr xmlns:a="http://schemas.openxmlformats.org/drawingml/2006/main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S</m:t>
                            </m:r>
                          </m:den>
                        </m:f>
                      </m:e>
                    </m:d>
                    <m:limUpp>
                      <m:e>
                        <m:r>
                          <a:rPr xmlns:a="http://schemas.openxmlformats.org/drawingml/2006/main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F</m:t>
                        </m:r>
                      </m:e>
                      <m:lim>
                        <m:r>
                          <a:rPr xmlns:a="http://schemas.openxmlformats.org/drawingml/2006/main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·</m:t>
                        </m:r>
                      </m:lim>
                    </m:limUpp>
                    <m:r>
                      <a:rPr xmlns:a="http://schemas.openxmlformats.org/drawingml/2006/main" sz="2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-</m:t>
                    </m:r>
                    <m:f>
                      <m:fPr>
                        <m:ctrlPr>
                          <a:rPr xmlns:a="http://schemas.openxmlformats.org/drawingml/2006/main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  <m:type m:val="bar"/>
                      </m:fPr>
                      <m:num>
                        <m:r>
                          <a:rPr xmlns:a="http://schemas.openxmlformats.org/drawingml/2006/main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sSup>
                          <m:e>
                            <m:r>
                              <a:rPr xmlns:a="http://schemas.openxmlformats.org/drawingml/2006/main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S</m:t>
                            </m:r>
                          </m:e>
                          <m:sup>
                            <m:r>
                              <a:rPr xmlns:a="http://schemas.openxmlformats.org/drawingml/2006/main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xmlns:a="http://schemas.openxmlformats.org/drawingml/2006/main" sz="2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[</m:t>
                    </m:r>
                    <m:r>
                      <a:rPr xmlns:a="http://schemas.openxmlformats.org/drawingml/2006/main" sz="2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Q</m:t>
                    </m:r>
                    <m:sSub>
                      <m:e>
                        <m:r>
                          <a:rPr xmlns:a="http://schemas.openxmlformats.org/drawingml/2006/main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β</m:t>
                        </m:r>
                      </m:e>
                      <m:sub>
                        <m:r>
                          <a:rPr xmlns:a="http://schemas.openxmlformats.org/drawingml/2006/main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xmlns:a="http://schemas.openxmlformats.org/drawingml/2006/main" sz="2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e>
                        <m:r>
                          <a:rPr xmlns:a="http://schemas.openxmlformats.org/drawingml/2006/main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α</m:t>
                        </m:r>
                      </m:e>
                      <m:sub>
                        <m:r>
                          <a:rPr xmlns:a="http://schemas.openxmlformats.org/drawingml/2006/main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xmlns:a="http://schemas.openxmlformats.org/drawingml/2006/main" sz="2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]</m:t>
                    </m:r>
                    <m:r>
                      <a:rPr xmlns:a="http://schemas.openxmlformats.org/drawingml/2006/main" sz="2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xmlns:a="http://schemas.openxmlformats.org/drawingml/2006/main" sz="2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0,</m:t>
                    </m:r>
                  </m:oMath>
                </m:oMathPara>
              </a14:m>
              <a:endParaRPr sz="2400"/>
            </a:p>
          </p:txBody>
        </p:sp>
        <p:sp>
          <p:nvSpPr>
            <p:cNvPr id="546" name="Numeric"/>
            <p:cNvSpPr/>
            <p:nvPr/>
          </p:nvSpPr>
          <p:spPr>
            <a:xfrm>
              <a:off x="4998304" y="1302971"/>
              <a:ext cx="1963267" cy="584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algn="l">
                <a:defRPr sz="2700">
                  <a:solidFill>
                    <a:schemeClr val="accent1">
                      <a:lumOff val="-13575"/>
                    </a:schemeClr>
                  </a:solidFill>
                  <a:latin typeface="Arial Black"/>
                  <a:ea typeface="Arial Black"/>
                  <a:cs typeface="Arial Black"/>
                  <a:sym typeface="Arial Black"/>
                </a:defRPr>
              </a:lvl1pPr>
            </a:lstStyle>
            <a:p>
              <a:pPr>
                <a:defRPr>
                  <a:latin typeface="Bradley Hand ITC TT-Bold"/>
                  <a:ea typeface="Bradley Hand ITC TT-Bold"/>
                  <a:cs typeface="Bradley Hand ITC TT-Bold"/>
                  <a:sym typeface="Bradley Hand ITC TT-Bold"/>
                </a:defRPr>
              </a:pPr>
              <a:r>
                <a:rPr>
                  <a:latin typeface="Arial Black"/>
                  <a:ea typeface="Arial Black"/>
                  <a:cs typeface="Arial Black"/>
                  <a:sym typeface="Arial Black"/>
                </a:rPr>
                <a:t>Numeric</a:t>
              </a:r>
            </a:p>
          </p:txBody>
        </p:sp>
        <p:sp>
          <p:nvSpPr>
            <p:cNvPr id="547" name="Numeric"/>
            <p:cNvSpPr/>
            <p:nvPr/>
          </p:nvSpPr>
          <p:spPr>
            <a:xfrm>
              <a:off x="4984542" y="2442848"/>
              <a:ext cx="1963267" cy="584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algn="l">
                <a:defRPr sz="2700">
                  <a:solidFill>
                    <a:schemeClr val="accent1">
                      <a:lumOff val="-13575"/>
                    </a:schemeClr>
                  </a:solidFill>
                  <a:latin typeface="Arial Black"/>
                  <a:ea typeface="Arial Black"/>
                  <a:cs typeface="Arial Black"/>
                  <a:sym typeface="Arial Black"/>
                </a:defRPr>
              </a:lvl1pPr>
            </a:lstStyle>
            <a:p>
              <a:pPr>
                <a:defRPr>
                  <a:latin typeface="Bradley Hand ITC TT-Bold"/>
                  <a:ea typeface="Bradley Hand ITC TT-Bold"/>
                  <a:cs typeface="Bradley Hand ITC TT-Bold"/>
                  <a:sym typeface="Bradley Hand ITC TT-Bold"/>
                </a:defRPr>
              </a:pPr>
              <a:r>
                <a:rPr>
                  <a:latin typeface="Arial Black"/>
                  <a:ea typeface="Arial Black"/>
                  <a:cs typeface="Arial Black"/>
                  <a:sym typeface="Arial Black"/>
                </a:rPr>
                <a:t>Numeric</a:t>
              </a:r>
            </a:p>
          </p:txBody>
        </p:sp>
        <p:sp>
          <p:nvSpPr>
            <p:cNvPr id="548" name="LCDM"/>
            <p:cNvSpPr/>
            <p:nvPr/>
          </p:nvSpPr>
          <p:spPr>
            <a:xfrm>
              <a:off x="8207923" y="169812"/>
              <a:ext cx="1963267" cy="584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algn="l">
                <a:defRPr sz="2700">
                  <a:solidFill>
                    <a:schemeClr val="accent1">
                      <a:lumOff val="-13575"/>
                    </a:schemeClr>
                  </a:solidFill>
                </a:defRPr>
              </a:pPr>
              <a:r>
                <a:rPr>
                  <a:latin typeface="SymbolPi-Normal"/>
                  <a:ea typeface="SymbolPi-Normal"/>
                  <a:cs typeface="SymbolPi-Normal"/>
                  <a:sym typeface="SymbolPi-Normal"/>
                </a:rPr>
                <a:t>L</a:t>
              </a:r>
              <a:r>
                <a:rPr>
                  <a:latin typeface="Arial Black"/>
                  <a:ea typeface="Arial Black"/>
                  <a:cs typeface="Arial Black"/>
                  <a:sym typeface="Arial Black"/>
                </a:rPr>
                <a:t>CDM</a:t>
              </a:r>
            </a:p>
          </p:txBody>
        </p:sp>
      </p:grpSp>
      <p:grpSp>
        <p:nvGrpSpPr>
          <p:cNvPr id="554" name="Group"/>
          <p:cNvGrpSpPr/>
          <p:nvPr/>
        </p:nvGrpSpPr>
        <p:grpSpPr>
          <a:xfrm>
            <a:off x="659135" y="2119027"/>
            <a:ext cx="10753064" cy="1264710"/>
            <a:chOff x="0" y="0"/>
            <a:chExt cx="10753063" cy="1264709"/>
          </a:xfrm>
        </p:grpSpPr>
        <p:sp>
          <p:nvSpPr>
            <p:cNvPr id="550" name="Polar coordinates"/>
            <p:cNvSpPr/>
            <p:nvPr/>
          </p:nvSpPr>
          <p:spPr>
            <a:xfrm>
              <a:off x="41285" y="-1"/>
              <a:ext cx="3469689" cy="584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algn="l">
                <a:defRPr sz="2700">
                  <a:solidFill>
                    <a:schemeClr val="accent1">
                      <a:hueOff val="114395"/>
                      <a:lumOff val="-24975"/>
                    </a:schemeClr>
                  </a:solidFill>
                  <a:latin typeface="Arial Black"/>
                  <a:ea typeface="Arial Black"/>
                  <a:cs typeface="Arial Black"/>
                  <a:sym typeface="Arial Black"/>
                </a:defRPr>
              </a:lvl1pPr>
            </a:lstStyle>
            <a:p>
              <a:pPr>
                <a:defRPr>
                  <a:latin typeface="Bradley Hand ITC TT-Bold"/>
                  <a:ea typeface="Bradley Hand ITC TT-Bold"/>
                  <a:cs typeface="Bradley Hand ITC TT-Bold"/>
                  <a:sym typeface="Bradley Hand ITC TT-Bold"/>
                </a:defRPr>
              </a:pPr>
              <a:r>
                <a:rPr>
                  <a:latin typeface="Arial Black"/>
                  <a:ea typeface="Arial Black"/>
                  <a:cs typeface="Arial Black"/>
                  <a:sym typeface="Arial Black"/>
                </a:rPr>
                <a:t>Polar coordinates</a:t>
              </a:r>
            </a:p>
          </p:txBody>
        </p:sp>
        <p:sp>
          <p:nvSpPr>
            <p:cNvPr id="551" name="Equation"/>
            <p:cNvSpPr txBox="1"/>
            <p:nvPr/>
          </p:nvSpPr>
          <p:spPr>
            <a:xfrm>
              <a:off x="4168195" y="102931"/>
              <a:ext cx="4953496" cy="37833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algn="l" defTabSz="914400" latinLnBrk="1">
                <a:defRPr sz="1800"/>
              </a:pPr>
              <a14:m>
                <m:oMathPara>
                  <m:oMathParaPr>
                    <m:jc m:val="centerGroup"/>
                  </m:oMathParaPr>
                  <m:oMath>
                    <m:r>
                      <a:rPr xmlns:a="http://schemas.openxmlformats.org/drawingml/2006/main" sz="2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x</m:t>
                    </m:r>
                    <m:r>
                      <a:rPr xmlns:a="http://schemas.openxmlformats.org/drawingml/2006/main" sz="2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xmlns:a="http://schemas.openxmlformats.org/drawingml/2006/main" sz="2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r</m:t>
                    </m:r>
                    <m:r>
                      <m:rPr>
                        <m:sty m:val="p"/>
                      </m:rPr>
                      <a:rPr xmlns:a="http://schemas.openxmlformats.org/drawingml/2006/main" sz="2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cos</m:t>
                    </m:r>
                    <m:r>
                      <a:rPr xmlns:a="http://schemas.openxmlformats.org/drawingml/2006/main" sz="2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ϕ</m:t>
                    </m:r>
                    <m:r>
                      <a:rPr xmlns:a="http://schemas.openxmlformats.org/drawingml/2006/main" sz="2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xmlns:a="http://schemas.openxmlformats.org/drawingml/2006/main" sz="2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y</m:t>
                    </m:r>
                    <m:r>
                      <a:rPr xmlns:a="http://schemas.openxmlformats.org/drawingml/2006/main" sz="2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xmlns:a="http://schemas.openxmlformats.org/drawingml/2006/main" sz="2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r</m:t>
                    </m:r>
                    <m:r>
                      <m:rPr>
                        <m:sty m:val="p"/>
                      </m:rPr>
                      <a:rPr xmlns:a="http://schemas.openxmlformats.org/drawingml/2006/main" sz="2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sin</m:t>
                    </m:r>
                    <m:r>
                      <a:rPr xmlns:a="http://schemas.openxmlformats.org/drawingml/2006/main" sz="2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ϕ</m:t>
                    </m:r>
                    <m:r>
                      <a:rPr xmlns:a="http://schemas.openxmlformats.org/drawingml/2006/main" sz="2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xmlns:a="http://schemas.openxmlformats.org/drawingml/2006/main" sz="2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τ</m:t>
                    </m:r>
                    <m:r>
                      <a:rPr xmlns:a="http://schemas.openxmlformats.org/drawingml/2006/main" sz="2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e>
                        <m:bar>
                          <m:barPr>
                            <m:ctrlPr>
                              <a:rPr xmlns:a="http://schemas.openxmlformats.org/drawingml/2006/main" sz="2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  <m:pos m:val="top"/>
                          </m:barPr>
                          <m:e>
                            <m:r>
                              <a:rPr xmlns:a="http://schemas.openxmlformats.org/drawingml/2006/main" sz="2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</m:bar>
                      </m:e>
                      <m:sub>
                        <m:r>
                          <a:rPr xmlns:a="http://schemas.openxmlformats.org/drawingml/2006/main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xmlns:a="http://schemas.openxmlformats.org/drawingml/2006/main" sz="2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t</m:t>
                    </m:r>
                  </m:oMath>
                </m:oMathPara>
              </a14:m>
              <a:endParaRPr sz="2800"/>
            </a:p>
          </p:txBody>
        </p:sp>
        <p:sp>
          <p:nvSpPr>
            <p:cNvPr id="552" name="Metric function X  is necessary to compute"/>
            <p:cNvSpPr/>
            <p:nvPr/>
          </p:nvSpPr>
          <p:spPr>
            <a:xfrm>
              <a:off x="0" y="680509"/>
              <a:ext cx="10753064" cy="584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algn="l">
                <a:defRPr sz="2700">
                  <a:solidFill>
                    <a:schemeClr val="accent1">
                      <a:hueOff val="114395"/>
                      <a:lumOff val="-24975"/>
                    </a:schemeClr>
                  </a:solidFill>
                </a:defRPr>
              </a:pPr>
              <a:r>
                <a:rPr>
                  <a:latin typeface="Arial Black"/>
                  <a:ea typeface="Arial Black"/>
                  <a:cs typeface="Arial Black"/>
                  <a:sym typeface="Arial Black"/>
                </a:rPr>
                <a:t>Metric function </a:t>
              </a:r>
              <a:r>
                <a:rPr i="1">
                  <a:latin typeface="Times New Roman"/>
                  <a:ea typeface="Times New Roman"/>
                  <a:cs typeface="Times New Roman"/>
                  <a:sym typeface="Times New Roman"/>
                </a:rPr>
                <a:t>X  </a:t>
              </a:r>
              <a:r>
                <a:rPr>
                  <a:latin typeface="Arial Black"/>
                  <a:ea typeface="Arial Black"/>
                  <a:cs typeface="Arial Black"/>
                  <a:sym typeface="Arial Black"/>
                </a:rPr>
                <a:t>is necessary to compute </a:t>
              </a:r>
            </a:p>
          </p:txBody>
        </p:sp>
        <p:sp>
          <p:nvSpPr>
            <p:cNvPr id="553" name="Equation"/>
            <p:cNvSpPr txBox="1"/>
            <p:nvPr/>
          </p:nvSpPr>
          <p:spPr>
            <a:xfrm>
              <a:off x="8357700" y="825896"/>
              <a:ext cx="2149226" cy="334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algn="l" defTabSz="914400" latinLnBrk="1">
                <a:defRPr sz="1800"/>
              </a:pPr>
              <a14:m>
                <m:oMathPara>
                  <m:oMathParaPr>
                    <m:jc m:val="centerGroup"/>
                  </m:oMathParaPr>
                  <m:oMath>
                    <m:sSup>
                      <m:e>
                        <m:r>
                          <a:rPr xmlns:a="http://schemas.openxmlformats.org/drawingml/2006/main" sz="27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δ</m:t>
                        </m:r>
                      </m:e>
                      <m:sup>
                        <m:r>
                          <a:rPr xmlns:a="http://schemas.openxmlformats.org/drawingml/2006/main" sz="27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m</m:t>
                        </m:r>
                      </m:sup>
                    </m:sSup>
                    <m:r>
                      <a:rPr xmlns:a="http://schemas.openxmlformats.org/drawingml/2006/main" sz="27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p>
                      <m:e>
                        <m:r>
                          <a:rPr xmlns:a="http://schemas.openxmlformats.org/drawingml/2006/main" sz="27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δ</m:t>
                        </m:r>
                      </m:e>
                      <m:sup>
                        <m:r>
                          <a:rPr xmlns:a="http://schemas.openxmlformats.org/drawingml/2006/main" sz="27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sup>
                    </m:sSup>
                    <m:r>
                      <a:rPr xmlns:a="http://schemas.openxmlformats.org/drawingml/2006/main" sz="27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p>
                      <m:e>
                        <m:r>
                          <m:rPr>
                            <m:sty m:val="p"/>
                          </m:rPr>
                          <a:rPr xmlns:a="http://schemas.openxmlformats.org/drawingml/2006/main" sz="27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Ω</m:t>
                        </m:r>
                      </m:e>
                      <m:sup>
                        <m:sSub>
                          <m:e>
                            <m:r>
                              <a:rPr xmlns:a="http://schemas.openxmlformats.org/drawingml/2006/main" sz="27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q</m:t>
                            </m:r>
                          </m:e>
                          <m:sub>
                            <m:r>
                              <a:rPr xmlns:a="http://schemas.openxmlformats.org/drawingml/2006/main" sz="27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r</m:t>
                            </m:r>
                          </m:sub>
                        </m:sSub>
                      </m:sup>
                    </m:sSup>
                    <m:r>
                      <a:rPr xmlns:a="http://schemas.openxmlformats.org/drawingml/2006/main" sz="27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p>
                      <m:e>
                        <m:r>
                          <m:rPr>
                            <m:sty m:val="p"/>
                          </m:rPr>
                          <a:rPr xmlns:a="http://schemas.openxmlformats.org/drawingml/2006/main" sz="27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Ω</m:t>
                        </m:r>
                      </m:e>
                      <m:sup>
                        <m:sSub>
                          <m:e>
                            <m:r>
                              <a:rPr xmlns:a="http://schemas.openxmlformats.org/drawingml/2006/main" sz="27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q</m:t>
                            </m:r>
                          </m:e>
                          <m:sub>
                            <m:r>
                              <a:rPr xmlns:a="http://schemas.openxmlformats.org/drawingml/2006/main" sz="27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ϕ</m:t>
                            </m:r>
                          </m:sub>
                        </m:sSub>
                      </m:sup>
                    </m:sSup>
                  </m:oMath>
                </m:oMathPara>
              </a14:m>
              <a:endParaRPr sz="2700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prism dir="l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3" dur="1000"/>
                                        <p:tgtEl>
                                          <p:spTgt spid="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Class="entr" nodeType="clickEffect" presetSubtype="8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8" dur="1000"/>
                                        <p:tgtEl>
                                          <p:spTgt spid="5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8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3" dur="1000"/>
                                        <p:tgtEl>
                                          <p:spTgt spid="5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49" grpId="4"/>
      <p:bldP build="whole" bldLvl="1" animBg="1" rev="0" advAuto="0" spid="538" grpId="1"/>
      <p:bldP build="whole" bldLvl="1" animBg="1" rev="0" advAuto="0" spid="542" grpId="3"/>
      <p:bldP build="whole" bldLvl="1" animBg="1" rev="0" advAuto="0" spid="554" grpId="2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Peculiar velocities in the Szkeres II zone"/>
          <p:cNvSpPr/>
          <p:nvPr/>
        </p:nvSpPr>
        <p:spPr>
          <a:xfrm>
            <a:off x="989415" y="1366686"/>
            <a:ext cx="11263691" cy="787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3800">
                <a:solidFill>
                  <a:schemeClr val="accent1">
                    <a:hueOff val="114395"/>
                    <a:lumOff val="-24975"/>
                  </a:schemeClr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>
              <a:defRPr>
                <a:latin typeface="Bradley Hand ITC TT-Bold"/>
                <a:ea typeface="Bradley Hand ITC TT-Bold"/>
                <a:cs typeface="Bradley Hand ITC TT-Bold"/>
                <a:sym typeface="Bradley Hand ITC TT-Bold"/>
              </a:defRPr>
            </a:pPr>
            <a:r>
              <a:rPr>
                <a:latin typeface="Arial Black"/>
                <a:ea typeface="Arial Black"/>
                <a:cs typeface="Arial Black"/>
                <a:sym typeface="Arial Black"/>
              </a:rPr>
              <a:t>Peculiar velocities in the Szkeres II zone</a:t>
            </a:r>
          </a:p>
        </p:txBody>
      </p:sp>
      <p:pic>
        <p:nvPicPr>
          <p:cNvPr id="557" name="SzIIregion4b.pdf" descr="SzIIregion4b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72314" y="3065081"/>
            <a:ext cx="5060511" cy="490797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81" name="Group"/>
          <p:cNvGrpSpPr/>
          <p:nvPr/>
        </p:nvGrpSpPr>
        <p:grpSpPr>
          <a:xfrm>
            <a:off x="6807180" y="2830796"/>
            <a:ext cx="5320160" cy="5607147"/>
            <a:chOff x="0" y="0"/>
            <a:chExt cx="5320159" cy="5607146"/>
          </a:xfrm>
        </p:grpSpPr>
        <p:sp>
          <p:nvSpPr>
            <p:cNvPr id="558" name="Oval"/>
            <p:cNvSpPr/>
            <p:nvPr/>
          </p:nvSpPr>
          <p:spPr>
            <a:xfrm>
              <a:off x="1261028" y="1332841"/>
              <a:ext cx="3142129" cy="653466"/>
            </a:xfrm>
            <a:prstGeom prst="ellipse">
              <a:avLst/>
            </a:prstGeom>
            <a:solidFill>
              <a:schemeClr val="accent4">
                <a:hueOff val="366961"/>
                <a:satOff val="4172"/>
                <a:lumOff val="11129"/>
              </a:schemeClr>
            </a:solidFill>
            <a:ln w="254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457200"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762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559" name="Oval"/>
            <p:cNvSpPr/>
            <p:nvPr/>
          </p:nvSpPr>
          <p:spPr>
            <a:xfrm>
              <a:off x="1248328" y="0"/>
              <a:ext cx="3142129" cy="653466"/>
            </a:xfrm>
            <a:prstGeom prst="ellipse">
              <a:avLst/>
            </a:prstGeom>
            <a:solidFill>
              <a:srgbClr val="DEE8F1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457200"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762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560" name="Line"/>
            <p:cNvSpPr/>
            <p:nvPr/>
          </p:nvSpPr>
          <p:spPr>
            <a:xfrm flipV="1">
              <a:off x="1238491" y="357804"/>
              <a:ext cx="1" cy="3397552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457200"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762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561" name="Line"/>
            <p:cNvSpPr/>
            <p:nvPr/>
          </p:nvSpPr>
          <p:spPr>
            <a:xfrm flipV="1">
              <a:off x="4393063" y="357804"/>
              <a:ext cx="1" cy="3397552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457200"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762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562" name="Oval"/>
            <p:cNvSpPr/>
            <p:nvPr/>
          </p:nvSpPr>
          <p:spPr>
            <a:xfrm>
              <a:off x="1248328" y="3402283"/>
              <a:ext cx="3142129" cy="653466"/>
            </a:xfrm>
            <a:prstGeom prst="ellipse">
              <a:avLst/>
            </a:prstGeom>
            <a:solidFill>
              <a:srgbClr val="DEE8F1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457200"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762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563" name="Oval"/>
            <p:cNvSpPr/>
            <p:nvPr/>
          </p:nvSpPr>
          <p:spPr>
            <a:xfrm>
              <a:off x="1248328" y="2399641"/>
              <a:ext cx="3142129" cy="653466"/>
            </a:xfrm>
            <a:prstGeom prst="ellips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457200"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762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564" name="Line"/>
            <p:cNvSpPr/>
            <p:nvPr/>
          </p:nvSpPr>
          <p:spPr>
            <a:xfrm flipV="1">
              <a:off x="2793992" y="668907"/>
              <a:ext cx="1" cy="1044489"/>
            </a:xfrm>
            <a:prstGeom prst="line">
              <a:avLst/>
            </a:prstGeom>
            <a:noFill/>
            <a:ln w="635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457200"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762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565" name="Line"/>
            <p:cNvSpPr/>
            <p:nvPr/>
          </p:nvSpPr>
          <p:spPr>
            <a:xfrm flipV="1">
              <a:off x="2793992" y="3050060"/>
              <a:ext cx="1" cy="67886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457200"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762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582" name="Connection Line"/>
            <p:cNvSpPr/>
            <p:nvPr/>
          </p:nvSpPr>
          <p:spPr>
            <a:xfrm>
              <a:off x="4497602" y="2520075"/>
              <a:ext cx="339569" cy="3618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213" h="21600" fill="norm" stroke="1" extrusionOk="0">
                  <a:moveTo>
                    <a:pt x="0" y="0"/>
                  </a:moveTo>
                  <a:cubicBezTo>
                    <a:pt x="21000" y="4178"/>
                    <a:pt x="21600" y="11378"/>
                    <a:pt x="1799" y="21600"/>
                  </a:cubicBezTo>
                </a:path>
              </a:pathLst>
            </a:custGeom>
            <a:noFill/>
            <a:ln w="25400" cap="flat">
              <a:solidFill>
                <a:srgbClr val="000000"/>
              </a:solidFill>
              <a:prstDash val="solid"/>
              <a:miter lim="400000"/>
              <a:headEnd type="triangle" w="med" len="med"/>
            </a:ln>
            <a:effectLst/>
          </p:spPr>
          <p:txBody>
            <a:bodyPr/>
            <a:lstStyle/>
            <a:p>
              <a:pPr/>
            </a:p>
          </p:txBody>
        </p:sp>
        <p:sp>
          <p:nvSpPr>
            <p:cNvPr id="567" name="Line"/>
            <p:cNvSpPr/>
            <p:nvPr/>
          </p:nvSpPr>
          <p:spPr>
            <a:xfrm flipV="1">
              <a:off x="2784230" y="2688273"/>
              <a:ext cx="1504296" cy="2"/>
            </a:xfrm>
            <a:prstGeom prst="line">
              <a:avLst/>
            </a:prstGeom>
            <a:noFill/>
            <a:ln w="635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457200"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762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568" name="Line"/>
            <p:cNvSpPr/>
            <p:nvPr/>
          </p:nvSpPr>
          <p:spPr>
            <a:xfrm flipV="1">
              <a:off x="2758924" y="2433321"/>
              <a:ext cx="1051144" cy="23438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457200"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762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569" name="Equation"/>
            <p:cNvSpPr txBox="1"/>
            <p:nvPr/>
          </p:nvSpPr>
          <p:spPr>
            <a:xfrm>
              <a:off x="3192866" y="2831240"/>
              <a:ext cx="177115" cy="2128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algn="l" defTabSz="914400" latinLnBrk="1">
                <a:defRPr sz="1800"/>
              </a:pPr>
              <a14:m>
                <m:oMathPara>
                  <m:oMathParaPr>
                    <m:jc m:val="centerGroup"/>
                  </m:oMathParaPr>
                  <m:oMath>
                    <m:r>
                      <a:rPr xmlns:a="http://schemas.openxmlformats.org/drawingml/2006/main" sz="3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r</m:t>
                    </m:r>
                  </m:oMath>
                </m:oMathPara>
              </a14:m>
              <a:endParaRPr sz="3800"/>
            </a:p>
          </p:txBody>
        </p:sp>
        <p:sp>
          <p:nvSpPr>
            <p:cNvPr id="570" name="Equation"/>
            <p:cNvSpPr txBox="1"/>
            <p:nvPr/>
          </p:nvSpPr>
          <p:spPr>
            <a:xfrm>
              <a:off x="2966028" y="783711"/>
              <a:ext cx="249213" cy="18070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algn="l" defTabSz="914400" latinLnBrk="1">
                <a:defRPr sz="1800"/>
              </a:pPr>
              <a14:m>
                <m:oMathPara>
                  <m:oMathParaPr>
                    <m:jc m:val="centerGroup"/>
                  </m:oMathParaPr>
                  <m:oMath>
                    <m:r>
                      <a:rPr xmlns:a="http://schemas.openxmlformats.org/drawingml/2006/main" sz="31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w</m:t>
                    </m:r>
                  </m:oMath>
                </m:oMathPara>
              </a14:m>
              <a:endParaRPr sz="3100"/>
            </a:p>
          </p:txBody>
        </p:sp>
        <p:sp>
          <p:nvSpPr>
            <p:cNvPr id="571" name="Equation"/>
            <p:cNvSpPr txBox="1"/>
            <p:nvPr/>
          </p:nvSpPr>
          <p:spPr>
            <a:xfrm>
              <a:off x="4941707" y="2473999"/>
              <a:ext cx="274118" cy="4285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algn="l" defTabSz="914400" latinLnBrk="1">
                <a:defRPr sz="1800"/>
              </a:pPr>
              <a14:m>
                <m:oMathPara>
                  <m:oMathParaPr>
                    <m:jc m:val="centerGroup"/>
                  </m:oMathParaPr>
                  <m:oMath>
                    <m:r>
                      <a:rPr xmlns:a="http://schemas.openxmlformats.org/drawingml/2006/main" sz="3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ϕ</m:t>
                    </m:r>
                  </m:oMath>
                </m:oMathPara>
              </a14:m>
              <a:endParaRPr sz="3800"/>
            </a:p>
          </p:txBody>
        </p:sp>
        <p:sp>
          <p:nvSpPr>
            <p:cNvPr id="572" name="Equation"/>
            <p:cNvSpPr txBox="1"/>
            <p:nvPr/>
          </p:nvSpPr>
          <p:spPr>
            <a:xfrm>
              <a:off x="0" y="3592992"/>
              <a:ext cx="1103998" cy="27204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algn="l" defTabSz="914400" latinLnBrk="1">
                <a:defRPr sz="1800"/>
              </a:pPr>
              <a14:m>
                <m:oMathPara>
                  <m:oMathParaPr>
                    <m:jc m:val="centerGroup"/>
                  </m:oMathParaPr>
                  <m:oMath>
                    <m:r>
                      <a:rPr xmlns:a="http://schemas.openxmlformats.org/drawingml/2006/main" sz="31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w</m:t>
                    </m:r>
                    <m:r>
                      <a:rPr xmlns:a="http://schemas.openxmlformats.org/drawingml/2006/main" sz="31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e>
                        <m:r>
                          <a:rPr xmlns:a="http://schemas.openxmlformats.org/drawingml/2006/main" sz="31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w</m:t>
                        </m:r>
                      </m:e>
                      <m:sub>
                        <m:r>
                          <a:rPr xmlns:a="http://schemas.openxmlformats.org/drawingml/2006/main" sz="31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m:oMathPara>
              </a14:m>
              <a:endParaRPr sz="3100"/>
            </a:p>
          </p:txBody>
        </p:sp>
        <p:sp>
          <p:nvSpPr>
            <p:cNvPr id="573" name="Equation"/>
            <p:cNvSpPr txBox="1"/>
            <p:nvPr/>
          </p:nvSpPr>
          <p:spPr>
            <a:xfrm>
              <a:off x="0" y="190709"/>
              <a:ext cx="1126361" cy="27204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algn="l" defTabSz="914400" latinLnBrk="1">
                <a:defRPr sz="1800"/>
              </a:pPr>
              <a14:m>
                <m:oMathPara>
                  <m:oMathParaPr>
                    <m:jc m:val="centerGroup"/>
                  </m:oMathParaPr>
                  <m:oMath>
                    <m:r>
                      <a:rPr xmlns:a="http://schemas.openxmlformats.org/drawingml/2006/main" sz="31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w</m:t>
                    </m:r>
                    <m:r>
                      <a:rPr xmlns:a="http://schemas.openxmlformats.org/drawingml/2006/main" sz="31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e>
                        <m:r>
                          <a:rPr xmlns:a="http://schemas.openxmlformats.org/drawingml/2006/main" sz="31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w</m:t>
                        </m:r>
                      </m:e>
                      <m:sub>
                        <m:r>
                          <a:rPr xmlns:a="http://schemas.openxmlformats.org/drawingml/2006/main" sz="31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m:oMathPara>
              </a14:m>
              <a:endParaRPr sz="3100"/>
            </a:p>
          </p:txBody>
        </p:sp>
        <p:sp>
          <p:nvSpPr>
            <p:cNvPr id="574" name="Line"/>
            <p:cNvSpPr/>
            <p:nvPr/>
          </p:nvSpPr>
          <p:spPr>
            <a:xfrm flipV="1">
              <a:off x="2985687" y="1614803"/>
              <a:ext cx="597618" cy="149004"/>
            </a:xfrm>
            <a:prstGeom prst="line">
              <a:avLst/>
            </a:prstGeom>
            <a:noFill/>
            <a:ln w="50800" cap="flat">
              <a:solidFill>
                <a:schemeClr val="accent1">
                  <a:lumOff val="-13575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457200"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762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575" name="Line"/>
            <p:cNvSpPr/>
            <p:nvPr/>
          </p:nvSpPr>
          <p:spPr>
            <a:xfrm flipH="1" flipV="1">
              <a:off x="2094743" y="1562143"/>
              <a:ext cx="519656" cy="161983"/>
            </a:xfrm>
            <a:prstGeom prst="line">
              <a:avLst/>
            </a:prstGeom>
            <a:noFill/>
            <a:ln w="50800" cap="flat">
              <a:solidFill>
                <a:schemeClr val="accent1">
                  <a:lumOff val="-13575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457200"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762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576" name="Line"/>
            <p:cNvSpPr/>
            <p:nvPr/>
          </p:nvSpPr>
          <p:spPr>
            <a:xfrm>
              <a:off x="3645459" y="1727729"/>
              <a:ext cx="672750" cy="1"/>
            </a:xfrm>
            <a:prstGeom prst="line">
              <a:avLst/>
            </a:prstGeom>
            <a:noFill/>
            <a:ln w="50800" cap="flat">
              <a:solidFill>
                <a:schemeClr val="accent1">
                  <a:lumOff val="-13575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457200"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762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577" name="Line"/>
            <p:cNvSpPr/>
            <p:nvPr/>
          </p:nvSpPr>
          <p:spPr>
            <a:xfrm flipH="1">
              <a:off x="1519912" y="1639603"/>
              <a:ext cx="455729" cy="1"/>
            </a:xfrm>
            <a:prstGeom prst="line">
              <a:avLst/>
            </a:prstGeom>
            <a:noFill/>
            <a:ln w="50800" cap="flat">
              <a:solidFill>
                <a:schemeClr val="accent1">
                  <a:lumOff val="-13575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457200"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762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578" name="Line"/>
            <p:cNvSpPr/>
            <p:nvPr/>
          </p:nvSpPr>
          <p:spPr>
            <a:xfrm flipV="1">
              <a:off x="2793992" y="2042295"/>
              <a:ext cx="1" cy="67886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457200"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762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579" name="in coordinates"/>
            <p:cNvSpPr/>
            <p:nvPr/>
          </p:nvSpPr>
          <p:spPr>
            <a:xfrm>
              <a:off x="267825" y="4434856"/>
              <a:ext cx="5052335" cy="72192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algn="l">
                <a:defRPr sz="2700">
                  <a:solidFill>
                    <a:schemeClr val="accent1">
                      <a:hueOff val="114395"/>
                      <a:lumOff val="-24975"/>
                    </a:schemeClr>
                  </a:solidFill>
                </a:defRPr>
              </a:pPr>
              <a:r>
                <a:t> </a:t>
              </a:r>
              <a14:m>
                <m:oMath>
                  <m:sSup>
                    <m:e>
                      <m:r>
                        <a:rPr xmlns:a="http://schemas.openxmlformats.org/drawingml/2006/main" sz="3250" i="1">
                          <a:solidFill>
                            <a:srgbClr val="004C7F"/>
                          </a:solidFill>
                          <a:latin typeface="Cambria Math" panose="02040503050406030204" pitchFamily="18" charset="0"/>
                        </a:rPr>
                        <m:t>v</m:t>
                      </m:r>
                    </m:e>
                    <m:sup>
                      <m:r>
                        <a:rPr xmlns:a="http://schemas.openxmlformats.org/drawingml/2006/main" sz="3250" i="1">
                          <a:solidFill>
                            <a:srgbClr val="004C7F"/>
                          </a:solidFill>
                          <a:latin typeface="Cambria Math" panose="02040503050406030204" pitchFamily="18" charset="0"/>
                        </a:rPr>
                        <m:t>a</m:t>
                      </m:r>
                    </m:sup>
                  </m:sSup>
                </m:oMath>
              </a14:m>
              <a:r>
                <a:t>  </a:t>
              </a:r>
              <a:r>
                <a:rPr>
                  <a:latin typeface="Arial Black"/>
                  <a:ea typeface="Arial Black"/>
                  <a:cs typeface="Arial Black"/>
                  <a:sym typeface="Arial Black"/>
                </a:rPr>
                <a:t>in coordinates  </a:t>
              </a:r>
              <a14:m>
                <m:oMath>
                  <m:r>
                    <a:rPr xmlns:a="http://schemas.openxmlformats.org/drawingml/2006/main" sz="3500" i="1">
                      <a:solidFill>
                        <a:srgbClr val="004C7F"/>
                      </a:solidFill>
                      <a:latin typeface="Cambria Math" panose="02040503050406030204" pitchFamily="18" charset="0"/>
                    </a:rPr>
                    <m:t>[</m:t>
                  </m:r>
                  <m:r>
                    <a:rPr xmlns:a="http://schemas.openxmlformats.org/drawingml/2006/main" sz="3500" i="1">
                      <a:solidFill>
                        <a:srgbClr val="004C7F"/>
                      </a:solidFill>
                      <a:latin typeface="Cambria Math" panose="02040503050406030204" pitchFamily="18" charset="0"/>
                    </a:rPr>
                    <m:t>w</m:t>
                  </m:r>
                  <m:r>
                    <a:rPr xmlns:a="http://schemas.openxmlformats.org/drawingml/2006/main" sz="3500" i="1">
                      <a:solidFill>
                        <a:srgbClr val="004C7F"/>
                      </a:solidFill>
                      <a:latin typeface="Cambria Math" panose="02040503050406030204" pitchFamily="18" charset="0"/>
                    </a:rPr>
                    <m:t>,</m:t>
                  </m:r>
                  <m:r>
                    <a:rPr xmlns:a="http://schemas.openxmlformats.org/drawingml/2006/main" sz="3500" i="1">
                      <a:solidFill>
                        <a:srgbClr val="004C7F"/>
                      </a:solidFill>
                      <a:latin typeface="Cambria Math" panose="02040503050406030204" pitchFamily="18" charset="0"/>
                    </a:rPr>
                    <m:t>r</m:t>
                  </m:r>
                  <m:r>
                    <a:rPr xmlns:a="http://schemas.openxmlformats.org/drawingml/2006/main" sz="3500" i="1">
                      <a:solidFill>
                        <a:srgbClr val="004C7F"/>
                      </a:solidFill>
                      <a:latin typeface="Cambria Math" panose="02040503050406030204" pitchFamily="18" charset="0"/>
                    </a:rPr>
                    <m:t>,</m:t>
                  </m:r>
                  <m:r>
                    <a:rPr xmlns:a="http://schemas.openxmlformats.org/drawingml/2006/main" sz="3500" i="1">
                      <a:solidFill>
                        <a:srgbClr val="004C7F"/>
                      </a:solidFill>
                      <a:latin typeface="Cambria Math" panose="02040503050406030204" pitchFamily="18" charset="0"/>
                    </a:rPr>
                    <m:t>ϕ</m:t>
                  </m:r>
                  <m:r>
                    <a:rPr xmlns:a="http://schemas.openxmlformats.org/drawingml/2006/main" sz="3500" i="1">
                      <a:solidFill>
                        <a:srgbClr val="004C7F"/>
                      </a:solidFill>
                      <a:latin typeface="Cambria Math" panose="02040503050406030204" pitchFamily="18" charset="0"/>
                    </a:rPr>
                    <m:t>]</m:t>
                  </m:r>
                </m:oMath>
              </a14:m>
              <a:endParaRPr>
                <a:solidFill>
                  <a:srgbClr val="004D80"/>
                </a:solidFill>
              </a:endParaRPr>
            </a:p>
          </p:txBody>
        </p:sp>
        <p:sp>
          <p:nvSpPr>
            <p:cNvPr id="580" name="Equation"/>
            <p:cNvSpPr txBox="1"/>
            <p:nvPr/>
          </p:nvSpPr>
          <p:spPr>
            <a:xfrm>
              <a:off x="432453" y="5209143"/>
              <a:ext cx="3065759" cy="39800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algn="l" defTabSz="914400" latinLnBrk="1">
                <a:defRPr sz="1800"/>
              </a:pPr>
              <a14:m>
                <m:oMathPara>
                  <m:oMathParaPr>
                    <m:jc m:val="centerGroup"/>
                  </m:oMathParaPr>
                  <m:oMath>
                    <m:sSup>
                      <m:e>
                        <m:r>
                          <a:rPr xmlns:a="http://schemas.openxmlformats.org/drawingml/2006/main" sz="31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v</m:t>
                        </m:r>
                      </m:e>
                      <m:sup>
                        <m:r>
                          <a:rPr xmlns:a="http://schemas.openxmlformats.org/drawingml/2006/main" sz="31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w</m:t>
                        </m:r>
                      </m:sup>
                    </m:sSup>
                    <m:r>
                      <a:rPr xmlns:a="http://schemas.openxmlformats.org/drawingml/2006/main" sz="31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xmlns:a="http://schemas.openxmlformats.org/drawingml/2006/main" sz="31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0,</m:t>
                    </m:r>
                    <m:sSup>
                      <m:e>
                        <m:r>
                          <a:rPr xmlns:a="http://schemas.openxmlformats.org/drawingml/2006/main" sz="31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v</m:t>
                        </m:r>
                      </m:e>
                      <m:sup>
                        <m:r>
                          <a:rPr xmlns:a="http://schemas.openxmlformats.org/drawingml/2006/main" sz="31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r</m:t>
                        </m:r>
                      </m:sup>
                    </m:sSup>
                    <m:r>
                      <a:rPr xmlns:a="http://schemas.openxmlformats.org/drawingml/2006/main" sz="31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p>
                      <m:e>
                        <m:r>
                          <a:rPr xmlns:a="http://schemas.openxmlformats.org/drawingml/2006/main" sz="31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v</m:t>
                        </m:r>
                      </m:e>
                      <m:sup>
                        <m:r>
                          <a:rPr xmlns:a="http://schemas.openxmlformats.org/drawingml/2006/main" sz="31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ϕ</m:t>
                        </m:r>
                      </m:sup>
                    </m:sSup>
                    <m:r>
                      <a:rPr xmlns:a="http://schemas.openxmlformats.org/drawingml/2006/main" sz="31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≠</m:t>
                    </m:r>
                    <m:r>
                      <a:rPr xmlns:a="http://schemas.openxmlformats.org/drawingml/2006/main" sz="31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0</m:t>
                    </m:r>
                  </m:oMath>
                </m:oMathPara>
              </a14:m>
              <a:endParaRPr sz="3100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prism dir="l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1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8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9" dur="1000"/>
                                        <p:tgtEl>
                                          <p:spTgt spid="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57" grpId="2"/>
      <p:bldP build="whole" bldLvl="1" animBg="1" rev="0" advAuto="0" spid="581" grpId="3"/>
      <p:bldP build="whole" bldLvl="1" animBg="1" rev="0" advAuto="0" spid="556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4" name="Fig5.pdf" descr="Fig5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40645" y="3040513"/>
            <a:ext cx="11028090" cy="450383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92" name="Group"/>
          <p:cNvGrpSpPr/>
          <p:nvPr/>
        </p:nvGrpSpPr>
        <p:grpSpPr>
          <a:xfrm>
            <a:off x="923751" y="1575444"/>
            <a:ext cx="10582269" cy="1451954"/>
            <a:chOff x="0" y="0"/>
            <a:chExt cx="10582267" cy="1451952"/>
          </a:xfrm>
        </p:grpSpPr>
        <p:sp>
          <p:nvSpPr>
            <p:cNvPr id="585" name="as function of"/>
            <p:cNvSpPr/>
            <p:nvPr/>
          </p:nvSpPr>
          <p:spPr>
            <a:xfrm>
              <a:off x="0" y="867752"/>
              <a:ext cx="3013080" cy="584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algn="l">
                <a:defRPr sz="2700">
                  <a:solidFill>
                    <a:schemeClr val="accent1">
                      <a:lumOff val="-13575"/>
                    </a:schemeClr>
                  </a:solidFill>
                  <a:latin typeface="Arial Black"/>
                  <a:ea typeface="Arial Black"/>
                  <a:cs typeface="Arial Black"/>
                  <a:sym typeface="Arial Black"/>
                </a:defRPr>
              </a:lvl1pPr>
            </a:lstStyle>
            <a:p>
              <a:pPr/>
              <a:r>
                <a:t>as function of </a:t>
              </a:r>
            </a:p>
          </p:txBody>
        </p:sp>
        <p:sp>
          <p:nvSpPr>
            <p:cNvPr id="586" name="Equation"/>
            <p:cNvSpPr txBox="1"/>
            <p:nvPr/>
          </p:nvSpPr>
          <p:spPr>
            <a:xfrm>
              <a:off x="2835965" y="1053438"/>
              <a:ext cx="177115" cy="2128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algn="l" defTabSz="914400" latinLnBrk="1">
                <a:defRPr sz="1800"/>
              </a:pPr>
              <a14:m>
                <m:oMathPara>
                  <m:oMathParaPr>
                    <m:jc m:val="centerGroup"/>
                  </m:oMathParaPr>
                  <m:oMath>
                    <m:r>
                      <a:rPr xmlns:a="http://schemas.openxmlformats.org/drawingml/2006/main" sz="3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r</m:t>
                    </m:r>
                  </m:oMath>
                </m:oMathPara>
              </a14:m>
              <a:endParaRPr sz="3800"/>
            </a:p>
          </p:txBody>
        </p:sp>
        <p:sp>
          <p:nvSpPr>
            <p:cNvPr id="587" name="as function of"/>
            <p:cNvSpPr/>
            <p:nvPr/>
          </p:nvSpPr>
          <p:spPr>
            <a:xfrm>
              <a:off x="3784594" y="791462"/>
              <a:ext cx="3013080" cy="584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algn="l">
                <a:defRPr sz="2700">
                  <a:solidFill>
                    <a:schemeClr val="accent1">
                      <a:lumOff val="-13575"/>
                    </a:schemeClr>
                  </a:solidFill>
                  <a:latin typeface="Arial Black"/>
                  <a:ea typeface="Arial Black"/>
                  <a:cs typeface="Arial Black"/>
                  <a:sym typeface="Arial Black"/>
                </a:defRPr>
              </a:lvl1pPr>
            </a:lstStyle>
            <a:p>
              <a:pPr/>
              <a:r>
                <a:t>as function of </a:t>
              </a:r>
            </a:p>
          </p:txBody>
        </p:sp>
        <p:sp>
          <p:nvSpPr>
            <p:cNvPr id="588" name="Equation"/>
            <p:cNvSpPr txBox="1"/>
            <p:nvPr/>
          </p:nvSpPr>
          <p:spPr>
            <a:xfrm>
              <a:off x="6504468" y="972805"/>
              <a:ext cx="305486" cy="22151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algn="l" defTabSz="914400" latinLnBrk="1">
                <a:defRPr sz="1800"/>
              </a:pPr>
              <a14:m>
                <m:oMathPara>
                  <m:oMathParaPr>
                    <m:jc m:val="centerGroup"/>
                  </m:oMathParaPr>
                  <m:oMath>
                    <m:r>
                      <a:rPr xmlns:a="http://schemas.openxmlformats.org/drawingml/2006/main" sz="3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w</m:t>
                    </m:r>
                  </m:oMath>
                </m:oMathPara>
              </a14:m>
              <a:endParaRPr sz="3800"/>
            </a:p>
          </p:txBody>
        </p:sp>
        <p:sp>
          <p:nvSpPr>
            <p:cNvPr id="589" name="as function of"/>
            <p:cNvSpPr/>
            <p:nvPr/>
          </p:nvSpPr>
          <p:spPr>
            <a:xfrm>
              <a:off x="7569188" y="781467"/>
              <a:ext cx="3013080" cy="584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algn="l">
                <a:defRPr sz="2700">
                  <a:solidFill>
                    <a:schemeClr val="accent1">
                      <a:lumOff val="-13575"/>
                    </a:schemeClr>
                  </a:solidFill>
                  <a:latin typeface="Arial Black"/>
                  <a:ea typeface="Arial Black"/>
                  <a:cs typeface="Arial Black"/>
                  <a:sym typeface="Arial Black"/>
                </a:defRPr>
              </a:lvl1pPr>
            </a:lstStyle>
            <a:p>
              <a:pPr/>
              <a:r>
                <a:t>as function of </a:t>
              </a:r>
            </a:p>
          </p:txBody>
        </p:sp>
        <p:sp>
          <p:nvSpPr>
            <p:cNvPr id="590" name="Equation"/>
            <p:cNvSpPr txBox="1"/>
            <p:nvPr/>
          </p:nvSpPr>
          <p:spPr>
            <a:xfrm>
              <a:off x="10301343" y="869288"/>
              <a:ext cx="274118" cy="4285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algn="l" defTabSz="914400" latinLnBrk="1">
                <a:defRPr sz="1800"/>
              </a:pPr>
              <a14:m>
                <m:oMathPara>
                  <m:oMathParaPr>
                    <m:jc m:val="centerGroup"/>
                  </m:oMathParaPr>
                  <m:oMath>
                    <m:r>
                      <a:rPr xmlns:a="http://schemas.openxmlformats.org/drawingml/2006/main" sz="3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ϕ</m:t>
                    </m:r>
                  </m:oMath>
                </m:oMathPara>
              </a14:m>
              <a:endParaRPr sz="3800"/>
            </a:p>
          </p:txBody>
        </p:sp>
        <p:sp>
          <p:nvSpPr>
            <p:cNvPr id="591" name="Equation"/>
            <p:cNvSpPr txBox="1"/>
            <p:nvPr/>
          </p:nvSpPr>
          <p:spPr>
            <a:xfrm>
              <a:off x="4262847" y="0"/>
              <a:ext cx="692288" cy="70205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algn="l" defTabSz="914400" latinLnBrk="1">
                <a:defRPr sz="1800"/>
              </a:pPr>
              <a14:m>
                <m:oMathPara>
                  <m:oMathParaPr>
                    <m:jc m:val="centerGroup"/>
                  </m:oMathParaPr>
                  <m:oMath>
                    <m:sSub>
                      <m:e>
                        <m:r>
                          <a:rPr xmlns:a="http://schemas.openxmlformats.org/drawingml/2006/main" sz="8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v</m:t>
                        </m:r>
                      </m:e>
                      <m:sub>
                        <m:r>
                          <a:rPr xmlns:a="http://schemas.openxmlformats.org/drawingml/2006/main" sz="8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r</m:t>
                        </m:r>
                      </m:sub>
                    </m:sSub>
                  </m:oMath>
                </m:oMathPara>
              </a14:m>
              <a:endParaRPr sz="8000"/>
            </a:p>
          </p:txBody>
        </p:sp>
      </p:grpSp>
      <p:grpSp>
        <p:nvGrpSpPr>
          <p:cNvPr id="595" name="Group"/>
          <p:cNvGrpSpPr/>
          <p:nvPr/>
        </p:nvGrpSpPr>
        <p:grpSpPr>
          <a:xfrm>
            <a:off x="585331" y="7977103"/>
            <a:ext cx="8474368" cy="673101"/>
            <a:chOff x="0" y="0"/>
            <a:chExt cx="8474367" cy="673100"/>
          </a:xfrm>
        </p:grpSpPr>
        <p:sp>
          <p:nvSpPr>
            <p:cNvPr id="593" name="NOTICE:"/>
            <p:cNvSpPr/>
            <p:nvPr/>
          </p:nvSpPr>
          <p:spPr>
            <a:xfrm>
              <a:off x="0" y="-1"/>
              <a:ext cx="2322998" cy="6731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algn="l">
                <a:defRPr sz="2400">
                  <a:solidFill>
                    <a:schemeClr val="accent5">
                      <a:hueOff val="-82419"/>
                      <a:satOff val="-9513"/>
                      <a:lumOff val="-16343"/>
                    </a:schemeClr>
                  </a:solidFill>
                </a:defRPr>
              </a:pPr>
              <a:r>
                <a:rPr sz="3200">
                  <a:latin typeface="Arial Black"/>
                  <a:ea typeface="Arial Black"/>
                  <a:cs typeface="Arial Black"/>
                  <a:sym typeface="Arial Black"/>
                </a:rPr>
                <a:t>NOTICE:</a:t>
              </a:r>
              <a:r>
                <a:rPr>
                  <a:latin typeface="Arial Black"/>
                  <a:ea typeface="Arial Black"/>
                  <a:cs typeface="Arial Black"/>
                  <a:sym typeface="Arial Black"/>
                </a:rPr>
                <a:t>  </a:t>
              </a:r>
            </a:p>
          </p:txBody>
        </p:sp>
        <p:sp>
          <p:nvSpPr>
            <p:cNvPr id="594" name="Equation"/>
            <p:cNvSpPr txBox="1"/>
            <p:nvPr/>
          </p:nvSpPr>
          <p:spPr>
            <a:xfrm>
              <a:off x="2482981" y="112396"/>
              <a:ext cx="5991387" cy="5579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algn="l" defTabSz="914400" latinLnBrk="1">
                <a:defRPr sz="1800"/>
              </a:pPr>
              <a14:m>
                <m:oMathPara>
                  <m:oMathParaPr>
                    <m:jc m:val="centerGroup"/>
                  </m:oMathParaPr>
                  <m:oMath>
                    <m:sSub>
                      <m:e>
                        <m:r>
                          <a:rPr xmlns:a="http://schemas.openxmlformats.org/drawingml/2006/main" sz="41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v</m:t>
                        </m:r>
                      </m:e>
                      <m:sub>
                        <m:r>
                          <a:rPr xmlns:a="http://schemas.openxmlformats.org/drawingml/2006/main" sz="41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r</m:t>
                        </m:r>
                      </m:sub>
                    </m:sSub>
                    <m:r>
                      <a:rPr xmlns:a="http://schemas.openxmlformats.org/drawingml/2006/main" sz="41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e>
                        <m:r>
                          <a:rPr xmlns:a="http://schemas.openxmlformats.org/drawingml/2006/main" sz="41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v</m:t>
                        </m:r>
                      </m:e>
                      <m:sub>
                        <m:r>
                          <a:rPr xmlns:a="http://schemas.openxmlformats.org/drawingml/2006/main" sz="41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ϕ</m:t>
                        </m:r>
                      </m:sub>
                    </m:sSub>
                    <m:r>
                      <a:rPr xmlns:a="http://schemas.openxmlformats.org/drawingml/2006/main" sz="41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xmlns:a="http://schemas.openxmlformats.org/drawingml/2006/main" sz="41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0</m:t>
                    </m:r>
                    <m:r>
                      <m:rPr>
                        <m:sty m:val="p"/>
                      </m:rPr>
                      <a:rPr xmlns:a="http://schemas.openxmlformats.org/drawingml/2006/main" sz="41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as</m:t>
                    </m:r>
                    <m:r>
                      <m:rPr>
                        <m:sty m:val="p"/>
                      </m:rPr>
                      <a:rPr xmlns:a="http://schemas.openxmlformats.org/drawingml/2006/main" sz="41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w</m:t>
                    </m:r>
                    <m:r>
                      <a:rPr xmlns:a="http://schemas.openxmlformats.org/drawingml/2006/main" sz="41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b>
                      <m:e>
                        <m:r>
                          <m:rPr>
                            <m:sty m:val="p"/>
                          </m:rPr>
                          <a:rPr xmlns:a="http://schemas.openxmlformats.org/drawingml/2006/main" sz="41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w</m:t>
                        </m:r>
                      </m:e>
                      <m:sub>
                        <m:r>
                          <a:rPr xmlns:a="http://schemas.openxmlformats.org/drawingml/2006/main" sz="41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xmlns:a="http://schemas.openxmlformats.org/drawingml/2006/main" sz="41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e>
                        <m:r>
                          <m:rPr>
                            <m:sty m:val="p"/>
                          </m:rPr>
                          <a:rPr xmlns:a="http://schemas.openxmlformats.org/drawingml/2006/main" sz="41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w</m:t>
                        </m:r>
                      </m:e>
                      <m:sub>
                        <m:r>
                          <a:rPr xmlns:a="http://schemas.openxmlformats.org/drawingml/2006/main" sz="41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m:oMathPara>
              </a14:m>
              <a:endParaRPr sz="4100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prism dir="l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1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8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9" dur="1000"/>
                                        <p:tgtEl>
                                          <p:spTgt spid="5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95" grpId="3"/>
      <p:bldP build="whole" bldLvl="1" animBg="1" rev="0" advAuto="0" spid="592" grpId="1"/>
      <p:bldP build="whole" bldLvl="1" animBg="1" rev="0" advAuto="0" spid="584" grpId="2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7" name="Fig3.pdf" descr="Fig3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51595" y="2997260"/>
            <a:ext cx="10210801" cy="42545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05" name="Group"/>
          <p:cNvGrpSpPr/>
          <p:nvPr/>
        </p:nvGrpSpPr>
        <p:grpSpPr>
          <a:xfrm>
            <a:off x="923751" y="1608473"/>
            <a:ext cx="10582269" cy="1418925"/>
            <a:chOff x="0" y="0"/>
            <a:chExt cx="10582267" cy="1418923"/>
          </a:xfrm>
        </p:grpSpPr>
        <p:sp>
          <p:nvSpPr>
            <p:cNvPr id="598" name="as function of"/>
            <p:cNvSpPr/>
            <p:nvPr/>
          </p:nvSpPr>
          <p:spPr>
            <a:xfrm>
              <a:off x="0" y="834723"/>
              <a:ext cx="3013080" cy="584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algn="l">
                <a:defRPr sz="2700">
                  <a:solidFill>
                    <a:schemeClr val="accent1">
                      <a:lumOff val="-13575"/>
                    </a:schemeClr>
                  </a:solidFill>
                  <a:latin typeface="Arial Black"/>
                  <a:ea typeface="Arial Black"/>
                  <a:cs typeface="Arial Black"/>
                  <a:sym typeface="Arial Black"/>
                </a:defRPr>
              </a:lvl1pPr>
            </a:lstStyle>
            <a:p>
              <a:pPr/>
              <a:r>
                <a:t>as function of </a:t>
              </a:r>
            </a:p>
          </p:txBody>
        </p:sp>
        <p:sp>
          <p:nvSpPr>
            <p:cNvPr id="599" name="Equation"/>
            <p:cNvSpPr txBox="1"/>
            <p:nvPr/>
          </p:nvSpPr>
          <p:spPr>
            <a:xfrm>
              <a:off x="2835965" y="1020410"/>
              <a:ext cx="177115" cy="2128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algn="l" defTabSz="914400" latinLnBrk="1">
                <a:defRPr sz="1800"/>
              </a:pPr>
              <a14:m>
                <m:oMathPara>
                  <m:oMathParaPr>
                    <m:jc m:val="centerGroup"/>
                  </m:oMathParaPr>
                  <m:oMath>
                    <m:r>
                      <a:rPr xmlns:a="http://schemas.openxmlformats.org/drawingml/2006/main" sz="3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r</m:t>
                    </m:r>
                  </m:oMath>
                </m:oMathPara>
              </a14:m>
              <a:endParaRPr sz="3800"/>
            </a:p>
          </p:txBody>
        </p:sp>
        <p:sp>
          <p:nvSpPr>
            <p:cNvPr id="600" name="as function of"/>
            <p:cNvSpPr/>
            <p:nvPr/>
          </p:nvSpPr>
          <p:spPr>
            <a:xfrm>
              <a:off x="3784594" y="758433"/>
              <a:ext cx="3013080" cy="584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algn="l">
                <a:defRPr sz="2700">
                  <a:solidFill>
                    <a:schemeClr val="accent1">
                      <a:lumOff val="-13575"/>
                    </a:schemeClr>
                  </a:solidFill>
                  <a:latin typeface="Arial Black"/>
                  <a:ea typeface="Arial Black"/>
                  <a:cs typeface="Arial Black"/>
                  <a:sym typeface="Arial Black"/>
                </a:defRPr>
              </a:lvl1pPr>
            </a:lstStyle>
            <a:p>
              <a:pPr/>
              <a:r>
                <a:t>as function of </a:t>
              </a:r>
            </a:p>
          </p:txBody>
        </p:sp>
        <p:sp>
          <p:nvSpPr>
            <p:cNvPr id="601" name="Equation"/>
            <p:cNvSpPr txBox="1"/>
            <p:nvPr/>
          </p:nvSpPr>
          <p:spPr>
            <a:xfrm>
              <a:off x="6504468" y="939777"/>
              <a:ext cx="305486" cy="22151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algn="l" defTabSz="914400" latinLnBrk="1">
                <a:defRPr sz="1800"/>
              </a:pPr>
              <a14:m>
                <m:oMathPara>
                  <m:oMathParaPr>
                    <m:jc m:val="centerGroup"/>
                  </m:oMathParaPr>
                  <m:oMath>
                    <m:r>
                      <a:rPr xmlns:a="http://schemas.openxmlformats.org/drawingml/2006/main" sz="3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w</m:t>
                    </m:r>
                  </m:oMath>
                </m:oMathPara>
              </a14:m>
              <a:endParaRPr sz="3800"/>
            </a:p>
          </p:txBody>
        </p:sp>
        <p:sp>
          <p:nvSpPr>
            <p:cNvPr id="602" name="as function of"/>
            <p:cNvSpPr/>
            <p:nvPr/>
          </p:nvSpPr>
          <p:spPr>
            <a:xfrm>
              <a:off x="7569188" y="748438"/>
              <a:ext cx="3013080" cy="584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algn="l">
                <a:defRPr sz="2700">
                  <a:solidFill>
                    <a:schemeClr val="accent1">
                      <a:lumOff val="-13575"/>
                    </a:schemeClr>
                  </a:solidFill>
                  <a:latin typeface="Arial Black"/>
                  <a:ea typeface="Arial Black"/>
                  <a:cs typeface="Arial Black"/>
                  <a:sym typeface="Arial Black"/>
                </a:defRPr>
              </a:lvl1pPr>
            </a:lstStyle>
            <a:p>
              <a:pPr/>
              <a:r>
                <a:t>as function of </a:t>
              </a:r>
            </a:p>
          </p:txBody>
        </p:sp>
        <p:sp>
          <p:nvSpPr>
            <p:cNvPr id="603" name="Equation"/>
            <p:cNvSpPr txBox="1"/>
            <p:nvPr/>
          </p:nvSpPr>
          <p:spPr>
            <a:xfrm>
              <a:off x="10301343" y="836259"/>
              <a:ext cx="274118" cy="4285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algn="l" defTabSz="914400" latinLnBrk="1">
                <a:defRPr sz="1800"/>
              </a:pPr>
              <a14:m>
                <m:oMathPara>
                  <m:oMathParaPr>
                    <m:jc m:val="centerGroup"/>
                  </m:oMathParaPr>
                  <m:oMath>
                    <m:r>
                      <a:rPr xmlns:a="http://schemas.openxmlformats.org/drawingml/2006/main" sz="3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ϕ</m:t>
                    </m:r>
                  </m:oMath>
                </m:oMathPara>
              </a14:m>
              <a:endParaRPr sz="3800"/>
            </a:p>
          </p:txBody>
        </p:sp>
        <p:sp>
          <p:nvSpPr>
            <p:cNvPr id="604" name="Equation"/>
            <p:cNvSpPr txBox="1"/>
            <p:nvPr/>
          </p:nvSpPr>
          <p:spPr>
            <a:xfrm>
              <a:off x="2784731" y="0"/>
              <a:ext cx="4497025" cy="58497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algn="l" defTabSz="914400" latinLnBrk="1">
                <a:defRPr sz="1800"/>
              </a:pPr>
              <a14:m>
                <m:oMathPara>
                  <m:oMathParaPr>
                    <m:jc m:val="centerGroup"/>
                  </m:oMathParaPr>
                  <m:oMath>
                    <m:sSubSup>
                      <m:e>
                        <m:r>
                          <a:rPr xmlns:a="http://schemas.openxmlformats.org/drawingml/2006/main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δ</m:t>
                        </m:r>
                      </m:e>
                      <m:sub>
                        <m:r>
                          <a:rPr xmlns:a="http://schemas.openxmlformats.org/drawingml/2006/main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  <m:sup>
                        <m:r>
                          <a:rPr xmlns:a="http://schemas.openxmlformats.org/drawingml/2006/main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sup>
                    </m:sSubSup>
                    <m:r>
                      <a:rPr xmlns:a="http://schemas.openxmlformats.org/drawingml/2006/main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e>
                        <m:r>
                          <a:rPr xmlns:a="http://schemas.openxmlformats.org/drawingml/2006/main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xmlns:a="http://schemas.openxmlformats.org/drawingml/2006/main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xmlns:a="http://schemas.openxmlformats.org/drawingml/2006/main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-</m:t>
                    </m:r>
                    <m:sSub>
                      <m:e>
                        <m:bar>
                          <m:barPr>
                            <m:ctrlPr>
                              <a:rPr xmlns:a="http://schemas.openxmlformats.org/drawingml/2006/main" sz="4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  <m:pos m:val="top"/>
                          </m:barPr>
                          <m:e>
                            <m:r>
                              <a:rPr xmlns:a="http://schemas.openxmlformats.org/drawingml/2006/main" sz="4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</m:bar>
                      </m:e>
                      <m:sub>
                        <m:r>
                          <a:rPr xmlns:a="http://schemas.openxmlformats.org/drawingml/2006/main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xmlns:a="http://schemas.openxmlformats.org/drawingml/2006/main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∼</m:t>
                    </m:r>
                    <m:r>
                      <m:rPr>
                        <m:sty m:val="p"/>
                      </m:rPr>
                      <a:rPr xmlns:a="http://schemas.openxmlformats.org/drawingml/2006/main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shear</m:t>
                    </m:r>
                  </m:oMath>
                </m:oMathPara>
              </a14:m>
              <a:endParaRPr sz="4000"/>
            </a:p>
          </p:txBody>
        </p:sp>
      </p:grpSp>
      <p:grpSp>
        <p:nvGrpSpPr>
          <p:cNvPr id="609" name="Group"/>
          <p:cNvGrpSpPr/>
          <p:nvPr/>
        </p:nvGrpSpPr>
        <p:grpSpPr>
          <a:xfrm>
            <a:off x="709186" y="7307908"/>
            <a:ext cx="11324866" cy="1635606"/>
            <a:chOff x="0" y="0"/>
            <a:chExt cx="11324864" cy="1635604"/>
          </a:xfrm>
        </p:grpSpPr>
        <p:sp>
          <p:nvSpPr>
            <p:cNvPr id="606" name="NOTICE: along the SzII region                  we have"/>
            <p:cNvSpPr/>
            <p:nvPr/>
          </p:nvSpPr>
          <p:spPr>
            <a:xfrm>
              <a:off x="0" y="-1"/>
              <a:ext cx="11324865" cy="6731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algn="l">
                <a:defRPr sz="2400">
                  <a:solidFill>
                    <a:schemeClr val="accent5">
                      <a:hueOff val="-82419"/>
                      <a:satOff val="-9513"/>
                      <a:lumOff val="-16343"/>
                    </a:schemeClr>
                  </a:solidFill>
                </a:defRPr>
              </a:pPr>
              <a:r>
                <a:rPr sz="3200">
                  <a:latin typeface="Arial Black"/>
                  <a:ea typeface="Arial Black"/>
                  <a:cs typeface="Arial Black"/>
                  <a:sym typeface="Arial Black"/>
                </a:rPr>
                <a:t>NOTICE: along the SzII region                  we have</a:t>
              </a:r>
              <a:r>
                <a:rPr>
                  <a:latin typeface="Arial Black"/>
                  <a:ea typeface="Arial Black"/>
                  <a:cs typeface="Arial Black"/>
                  <a:sym typeface="Arial Black"/>
                </a:rPr>
                <a:t>  </a:t>
              </a:r>
            </a:p>
          </p:txBody>
        </p:sp>
        <p:sp>
          <p:nvSpPr>
            <p:cNvPr id="607" name="Equation"/>
            <p:cNvSpPr txBox="1"/>
            <p:nvPr/>
          </p:nvSpPr>
          <p:spPr>
            <a:xfrm>
              <a:off x="6803152" y="299889"/>
              <a:ext cx="2067919" cy="31861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algn="l" defTabSz="914400" latinLnBrk="1">
                <a:defRPr sz="1800"/>
              </a:pPr>
              <a14:m>
                <m:oMathPara>
                  <m:oMathParaPr>
                    <m:jc m:val="centerGroup"/>
                  </m:oMathParaPr>
                  <m:oMath>
                    <m:sSub>
                      <m:e>
                        <m:r>
                          <a:rPr xmlns:a="http://schemas.openxmlformats.org/drawingml/2006/main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w</m:t>
                        </m:r>
                      </m:e>
                      <m:sub>
                        <m:r>
                          <a:rPr xmlns:a="http://schemas.openxmlformats.org/drawingml/2006/main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xmlns:a="http://schemas.openxmlformats.org/drawingml/2006/main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&lt;</m:t>
                    </m:r>
                    <m:r>
                      <a:rPr xmlns:a="http://schemas.openxmlformats.org/drawingml/2006/main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w</m:t>
                    </m:r>
                    <m:r>
                      <a:rPr xmlns:a="http://schemas.openxmlformats.org/drawingml/2006/main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&lt;</m:t>
                    </m:r>
                    <m:sSub>
                      <m:e>
                        <m:r>
                          <a:rPr xmlns:a="http://schemas.openxmlformats.org/drawingml/2006/main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w</m:t>
                        </m:r>
                      </m:e>
                      <m:sub>
                        <m:r>
                          <a:rPr xmlns:a="http://schemas.openxmlformats.org/drawingml/2006/main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m:oMathPara>
              </a14:m>
              <a:endParaRPr sz="3200"/>
            </a:p>
          </p:txBody>
        </p:sp>
        <p:sp>
          <p:nvSpPr>
            <p:cNvPr id="608" name="Equation"/>
            <p:cNvSpPr txBox="1"/>
            <p:nvPr/>
          </p:nvSpPr>
          <p:spPr>
            <a:xfrm>
              <a:off x="1210276" y="747661"/>
              <a:ext cx="4795538" cy="88794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algn="l" defTabSz="914400" latinLnBrk="1">
                <a:defRPr sz="1800"/>
              </a:pPr>
              <a14:m>
                <m:oMathPara>
                  <m:oMathParaPr>
                    <m:jc m:val="centerGroup"/>
                  </m:oMathParaPr>
                  <m:oMath>
                    <m:f>
                      <m:fPr>
                        <m:ctrlPr>
                          <a:rPr xmlns:a="http://schemas.openxmlformats.org/drawingml/2006/main" sz="27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  <m:type m:val="bar"/>
                      </m:fPr>
                      <m:num>
                        <m:sSubSup>
                          <m:e>
                            <m:r>
                              <a:rPr xmlns:a="http://schemas.openxmlformats.org/drawingml/2006/main" sz="27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δ</m:t>
                            </m:r>
                          </m:e>
                          <m:sub>
                            <m:r>
                              <a:rPr xmlns:a="http://schemas.openxmlformats.org/drawingml/2006/main" sz="27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  <m:sup>
                            <m:r>
                              <a:rPr xmlns:a="http://schemas.openxmlformats.org/drawingml/2006/main" sz="27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H</m:t>
                            </m:r>
                          </m:sup>
                        </m:sSubSup>
                      </m:num>
                      <m:den>
                        <m:sSub>
                          <m:e>
                            <m:bar>
                              <m:barPr>
                                <m:ctrlPr>
                                  <a:rPr xmlns:a="http://schemas.openxmlformats.org/drawingml/2006/main" sz="27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  <m:pos m:val="top"/>
                              </m:barPr>
                              <m:e>
                                <m:r>
                                  <a:rPr xmlns:a="http://schemas.openxmlformats.org/drawingml/2006/main" sz="27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H</m:t>
                                </m:r>
                              </m:e>
                            </m:bar>
                          </m:e>
                          <m:sub>
                            <m:r>
                              <a:rPr xmlns:a="http://schemas.openxmlformats.org/drawingml/2006/main" sz="27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den>
                    </m:f>
                    <m:r>
                      <a:rPr xmlns:a="http://schemas.openxmlformats.org/drawingml/2006/main" sz="27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xmlns:a="http://schemas.openxmlformats.org/drawingml/2006/main" sz="27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  <m:type m:val="bar"/>
                      </m:fPr>
                      <m:num>
                        <m:sSub>
                          <m:e>
                            <m:r>
                              <a:rPr xmlns:a="http://schemas.openxmlformats.org/drawingml/2006/main" sz="27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  <m:sub>
                            <m:r>
                              <a:rPr xmlns:a="http://schemas.openxmlformats.org/drawingml/2006/main" sz="27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xmlns:a="http://schemas.openxmlformats.org/drawingml/2006/main" sz="27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-</m:t>
                        </m:r>
                        <m:sSub>
                          <m:e>
                            <m:bar>
                              <m:barPr>
                                <m:ctrlPr>
                                  <a:rPr xmlns:a="http://schemas.openxmlformats.org/drawingml/2006/main" sz="27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  <m:pos m:val="top"/>
                              </m:barPr>
                              <m:e>
                                <m:r>
                                  <a:rPr xmlns:a="http://schemas.openxmlformats.org/drawingml/2006/main" sz="27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H</m:t>
                                </m:r>
                              </m:e>
                            </m:bar>
                          </m:e>
                          <m:sub>
                            <m:r>
                              <a:rPr xmlns:a="http://schemas.openxmlformats.org/drawingml/2006/main" sz="27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num>
                      <m:den>
                        <m:sSub>
                          <m:e>
                            <m:bar>
                              <m:barPr>
                                <m:ctrlPr>
                                  <a:rPr xmlns:a="http://schemas.openxmlformats.org/drawingml/2006/main" sz="27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  <m:pos m:val="top"/>
                              </m:barPr>
                              <m:e>
                                <m:r>
                                  <a:rPr xmlns:a="http://schemas.openxmlformats.org/drawingml/2006/main" sz="27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H</m:t>
                                </m:r>
                              </m:e>
                            </m:bar>
                          </m:e>
                          <m:sub>
                            <m:r>
                              <a:rPr xmlns:a="http://schemas.openxmlformats.org/drawingml/2006/main" sz="27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den>
                    </m:f>
                    <m:r>
                      <m:rPr>
                        <m:sty m:val="p"/>
                      </m:rPr>
                      <a:rPr xmlns:a="http://schemas.openxmlformats.org/drawingml/2006/main" sz="27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between</m:t>
                    </m:r>
                    <m:r>
                      <a:rPr xmlns:a="http://schemas.openxmlformats.org/drawingml/2006/main" sz="27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0..10</m:t>
                    </m:r>
                    <m:r>
                      <a:rPr xmlns:a="http://schemas.openxmlformats.org/drawingml/2006/main" sz="27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%</m:t>
                    </m:r>
                  </m:oMath>
                </m:oMathPara>
              </a14:m>
              <a:endParaRPr sz="2700"/>
            </a:p>
          </p:txBody>
        </p:sp>
      </p:grpSp>
      <p:sp>
        <p:nvSpPr>
          <p:cNvPr id="610" name="Hubble tension ??"/>
          <p:cNvSpPr/>
          <p:nvPr/>
        </p:nvSpPr>
        <p:spPr>
          <a:xfrm>
            <a:off x="7133420" y="8207441"/>
            <a:ext cx="4928321" cy="58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2700">
                <a:solidFill>
                  <a:schemeClr val="accent1">
                    <a:lumOff val="-13575"/>
                  </a:schemeClr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/>
            <a:r>
              <a:t>Hubble tension ??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prism dir="l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1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8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9" dur="1000"/>
                                        <p:tgtEl>
                                          <p:spTgt spid="6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Class="entr" nodeType="clickEffect" presetSubtype="32" presetID="4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24" dur="1000"/>
                                        <p:tgtEl>
                                          <p:spTgt spid="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605" grpId="1"/>
      <p:bldP build="whole" bldLvl="1" animBg="1" rev="0" advAuto="0" spid="610" grpId="4"/>
      <p:bldP build="whole" bldLvl="1" animBg="1" rev="0" advAuto="0" spid="609" grpId="3"/>
      <p:bldP build="whole" bldLvl="1" animBg="1" rev="0" advAuto="0" spid="597" grpId="2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THANKS FOR YOUR ATTENTION"/>
          <p:cNvSpPr txBox="1"/>
          <p:nvPr>
            <p:ph type="title"/>
          </p:nvPr>
        </p:nvSpPr>
        <p:spPr>
          <a:xfrm>
            <a:off x="1257300" y="2540000"/>
            <a:ext cx="9271000" cy="5905500"/>
          </a:xfrm>
          <a:prstGeom prst="rect">
            <a:avLst/>
          </a:prstGeom>
        </p:spPr>
        <p:txBody>
          <a:bodyPr/>
          <a:lstStyle/>
          <a:p>
            <a:pPr algn="ctr">
              <a:defRPr>
                <a:solidFill>
                  <a:srgbClr val="0096FF"/>
                </a:solidFill>
              </a:defRPr>
            </a:pPr>
            <a:r>
              <a:rPr sz="4800">
                <a:latin typeface="Zapfino"/>
                <a:ea typeface="Zapfino"/>
                <a:cs typeface="Zapfino"/>
                <a:sym typeface="Zapfino"/>
              </a:rPr>
              <a:t>THANKS FOR YOUR ATTENTION</a:t>
            </a:r>
            <a: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prism dir="l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4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>
                                        <p:cTn id="7" dur="2500"/>
                                        <p:tgtEl>
                                          <p:spTgt spid="6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612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There is no UNIQUE frame that splits spacetime into  “time” &amp; “3-d space”"/>
          <p:cNvSpPr/>
          <p:nvPr/>
        </p:nvSpPr>
        <p:spPr>
          <a:xfrm>
            <a:off x="594298" y="1137319"/>
            <a:ext cx="11816205" cy="1168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3000"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>
              <a:defRPr>
                <a:latin typeface="Bradley Hand ITC TT-Bold"/>
                <a:ea typeface="Bradley Hand ITC TT-Bold"/>
                <a:cs typeface="Bradley Hand ITC TT-Bold"/>
                <a:sym typeface="Bradley Hand ITC TT-Bold"/>
              </a:defRPr>
            </a:pPr>
            <a:r>
              <a:rPr>
                <a:latin typeface="Arial Black"/>
                <a:ea typeface="Arial Black"/>
                <a:cs typeface="Arial Black"/>
                <a:sym typeface="Arial Black"/>
              </a:rPr>
              <a:t>There is no UNIQUE frame that splits spacetime into  “time” &amp; “3-d space”</a:t>
            </a:r>
          </a:p>
        </p:txBody>
      </p:sp>
      <p:grpSp>
        <p:nvGrpSpPr>
          <p:cNvPr id="190" name="Group"/>
          <p:cNvGrpSpPr/>
          <p:nvPr/>
        </p:nvGrpSpPr>
        <p:grpSpPr>
          <a:xfrm>
            <a:off x="2595275" y="2774567"/>
            <a:ext cx="9466486" cy="5474681"/>
            <a:chOff x="0" y="0"/>
            <a:chExt cx="9466484" cy="5474679"/>
          </a:xfrm>
        </p:grpSpPr>
        <p:sp>
          <p:nvSpPr>
            <p:cNvPr id="214" name="Connection Line"/>
            <p:cNvSpPr/>
            <p:nvPr/>
          </p:nvSpPr>
          <p:spPr>
            <a:xfrm>
              <a:off x="760453" y="2621582"/>
              <a:ext cx="4337995" cy="12016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194" fill="norm" stroke="1" extrusionOk="0">
                  <a:moveTo>
                    <a:pt x="0" y="0"/>
                  </a:moveTo>
                  <a:cubicBezTo>
                    <a:pt x="8524" y="14951"/>
                    <a:pt x="15724" y="21600"/>
                    <a:pt x="21600" y="19948"/>
                  </a:cubicBezTo>
                </a:path>
              </a:pathLst>
            </a:custGeom>
            <a:noFill/>
            <a:ln w="254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/>
            <a:lstStyle/>
            <a:p>
              <a:pPr/>
            </a:p>
          </p:txBody>
        </p:sp>
        <p:sp>
          <p:nvSpPr>
            <p:cNvPr id="215" name="Connection Line"/>
            <p:cNvSpPr/>
            <p:nvPr/>
          </p:nvSpPr>
          <p:spPr>
            <a:xfrm>
              <a:off x="1683932" y="2409099"/>
              <a:ext cx="4337994" cy="12016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194" fill="norm" stroke="1" extrusionOk="0">
                  <a:moveTo>
                    <a:pt x="0" y="0"/>
                  </a:moveTo>
                  <a:cubicBezTo>
                    <a:pt x="8524" y="14951"/>
                    <a:pt x="15724" y="21600"/>
                    <a:pt x="21600" y="19948"/>
                  </a:cubicBezTo>
                </a:path>
              </a:pathLst>
            </a:custGeom>
            <a:noFill/>
            <a:ln w="254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/>
            <a:lstStyle/>
            <a:p>
              <a:pPr/>
            </a:p>
          </p:txBody>
        </p:sp>
        <p:sp>
          <p:nvSpPr>
            <p:cNvPr id="216" name="Connection Line"/>
            <p:cNvSpPr/>
            <p:nvPr/>
          </p:nvSpPr>
          <p:spPr>
            <a:xfrm>
              <a:off x="2637095" y="2161016"/>
              <a:ext cx="4073845" cy="11894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163" fill="norm" stroke="1" extrusionOk="0">
                  <a:moveTo>
                    <a:pt x="0" y="0"/>
                  </a:moveTo>
                  <a:cubicBezTo>
                    <a:pt x="8462" y="14965"/>
                    <a:pt x="15662" y="21600"/>
                    <a:pt x="21600" y="19904"/>
                  </a:cubicBezTo>
                </a:path>
              </a:pathLst>
            </a:custGeom>
            <a:noFill/>
            <a:ln w="254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/>
            <a:lstStyle/>
            <a:p>
              <a:pPr/>
            </a:p>
          </p:txBody>
        </p:sp>
        <p:sp>
          <p:nvSpPr>
            <p:cNvPr id="217" name="Connection Line"/>
            <p:cNvSpPr/>
            <p:nvPr/>
          </p:nvSpPr>
          <p:spPr>
            <a:xfrm>
              <a:off x="3497634" y="1812148"/>
              <a:ext cx="4234763" cy="11388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928" fill="norm" stroke="1" extrusionOk="0">
                  <a:moveTo>
                    <a:pt x="0" y="0"/>
                  </a:moveTo>
                  <a:cubicBezTo>
                    <a:pt x="8529" y="15079"/>
                    <a:pt x="15729" y="21600"/>
                    <a:pt x="21600" y="19564"/>
                  </a:cubicBezTo>
                </a:path>
              </a:pathLst>
            </a:custGeom>
            <a:noFill/>
            <a:ln w="254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/>
            <a:lstStyle/>
            <a:p>
              <a:pPr/>
            </a:p>
          </p:txBody>
        </p:sp>
        <p:grpSp>
          <p:nvGrpSpPr>
            <p:cNvPr id="189" name="Group"/>
            <p:cNvGrpSpPr/>
            <p:nvPr/>
          </p:nvGrpSpPr>
          <p:grpSpPr>
            <a:xfrm>
              <a:off x="0" y="-1"/>
              <a:ext cx="9466485" cy="5474681"/>
              <a:chOff x="0" y="0"/>
              <a:chExt cx="9466484" cy="5474679"/>
            </a:xfrm>
          </p:grpSpPr>
          <p:sp>
            <p:nvSpPr>
              <p:cNvPr id="174" name="Equation"/>
              <p:cNvSpPr txBox="1"/>
              <p:nvPr/>
            </p:nvSpPr>
            <p:spPr>
              <a:xfrm rot="20760000">
                <a:off x="5374895" y="3401139"/>
                <a:ext cx="3558825" cy="5659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l" defTabSz="914400" latinLnBrk="1">
                  <a:defRPr sz="1800"/>
                </a:pPr>
                <a14:m>
                  <m:oMathPara>
                    <m:oMathParaPr>
                      <m:jc m:val="centerGroup"/>
                    </m:oMathParaPr>
                    <m:oMath>
                      <m:sSup>
                        <m:e>
                          <m:r>
                            <a:rPr xmlns:a="http://schemas.openxmlformats.org/drawingml/2006/main" sz="4200" i="1">
                              <a:solidFill>
                                <a:srgbClr val="0075B9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p>
                          <m:r>
                            <a:rPr xmlns:a="http://schemas.openxmlformats.org/drawingml/2006/main" sz="4200" i="1">
                              <a:solidFill>
                                <a:srgbClr val="0075B9"/>
                              </a:solidFill>
                              <a:latin typeface="Cambria Math" panose="02040503050406030204" pitchFamily="18" charset="0"/>
                            </a:rPr>
                            <m:t>a</m:t>
                          </m:r>
                          <m:r>
                            <a:rPr xmlns:a="http://schemas.openxmlformats.org/drawingml/2006/main" sz="4200" i="1">
                              <a:solidFill>
                                <a:srgbClr val="0075B9"/>
                              </a:solidFill>
                              <a:latin typeface="Cambria Math" panose="02040503050406030204" pitchFamily="18" charset="0"/>
                            </a:rPr>
                            <m:t>b</m:t>
                          </m:r>
                        </m:sup>
                      </m:sSup>
                      <m:r>
                        <a:rPr xmlns:a="http://schemas.openxmlformats.org/drawingml/2006/main" sz="4200" i="1">
                          <a:solidFill>
                            <a:srgbClr val="0075B9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e>
                          <m:r>
                            <a:rPr xmlns:a="http://schemas.openxmlformats.org/drawingml/2006/main" sz="4200" i="1">
                              <a:solidFill>
                                <a:srgbClr val="0075B9"/>
                              </a:solidFill>
                              <a:latin typeface="Cambria Math" panose="02040503050406030204" pitchFamily="18" charset="0"/>
                            </a:rPr>
                            <m:t>g</m:t>
                          </m:r>
                        </m:e>
                        <m:sup>
                          <m:r>
                            <a:rPr xmlns:a="http://schemas.openxmlformats.org/drawingml/2006/main" sz="4200" i="1">
                              <a:solidFill>
                                <a:srgbClr val="0075B9"/>
                              </a:solidFill>
                              <a:latin typeface="Cambria Math" panose="02040503050406030204" pitchFamily="18" charset="0"/>
                            </a:rPr>
                            <m:t>a</m:t>
                          </m:r>
                          <m:r>
                            <a:rPr xmlns:a="http://schemas.openxmlformats.org/drawingml/2006/main" sz="4200" i="1">
                              <a:solidFill>
                                <a:srgbClr val="0075B9"/>
                              </a:solidFill>
                              <a:latin typeface="Cambria Math" panose="02040503050406030204" pitchFamily="18" charset="0"/>
                            </a:rPr>
                            <m:t>b</m:t>
                          </m:r>
                        </m:sup>
                      </m:sSup>
                      <m:r>
                        <a:rPr xmlns:a="http://schemas.openxmlformats.org/drawingml/2006/main" sz="4200" i="1">
                          <a:solidFill>
                            <a:srgbClr val="0075B9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p>
                        <m:e>
                          <m:r>
                            <a:rPr xmlns:a="http://schemas.openxmlformats.org/drawingml/2006/main" sz="4200" i="1">
                              <a:solidFill>
                                <a:srgbClr val="0075B9"/>
                              </a:solidFill>
                              <a:latin typeface="Cambria Math" panose="02040503050406030204" pitchFamily="18" charset="0"/>
                            </a:rPr>
                            <m:t>u</m:t>
                          </m:r>
                        </m:e>
                        <m:sup>
                          <m:r>
                            <a:rPr xmlns:a="http://schemas.openxmlformats.org/drawingml/2006/main" sz="4200" i="1">
                              <a:solidFill>
                                <a:srgbClr val="0075B9"/>
                              </a:solidFill>
                              <a:latin typeface="Cambria Math" panose="02040503050406030204" pitchFamily="18" charset="0"/>
                            </a:rPr>
                            <m:t>a</m:t>
                          </m:r>
                        </m:sup>
                      </m:sSup>
                      <m:sSup>
                        <m:e>
                          <m:r>
                            <a:rPr xmlns:a="http://schemas.openxmlformats.org/drawingml/2006/main" sz="4200" i="1">
                              <a:solidFill>
                                <a:srgbClr val="0075B9"/>
                              </a:solidFill>
                              <a:latin typeface="Cambria Math" panose="02040503050406030204" pitchFamily="18" charset="0"/>
                            </a:rPr>
                            <m:t>u</m:t>
                          </m:r>
                        </m:e>
                        <m:sup>
                          <m:r>
                            <a:rPr xmlns:a="http://schemas.openxmlformats.org/drawingml/2006/main" sz="4200" i="1">
                              <a:solidFill>
                                <a:srgbClr val="0075B9"/>
                              </a:solidFill>
                              <a:latin typeface="Cambria Math" panose="02040503050406030204" pitchFamily="18" charset="0"/>
                            </a:rPr>
                            <m:t>b</m:t>
                          </m:r>
                        </m:sup>
                      </m:sSup>
                    </m:oMath>
                  </m:oMathPara>
                </a14:m>
                <a:endParaRPr sz="4200">
                  <a:solidFill>
                    <a:srgbClr val="0076BA"/>
                  </a:solidFill>
                </a:endParaRPr>
              </a:p>
            </p:txBody>
          </p:sp>
          <p:grpSp>
            <p:nvGrpSpPr>
              <p:cNvPr id="188" name="Group"/>
              <p:cNvGrpSpPr/>
              <p:nvPr/>
            </p:nvGrpSpPr>
            <p:grpSpPr>
              <a:xfrm>
                <a:off x="0" y="-1"/>
                <a:ext cx="9466485" cy="5474681"/>
                <a:chOff x="0" y="0"/>
                <a:chExt cx="9466484" cy="5474679"/>
              </a:xfrm>
            </p:grpSpPr>
            <p:sp>
              <p:nvSpPr>
                <p:cNvPr id="218" name="Connection Line"/>
                <p:cNvSpPr/>
                <p:nvPr/>
              </p:nvSpPr>
              <p:spPr>
                <a:xfrm>
                  <a:off x="4262456" y="2512892"/>
                  <a:ext cx="3980100" cy="144198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21600"/>
                      </a:moveTo>
                      <a:cubicBezTo>
                        <a:pt x="9809" y="18264"/>
                        <a:pt x="17009" y="11064"/>
                        <a:pt x="21600" y="0"/>
                      </a:cubicBezTo>
                    </a:path>
                  </a:pathLst>
                </a:custGeom>
                <a:noFill/>
                <a:ln w="50800" cap="flat">
                  <a:solidFill>
                    <a:schemeClr val="accent1">
                      <a:lumOff val="-13575"/>
                    </a:schemeClr>
                  </a:solidFill>
                  <a:prstDash val="solid"/>
                  <a:miter lim="400000"/>
                </a:ln>
                <a:effectLst/>
              </p:spPr>
              <p:txBody>
                <a:bodyPr/>
                <a:lstStyle/>
                <a:p>
                  <a:pPr/>
                </a:p>
              </p:txBody>
            </p:sp>
            <p:sp>
              <p:nvSpPr>
                <p:cNvPr id="219" name="Connection Line"/>
                <p:cNvSpPr/>
                <p:nvPr/>
              </p:nvSpPr>
              <p:spPr>
                <a:xfrm>
                  <a:off x="0" y="1242791"/>
                  <a:ext cx="4504675" cy="153404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21600"/>
                      </a:moveTo>
                      <a:cubicBezTo>
                        <a:pt x="9686" y="17957"/>
                        <a:pt x="16886" y="10757"/>
                        <a:pt x="21600" y="0"/>
                      </a:cubicBezTo>
                    </a:path>
                  </a:pathLst>
                </a:custGeom>
                <a:noFill/>
                <a:ln w="50800" cap="flat">
                  <a:solidFill>
                    <a:schemeClr val="accent1">
                      <a:lumOff val="-13575"/>
                    </a:schemeClr>
                  </a:solidFill>
                  <a:prstDash val="solid"/>
                  <a:miter lim="400000"/>
                </a:ln>
                <a:effectLst/>
              </p:spPr>
              <p:txBody>
                <a:bodyPr/>
                <a:lstStyle/>
                <a:p>
                  <a:pPr/>
                </a:p>
              </p:txBody>
            </p:sp>
            <p:sp>
              <p:nvSpPr>
                <p:cNvPr id="220" name="Connection Line"/>
                <p:cNvSpPr/>
                <p:nvPr/>
              </p:nvSpPr>
              <p:spPr>
                <a:xfrm>
                  <a:off x="4139078" y="1353622"/>
                  <a:ext cx="4339984" cy="115826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0006" fill="norm" stroke="1" extrusionOk="0">
                      <a:moveTo>
                        <a:pt x="0" y="0"/>
                      </a:moveTo>
                      <a:cubicBezTo>
                        <a:pt x="8545" y="15040"/>
                        <a:pt x="15745" y="21600"/>
                        <a:pt x="21600" y="19679"/>
                      </a:cubicBezTo>
                    </a:path>
                  </a:pathLst>
                </a:custGeom>
                <a:noFill/>
                <a:ln w="50800" cap="flat">
                  <a:solidFill>
                    <a:schemeClr val="accent1">
                      <a:lumOff val="-13575"/>
                    </a:schemeClr>
                  </a:solidFill>
                  <a:prstDash val="solid"/>
                  <a:miter lim="400000"/>
                </a:ln>
                <a:effectLst/>
              </p:spPr>
              <p:txBody>
                <a:bodyPr/>
                <a:lstStyle/>
                <a:p>
                  <a:pPr/>
                </a:p>
              </p:txBody>
            </p:sp>
            <p:sp>
              <p:nvSpPr>
                <p:cNvPr id="221" name="Connection Line"/>
                <p:cNvSpPr/>
                <p:nvPr/>
              </p:nvSpPr>
              <p:spPr>
                <a:xfrm>
                  <a:off x="74653" y="2799382"/>
                  <a:ext cx="4339984" cy="115826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0006" fill="norm" stroke="1" extrusionOk="0">
                      <a:moveTo>
                        <a:pt x="0" y="0"/>
                      </a:moveTo>
                      <a:cubicBezTo>
                        <a:pt x="8545" y="15040"/>
                        <a:pt x="15745" y="21600"/>
                        <a:pt x="21600" y="19679"/>
                      </a:cubicBezTo>
                    </a:path>
                  </a:pathLst>
                </a:custGeom>
                <a:noFill/>
                <a:ln w="63500" cap="flat">
                  <a:solidFill>
                    <a:schemeClr val="accent1">
                      <a:lumOff val="-13575"/>
                    </a:schemeClr>
                  </a:solidFill>
                  <a:prstDash val="solid"/>
                  <a:miter lim="400000"/>
                </a:ln>
                <a:effectLst/>
              </p:spPr>
              <p:txBody>
                <a:bodyPr/>
                <a:lstStyle/>
                <a:p>
                  <a:pPr/>
                </a:p>
              </p:txBody>
            </p:sp>
            <p:sp>
              <p:nvSpPr>
                <p:cNvPr id="222" name="Connection Line"/>
                <p:cNvSpPr/>
                <p:nvPr/>
              </p:nvSpPr>
              <p:spPr>
                <a:xfrm>
                  <a:off x="635000" y="1638939"/>
                  <a:ext cx="4234456" cy="136650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21600"/>
                      </a:moveTo>
                      <a:cubicBezTo>
                        <a:pt x="9695" y="18654"/>
                        <a:pt x="16895" y="11454"/>
                        <a:pt x="21600" y="0"/>
                      </a:cubicBezTo>
                    </a:path>
                  </a:pathLst>
                </a:custGeom>
                <a:noFill/>
                <a:ln w="25400" cap="flat">
                  <a:solidFill>
                    <a:srgbClr val="000000"/>
                  </a:solidFill>
                  <a:custDash>
                    <a:ds d="200000" sp="200000"/>
                  </a:custDash>
                  <a:miter lim="400000"/>
                </a:ln>
                <a:effectLst/>
              </p:spPr>
              <p:txBody>
                <a:bodyPr/>
                <a:lstStyle/>
                <a:p>
                  <a:pPr/>
                </a:p>
              </p:txBody>
            </p:sp>
            <p:sp>
              <p:nvSpPr>
                <p:cNvPr id="223" name="Connection Line"/>
                <p:cNvSpPr/>
                <p:nvPr/>
              </p:nvSpPr>
              <p:spPr>
                <a:xfrm>
                  <a:off x="1336509" y="1961794"/>
                  <a:ext cx="4234456" cy="13665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21600"/>
                      </a:moveTo>
                      <a:cubicBezTo>
                        <a:pt x="9695" y="18654"/>
                        <a:pt x="16895" y="11454"/>
                        <a:pt x="21600" y="0"/>
                      </a:cubicBezTo>
                    </a:path>
                  </a:pathLst>
                </a:custGeom>
                <a:noFill/>
                <a:ln w="25400" cap="flat">
                  <a:solidFill>
                    <a:srgbClr val="000000"/>
                  </a:solidFill>
                  <a:custDash>
                    <a:ds d="200000" sp="200000"/>
                  </a:custDash>
                  <a:miter lim="400000"/>
                </a:ln>
                <a:effectLst/>
              </p:spPr>
              <p:txBody>
                <a:bodyPr/>
                <a:lstStyle/>
                <a:p>
                  <a:pPr/>
                </a:p>
              </p:txBody>
            </p:sp>
            <p:sp>
              <p:nvSpPr>
                <p:cNvPr id="224" name="Connection Line"/>
                <p:cNvSpPr/>
                <p:nvPr/>
              </p:nvSpPr>
              <p:spPr>
                <a:xfrm>
                  <a:off x="2217476" y="2326086"/>
                  <a:ext cx="4234456" cy="13665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21600"/>
                      </a:moveTo>
                      <a:cubicBezTo>
                        <a:pt x="9695" y="18654"/>
                        <a:pt x="16895" y="11454"/>
                        <a:pt x="21600" y="0"/>
                      </a:cubicBezTo>
                    </a:path>
                  </a:pathLst>
                </a:custGeom>
                <a:noFill/>
                <a:ln w="25400" cap="flat">
                  <a:solidFill>
                    <a:srgbClr val="000000"/>
                  </a:solidFill>
                  <a:custDash>
                    <a:ds d="200000" sp="200000"/>
                  </a:custDash>
                  <a:miter lim="400000"/>
                </a:ln>
                <a:effectLst/>
              </p:spPr>
              <p:txBody>
                <a:bodyPr/>
                <a:lstStyle/>
                <a:p>
                  <a:pPr/>
                </a:p>
              </p:txBody>
            </p:sp>
            <p:sp>
              <p:nvSpPr>
                <p:cNvPr id="225" name="Connection Line"/>
                <p:cNvSpPr/>
                <p:nvPr/>
              </p:nvSpPr>
              <p:spPr>
                <a:xfrm>
                  <a:off x="3347291" y="2444904"/>
                  <a:ext cx="4234457" cy="13665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21600"/>
                      </a:moveTo>
                      <a:cubicBezTo>
                        <a:pt x="9695" y="18654"/>
                        <a:pt x="16895" y="11454"/>
                        <a:pt x="21600" y="0"/>
                      </a:cubicBezTo>
                    </a:path>
                  </a:pathLst>
                </a:custGeom>
                <a:noFill/>
                <a:ln w="25400" cap="flat">
                  <a:solidFill>
                    <a:srgbClr val="000000"/>
                  </a:solidFill>
                  <a:custDash>
                    <a:ds d="200000" sp="200000"/>
                  </a:custDash>
                  <a:miter lim="400000"/>
                </a:ln>
                <a:effectLst/>
              </p:spPr>
              <p:txBody>
                <a:bodyPr/>
                <a:lstStyle/>
                <a:p>
                  <a:pPr/>
                </a:p>
              </p:txBody>
            </p:sp>
            <p:sp>
              <p:nvSpPr>
                <p:cNvPr id="226" name="Connection Line"/>
                <p:cNvSpPr/>
                <p:nvPr/>
              </p:nvSpPr>
              <p:spPr>
                <a:xfrm>
                  <a:off x="4003827" y="240123"/>
                  <a:ext cx="391250" cy="246466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91" h="21600" fill="norm" stroke="1" extrusionOk="0">
                      <a:moveTo>
                        <a:pt x="57" y="21600"/>
                      </a:moveTo>
                      <a:cubicBezTo>
                        <a:pt x="-709" y="13670"/>
                        <a:pt x="6236" y="6470"/>
                        <a:pt x="20891" y="0"/>
                      </a:cubicBezTo>
                    </a:path>
                  </a:pathLst>
                </a:custGeom>
                <a:noFill/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/>
                <a:lstStyle/>
                <a:p>
                  <a:pPr/>
                </a:p>
              </p:txBody>
            </p:sp>
            <p:sp>
              <p:nvSpPr>
                <p:cNvPr id="184" name="Line"/>
                <p:cNvSpPr/>
                <p:nvPr/>
              </p:nvSpPr>
              <p:spPr>
                <a:xfrm flipV="1">
                  <a:off x="3968290" y="969460"/>
                  <a:ext cx="30783" cy="1763507"/>
                </a:xfrm>
                <a:prstGeom prst="line">
                  <a:avLst/>
                </a:prstGeom>
                <a:noFill/>
                <a:ln w="63500" cap="flat">
                  <a:solidFill>
                    <a:schemeClr val="accent1">
                      <a:lumOff val="-13575"/>
                    </a:schemeClr>
                  </a:solidFill>
                  <a:prstDash val="solid"/>
                  <a:miter lim="400000"/>
                  <a:tailEnd type="triangle" w="med" len="med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457200">
                    <a:defRPr sz="4000">
                      <a:solidFill>
                        <a:srgbClr val="FFFFFF"/>
                      </a:solidFill>
                      <a:effectLst>
                        <a:outerShdw sx="100000" sy="100000" kx="0" ky="0" algn="b" rotWithShape="0" blurRad="76200" dist="12700" dir="5400000">
                          <a:srgbClr val="000000">
                            <a:alpha val="50000"/>
                          </a:srgbClr>
                        </a:outerShdw>
                      </a:effectLst>
                    </a:defRPr>
                  </a:pPr>
                </a:p>
              </p:txBody>
            </p:sp>
            <p:sp>
              <p:nvSpPr>
                <p:cNvPr id="185" name="Equation"/>
                <p:cNvSpPr txBox="1"/>
                <p:nvPr/>
              </p:nvSpPr>
              <p:spPr>
                <a:xfrm>
                  <a:off x="4218010" y="800046"/>
                  <a:ext cx="452303" cy="37023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none" lIns="0" tIns="0" rIns="0" bIns="0">
                  <a:spAutoFit/>
                </a:bodyPr>
                <a:lstStyle/>
                <a:p>
                  <a:pPr algn="l" defTabSz="914400" latinLnBrk="1">
                    <a:defRPr sz="1800"/>
                  </a:pPr>
                  <a14:m>
                    <m:oMathPara>
                      <m:oMathParaPr>
                        <m:jc m:val="centerGroup"/>
                      </m:oMathParaPr>
                      <m:oMath>
                        <m:sSup>
                          <m:e>
                            <m:r>
                              <a:rPr xmlns:a="http://schemas.openxmlformats.org/drawingml/2006/main" sz="42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u</m:t>
                            </m:r>
                          </m:e>
                          <m:sup>
                            <m:r>
                              <a:rPr xmlns:a="http://schemas.openxmlformats.org/drawingml/2006/main" sz="42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a</m:t>
                            </m:r>
                          </m:sup>
                        </m:sSup>
                      </m:oMath>
                    </m:oMathPara>
                  </a14:m>
                  <a:endParaRPr sz="4200"/>
                </a:p>
              </p:txBody>
            </p:sp>
            <p:sp>
              <p:nvSpPr>
                <p:cNvPr id="186" name="Time  =  Wordlines of observers (tangent to ua)"/>
                <p:cNvSpPr/>
                <p:nvPr/>
              </p:nvSpPr>
              <p:spPr>
                <a:xfrm>
                  <a:off x="4914012" y="0"/>
                  <a:ext cx="4139443" cy="952286"/>
                </a:xfrm>
                <a:prstGeom prst="rect">
                  <a:avLst/>
                </a:prstGeom>
                <a:solidFill>
                  <a:srgbClr val="FFFFFF"/>
                </a:solidFill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457200">
                    <a:defRPr b="1" sz="2700">
                      <a:solidFill>
                        <a:srgbClr val="FFFFFF"/>
                      </a:solidFill>
                      <a:effectLst>
                        <a:outerShdw sx="100000" sy="100000" kx="0" ky="0" algn="b" rotWithShape="0" blurRad="762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  <a:r>
                    <a:rPr>
                      <a:solidFill>
                        <a:srgbClr val="000000"/>
                      </a:solidFill>
                    </a:rPr>
                    <a:t>Time</a:t>
                  </a:r>
                  <a:r>
                    <a:rPr>
                      <a:solidFill>
                        <a:srgbClr val="FF2600"/>
                      </a:solidFill>
                    </a:rPr>
                    <a:t>  </a:t>
                  </a:r>
                  <a:r>
                    <a:rPr>
                      <a:solidFill>
                        <a:srgbClr val="000000"/>
                      </a:solidFill>
                    </a:rPr>
                    <a:t>=</a:t>
                  </a:r>
                  <a:r>
                    <a:rPr>
                      <a:solidFill>
                        <a:srgbClr val="FF2600"/>
                      </a:solidFill>
                    </a:rPr>
                    <a:t>  </a:t>
                  </a:r>
                  <a:r>
                    <a:rPr>
                      <a:solidFill>
                        <a:srgbClr val="000000"/>
                      </a:solidFill>
                    </a:rPr>
                    <a:t>Wordlines of observers (tangent to </a:t>
                  </a:r>
                  <a:r>
                    <a:rPr i="1">
                      <a:solidFill>
                        <a:srgbClr val="000000"/>
                      </a:solidFill>
                    </a:rPr>
                    <a:t>u</a:t>
                  </a:r>
                  <a:r>
                    <a:rPr baseline="31999" i="1">
                      <a:solidFill>
                        <a:srgbClr val="000000"/>
                      </a:solidFill>
                    </a:rPr>
                    <a:t>a</a:t>
                  </a:r>
                  <a:r>
                    <a:rPr>
                      <a:solidFill>
                        <a:srgbClr val="000000"/>
                      </a:solidFill>
                    </a:rPr>
                    <a:t>)</a:t>
                  </a:r>
                </a:p>
              </p:txBody>
            </p:sp>
            <p:sp>
              <p:nvSpPr>
                <p:cNvPr id="187" name="3-d spaces  =  hyper surfaces orthogonal to ua"/>
                <p:cNvSpPr/>
                <p:nvPr/>
              </p:nvSpPr>
              <p:spPr>
                <a:xfrm>
                  <a:off x="4500981" y="4428578"/>
                  <a:ext cx="4965504" cy="1046102"/>
                </a:xfrm>
                <a:prstGeom prst="rect">
                  <a:avLst/>
                </a:prstGeom>
                <a:solidFill>
                  <a:srgbClr val="FFFFFF"/>
                </a:solidFill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457200">
                    <a:defRPr b="1" sz="2700">
                      <a:solidFill>
                        <a:srgbClr val="FFFFFF"/>
                      </a:solidFill>
                      <a:effectLst>
                        <a:outerShdw sx="100000" sy="100000" kx="0" ky="0" algn="b" rotWithShape="0" blurRad="762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  <a:r>
                    <a:rPr>
                      <a:solidFill>
                        <a:srgbClr val="000000"/>
                      </a:solidFill>
                    </a:rPr>
                    <a:t>3-d spaces</a:t>
                  </a:r>
                  <a:r>
                    <a:rPr>
                      <a:solidFill>
                        <a:srgbClr val="FF2600"/>
                      </a:solidFill>
                    </a:rPr>
                    <a:t>  </a:t>
                  </a:r>
                  <a:r>
                    <a:rPr>
                      <a:solidFill>
                        <a:srgbClr val="000000"/>
                      </a:solidFill>
                    </a:rPr>
                    <a:t>=</a:t>
                  </a:r>
                  <a:r>
                    <a:rPr>
                      <a:solidFill>
                        <a:srgbClr val="FF2600"/>
                      </a:solidFill>
                    </a:rPr>
                    <a:t>  </a:t>
                  </a:r>
                  <a:r>
                    <a:rPr>
                      <a:solidFill>
                        <a:srgbClr val="000000"/>
                      </a:solidFill>
                    </a:rPr>
                    <a:t>hyper surfaces orthogonal to u</a:t>
                  </a:r>
                  <a:r>
                    <a:rPr baseline="31999">
                      <a:solidFill>
                        <a:srgbClr val="000000"/>
                      </a:solidFill>
                    </a:rPr>
                    <a:t>a</a:t>
                  </a:r>
                </a:p>
              </p:txBody>
            </p:sp>
          </p:grpSp>
        </p:grpSp>
      </p:grpSp>
      <p:sp>
        <p:nvSpPr>
          <p:cNvPr id="191" name="Different observers see different fluxes"/>
          <p:cNvSpPr/>
          <p:nvPr/>
        </p:nvSpPr>
        <p:spPr>
          <a:xfrm>
            <a:off x="2202888" y="8558458"/>
            <a:ext cx="9486901" cy="63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3000"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>
              <a:defRPr>
                <a:latin typeface="Bradley Hand ITC TT-Bold"/>
                <a:ea typeface="Bradley Hand ITC TT-Bold"/>
                <a:cs typeface="Bradley Hand ITC TT-Bold"/>
                <a:sym typeface="Bradley Hand ITC TT-Bold"/>
              </a:defRPr>
            </a:pPr>
            <a:r>
              <a:rPr>
                <a:latin typeface="Arial Black"/>
                <a:ea typeface="Arial Black"/>
                <a:cs typeface="Arial Black"/>
                <a:sym typeface="Arial Black"/>
              </a:rPr>
              <a:t>Different observers see different fluxes </a:t>
            </a:r>
          </a:p>
        </p:txBody>
      </p:sp>
      <p:grpSp>
        <p:nvGrpSpPr>
          <p:cNvPr id="213" name="Group"/>
          <p:cNvGrpSpPr/>
          <p:nvPr/>
        </p:nvGrpSpPr>
        <p:grpSpPr>
          <a:xfrm>
            <a:off x="827387" y="2555378"/>
            <a:ext cx="6892232" cy="5753421"/>
            <a:chOff x="0" y="0"/>
            <a:chExt cx="6892231" cy="5753420"/>
          </a:xfrm>
        </p:grpSpPr>
        <p:grpSp>
          <p:nvGrpSpPr>
            <p:cNvPr id="211" name="Group"/>
            <p:cNvGrpSpPr/>
            <p:nvPr/>
          </p:nvGrpSpPr>
          <p:grpSpPr>
            <a:xfrm>
              <a:off x="0" y="-1"/>
              <a:ext cx="6892232" cy="5753422"/>
              <a:chOff x="0" y="0"/>
              <a:chExt cx="6892231" cy="5753420"/>
            </a:xfrm>
          </p:grpSpPr>
          <p:sp>
            <p:nvSpPr>
              <p:cNvPr id="192" name="Equation"/>
              <p:cNvSpPr txBox="1"/>
              <p:nvPr/>
            </p:nvSpPr>
            <p:spPr>
              <a:xfrm>
                <a:off x="4422707" y="1305376"/>
                <a:ext cx="446969" cy="37325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l" defTabSz="914400" latinLnBrk="1">
                  <a:defRPr sz="1800"/>
                </a:pPr>
                <a14:m>
                  <m:oMathPara>
                    <m:oMathParaPr>
                      <m:jc m:val="centerGroup"/>
                    </m:oMathParaPr>
                    <m:oMath>
                      <m:sSup>
                        <m:e>
                          <m:limUpp>
                            <m:e>
                              <m:r>
                                <a:rPr xmlns:a="http://schemas.openxmlformats.org/drawingml/2006/main" sz="4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u</m:t>
                              </m:r>
                            </m:e>
                            <m:lim>
                              <m:r>
                                <a:rPr xmlns:a="http://schemas.openxmlformats.org/drawingml/2006/main" sz="4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̂</m:t>
                              </m:r>
                            </m:lim>
                          </m:limUpp>
                        </m:e>
                        <m:sup>
                          <m:r>
                            <a:rPr xmlns:a="http://schemas.openxmlformats.org/drawingml/2006/main" sz="4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a</m:t>
                          </m:r>
                        </m:sup>
                      </m:sSup>
                    </m:oMath>
                  </m:oMathPara>
                </a14:m>
                <a:endParaRPr sz="4200"/>
              </a:p>
            </p:txBody>
          </p:sp>
          <p:sp>
            <p:nvSpPr>
              <p:cNvPr id="193" name="Equation"/>
              <p:cNvSpPr txBox="1"/>
              <p:nvPr/>
            </p:nvSpPr>
            <p:spPr>
              <a:xfrm rot="1260000">
                <a:off x="550180" y="4542618"/>
                <a:ext cx="3485749" cy="606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l" defTabSz="914400" latinLnBrk="1">
                  <a:defRPr sz="1800"/>
                </a:pPr>
                <a14:m>
                  <m:oMathPara>
                    <m:oMathParaPr>
                      <m:jc m:val="centerGroup"/>
                    </m:oMathParaPr>
                    <m:oMath>
                      <m:sSup>
                        <m:e>
                          <m:limUpp>
                            <m:e>
                              <m:r>
                                <a:rPr xmlns:a="http://schemas.openxmlformats.org/drawingml/2006/main" sz="4200" i="1">
                                  <a:solidFill>
                                    <a:srgbClr val="017000"/>
                                  </a:solidFill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lim>
                              <m:r>
                                <a:rPr xmlns:a="http://schemas.openxmlformats.org/drawingml/2006/main" sz="4200" i="1">
                                  <a:solidFill>
                                    <a:srgbClr val="017000"/>
                                  </a:solidFill>
                                  <a:latin typeface="Cambria Math" panose="02040503050406030204" pitchFamily="18" charset="0"/>
                                </a:rPr>
                                <m:t>̂</m:t>
                              </m:r>
                            </m:lim>
                          </m:limUpp>
                        </m:e>
                        <m:sup>
                          <m:r>
                            <a:rPr xmlns:a="http://schemas.openxmlformats.org/drawingml/2006/main" sz="4200" i="1">
                              <a:solidFill>
                                <a:srgbClr val="017000"/>
                              </a:solidFill>
                              <a:latin typeface="Cambria Math" panose="02040503050406030204" pitchFamily="18" charset="0"/>
                            </a:rPr>
                            <m:t>a</m:t>
                          </m:r>
                          <m:r>
                            <a:rPr xmlns:a="http://schemas.openxmlformats.org/drawingml/2006/main" sz="4200" i="1">
                              <a:solidFill>
                                <a:srgbClr val="017000"/>
                              </a:solidFill>
                              <a:latin typeface="Cambria Math" panose="02040503050406030204" pitchFamily="18" charset="0"/>
                            </a:rPr>
                            <m:t>b</m:t>
                          </m:r>
                        </m:sup>
                      </m:sSup>
                      <m:r>
                        <a:rPr xmlns:a="http://schemas.openxmlformats.org/drawingml/2006/main" sz="4200" i="1">
                          <a:solidFill>
                            <a:srgbClr val="017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e>
                          <m:r>
                            <a:rPr xmlns:a="http://schemas.openxmlformats.org/drawingml/2006/main" sz="4200" i="1">
                              <a:solidFill>
                                <a:srgbClr val="017000"/>
                              </a:solidFill>
                              <a:latin typeface="Cambria Math" panose="02040503050406030204" pitchFamily="18" charset="0"/>
                            </a:rPr>
                            <m:t>g</m:t>
                          </m:r>
                        </m:e>
                        <m:sup>
                          <m:r>
                            <a:rPr xmlns:a="http://schemas.openxmlformats.org/drawingml/2006/main" sz="4200" i="1">
                              <a:solidFill>
                                <a:srgbClr val="017000"/>
                              </a:solidFill>
                              <a:latin typeface="Cambria Math" panose="02040503050406030204" pitchFamily="18" charset="0"/>
                            </a:rPr>
                            <m:t>a</m:t>
                          </m:r>
                          <m:r>
                            <a:rPr xmlns:a="http://schemas.openxmlformats.org/drawingml/2006/main" sz="4200" i="1">
                              <a:solidFill>
                                <a:srgbClr val="017000"/>
                              </a:solidFill>
                              <a:latin typeface="Cambria Math" panose="02040503050406030204" pitchFamily="18" charset="0"/>
                            </a:rPr>
                            <m:t>b</m:t>
                          </m:r>
                        </m:sup>
                      </m:sSup>
                      <m:r>
                        <a:rPr xmlns:a="http://schemas.openxmlformats.org/drawingml/2006/main" sz="4200" i="1">
                          <a:solidFill>
                            <a:srgbClr val="017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p>
                        <m:e>
                          <m:limUpp>
                            <m:e>
                              <m:r>
                                <a:rPr xmlns:a="http://schemas.openxmlformats.org/drawingml/2006/main" sz="4200" i="1">
                                  <a:solidFill>
                                    <a:srgbClr val="017000"/>
                                  </a:solidFill>
                                  <a:latin typeface="Cambria Math" panose="02040503050406030204" pitchFamily="18" charset="0"/>
                                </a:rPr>
                                <m:t>u</m:t>
                              </m:r>
                            </m:e>
                            <m:lim>
                              <m:r>
                                <a:rPr xmlns:a="http://schemas.openxmlformats.org/drawingml/2006/main" sz="4200" i="1">
                                  <a:solidFill>
                                    <a:srgbClr val="017000"/>
                                  </a:solidFill>
                                  <a:latin typeface="Cambria Math" panose="02040503050406030204" pitchFamily="18" charset="0"/>
                                </a:rPr>
                                <m:t>̂</m:t>
                              </m:r>
                            </m:lim>
                          </m:limUpp>
                        </m:e>
                        <m:sup>
                          <m:r>
                            <a:rPr xmlns:a="http://schemas.openxmlformats.org/drawingml/2006/main" sz="4200" i="1">
                              <a:solidFill>
                                <a:srgbClr val="017000"/>
                              </a:solidFill>
                              <a:latin typeface="Cambria Math" panose="02040503050406030204" pitchFamily="18" charset="0"/>
                            </a:rPr>
                            <m:t>a</m:t>
                          </m:r>
                        </m:sup>
                      </m:sSup>
                      <m:sSup>
                        <m:e>
                          <m:limUpp>
                            <m:e>
                              <m:r>
                                <a:rPr xmlns:a="http://schemas.openxmlformats.org/drawingml/2006/main" sz="4200" i="1">
                                  <a:solidFill>
                                    <a:srgbClr val="017000"/>
                                  </a:solidFill>
                                  <a:latin typeface="Cambria Math" panose="02040503050406030204" pitchFamily="18" charset="0"/>
                                </a:rPr>
                                <m:t>u</m:t>
                              </m:r>
                            </m:e>
                            <m:lim>
                              <m:r>
                                <a:rPr xmlns:a="http://schemas.openxmlformats.org/drawingml/2006/main" sz="4200" i="1">
                                  <a:solidFill>
                                    <a:srgbClr val="017000"/>
                                  </a:solidFill>
                                  <a:latin typeface="Cambria Math" panose="02040503050406030204" pitchFamily="18" charset="0"/>
                                </a:rPr>
                                <m:t>̂</m:t>
                              </m:r>
                            </m:lim>
                          </m:limUpp>
                        </m:e>
                        <m:sup>
                          <m:r>
                            <a:rPr xmlns:a="http://schemas.openxmlformats.org/drawingml/2006/main" sz="4200" i="1">
                              <a:solidFill>
                                <a:srgbClr val="017000"/>
                              </a:solidFill>
                              <a:latin typeface="Cambria Math" panose="02040503050406030204" pitchFamily="18" charset="0"/>
                            </a:rPr>
                            <m:t>b</m:t>
                          </m:r>
                        </m:sup>
                      </m:sSup>
                    </m:oMath>
                  </m:oMathPara>
                </a14:m>
                <a:endParaRPr sz="4200">
                  <a:solidFill>
                    <a:srgbClr val="017100"/>
                  </a:solidFill>
                </a:endParaRPr>
              </a:p>
            </p:txBody>
          </p:sp>
          <p:grpSp>
            <p:nvGrpSpPr>
              <p:cNvPr id="210" name="Group"/>
              <p:cNvGrpSpPr/>
              <p:nvPr/>
            </p:nvGrpSpPr>
            <p:grpSpPr>
              <a:xfrm>
                <a:off x="0" y="-1"/>
                <a:ext cx="6892232" cy="4882519"/>
                <a:chOff x="0" y="0"/>
                <a:chExt cx="6892231" cy="4882517"/>
              </a:xfrm>
            </p:grpSpPr>
            <p:sp>
              <p:nvSpPr>
                <p:cNvPr id="227" name="Connection Line"/>
                <p:cNvSpPr/>
                <p:nvPr/>
              </p:nvSpPr>
              <p:spPr>
                <a:xfrm>
                  <a:off x="5154054" y="428320"/>
                  <a:ext cx="562933" cy="25742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21600"/>
                      </a:moveTo>
                      <a:cubicBezTo>
                        <a:pt x="8049" y="14162"/>
                        <a:pt x="849" y="6962"/>
                        <a:pt x="0" y="0"/>
                      </a:cubicBezTo>
                    </a:path>
                  </a:pathLst>
                </a:custGeom>
                <a:noFill/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/>
                <a:lstStyle/>
                <a:p>
                  <a:pPr/>
                </a:p>
              </p:txBody>
            </p:sp>
            <p:sp>
              <p:nvSpPr>
                <p:cNvPr id="195" name="Line"/>
                <p:cNvSpPr/>
                <p:nvPr/>
              </p:nvSpPr>
              <p:spPr>
                <a:xfrm flipH="1" flipV="1">
                  <a:off x="5048615" y="1323322"/>
                  <a:ext cx="672778" cy="1668136"/>
                </a:xfrm>
                <a:prstGeom prst="line">
                  <a:avLst/>
                </a:prstGeom>
                <a:noFill/>
                <a:ln w="63500" cap="flat">
                  <a:solidFill>
                    <a:schemeClr val="accent3">
                      <a:hueOff val="914337"/>
                      <a:satOff val="31515"/>
                      <a:lumOff val="-30790"/>
                    </a:schemeClr>
                  </a:solidFill>
                  <a:prstDash val="solid"/>
                  <a:miter lim="400000"/>
                  <a:tailEnd type="triangle" w="med" len="med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457200">
                    <a:defRPr sz="4000">
                      <a:solidFill>
                        <a:srgbClr val="FFFFFF"/>
                      </a:solidFill>
                      <a:effectLst>
                        <a:outerShdw sx="100000" sy="100000" kx="0" ky="0" algn="b" rotWithShape="0" blurRad="76200" dist="12700" dir="5400000">
                          <a:srgbClr val="000000">
                            <a:alpha val="50000"/>
                          </a:srgbClr>
                        </a:outerShdw>
                      </a:effectLst>
                    </a:defRPr>
                  </a:pPr>
                </a:p>
              </p:txBody>
            </p:sp>
            <p:sp>
              <p:nvSpPr>
                <p:cNvPr id="228" name="Connection Line"/>
                <p:cNvSpPr/>
                <p:nvPr/>
              </p:nvSpPr>
              <p:spPr>
                <a:xfrm>
                  <a:off x="1303633" y="3724250"/>
                  <a:ext cx="4339984" cy="115826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0006" fill="norm" stroke="1" extrusionOk="0">
                      <a:moveTo>
                        <a:pt x="0" y="0"/>
                      </a:moveTo>
                      <a:cubicBezTo>
                        <a:pt x="8545" y="15040"/>
                        <a:pt x="15745" y="21600"/>
                        <a:pt x="21600" y="19679"/>
                      </a:cubicBezTo>
                    </a:path>
                  </a:pathLst>
                </a:custGeom>
                <a:noFill/>
                <a:ln w="63500" cap="flat">
                  <a:solidFill>
                    <a:schemeClr val="accent3">
                      <a:hueOff val="914337"/>
                      <a:satOff val="31515"/>
                      <a:lumOff val="-30790"/>
                    </a:schemeClr>
                  </a:solidFill>
                  <a:prstDash val="solid"/>
                  <a:miter lim="400000"/>
                </a:ln>
                <a:effectLst/>
              </p:spPr>
              <p:txBody>
                <a:bodyPr/>
                <a:lstStyle/>
                <a:p>
                  <a:pPr/>
                </a:p>
              </p:txBody>
            </p:sp>
            <p:sp>
              <p:nvSpPr>
                <p:cNvPr id="229" name="Connection Line"/>
                <p:cNvSpPr/>
                <p:nvPr/>
              </p:nvSpPr>
              <p:spPr>
                <a:xfrm>
                  <a:off x="1311817" y="3244514"/>
                  <a:ext cx="836824" cy="47036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21600"/>
                      </a:moveTo>
                      <a:lnTo>
                        <a:pt x="21600" y="0"/>
                      </a:lnTo>
                    </a:path>
                  </a:pathLst>
                </a:custGeom>
                <a:noFill/>
                <a:ln w="50800" cap="flat">
                  <a:solidFill>
                    <a:schemeClr val="accent3">
                      <a:hueOff val="914337"/>
                      <a:satOff val="31515"/>
                      <a:lumOff val="-30790"/>
                    </a:schemeClr>
                  </a:solidFill>
                  <a:prstDash val="solid"/>
                  <a:miter lim="400000"/>
                </a:ln>
                <a:effectLst/>
              </p:spPr>
              <p:txBody>
                <a:bodyPr/>
                <a:lstStyle/>
                <a:p>
                  <a:pPr/>
                </a:p>
              </p:txBody>
            </p:sp>
            <p:sp>
              <p:nvSpPr>
                <p:cNvPr id="230" name="Connection Line"/>
                <p:cNvSpPr/>
                <p:nvPr/>
              </p:nvSpPr>
              <p:spPr>
                <a:xfrm>
                  <a:off x="5578776" y="3876564"/>
                  <a:ext cx="1313456" cy="98794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21600"/>
                      </a:moveTo>
                      <a:lnTo>
                        <a:pt x="21600" y="0"/>
                      </a:lnTo>
                    </a:path>
                  </a:pathLst>
                </a:custGeom>
                <a:noFill/>
                <a:ln w="50800" cap="flat">
                  <a:solidFill>
                    <a:schemeClr val="accent3">
                      <a:hueOff val="914337"/>
                      <a:satOff val="31515"/>
                      <a:lumOff val="-30790"/>
                    </a:schemeClr>
                  </a:solidFill>
                  <a:prstDash val="solid"/>
                  <a:miter lim="400000"/>
                </a:ln>
                <a:effectLst/>
              </p:spPr>
              <p:txBody>
                <a:bodyPr/>
                <a:lstStyle/>
                <a:p>
                  <a:pPr/>
                </a:p>
              </p:txBody>
            </p:sp>
            <p:sp>
              <p:nvSpPr>
                <p:cNvPr id="231" name="Connection Line"/>
                <p:cNvSpPr/>
                <p:nvPr/>
              </p:nvSpPr>
              <p:spPr>
                <a:xfrm>
                  <a:off x="1846751" y="3434087"/>
                  <a:ext cx="4143006" cy="107627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19654" fill="norm" stroke="1" extrusionOk="0">
                      <a:moveTo>
                        <a:pt x="0" y="0"/>
                      </a:moveTo>
                      <a:cubicBezTo>
                        <a:pt x="8539" y="15220"/>
                        <a:pt x="15739" y="21600"/>
                        <a:pt x="21600" y="19141"/>
                      </a:cubicBezTo>
                    </a:path>
                  </a:pathLst>
                </a:custGeom>
                <a:noFill/>
                <a:ln w="25400" cap="flat">
                  <a:solidFill>
                    <a:srgbClr val="000000"/>
                  </a:solidFill>
                  <a:custDash>
                    <a:ds d="200000" sp="200000"/>
                  </a:custDash>
                  <a:miter lim="400000"/>
                </a:ln>
                <a:effectLst/>
              </p:spPr>
              <p:txBody>
                <a:bodyPr/>
                <a:lstStyle/>
                <a:p>
                  <a:pPr/>
                </a:p>
              </p:txBody>
            </p:sp>
            <p:sp>
              <p:nvSpPr>
                <p:cNvPr id="232" name="Connection Line"/>
                <p:cNvSpPr/>
                <p:nvPr/>
              </p:nvSpPr>
              <p:spPr>
                <a:xfrm>
                  <a:off x="1870580" y="3523816"/>
                  <a:ext cx="836823" cy="47036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21600"/>
                      </a:moveTo>
                      <a:lnTo>
                        <a:pt x="21600" y="0"/>
                      </a:lnTo>
                    </a:path>
                  </a:pathLst>
                </a:custGeom>
                <a:noFill/>
                <a:ln w="25400" cap="flat">
                  <a:solidFill>
                    <a:srgbClr val="000000"/>
                  </a:solidFill>
                  <a:custDash>
                    <a:ds d="200000" sp="200000"/>
                  </a:custDash>
                  <a:miter lim="400000"/>
                </a:ln>
                <a:effectLst/>
              </p:spPr>
              <p:txBody>
                <a:bodyPr/>
                <a:lstStyle/>
                <a:p>
                  <a:pPr/>
                </a:p>
              </p:txBody>
            </p:sp>
            <p:sp>
              <p:nvSpPr>
                <p:cNvPr id="233" name="Connection Line"/>
                <p:cNvSpPr/>
                <p:nvPr/>
              </p:nvSpPr>
              <p:spPr>
                <a:xfrm>
                  <a:off x="2532918" y="3737737"/>
                  <a:ext cx="836824" cy="47036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21600"/>
                      </a:moveTo>
                      <a:lnTo>
                        <a:pt x="21600" y="0"/>
                      </a:lnTo>
                    </a:path>
                  </a:pathLst>
                </a:custGeom>
                <a:noFill/>
                <a:ln w="25400" cap="flat">
                  <a:solidFill>
                    <a:srgbClr val="000000"/>
                  </a:solidFill>
                  <a:custDash>
                    <a:ds d="200000" sp="200000"/>
                  </a:custDash>
                  <a:miter lim="400000"/>
                </a:ln>
                <a:effectLst/>
              </p:spPr>
              <p:txBody>
                <a:bodyPr/>
                <a:lstStyle/>
                <a:p>
                  <a:pPr/>
                </a:p>
              </p:txBody>
            </p:sp>
            <p:sp>
              <p:nvSpPr>
                <p:cNvPr id="234" name="Connection Line"/>
                <p:cNvSpPr/>
                <p:nvPr/>
              </p:nvSpPr>
              <p:spPr>
                <a:xfrm>
                  <a:off x="3185769" y="4066237"/>
                  <a:ext cx="836824" cy="47036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21600"/>
                      </a:moveTo>
                      <a:lnTo>
                        <a:pt x="21600" y="0"/>
                      </a:lnTo>
                    </a:path>
                  </a:pathLst>
                </a:custGeom>
                <a:noFill/>
                <a:ln w="25400" cap="flat">
                  <a:solidFill>
                    <a:srgbClr val="000000"/>
                  </a:solidFill>
                  <a:custDash>
                    <a:ds d="200000" sp="200000"/>
                  </a:custDash>
                  <a:miter lim="400000"/>
                </a:ln>
                <a:effectLst/>
              </p:spPr>
              <p:txBody>
                <a:bodyPr/>
                <a:lstStyle/>
                <a:p>
                  <a:pPr/>
                </a:p>
              </p:txBody>
            </p:sp>
            <p:sp>
              <p:nvSpPr>
                <p:cNvPr id="235" name="Connection Line"/>
                <p:cNvSpPr/>
                <p:nvPr/>
              </p:nvSpPr>
              <p:spPr>
                <a:xfrm>
                  <a:off x="4091950" y="4211201"/>
                  <a:ext cx="836824" cy="47036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21600"/>
                      </a:moveTo>
                      <a:lnTo>
                        <a:pt x="21600" y="0"/>
                      </a:lnTo>
                    </a:path>
                  </a:pathLst>
                </a:custGeom>
                <a:noFill/>
                <a:ln w="25400" cap="flat">
                  <a:solidFill>
                    <a:srgbClr val="000000"/>
                  </a:solidFill>
                  <a:custDash>
                    <a:ds d="200000" sp="200000"/>
                  </a:custDash>
                  <a:miter lim="400000"/>
                </a:ln>
                <a:effectLst/>
              </p:spPr>
              <p:txBody>
                <a:bodyPr/>
                <a:lstStyle/>
                <a:p>
                  <a:pPr/>
                </a:p>
              </p:txBody>
            </p:sp>
            <p:sp>
              <p:nvSpPr>
                <p:cNvPr id="236" name="Connection Line"/>
                <p:cNvSpPr/>
                <p:nvPr/>
              </p:nvSpPr>
              <p:spPr>
                <a:xfrm>
                  <a:off x="4969698" y="4327278"/>
                  <a:ext cx="836824" cy="47036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21600"/>
                      </a:moveTo>
                      <a:lnTo>
                        <a:pt x="21600" y="0"/>
                      </a:lnTo>
                    </a:path>
                  </a:pathLst>
                </a:custGeom>
                <a:noFill/>
                <a:ln w="25400" cap="flat">
                  <a:solidFill>
                    <a:srgbClr val="000000"/>
                  </a:solidFill>
                  <a:custDash>
                    <a:ds d="200000" sp="200000"/>
                  </a:custDash>
                  <a:miter lim="400000"/>
                </a:ln>
                <a:effectLst/>
              </p:spPr>
              <p:txBody>
                <a:bodyPr/>
                <a:lstStyle/>
                <a:p>
                  <a:pPr/>
                </a:p>
              </p:txBody>
            </p:sp>
            <p:sp>
              <p:nvSpPr>
                <p:cNvPr id="237" name="Connection Line"/>
                <p:cNvSpPr/>
                <p:nvPr/>
              </p:nvSpPr>
              <p:spPr>
                <a:xfrm>
                  <a:off x="2666178" y="2371024"/>
                  <a:ext cx="836824" cy="47036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21600"/>
                      </a:moveTo>
                      <a:lnTo>
                        <a:pt x="21600" y="0"/>
                      </a:lnTo>
                    </a:path>
                  </a:pathLst>
                </a:custGeom>
                <a:noFill/>
                <a:ln w="50800" cap="flat">
                  <a:solidFill>
                    <a:schemeClr val="accent3">
                      <a:hueOff val="914337"/>
                      <a:satOff val="31515"/>
                      <a:lumOff val="-30790"/>
                    </a:schemeClr>
                  </a:solidFill>
                  <a:prstDash val="solid"/>
                  <a:miter lim="400000"/>
                </a:ln>
                <a:effectLst/>
              </p:spPr>
              <p:txBody>
                <a:bodyPr/>
                <a:lstStyle/>
                <a:p>
                  <a:pPr/>
                </a:p>
              </p:txBody>
            </p:sp>
            <p:sp>
              <p:nvSpPr>
                <p:cNvPr id="206" name="Equation"/>
                <p:cNvSpPr txBox="1"/>
                <p:nvPr/>
              </p:nvSpPr>
              <p:spPr>
                <a:xfrm>
                  <a:off x="102611" y="133128"/>
                  <a:ext cx="2693066" cy="1124408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none" lIns="0" tIns="0" rIns="0" bIns="0">
                  <a:spAutoFit/>
                </a:bodyPr>
                <a:lstStyle/>
                <a:p>
                  <a:pPr algn="l" defTabSz="914400" latinLnBrk="1">
                    <a:defRPr sz="1800"/>
                  </a:pPr>
                  <a14:m>
                    <m:oMathPara>
                      <m:oMathParaPr>
                        <m:jc m:val="centerGroup"/>
                      </m:oMathParaPr>
                      <m:oMath>
                        <m:sSup>
                          <m:e>
                            <m:limUpp>
                              <m:e>
                                <m:r>
                                  <a:rPr xmlns:a="http://schemas.openxmlformats.org/drawingml/2006/main" sz="27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u</m:t>
                                </m:r>
                              </m:e>
                              <m:lim>
                                <m:r>
                                  <a:rPr xmlns:a="http://schemas.openxmlformats.org/drawingml/2006/main" sz="27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̂</m:t>
                                </m:r>
                              </m:lim>
                            </m:limUpp>
                          </m:e>
                          <m:sup>
                            <m:r>
                              <a:rPr xmlns:a="http://schemas.openxmlformats.org/drawingml/2006/main" sz="27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a</m:t>
                            </m:r>
                          </m:sup>
                        </m:sSup>
                        <m:r>
                          <a:rPr xmlns:a="http://schemas.openxmlformats.org/drawingml/2006/main" sz="27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xmlns:a="http://schemas.openxmlformats.org/drawingml/2006/main" sz="27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  <m:type m:val="bar"/>
                          </m:fPr>
                          <m:num>
                            <m:sSup>
                              <m:e>
                                <m:r>
                                  <a:rPr xmlns:a="http://schemas.openxmlformats.org/drawingml/2006/main" sz="27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u</m:t>
                                </m:r>
                              </m:e>
                              <m:sup>
                                <m:r>
                                  <a:rPr xmlns:a="http://schemas.openxmlformats.org/drawingml/2006/main" sz="27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a</m:t>
                                </m:r>
                              </m:sup>
                            </m:sSup>
                          </m:num>
                          <m:den>
                            <m:rad>
                              <m:radPr>
                                <m:ctrlPr>
                                  <a:rPr xmlns:a="http://schemas.openxmlformats.org/drawingml/2006/main" sz="27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  <m:degHide m:val="on"/>
                              </m:radPr>
                              <m:deg/>
                              <m:e>
                                <m:r>
                                  <a:rPr xmlns:a="http://schemas.openxmlformats.org/drawingml/2006/main" sz="27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  <m:r>
                                  <a:rPr xmlns:a="http://schemas.openxmlformats.org/drawingml/2006/main" sz="27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-</m:t>
                                </m:r>
                                <m:sSub>
                                  <m:e>
                                    <m:r>
                                      <a:rPr xmlns:a="http://schemas.openxmlformats.org/drawingml/2006/main" sz="27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g</m:t>
                                    </m:r>
                                  </m:e>
                                  <m:sub>
                                    <m:r>
                                      <a:rPr xmlns:a="http://schemas.openxmlformats.org/drawingml/2006/main" sz="27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a</m:t>
                                    </m:r>
                                    <m:r>
                                      <a:rPr xmlns:a="http://schemas.openxmlformats.org/drawingml/2006/main" sz="27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b</m:t>
                                    </m:r>
                                  </m:sub>
                                </m:sSub>
                                <m:sSup>
                                  <m:e>
                                    <m:r>
                                      <a:rPr xmlns:a="http://schemas.openxmlformats.org/drawingml/2006/main" sz="27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v</m:t>
                                    </m:r>
                                  </m:e>
                                  <m:sup>
                                    <m:r>
                                      <a:rPr xmlns:a="http://schemas.openxmlformats.org/drawingml/2006/main" sz="27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a</m:t>
                                    </m:r>
                                  </m:sup>
                                </m:sSup>
                                <m:sSup>
                                  <m:e>
                                    <m:r>
                                      <a:rPr xmlns:a="http://schemas.openxmlformats.org/drawingml/2006/main" sz="27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v</m:t>
                                    </m:r>
                                  </m:e>
                                  <m:sup>
                                    <m:r>
                                      <a:rPr xmlns:a="http://schemas.openxmlformats.org/drawingml/2006/main" sz="27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b</m:t>
                                    </m:r>
                                  </m:sup>
                                </m:sSup>
                              </m:e>
                            </m:rad>
                          </m:den>
                        </m:f>
                      </m:oMath>
                    </m:oMathPara>
                  </a14:m>
                  <a:endParaRPr sz="2700"/>
                </a:p>
              </p:txBody>
            </p:sp>
            <p:sp>
              <p:nvSpPr>
                <p:cNvPr id="207" name="Equation"/>
                <p:cNvSpPr txBox="1"/>
                <p:nvPr/>
              </p:nvSpPr>
              <p:spPr>
                <a:xfrm>
                  <a:off x="175557" y="1442430"/>
                  <a:ext cx="1533772" cy="367428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none" lIns="0" tIns="0" rIns="0" bIns="0">
                  <a:spAutoFit/>
                </a:bodyPr>
                <a:lstStyle/>
                <a:p>
                  <a:pPr algn="l" defTabSz="914400" latinLnBrk="1">
                    <a:defRPr sz="1800"/>
                  </a:pPr>
                  <a14:m>
                    <m:oMathPara>
                      <m:oMathParaPr>
                        <m:jc m:val="centerGroup"/>
                      </m:oMathParaPr>
                      <m:oMath>
                        <m:sSub>
                          <m:e>
                            <m:r>
                              <a:rPr xmlns:a="http://schemas.openxmlformats.org/drawingml/2006/main" sz="26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g</m:t>
                            </m:r>
                          </m:e>
                          <m:sub>
                            <m:r>
                              <a:rPr xmlns:a="http://schemas.openxmlformats.org/drawingml/2006/main" sz="26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a</m:t>
                            </m:r>
                            <m:r>
                              <a:rPr xmlns:a="http://schemas.openxmlformats.org/drawingml/2006/main" sz="26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b</m:t>
                            </m:r>
                          </m:sub>
                        </m:sSub>
                        <m:sSup>
                          <m:e>
                            <m:r>
                              <a:rPr xmlns:a="http://schemas.openxmlformats.org/drawingml/2006/main" sz="26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u</m:t>
                            </m:r>
                          </m:e>
                          <m:sup>
                            <m:r>
                              <a:rPr xmlns:a="http://schemas.openxmlformats.org/drawingml/2006/main" sz="26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a</m:t>
                            </m:r>
                          </m:sup>
                        </m:sSup>
                        <m:sSup>
                          <m:e>
                            <m:r>
                              <a:rPr xmlns:a="http://schemas.openxmlformats.org/drawingml/2006/main" sz="26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v</m:t>
                            </m:r>
                          </m:e>
                          <m:sup>
                            <m:r>
                              <a:rPr xmlns:a="http://schemas.openxmlformats.org/drawingml/2006/main" sz="26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b</m:t>
                            </m:r>
                          </m:sup>
                        </m:sSup>
                        <m:r>
                          <a:rPr xmlns:a="http://schemas.openxmlformats.org/drawingml/2006/main" sz="2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xmlns:a="http://schemas.openxmlformats.org/drawingml/2006/main" sz="2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oMath>
                    </m:oMathPara>
                  </a14:m>
                  <a:endParaRPr sz="2600"/>
                </a:p>
              </p:txBody>
            </p:sp>
            <p:sp>
              <p:nvSpPr>
                <p:cNvPr id="208" name="Rectangle"/>
                <p:cNvSpPr/>
                <p:nvPr/>
              </p:nvSpPr>
              <p:spPr>
                <a:xfrm>
                  <a:off x="0" y="0"/>
                  <a:ext cx="2898288" cy="1926845"/>
                </a:xfrm>
                <a:prstGeom prst="rect">
                  <a:avLst/>
                </a:prstGeom>
                <a:noFill/>
                <a:ln w="38100" cap="flat">
                  <a:solidFill>
                    <a:schemeClr val="accent5">
                      <a:hueOff val="-82419"/>
                      <a:satOff val="-9513"/>
                      <a:lumOff val="-16343"/>
                    </a:schemeClr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457200">
                    <a:defRPr sz="4000">
                      <a:solidFill>
                        <a:srgbClr val="FFFFFF"/>
                      </a:solidFill>
                      <a:effectLst>
                        <a:outerShdw sx="100000" sy="100000" kx="0" ky="0" algn="b" rotWithShape="0" blurRad="76200" dist="12700" dir="5400000">
                          <a:srgbClr val="000000">
                            <a:alpha val="50000"/>
                          </a:srgbClr>
                        </a:outerShdw>
                      </a:effectLst>
                    </a:defRPr>
                  </a:pPr>
                </a:p>
              </p:txBody>
            </p:sp>
            <p:sp>
              <p:nvSpPr>
                <p:cNvPr id="209" name="Line"/>
                <p:cNvSpPr/>
                <p:nvPr/>
              </p:nvSpPr>
              <p:spPr>
                <a:xfrm flipV="1">
                  <a:off x="4955613" y="1010171"/>
                  <a:ext cx="965930" cy="218737"/>
                </a:xfrm>
                <a:prstGeom prst="line">
                  <a:avLst/>
                </a:prstGeom>
                <a:noFill/>
                <a:ln w="63500" cap="flat">
                  <a:solidFill>
                    <a:schemeClr val="accent5">
                      <a:hueOff val="-82419"/>
                      <a:satOff val="-9513"/>
                      <a:lumOff val="-16343"/>
                    </a:schemeClr>
                  </a:solidFill>
                  <a:prstDash val="solid"/>
                  <a:miter lim="400000"/>
                  <a:tailEnd type="triangle" w="med" len="med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457200">
                    <a:defRPr sz="4000">
                      <a:solidFill>
                        <a:srgbClr val="FFFFFF"/>
                      </a:solidFill>
                      <a:effectLst>
                        <a:outerShdw sx="100000" sy="100000" kx="0" ky="0" algn="b" rotWithShape="0" blurRad="76200" dist="12700" dir="5400000">
                          <a:srgbClr val="000000">
                            <a:alpha val="50000"/>
                          </a:srgbClr>
                        </a:outerShdw>
                      </a:effectLst>
                    </a:defRPr>
                  </a:pPr>
                </a:p>
              </p:txBody>
            </p:sp>
          </p:grpSp>
        </p:grpSp>
        <p:sp>
          <p:nvSpPr>
            <p:cNvPr id="212" name="Equation"/>
            <p:cNvSpPr txBox="1"/>
            <p:nvPr/>
          </p:nvSpPr>
          <p:spPr>
            <a:xfrm>
              <a:off x="5217988" y="651122"/>
              <a:ext cx="434167" cy="37397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algn="l" defTabSz="914400" latinLnBrk="1">
                <a:defRPr sz="1800"/>
              </a:pPr>
              <a14:m>
                <m:oMathPara>
                  <m:oMathParaPr>
                    <m:jc m:val="centerGroup"/>
                  </m:oMathParaPr>
                  <m:oMath>
                    <m:sSup>
                      <m:e>
                        <m:r>
                          <a:rPr xmlns:a="http://schemas.openxmlformats.org/drawingml/2006/main" sz="4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v</m:t>
                        </m:r>
                      </m:e>
                      <m:sup>
                        <m:r>
                          <a:rPr xmlns:a="http://schemas.openxmlformats.org/drawingml/2006/main" sz="4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a</m:t>
                        </m:r>
                      </m:sup>
                    </m:sSup>
                  </m:oMath>
                </m:oMathPara>
              </a14:m>
              <a:endParaRPr sz="4200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prism dir="l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3" dur="1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Class="entr" nodeType="clickEffect" presetSubtype="8" presetID="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Class="entr" nodeType="clickEffect" presetSubtype="1" presetID="2" grpId="4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69" grpId="1"/>
      <p:bldP build="whole" bldLvl="1" animBg="1" rev="0" advAuto="0" spid="213" grpId="3"/>
      <p:bldP build="whole" bldLvl="1" animBg="1" rev="0" advAuto="0" spid="191" grpId="4"/>
      <p:bldP build="whole" bldLvl="1" animBg="1" rev="0" advAuto="0" spid="190" grpId="2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1" name="Group"/>
          <p:cNvGrpSpPr/>
          <p:nvPr/>
        </p:nvGrpSpPr>
        <p:grpSpPr>
          <a:xfrm>
            <a:off x="1062607" y="1333234"/>
            <a:ext cx="9246805" cy="1135989"/>
            <a:chOff x="0" y="0"/>
            <a:chExt cx="9246803" cy="1135988"/>
          </a:xfrm>
        </p:grpSpPr>
        <p:sp>
          <p:nvSpPr>
            <p:cNvPr id="239" name="Consider Tab in a comoving frame ua"/>
            <p:cNvSpPr txBox="1"/>
            <p:nvPr/>
          </p:nvSpPr>
          <p:spPr>
            <a:xfrm>
              <a:off x="0" y="0"/>
              <a:ext cx="9246804" cy="56585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algn="l">
                <a:defRPr b="1" sz="2800">
                  <a:solidFill>
                    <a:schemeClr val="accent1">
                      <a:hueOff val="114395"/>
                      <a:lumOff val="-24975"/>
                    </a:schemeClr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t>Consider </a:t>
              </a:r>
              <a:r>
                <a:rPr b="0" i="1" sz="3400">
                  <a:latin typeface="Times New Roman"/>
                  <a:ea typeface="Times New Roman"/>
                  <a:cs typeface="Times New Roman"/>
                  <a:sym typeface="Times New Roman"/>
                </a:rPr>
                <a:t>T</a:t>
              </a:r>
              <a:r>
                <a:rPr b="0" baseline="31999" i="1" sz="3400">
                  <a:latin typeface="Times New Roman"/>
                  <a:ea typeface="Times New Roman"/>
                  <a:cs typeface="Times New Roman"/>
                  <a:sym typeface="Times New Roman"/>
                </a:rPr>
                <a:t>ab</a:t>
              </a:r>
              <a:r>
                <a:t> in a comoving frame </a:t>
              </a:r>
              <a:r>
                <a:rPr b="0" i="1" sz="3400">
                  <a:latin typeface="Times New Roman"/>
                  <a:ea typeface="Times New Roman"/>
                  <a:cs typeface="Times New Roman"/>
                  <a:sym typeface="Times New Roman"/>
                </a:rPr>
                <a:t>u</a:t>
              </a:r>
              <a:r>
                <a:rPr b="0" baseline="31999" i="1" sz="3400">
                  <a:latin typeface="Times New Roman"/>
                  <a:ea typeface="Times New Roman"/>
                  <a:cs typeface="Times New Roman"/>
                  <a:sym typeface="Times New Roman"/>
                </a:rPr>
                <a:t>a</a:t>
              </a:r>
            </a:p>
          </p:txBody>
        </p:sp>
        <p:sp>
          <p:nvSpPr>
            <p:cNvPr id="240" name="Equation"/>
            <p:cNvSpPr txBox="1"/>
            <p:nvPr/>
          </p:nvSpPr>
          <p:spPr>
            <a:xfrm>
              <a:off x="937576" y="744143"/>
              <a:ext cx="7096107" cy="39184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algn="l" defTabSz="914400" latinLnBrk="1">
                <a:defRPr sz="1800"/>
              </a:pPr>
              <a14:m>
                <m:oMathPara>
                  <m:oMathParaPr>
                    <m:jc m:val="centerGroup"/>
                  </m:oMathParaPr>
                  <m:oMath>
                    <m:sSup>
                      <m:e>
                        <m:r>
                          <a:rPr xmlns:a="http://schemas.openxmlformats.org/drawingml/2006/main" sz="29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T</m:t>
                        </m:r>
                      </m:e>
                      <m:sup>
                        <m:r>
                          <a:rPr xmlns:a="http://schemas.openxmlformats.org/drawingml/2006/main" sz="29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a</m:t>
                        </m:r>
                        <m:r>
                          <a:rPr xmlns:a="http://schemas.openxmlformats.org/drawingml/2006/main" sz="29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b</m:t>
                        </m:r>
                      </m:sup>
                    </m:sSup>
                    <m:r>
                      <a:rPr xmlns:a="http://schemas.openxmlformats.org/drawingml/2006/main" sz="29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xmlns:a="http://schemas.openxmlformats.org/drawingml/2006/main" sz="29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xmlns:a="http://schemas.openxmlformats.org/drawingml/2006/main" sz="29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ρ</m:t>
                    </m:r>
                    <m:r>
                      <a:rPr xmlns:a="http://schemas.openxmlformats.org/drawingml/2006/main" sz="29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xmlns:a="http://schemas.openxmlformats.org/drawingml/2006/main" sz="29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Λ</m:t>
                    </m:r>
                    <m:r>
                      <a:rPr xmlns:a="http://schemas.openxmlformats.org/drawingml/2006/main" sz="29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</m:t>
                    </m:r>
                    <m:sSup>
                      <m:e>
                        <m:r>
                          <a:rPr xmlns:a="http://schemas.openxmlformats.org/drawingml/2006/main" sz="29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u</m:t>
                        </m:r>
                      </m:e>
                      <m:sup>
                        <m:r>
                          <a:rPr xmlns:a="http://schemas.openxmlformats.org/drawingml/2006/main" sz="29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a</m:t>
                        </m:r>
                      </m:sup>
                    </m:sSup>
                    <m:sSup>
                      <m:e>
                        <m:r>
                          <a:rPr xmlns:a="http://schemas.openxmlformats.org/drawingml/2006/main" sz="29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u</m:t>
                        </m:r>
                      </m:e>
                      <m:sup>
                        <m:r>
                          <a:rPr xmlns:a="http://schemas.openxmlformats.org/drawingml/2006/main" sz="29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b</m:t>
                        </m:r>
                      </m:sup>
                    </m:sSup>
                    <m:r>
                      <a:rPr xmlns:a="http://schemas.openxmlformats.org/drawingml/2006/main" sz="29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xmlns:a="http://schemas.openxmlformats.org/drawingml/2006/main" sz="29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xmlns:a="http://schemas.openxmlformats.org/drawingml/2006/main" sz="29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p</m:t>
                    </m:r>
                    <m:r>
                      <a:rPr xmlns:a="http://schemas.openxmlformats.org/drawingml/2006/main" sz="29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-</m:t>
                    </m:r>
                    <m:r>
                      <m:rPr>
                        <m:sty m:val="p"/>
                      </m:rPr>
                      <a:rPr xmlns:a="http://schemas.openxmlformats.org/drawingml/2006/main" sz="29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Λ</m:t>
                    </m:r>
                    <m:r>
                      <a:rPr xmlns:a="http://schemas.openxmlformats.org/drawingml/2006/main" sz="29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</m:t>
                    </m:r>
                    <m:sSup>
                      <m:e>
                        <m:r>
                          <a:rPr xmlns:a="http://schemas.openxmlformats.org/drawingml/2006/main" sz="29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p>
                        <m:r>
                          <a:rPr xmlns:a="http://schemas.openxmlformats.org/drawingml/2006/main" sz="29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a</m:t>
                        </m:r>
                        <m:r>
                          <a:rPr xmlns:a="http://schemas.openxmlformats.org/drawingml/2006/main" sz="29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b</m:t>
                        </m:r>
                      </m:sup>
                    </m:sSup>
                    <m:r>
                      <a:rPr xmlns:a="http://schemas.openxmlformats.org/drawingml/2006/main" sz="29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p>
                      <m:e>
                        <m:r>
                          <m:rPr>
                            <m:sty m:val="p"/>
                          </m:rPr>
                          <a:rPr xmlns:a="http://schemas.openxmlformats.org/drawingml/2006/main" sz="29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Π</m:t>
                        </m:r>
                      </m:e>
                      <m:sup>
                        <m:r>
                          <a:rPr xmlns:a="http://schemas.openxmlformats.org/drawingml/2006/main" sz="29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a</m:t>
                        </m:r>
                        <m:r>
                          <a:rPr xmlns:a="http://schemas.openxmlformats.org/drawingml/2006/main" sz="29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b</m:t>
                        </m:r>
                      </m:sup>
                    </m:sSup>
                    <m:r>
                      <a:rPr xmlns:a="http://schemas.openxmlformats.org/drawingml/2006/main" sz="29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xmlns:a="http://schemas.openxmlformats.org/drawingml/2006/main" sz="29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2</m:t>
                    </m:r>
                    <m:sSup>
                      <m:e>
                        <m:r>
                          <a:rPr xmlns:a="http://schemas.openxmlformats.org/drawingml/2006/main" sz="29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q</m:t>
                        </m:r>
                      </m:e>
                      <m:sup>
                        <m:r>
                          <a:rPr xmlns:a="http://schemas.openxmlformats.org/drawingml/2006/main" sz="29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xmlns:a="http://schemas.openxmlformats.org/drawingml/2006/main" sz="29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a</m:t>
                        </m:r>
                      </m:sup>
                    </m:sSup>
                    <m:sSup>
                      <m:e>
                        <m:r>
                          <a:rPr xmlns:a="http://schemas.openxmlformats.org/drawingml/2006/main" sz="29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u</m:t>
                        </m:r>
                      </m:e>
                      <m:sup>
                        <m:r>
                          <a:rPr xmlns:a="http://schemas.openxmlformats.org/drawingml/2006/main" sz="29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b</m:t>
                        </m:r>
                        <m:r>
                          <a:rPr xmlns:a="http://schemas.openxmlformats.org/drawingml/2006/main" sz="29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</m:oMath>
                </m:oMathPara>
              </a14:m>
              <a:endParaRPr sz="2900"/>
            </a:p>
          </p:txBody>
        </p:sp>
      </p:grpSp>
      <p:grpSp>
        <p:nvGrpSpPr>
          <p:cNvPr id="245" name="Group"/>
          <p:cNvGrpSpPr/>
          <p:nvPr/>
        </p:nvGrpSpPr>
        <p:grpSpPr>
          <a:xfrm>
            <a:off x="983849" y="2647509"/>
            <a:ext cx="9404320" cy="981821"/>
            <a:chOff x="0" y="0"/>
            <a:chExt cx="9404319" cy="981820"/>
          </a:xfrm>
        </p:grpSpPr>
        <p:sp>
          <p:nvSpPr>
            <p:cNvPr id="242" name="In another frame    NOT comoving with ua"/>
            <p:cNvSpPr txBox="1"/>
            <p:nvPr/>
          </p:nvSpPr>
          <p:spPr>
            <a:xfrm>
              <a:off x="0" y="-1"/>
              <a:ext cx="6695945" cy="5536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algn="l">
                <a:defRPr b="1" sz="2800"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rPr sz="2500"/>
                <a:t>In another frame  </a:t>
              </a:r>
              <a14:m>
                <m:oMath>
                  <m:sSup>
                    <m:e>
                      <m:limUpp>
                        <m:e>
                          <m:r>
                            <a:rPr xmlns:a="http://schemas.openxmlformats.org/drawingml/2006/main" sz="31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u</m:t>
                          </m:r>
                        </m:e>
                        <m:lim>
                          <m:r>
                            <a:rPr xmlns:a="http://schemas.openxmlformats.org/drawingml/2006/main" sz="31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̂</m:t>
                          </m:r>
                        </m:lim>
                      </m:limUpp>
                    </m:e>
                    <m:sup>
                      <m:r>
                        <a:rPr xmlns:a="http://schemas.openxmlformats.org/drawingml/2006/main" sz="31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a</m:t>
                      </m:r>
                    </m:sup>
                  </m:sSup>
                </m:oMath>
              </a14:m>
              <a:r>
                <a:rPr sz="2500"/>
                <a:t> NOT comoving with</a:t>
              </a:r>
              <a:r>
                <a:t> </a:t>
              </a:r>
              <a:r>
                <a:rPr b="0" i="1" sz="3300">
                  <a:latin typeface="Times New Roman"/>
                  <a:ea typeface="Times New Roman"/>
                  <a:cs typeface="Times New Roman"/>
                  <a:sym typeface="Times New Roman"/>
                </a:rPr>
                <a:t>u</a:t>
              </a:r>
              <a:r>
                <a:rPr b="0" baseline="31999" i="1" sz="3300">
                  <a:latin typeface="Times New Roman"/>
                  <a:ea typeface="Times New Roman"/>
                  <a:cs typeface="Times New Roman"/>
                  <a:sym typeface="Times New Roman"/>
                </a:rPr>
                <a:t>a </a:t>
              </a:r>
              <a:endParaRPr sz="2500"/>
            </a:p>
          </p:txBody>
        </p:sp>
        <p:sp>
          <p:nvSpPr>
            <p:cNvPr id="243" name="Equation"/>
            <p:cNvSpPr txBox="1"/>
            <p:nvPr/>
          </p:nvSpPr>
          <p:spPr>
            <a:xfrm>
              <a:off x="6859243" y="181908"/>
              <a:ext cx="2545077" cy="3295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algn="l" defTabSz="914400" latinLnBrk="1">
                <a:defRPr sz="1800"/>
              </a:pPr>
              <a14:m>
                <m:oMathPara>
                  <m:oMathParaPr>
                    <m:jc m:val="centerGroup"/>
                  </m:oMathParaPr>
                  <m:oMath>
                    <m:r>
                      <a:rPr xmlns:a="http://schemas.openxmlformats.org/drawingml/2006/main" sz="29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[</m:t>
                    </m:r>
                    <m:sSup>
                      <m:e>
                        <m:limUpp>
                          <m:e>
                            <m:r>
                              <a:rPr xmlns:a="http://schemas.openxmlformats.org/drawingml/2006/main" sz="29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u</m:t>
                            </m:r>
                          </m:e>
                          <m:lim>
                            <m:r>
                              <a:rPr xmlns:a="http://schemas.openxmlformats.org/drawingml/2006/main" sz="29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̂</m:t>
                            </m:r>
                          </m:lim>
                        </m:limUpp>
                      </m:e>
                      <m:sup>
                        <m:r>
                          <a:rPr xmlns:a="http://schemas.openxmlformats.org/drawingml/2006/main" sz="29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a</m:t>
                        </m:r>
                      </m:sup>
                    </m:sSup>
                    <m:r>
                      <a:rPr xmlns:a="http://schemas.openxmlformats.org/drawingml/2006/main" sz="29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xmlns:a="http://schemas.openxmlformats.org/drawingml/2006/main" sz="29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γ</m:t>
                    </m:r>
                    <m:r>
                      <a:rPr xmlns:a="http://schemas.openxmlformats.org/drawingml/2006/main" sz="29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p>
                      <m:e>
                        <m:r>
                          <a:rPr xmlns:a="http://schemas.openxmlformats.org/drawingml/2006/main" sz="29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u</m:t>
                        </m:r>
                      </m:e>
                      <m:sup>
                        <m:r>
                          <a:rPr xmlns:a="http://schemas.openxmlformats.org/drawingml/2006/main" sz="29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a</m:t>
                        </m:r>
                      </m:sup>
                    </m:sSup>
                    <m:r>
                      <a:rPr xmlns:a="http://schemas.openxmlformats.org/drawingml/2006/main" sz="29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p>
                      <m:e>
                        <m:r>
                          <a:rPr xmlns:a="http://schemas.openxmlformats.org/drawingml/2006/main" sz="29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v</m:t>
                        </m:r>
                      </m:e>
                      <m:sup>
                        <m:r>
                          <a:rPr xmlns:a="http://schemas.openxmlformats.org/drawingml/2006/main" sz="29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a</m:t>
                        </m:r>
                      </m:sup>
                    </m:sSup>
                    <m:r>
                      <a:rPr xmlns:a="http://schemas.openxmlformats.org/drawingml/2006/main" sz="29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</m:t>
                    </m:r>
                    <m:r>
                      <a:rPr xmlns:a="http://schemas.openxmlformats.org/drawingml/2006/main" sz="29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]</m:t>
                    </m:r>
                  </m:oMath>
                </m:oMathPara>
              </a14:m>
              <a:endParaRPr sz="2900"/>
            </a:p>
          </p:txBody>
        </p:sp>
        <p:sp>
          <p:nvSpPr>
            <p:cNvPr id="244" name="the relation between the “hat” and “no hat” variables is"/>
            <p:cNvSpPr txBox="1"/>
            <p:nvPr/>
          </p:nvSpPr>
          <p:spPr>
            <a:xfrm>
              <a:off x="0" y="448420"/>
              <a:ext cx="9246804" cy="533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algn="l">
                <a:defRPr b="1" sz="2800"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t>t</a:t>
              </a:r>
              <a:r>
                <a:rPr sz="2500"/>
                <a:t>he relation between the “hat” and “no hat” variables is</a:t>
              </a:r>
            </a:p>
          </p:txBody>
        </p:sp>
      </p:grpSp>
      <p:grpSp>
        <p:nvGrpSpPr>
          <p:cNvPr id="261" name="Group"/>
          <p:cNvGrpSpPr/>
          <p:nvPr/>
        </p:nvGrpSpPr>
        <p:grpSpPr>
          <a:xfrm>
            <a:off x="689616" y="3989434"/>
            <a:ext cx="10889398" cy="4271887"/>
            <a:chOff x="0" y="0"/>
            <a:chExt cx="10889396" cy="4271886"/>
          </a:xfrm>
        </p:grpSpPr>
        <p:grpSp>
          <p:nvGrpSpPr>
            <p:cNvPr id="256" name="Group"/>
            <p:cNvGrpSpPr/>
            <p:nvPr/>
          </p:nvGrpSpPr>
          <p:grpSpPr>
            <a:xfrm>
              <a:off x="-1" y="99849"/>
              <a:ext cx="10711941" cy="4081618"/>
              <a:chOff x="0" y="0"/>
              <a:chExt cx="10711939" cy="4081617"/>
            </a:xfrm>
          </p:grpSpPr>
          <p:sp>
            <p:nvSpPr>
              <p:cNvPr id="246" name="Equation"/>
              <p:cNvSpPr txBox="1"/>
              <p:nvPr/>
            </p:nvSpPr>
            <p:spPr>
              <a:xfrm>
                <a:off x="1328217" y="0"/>
                <a:ext cx="6903290" cy="63265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l" defTabSz="914400" latinLnBrk="1">
                  <a:defRPr sz="1800"/>
                </a:pPr>
                <a14:m>
                  <m:oMathPara>
                    <m:oMathParaPr>
                      <m:jc m:val="centerGroup"/>
                    </m:oMathParaPr>
                    <m:oMath>
                      <m:r>
                        <a:rPr xmlns:a="http://schemas.openxmlformats.org/drawingml/2006/main" sz="27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ρ</m:t>
                      </m:r>
                      <m:r>
                        <a:rPr xmlns:a="http://schemas.openxmlformats.org/drawingml/2006/main" sz="27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limUpp>
                        <m:e>
                          <m:r>
                            <a:rPr xmlns:a="http://schemas.openxmlformats.org/drawingml/2006/main" sz="2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ρ</m:t>
                          </m:r>
                        </m:e>
                        <m:lim>
                          <m:r>
                            <a:rPr xmlns:a="http://schemas.openxmlformats.org/drawingml/2006/main" sz="2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̂</m:t>
                          </m:r>
                        </m:lim>
                      </m:limUpp>
                      <m:r>
                        <a:rPr xmlns:a="http://schemas.openxmlformats.org/drawingml/2006/main" sz="27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xmlns:a="http://schemas.openxmlformats.org/drawingml/2006/main" sz="27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Λ</m:t>
                      </m:r>
                      <m:r>
                        <a:rPr xmlns:a="http://schemas.openxmlformats.org/drawingml/2006/main" sz="27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xmlns:a="http://schemas.openxmlformats.org/drawingml/2006/main" sz="27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xmlns:a="http://schemas.openxmlformats.org/drawingml/2006/main" sz="27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γ</m:t>
                      </m:r>
                      <m:sSup>
                        <m:e>
                          <m:limUpp>
                            <m:e>
                              <m:r>
                                <a:rPr xmlns:a="http://schemas.openxmlformats.org/drawingml/2006/main" sz="27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q</m:t>
                              </m:r>
                            </m:e>
                            <m:lim>
                              <m:r>
                                <a:rPr xmlns:a="http://schemas.openxmlformats.org/drawingml/2006/main" sz="27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̂</m:t>
                              </m:r>
                            </m:lim>
                          </m:limUpp>
                        </m:e>
                        <m:sup>
                          <m:r>
                            <a:rPr xmlns:a="http://schemas.openxmlformats.org/drawingml/2006/main" sz="2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a</m:t>
                          </m:r>
                        </m:sup>
                      </m:sSup>
                      <m:sSub>
                        <m:e>
                          <m:r>
                            <a:rPr xmlns:a="http://schemas.openxmlformats.org/drawingml/2006/main" sz="2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v</m:t>
                          </m:r>
                        </m:e>
                        <m:sub>
                          <m:r>
                            <a:rPr xmlns:a="http://schemas.openxmlformats.org/drawingml/2006/main" sz="2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a</m:t>
                          </m:r>
                        </m:sub>
                      </m:sSub>
                      <m:r>
                        <a:rPr xmlns:a="http://schemas.openxmlformats.org/drawingml/2006/main" sz="27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xmlns:a="http://schemas.openxmlformats.org/drawingml/2006/main" sz="2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  <m:begChr m:val="{"/>
                          <m:endChr m:val="}"/>
                        </m:dPr>
                        <m:e>
                          <m:sSup>
                            <m:e>
                              <m:r>
                                <a:rPr xmlns:a="http://schemas.openxmlformats.org/drawingml/2006/main" sz="27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γ</m:t>
                              </m:r>
                            </m:e>
                            <m:sup>
                              <m:r>
                                <a:rPr xmlns:a="http://schemas.openxmlformats.org/drawingml/2006/main" sz="27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p>
                            <m:e>
                              <m:r>
                                <a:rPr xmlns:a="http://schemas.openxmlformats.org/drawingml/2006/main" sz="27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v</m:t>
                              </m:r>
                            </m:e>
                            <m:sup>
                              <m:r>
                                <a:rPr xmlns:a="http://schemas.openxmlformats.org/drawingml/2006/main" sz="27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a</m:t>
                              </m:r>
                            </m:sup>
                          </m:sSup>
                          <m:sSub>
                            <m:e>
                              <m:r>
                                <a:rPr xmlns:a="http://schemas.openxmlformats.org/drawingml/2006/main" sz="27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v</m:t>
                              </m:r>
                            </m:e>
                            <m:sub>
                              <m:r>
                                <a:rPr xmlns:a="http://schemas.openxmlformats.org/drawingml/2006/main" sz="27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a</m:t>
                              </m:r>
                            </m:sub>
                          </m:sSub>
                          <m:r>
                            <a:rPr xmlns:a="http://schemas.openxmlformats.org/drawingml/2006/main" sz="2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limUpp>
                            <m:e>
                              <m:r>
                                <a:rPr xmlns:a="http://schemas.openxmlformats.org/drawingml/2006/main" sz="27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ρ</m:t>
                              </m:r>
                            </m:e>
                            <m:lim>
                              <m:r>
                                <a:rPr xmlns:a="http://schemas.openxmlformats.org/drawingml/2006/main" sz="27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̂</m:t>
                              </m:r>
                            </m:lim>
                          </m:limUpp>
                          <m:r>
                            <a:rPr xmlns:a="http://schemas.openxmlformats.org/drawingml/2006/main" sz="2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limUpp>
                            <m:e>
                              <m:r>
                                <a:rPr xmlns:a="http://schemas.openxmlformats.org/drawingml/2006/main" sz="27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p</m:t>
                              </m:r>
                            </m:e>
                            <m:lim>
                              <m:r>
                                <a:rPr xmlns:a="http://schemas.openxmlformats.org/drawingml/2006/main" sz="27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̂</m:t>
                              </m:r>
                            </m:lim>
                          </m:limUpp>
                          <m:r>
                            <a:rPr xmlns:a="http://schemas.openxmlformats.org/drawingml/2006/main" sz="2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  <m:r>
                            <a:rPr xmlns:a="http://schemas.openxmlformats.org/drawingml/2006/main" sz="2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e>
                              <m:limUpp>
                                <m:e>
                                  <m:r>
                                    <m:rPr>
                                      <m:sty m:val="p"/>
                                    </m:rPr>
                                    <a:rPr xmlns:a="http://schemas.openxmlformats.org/drawingml/2006/main" sz="27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Π</m:t>
                                  </m:r>
                                </m:e>
                                <m:lim>
                                  <m:r>
                                    <a:rPr xmlns:a="http://schemas.openxmlformats.org/drawingml/2006/main" sz="27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̂</m:t>
                                  </m:r>
                                </m:lim>
                              </m:limUpp>
                            </m:e>
                            <m:sup>
                              <m:r>
                                <a:rPr xmlns:a="http://schemas.openxmlformats.org/drawingml/2006/main" sz="27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a</m:t>
                              </m:r>
                              <m:r>
                                <a:rPr xmlns:a="http://schemas.openxmlformats.org/drawingml/2006/main" sz="27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b</m:t>
                              </m:r>
                            </m:sup>
                          </m:sSup>
                          <m:sSub>
                            <m:e>
                              <m:r>
                                <a:rPr xmlns:a="http://schemas.openxmlformats.org/drawingml/2006/main" sz="27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v</m:t>
                              </m:r>
                            </m:e>
                            <m:sub>
                              <m:r>
                                <a:rPr xmlns:a="http://schemas.openxmlformats.org/drawingml/2006/main" sz="27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a</m:t>
                              </m:r>
                            </m:sub>
                          </m:sSub>
                          <m:sSub>
                            <m:e>
                              <m:r>
                                <a:rPr xmlns:a="http://schemas.openxmlformats.org/drawingml/2006/main" sz="27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v</m:t>
                              </m:r>
                            </m:e>
                            <m:sub>
                              <m:r>
                                <a:rPr xmlns:a="http://schemas.openxmlformats.org/drawingml/2006/main" sz="27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b</m:t>
                              </m:r>
                            </m:sub>
                          </m:sSub>
                        </m:e>
                      </m:d>
                      <m:r>
                        <a:rPr xmlns:a="http://schemas.openxmlformats.org/drawingml/2006/main" sz="27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</m:oMath>
                  </m:oMathPara>
                </a14:m>
                <a:endParaRPr sz="2700"/>
              </a:p>
            </p:txBody>
          </p:sp>
          <p:sp>
            <p:nvSpPr>
              <p:cNvPr id="247" name="Equation"/>
              <p:cNvSpPr txBox="1"/>
              <p:nvPr/>
            </p:nvSpPr>
            <p:spPr>
              <a:xfrm>
                <a:off x="1325792" y="902111"/>
                <a:ext cx="6667355" cy="68103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l" defTabSz="914400" latinLnBrk="1">
                  <a:defRPr sz="1800"/>
                </a:pPr>
                <a14:m>
                  <m:oMathPara>
                    <m:oMathParaPr>
                      <m:jc m:val="centerGroup"/>
                    </m:oMathParaPr>
                    <m:oMath>
                      <m:r>
                        <a:rPr xmlns:a="http://schemas.openxmlformats.org/drawingml/2006/main" sz="25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p</m:t>
                      </m:r>
                      <m:r>
                        <a:rPr xmlns:a="http://schemas.openxmlformats.org/drawingml/2006/main" sz="25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limUpp>
                        <m:e>
                          <m:r>
                            <a:rPr xmlns:a="http://schemas.openxmlformats.org/drawingml/2006/main" sz="25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p</m:t>
                          </m:r>
                        </m:e>
                        <m:lim>
                          <m:r>
                            <a:rPr xmlns:a="http://schemas.openxmlformats.org/drawingml/2006/main" sz="25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̂</m:t>
                          </m:r>
                        </m:lim>
                      </m:limUpp>
                      <m:r>
                        <a:rPr xmlns:a="http://schemas.openxmlformats.org/drawingml/2006/main" sz="25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-</m:t>
                      </m:r>
                      <m:r>
                        <m:rPr>
                          <m:sty m:val="p"/>
                        </m:rPr>
                        <a:rPr xmlns:a="http://schemas.openxmlformats.org/drawingml/2006/main" sz="25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Λ</m:t>
                      </m:r>
                      <m:r>
                        <a:rPr xmlns:a="http://schemas.openxmlformats.org/drawingml/2006/main" sz="25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xmlns:a="http://schemas.openxmlformats.org/drawingml/2006/main" sz="25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  <m:type m:val="bar"/>
                        </m:fPr>
                        <m:num>
                          <m:r>
                            <a:rPr xmlns:a="http://schemas.openxmlformats.org/drawingml/2006/main" sz="25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xmlns:a="http://schemas.openxmlformats.org/drawingml/2006/main" sz="25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xmlns:a="http://schemas.openxmlformats.org/drawingml/2006/main" sz="25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γ</m:t>
                      </m:r>
                      <m:sSup>
                        <m:e>
                          <m:limUpp>
                            <m:e>
                              <m:r>
                                <a:rPr xmlns:a="http://schemas.openxmlformats.org/drawingml/2006/main" sz="25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q</m:t>
                              </m:r>
                            </m:e>
                            <m:lim>
                              <m:r>
                                <a:rPr xmlns:a="http://schemas.openxmlformats.org/drawingml/2006/main" sz="25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̂</m:t>
                              </m:r>
                            </m:lim>
                          </m:limUpp>
                        </m:e>
                        <m:sup>
                          <m:r>
                            <a:rPr xmlns:a="http://schemas.openxmlformats.org/drawingml/2006/main" sz="25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a</m:t>
                          </m:r>
                        </m:sup>
                      </m:sSup>
                      <m:sSub>
                        <m:e>
                          <m:r>
                            <a:rPr xmlns:a="http://schemas.openxmlformats.org/drawingml/2006/main" sz="25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v</m:t>
                          </m:r>
                        </m:e>
                        <m:sub>
                          <m:r>
                            <a:rPr xmlns:a="http://schemas.openxmlformats.org/drawingml/2006/main" sz="25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a</m:t>
                          </m:r>
                        </m:sub>
                      </m:sSub>
                      <m:r>
                        <a:rPr xmlns:a="http://schemas.openxmlformats.org/drawingml/2006/main" sz="25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xmlns:a="http://schemas.openxmlformats.org/drawingml/2006/main" sz="25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  <m:type m:val="bar"/>
                        </m:fPr>
                        <m:num>
                          <m:r>
                            <a:rPr xmlns:a="http://schemas.openxmlformats.org/drawingml/2006/main" sz="25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xmlns:a="http://schemas.openxmlformats.org/drawingml/2006/main" sz="25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d>
                        <m:dPr>
                          <m:ctrlPr>
                            <a:rPr xmlns:a="http://schemas.openxmlformats.org/drawingml/2006/main" sz="25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  <m:begChr m:val="{"/>
                          <m:endChr m:val="}"/>
                        </m:dPr>
                        <m:e>
                          <m:sSup>
                            <m:e>
                              <m:r>
                                <a:rPr xmlns:a="http://schemas.openxmlformats.org/drawingml/2006/main" sz="25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γ</m:t>
                              </m:r>
                            </m:e>
                            <m:sup>
                              <m:r>
                                <a:rPr xmlns:a="http://schemas.openxmlformats.org/drawingml/2006/main" sz="25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p>
                            <m:e>
                              <m:r>
                                <a:rPr xmlns:a="http://schemas.openxmlformats.org/drawingml/2006/main" sz="25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v</m:t>
                              </m:r>
                            </m:e>
                            <m:sup>
                              <m:r>
                                <a:rPr xmlns:a="http://schemas.openxmlformats.org/drawingml/2006/main" sz="25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a</m:t>
                              </m:r>
                            </m:sup>
                          </m:sSup>
                          <m:sSub>
                            <m:e>
                              <m:r>
                                <a:rPr xmlns:a="http://schemas.openxmlformats.org/drawingml/2006/main" sz="25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v</m:t>
                              </m:r>
                            </m:e>
                            <m:sub>
                              <m:r>
                                <a:rPr xmlns:a="http://schemas.openxmlformats.org/drawingml/2006/main" sz="25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a</m:t>
                              </m:r>
                            </m:sub>
                          </m:sSub>
                          <m:r>
                            <a:rPr xmlns:a="http://schemas.openxmlformats.org/drawingml/2006/main" sz="25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limUpp>
                            <m:e>
                              <m:r>
                                <a:rPr xmlns:a="http://schemas.openxmlformats.org/drawingml/2006/main" sz="25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ρ</m:t>
                              </m:r>
                            </m:e>
                            <m:lim>
                              <m:r>
                                <a:rPr xmlns:a="http://schemas.openxmlformats.org/drawingml/2006/main" sz="25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̂</m:t>
                              </m:r>
                            </m:lim>
                          </m:limUpp>
                          <m:r>
                            <a:rPr xmlns:a="http://schemas.openxmlformats.org/drawingml/2006/main" sz="25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limUpp>
                            <m:e>
                              <m:r>
                                <a:rPr xmlns:a="http://schemas.openxmlformats.org/drawingml/2006/main" sz="25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p</m:t>
                              </m:r>
                            </m:e>
                            <m:lim>
                              <m:r>
                                <a:rPr xmlns:a="http://schemas.openxmlformats.org/drawingml/2006/main" sz="25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̂</m:t>
                              </m:r>
                            </m:lim>
                          </m:limUpp>
                          <m:r>
                            <a:rPr xmlns:a="http://schemas.openxmlformats.org/drawingml/2006/main" sz="25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  <m:r>
                            <a:rPr xmlns:a="http://schemas.openxmlformats.org/drawingml/2006/main" sz="25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e>
                              <m:limUpp>
                                <m:e>
                                  <m:r>
                                    <m:rPr>
                                      <m:sty m:val="p"/>
                                    </m:rPr>
                                    <a:rPr xmlns:a="http://schemas.openxmlformats.org/drawingml/2006/main" sz="25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Π</m:t>
                                  </m:r>
                                </m:e>
                                <m:lim>
                                  <m:r>
                                    <a:rPr xmlns:a="http://schemas.openxmlformats.org/drawingml/2006/main" sz="25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̂</m:t>
                                  </m:r>
                                </m:lim>
                              </m:limUpp>
                            </m:e>
                            <m:sup>
                              <m:r>
                                <a:rPr xmlns:a="http://schemas.openxmlformats.org/drawingml/2006/main" sz="25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a</m:t>
                              </m:r>
                              <m:r>
                                <a:rPr xmlns:a="http://schemas.openxmlformats.org/drawingml/2006/main" sz="25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b</m:t>
                              </m:r>
                            </m:sup>
                          </m:sSup>
                          <m:sSub>
                            <m:e>
                              <m:r>
                                <a:rPr xmlns:a="http://schemas.openxmlformats.org/drawingml/2006/main" sz="25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v</m:t>
                              </m:r>
                            </m:e>
                            <m:sub>
                              <m:r>
                                <a:rPr xmlns:a="http://schemas.openxmlformats.org/drawingml/2006/main" sz="25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a</m:t>
                              </m:r>
                            </m:sub>
                          </m:sSub>
                          <m:sSub>
                            <m:e>
                              <m:r>
                                <a:rPr xmlns:a="http://schemas.openxmlformats.org/drawingml/2006/main" sz="25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v</m:t>
                              </m:r>
                            </m:e>
                            <m:sub>
                              <m:r>
                                <a:rPr xmlns:a="http://schemas.openxmlformats.org/drawingml/2006/main" sz="25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b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sz="2500"/>
              </a:p>
            </p:txBody>
          </p:sp>
          <p:sp>
            <p:nvSpPr>
              <p:cNvPr id="248" name="Equation"/>
              <p:cNvSpPr txBox="1"/>
              <p:nvPr/>
            </p:nvSpPr>
            <p:spPr>
              <a:xfrm>
                <a:off x="1280118" y="1943734"/>
                <a:ext cx="7549956" cy="35329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l" defTabSz="914400" latinLnBrk="1">
                  <a:defRPr sz="1800"/>
                </a:pPr>
                <a14:m>
                  <m:oMathPara>
                    <m:oMathParaPr>
                      <m:jc m:val="centerGroup"/>
                    </m:oMathParaPr>
                    <m:oMath>
                      <m:sSup>
                        <m:e>
                          <m:r>
                            <a:rPr xmlns:a="http://schemas.openxmlformats.org/drawingml/2006/main" sz="25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q</m:t>
                          </m:r>
                        </m:e>
                        <m:sup>
                          <m:r>
                            <a:rPr xmlns:a="http://schemas.openxmlformats.org/drawingml/2006/main" sz="25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a</m:t>
                          </m:r>
                        </m:sup>
                      </m:sSup>
                      <m:r>
                        <a:rPr xmlns:a="http://schemas.openxmlformats.org/drawingml/2006/main" sz="25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e>
                          <m:limUpp>
                            <m:e>
                              <m:r>
                                <a:rPr xmlns:a="http://schemas.openxmlformats.org/drawingml/2006/main" sz="25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q</m:t>
                              </m:r>
                            </m:e>
                            <m:lim>
                              <m:r>
                                <a:rPr xmlns:a="http://schemas.openxmlformats.org/drawingml/2006/main" sz="25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̂</m:t>
                              </m:r>
                            </m:lim>
                          </m:limUpp>
                        </m:e>
                        <m:sup>
                          <m:r>
                            <a:rPr xmlns:a="http://schemas.openxmlformats.org/drawingml/2006/main" sz="25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a</m:t>
                          </m:r>
                        </m:sup>
                      </m:sSup>
                      <m:r>
                        <a:rPr xmlns:a="http://schemas.openxmlformats.org/drawingml/2006/main" sz="25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xmlns:a="http://schemas.openxmlformats.org/drawingml/2006/main" sz="25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limUpp>
                        <m:e>
                          <m:r>
                            <a:rPr xmlns:a="http://schemas.openxmlformats.org/drawingml/2006/main" sz="25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ρ</m:t>
                          </m:r>
                        </m:e>
                        <m:lim>
                          <m:r>
                            <a:rPr xmlns:a="http://schemas.openxmlformats.org/drawingml/2006/main" sz="25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̂</m:t>
                          </m:r>
                        </m:lim>
                      </m:limUpp>
                      <m:r>
                        <a:rPr xmlns:a="http://schemas.openxmlformats.org/drawingml/2006/main" sz="25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limUpp>
                        <m:e>
                          <m:r>
                            <a:rPr xmlns:a="http://schemas.openxmlformats.org/drawingml/2006/main" sz="25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p</m:t>
                          </m:r>
                        </m:e>
                        <m:lim>
                          <m:r>
                            <a:rPr xmlns:a="http://schemas.openxmlformats.org/drawingml/2006/main" sz="25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̂</m:t>
                          </m:r>
                        </m:lim>
                      </m:limUpp>
                      <m:r>
                        <a:rPr xmlns:a="http://schemas.openxmlformats.org/drawingml/2006/main" sz="25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sSup>
                        <m:e>
                          <m:r>
                            <a:rPr xmlns:a="http://schemas.openxmlformats.org/drawingml/2006/main" sz="25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v</m:t>
                          </m:r>
                        </m:e>
                        <m:sup>
                          <m:r>
                            <a:rPr xmlns:a="http://schemas.openxmlformats.org/drawingml/2006/main" sz="25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a</m:t>
                          </m:r>
                        </m:sup>
                      </m:sSup>
                      <m:r>
                        <a:rPr xmlns:a="http://schemas.openxmlformats.org/drawingml/2006/main" sz="25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xmlns:a="http://schemas.openxmlformats.org/drawingml/2006/main" sz="25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xmlns:a="http://schemas.openxmlformats.org/drawingml/2006/main" sz="25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γ</m:t>
                      </m:r>
                      <m:r>
                        <a:rPr xmlns:a="http://schemas.openxmlformats.org/drawingml/2006/main" sz="25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-</m:t>
                      </m:r>
                      <m:r>
                        <a:rPr xmlns:a="http://schemas.openxmlformats.org/drawingml/2006/main" sz="25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xmlns:a="http://schemas.openxmlformats.org/drawingml/2006/main" sz="25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sSup>
                        <m:e>
                          <m:limUpp>
                            <m:e>
                              <m:r>
                                <a:rPr xmlns:a="http://schemas.openxmlformats.org/drawingml/2006/main" sz="25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q</m:t>
                              </m:r>
                            </m:e>
                            <m:lim>
                              <m:r>
                                <a:rPr xmlns:a="http://schemas.openxmlformats.org/drawingml/2006/main" sz="25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̂</m:t>
                              </m:r>
                            </m:lim>
                          </m:limUpp>
                        </m:e>
                        <m:sup>
                          <m:r>
                            <a:rPr xmlns:a="http://schemas.openxmlformats.org/drawingml/2006/main" sz="25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a</m:t>
                          </m:r>
                        </m:sup>
                      </m:sSup>
                      <m:r>
                        <a:rPr xmlns:a="http://schemas.openxmlformats.org/drawingml/2006/main" sz="25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-</m:t>
                      </m:r>
                      <m:r>
                        <a:rPr xmlns:a="http://schemas.openxmlformats.org/drawingml/2006/main" sz="25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γ</m:t>
                      </m:r>
                      <m:sSup>
                        <m:e>
                          <m:limUpp>
                            <m:e>
                              <m:r>
                                <a:rPr xmlns:a="http://schemas.openxmlformats.org/drawingml/2006/main" sz="25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q</m:t>
                              </m:r>
                            </m:e>
                            <m:lim>
                              <m:r>
                                <a:rPr xmlns:a="http://schemas.openxmlformats.org/drawingml/2006/main" sz="25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̂</m:t>
                              </m:r>
                            </m:lim>
                          </m:limUpp>
                        </m:e>
                        <m:sup>
                          <m:r>
                            <a:rPr xmlns:a="http://schemas.openxmlformats.org/drawingml/2006/main" sz="25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b</m:t>
                          </m:r>
                        </m:sup>
                      </m:sSup>
                      <m:sSub>
                        <m:e>
                          <m:r>
                            <a:rPr xmlns:a="http://schemas.openxmlformats.org/drawingml/2006/main" sz="25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v</m:t>
                          </m:r>
                        </m:e>
                        <m:sub>
                          <m:r>
                            <a:rPr xmlns:a="http://schemas.openxmlformats.org/drawingml/2006/main" sz="25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b</m:t>
                          </m:r>
                        </m:sub>
                      </m:sSub>
                      <m:sSup>
                        <m:e>
                          <m:limUpp>
                            <m:e>
                              <m:r>
                                <a:rPr xmlns:a="http://schemas.openxmlformats.org/drawingml/2006/main" sz="25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u</m:t>
                              </m:r>
                            </m:e>
                            <m:lim>
                              <m:r>
                                <a:rPr xmlns:a="http://schemas.openxmlformats.org/drawingml/2006/main" sz="25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̂</m:t>
                              </m:r>
                            </m:lim>
                          </m:limUpp>
                        </m:e>
                        <m:sup>
                          <m:r>
                            <a:rPr xmlns:a="http://schemas.openxmlformats.org/drawingml/2006/main" sz="25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a</m:t>
                          </m:r>
                        </m:sup>
                      </m:sSup>
                      <m:r>
                        <a:rPr xmlns:a="http://schemas.openxmlformats.org/drawingml/2006/main" sz="25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p>
                        <m:e>
                          <m:r>
                            <a:rPr xmlns:a="http://schemas.openxmlformats.org/drawingml/2006/main" sz="25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γ</m:t>
                          </m:r>
                        </m:e>
                        <m:sup>
                          <m:r>
                            <a:rPr xmlns:a="http://schemas.openxmlformats.org/drawingml/2006/main" sz="25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p>
                        <m:e>
                          <m:r>
                            <a:rPr xmlns:a="http://schemas.openxmlformats.org/drawingml/2006/main" sz="25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v</m:t>
                          </m:r>
                        </m:e>
                        <m:sup>
                          <m:r>
                            <a:rPr xmlns:a="http://schemas.openxmlformats.org/drawingml/2006/main" sz="25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b</m:t>
                          </m:r>
                        </m:sup>
                      </m:sSup>
                      <m:sSub>
                        <m:e>
                          <m:r>
                            <a:rPr xmlns:a="http://schemas.openxmlformats.org/drawingml/2006/main" sz="25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v</m:t>
                          </m:r>
                        </m:e>
                        <m:sub>
                          <m:r>
                            <a:rPr xmlns:a="http://schemas.openxmlformats.org/drawingml/2006/main" sz="25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b</m:t>
                          </m:r>
                        </m:sub>
                      </m:sSub>
                      <m:r>
                        <a:rPr xmlns:a="http://schemas.openxmlformats.org/drawingml/2006/main" sz="25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limUpp>
                        <m:e>
                          <m:r>
                            <a:rPr xmlns:a="http://schemas.openxmlformats.org/drawingml/2006/main" sz="25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ρ</m:t>
                          </m:r>
                        </m:e>
                        <m:lim>
                          <m:r>
                            <a:rPr xmlns:a="http://schemas.openxmlformats.org/drawingml/2006/main" sz="25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̂</m:t>
                          </m:r>
                        </m:lim>
                      </m:limUpp>
                      <m:r>
                        <a:rPr xmlns:a="http://schemas.openxmlformats.org/drawingml/2006/main" sz="25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limUpp>
                        <m:e>
                          <m:r>
                            <a:rPr xmlns:a="http://schemas.openxmlformats.org/drawingml/2006/main" sz="25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p</m:t>
                          </m:r>
                        </m:e>
                        <m:lim>
                          <m:r>
                            <a:rPr xmlns:a="http://schemas.openxmlformats.org/drawingml/2006/main" sz="25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̂</m:t>
                          </m:r>
                        </m:lim>
                      </m:limUpp>
                      <m:r>
                        <a:rPr xmlns:a="http://schemas.openxmlformats.org/drawingml/2006/main" sz="25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sSup>
                        <m:e>
                          <m:r>
                            <a:rPr xmlns:a="http://schemas.openxmlformats.org/drawingml/2006/main" sz="25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v</m:t>
                          </m:r>
                        </m:e>
                        <m:sup>
                          <m:r>
                            <a:rPr xmlns:a="http://schemas.openxmlformats.org/drawingml/2006/main" sz="25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a</m:t>
                          </m:r>
                        </m:sup>
                      </m:sSup>
                    </m:oMath>
                  </m:oMathPara>
                </a14:m>
                <a:endParaRPr sz="2500"/>
              </a:p>
            </p:txBody>
          </p:sp>
          <p:sp>
            <p:nvSpPr>
              <p:cNvPr id="249" name="Equation"/>
              <p:cNvSpPr txBox="1"/>
              <p:nvPr/>
            </p:nvSpPr>
            <p:spPr>
              <a:xfrm>
                <a:off x="8720332" y="1972100"/>
                <a:ext cx="1991608" cy="29656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l" defTabSz="914400" latinLnBrk="1">
                  <a:defRPr sz="1800"/>
                </a:pPr>
                <a14:m>
                  <m:oMathPara>
                    <m:oMathParaPr>
                      <m:jc m:val="centerGroup"/>
                    </m:oMathParaPr>
                    <m:oMath>
                      <m:r>
                        <a:rPr xmlns:a="http://schemas.openxmlformats.org/drawingml/2006/main"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p>
                        <m:e>
                          <m:limUpp>
                            <m:e>
                              <m:r>
                                <m:rPr>
                                  <m:sty m:val="p"/>
                                </m:rPr>
                                <a:rPr xmlns:a="http://schemas.openxmlformats.org/drawingml/2006/main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Π</m:t>
                              </m:r>
                            </m:e>
                            <m:lim>
                              <m:r>
                                <a:rPr xmlns:a="http://schemas.openxmlformats.org/drawingml/2006/main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̂</m:t>
                              </m:r>
                            </m:lim>
                          </m:limUpp>
                        </m:e>
                        <m:sup>
                          <m:r>
                            <a:rPr xmlns:a="http://schemas.openxmlformats.org/drawingml/2006/main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a</m:t>
                          </m:r>
                          <m:r>
                            <a:rPr xmlns:a="http://schemas.openxmlformats.org/drawingml/2006/main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b</m:t>
                          </m:r>
                        </m:sup>
                      </m:sSup>
                      <m:sSub>
                        <m:e>
                          <m:r>
                            <a:rPr xmlns:a="http://schemas.openxmlformats.org/drawingml/2006/main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v</m:t>
                          </m:r>
                        </m:e>
                        <m:sub>
                          <m:r>
                            <a:rPr xmlns:a="http://schemas.openxmlformats.org/drawingml/2006/main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b</m:t>
                          </m:r>
                        </m:sub>
                      </m:sSub>
                      <m:r>
                        <a:rPr xmlns:a="http://schemas.openxmlformats.org/drawingml/2006/main"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-</m:t>
                      </m:r>
                      <m:sSup>
                        <m:e>
                          <m:limUpp>
                            <m:e>
                              <m:r>
                                <m:rPr>
                                  <m:sty m:val="p"/>
                                </m:rPr>
                                <a:rPr xmlns:a="http://schemas.openxmlformats.org/drawingml/2006/main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Π</m:t>
                              </m:r>
                            </m:e>
                            <m:lim>
                              <m:r>
                                <a:rPr xmlns:a="http://schemas.openxmlformats.org/drawingml/2006/main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̂</m:t>
                              </m:r>
                            </m:lim>
                          </m:limUpp>
                        </m:e>
                        <m:sup>
                          <m:r>
                            <a:rPr xmlns:a="http://schemas.openxmlformats.org/drawingml/2006/main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a</m:t>
                          </m:r>
                          <m:r>
                            <a:rPr xmlns:a="http://schemas.openxmlformats.org/drawingml/2006/main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b</m:t>
                          </m:r>
                        </m:sup>
                      </m:sSup>
                      <m:sSub>
                        <m:e>
                          <m:r>
                            <a:rPr xmlns:a="http://schemas.openxmlformats.org/drawingml/2006/main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v</m:t>
                          </m:r>
                        </m:e>
                        <m:sub>
                          <m:r>
                            <a:rPr xmlns:a="http://schemas.openxmlformats.org/drawingml/2006/main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b</m:t>
                          </m:r>
                        </m:sub>
                      </m:sSub>
                      <m:sSub>
                        <m:e>
                          <m:r>
                            <a:rPr xmlns:a="http://schemas.openxmlformats.org/drawingml/2006/main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v</m:t>
                          </m:r>
                        </m:e>
                        <m:sub>
                          <m:r>
                            <a:rPr xmlns:a="http://schemas.openxmlformats.org/drawingml/2006/main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c</m:t>
                          </m:r>
                        </m:sub>
                      </m:sSub>
                      <m:sSup>
                        <m:e>
                          <m:limUpp>
                            <m:e>
                              <m:r>
                                <a:rPr xmlns:a="http://schemas.openxmlformats.org/drawingml/2006/main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u</m:t>
                              </m:r>
                            </m:e>
                            <m:lim>
                              <m:r>
                                <a:rPr xmlns:a="http://schemas.openxmlformats.org/drawingml/2006/main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̂</m:t>
                              </m:r>
                            </m:lim>
                          </m:limUpp>
                        </m:e>
                        <m:sup>
                          <m:r>
                            <a:rPr xmlns:a="http://schemas.openxmlformats.org/drawingml/2006/main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a</m:t>
                          </m:r>
                        </m:sup>
                      </m:sSup>
                    </m:oMath>
                  </m:oMathPara>
                </a14:m>
                <a:endParaRPr sz="2000"/>
              </a:p>
            </p:txBody>
          </p:sp>
          <p:sp>
            <p:nvSpPr>
              <p:cNvPr id="250" name="Equation"/>
              <p:cNvSpPr txBox="1"/>
              <p:nvPr/>
            </p:nvSpPr>
            <p:spPr>
              <a:xfrm>
                <a:off x="1277888" y="2822843"/>
                <a:ext cx="7554417" cy="4008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l" defTabSz="914400" latinLnBrk="1">
                  <a:defRPr sz="1800"/>
                </a:pPr>
                <a14:m>
                  <m:oMathPara>
                    <m:oMathParaPr>
                      <m:jc m:val="centerGroup"/>
                    </m:oMathParaPr>
                    <m:oMath>
                      <m:sSup>
                        <m:e>
                          <m:r>
                            <m:rPr>
                              <m:sty m:val="p"/>
                            </m:rPr>
                            <a:rPr xmlns:a="http://schemas.openxmlformats.org/drawingml/2006/main" sz="2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Π</m:t>
                          </m:r>
                        </m:e>
                        <m:sup>
                          <m:r>
                            <a:rPr xmlns:a="http://schemas.openxmlformats.org/drawingml/2006/main" sz="2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a</m:t>
                          </m:r>
                          <m:r>
                            <a:rPr xmlns:a="http://schemas.openxmlformats.org/drawingml/2006/main" sz="2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b</m:t>
                          </m:r>
                        </m:sup>
                      </m:sSup>
                      <m:r>
                        <a:rPr xmlns:a="http://schemas.openxmlformats.org/drawingml/2006/main" sz="27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e>
                          <m:limUpp>
                            <m:e>
                              <m:r>
                                <m:rPr>
                                  <m:sty m:val="p"/>
                                </m:rPr>
                                <a:rPr xmlns:a="http://schemas.openxmlformats.org/drawingml/2006/main" sz="27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Π</m:t>
                              </m:r>
                            </m:e>
                            <m:lim>
                              <m:r>
                                <a:rPr xmlns:a="http://schemas.openxmlformats.org/drawingml/2006/main" sz="27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̂</m:t>
                              </m:r>
                            </m:lim>
                          </m:limUpp>
                        </m:e>
                        <m:sup>
                          <m:r>
                            <a:rPr xmlns:a="http://schemas.openxmlformats.org/drawingml/2006/main" sz="2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a</m:t>
                          </m:r>
                          <m:r>
                            <a:rPr xmlns:a="http://schemas.openxmlformats.org/drawingml/2006/main" sz="2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b</m:t>
                          </m:r>
                        </m:sup>
                      </m:sSup>
                      <m:r>
                        <a:rPr xmlns:a="http://schemas.openxmlformats.org/drawingml/2006/main" sz="27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p>
                        <m:e>
                          <m:r>
                            <a:rPr xmlns:a="http://schemas.openxmlformats.org/drawingml/2006/main" sz="2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γ</m:t>
                          </m:r>
                        </m:e>
                        <m:sup>
                          <m:r>
                            <a:rPr xmlns:a="http://schemas.openxmlformats.org/drawingml/2006/main" sz="2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xmlns:a="http://schemas.openxmlformats.org/drawingml/2006/main" sz="27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limUpp>
                        <m:e>
                          <m:r>
                            <a:rPr xmlns:a="http://schemas.openxmlformats.org/drawingml/2006/main" sz="2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ρ</m:t>
                          </m:r>
                        </m:e>
                        <m:lim>
                          <m:r>
                            <a:rPr xmlns:a="http://schemas.openxmlformats.org/drawingml/2006/main" sz="2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̂</m:t>
                          </m:r>
                        </m:lim>
                      </m:limUpp>
                      <m:r>
                        <a:rPr xmlns:a="http://schemas.openxmlformats.org/drawingml/2006/main" sz="27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limUpp>
                        <m:e>
                          <m:r>
                            <a:rPr xmlns:a="http://schemas.openxmlformats.org/drawingml/2006/main" sz="2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p</m:t>
                          </m:r>
                        </m:e>
                        <m:lim>
                          <m:r>
                            <a:rPr xmlns:a="http://schemas.openxmlformats.org/drawingml/2006/main" sz="2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̂</m:t>
                          </m:r>
                        </m:lim>
                      </m:limUpp>
                      <m:r>
                        <a:rPr xmlns:a="http://schemas.openxmlformats.org/drawingml/2006/main" sz="27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sSup>
                        <m:e>
                          <m:r>
                            <a:rPr xmlns:a="http://schemas.openxmlformats.org/drawingml/2006/main" sz="2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v</m:t>
                          </m:r>
                        </m:e>
                        <m:sup>
                          <m:r>
                            <a:rPr xmlns:a="http://schemas.openxmlformats.org/drawingml/2006/main" sz="2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⟨</m:t>
                          </m:r>
                          <m:r>
                            <a:rPr xmlns:a="http://schemas.openxmlformats.org/drawingml/2006/main" sz="2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a</m:t>
                          </m:r>
                        </m:sup>
                      </m:sSup>
                      <m:sSup>
                        <m:e>
                          <m:r>
                            <a:rPr xmlns:a="http://schemas.openxmlformats.org/drawingml/2006/main" sz="2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v</m:t>
                          </m:r>
                        </m:e>
                        <m:sup>
                          <m:r>
                            <a:rPr xmlns:a="http://schemas.openxmlformats.org/drawingml/2006/main" sz="2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b</m:t>
                          </m:r>
                          <m:r>
                            <a:rPr xmlns:a="http://schemas.openxmlformats.org/drawingml/2006/main" sz="2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⟩</m:t>
                          </m:r>
                        </m:sup>
                      </m:sSup>
                      <m:r>
                        <a:rPr xmlns:a="http://schemas.openxmlformats.org/drawingml/2006/main" sz="27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-</m:t>
                      </m:r>
                      <m:r>
                        <a:rPr xmlns:a="http://schemas.openxmlformats.org/drawingml/2006/main" sz="27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sSup>
                        <m:e>
                          <m:r>
                            <a:rPr xmlns:a="http://schemas.openxmlformats.org/drawingml/2006/main" sz="2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u</m:t>
                          </m:r>
                        </m:e>
                        <m:sup>
                          <m:r>
                            <a:rPr xmlns:a="http://schemas.openxmlformats.org/drawingml/2006/main" sz="2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xmlns:a="http://schemas.openxmlformats.org/drawingml/2006/main" sz="2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a</m:t>
                          </m:r>
                        </m:sup>
                      </m:sSup>
                      <m:sSup>
                        <m:e>
                          <m:limUpp>
                            <m:e>
                              <m:r>
                                <m:rPr>
                                  <m:sty m:val="p"/>
                                </m:rPr>
                                <a:rPr xmlns:a="http://schemas.openxmlformats.org/drawingml/2006/main" sz="27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Π</m:t>
                              </m:r>
                            </m:e>
                            <m:lim>
                              <m:r>
                                <a:rPr xmlns:a="http://schemas.openxmlformats.org/drawingml/2006/main" sz="27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̂</m:t>
                              </m:r>
                            </m:lim>
                          </m:limUpp>
                        </m:e>
                        <m:sup>
                          <m:r>
                            <a:rPr xmlns:a="http://schemas.openxmlformats.org/drawingml/2006/main" sz="2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b</m:t>
                          </m:r>
                          <m:r>
                            <a:rPr xmlns:a="http://schemas.openxmlformats.org/drawingml/2006/main" sz="2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  <m:r>
                            <a:rPr xmlns:a="http://schemas.openxmlformats.org/drawingml/2006/main" sz="2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c</m:t>
                          </m:r>
                        </m:sup>
                      </m:sSup>
                      <m:sSub>
                        <m:e>
                          <m:r>
                            <a:rPr xmlns:a="http://schemas.openxmlformats.org/drawingml/2006/main" sz="2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v</m:t>
                          </m:r>
                        </m:e>
                        <m:sub>
                          <m:r>
                            <a:rPr xmlns:a="http://schemas.openxmlformats.org/drawingml/2006/main" sz="2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c</m:t>
                          </m:r>
                        </m:sub>
                      </m:sSub>
                      <m:r>
                        <a:rPr xmlns:a="http://schemas.openxmlformats.org/drawingml/2006/main" sz="27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p>
                        <m:e>
                          <m:limUpp>
                            <m:e>
                              <m:r>
                                <m:rPr>
                                  <m:sty m:val="p"/>
                                </m:rPr>
                                <a:rPr xmlns:a="http://schemas.openxmlformats.org/drawingml/2006/main" sz="27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Π</m:t>
                              </m:r>
                            </m:e>
                            <m:lim>
                              <m:r>
                                <a:rPr xmlns:a="http://schemas.openxmlformats.org/drawingml/2006/main" sz="27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̂</m:t>
                              </m:r>
                            </m:lim>
                          </m:limUpp>
                        </m:e>
                        <m:sup>
                          <m:r>
                            <a:rPr xmlns:a="http://schemas.openxmlformats.org/drawingml/2006/main" sz="2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c</m:t>
                          </m:r>
                          <m:r>
                            <a:rPr xmlns:a="http://schemas.openxmlformats.org/drawingml/2006/main" sz="2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d</m:t>
                          </m:r>
                        </m:sup>
                      </m:sSup>
                      <m:sSub>
                        <m:e>
                          <m:r>
                            <a:rPr xmlns:a="http://schemas.openxmlformats.org/drawingml/2006/main" sz="2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v</m:t>
                          </m:r>
                        </m:e>
                        <m:sub>
                          <m:r>
                            <a:rPr xmlns:a="http://schemas.openxmlformats.org/drawingml/2006/main" sz="2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c</m:t>
                          </m:r>
                        </m:sub>
                      </m:sSub>
                      <m:sSub>
                        <m:e>
                          <m:r>
                            <a:rPr xmlns:a="http://schemas.openxmlformats.org/drawingml/2006/main" sz="2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v</m:t>
                          </m:r>
                        </m:e>
                        <m:sub>
                          <m:r>
                            <a:rPr xmlns:a="http://schemas.openxmlformats.org/drawingml/2006/main" sz="2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d</m:t>
                          </m:r>
                        </m:sub>
                      </m:sSub>
                      <m:sSup>
                        <m:e>
                          <m:limUpp>
                            <m:e>
                              <m:r>
                                <a:rPr xmlns:a="http://schemas.openxmlformats.org/drawingml/2006/main" sz="27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u</m:t>
                              </m:r>
                            </m:e>
                            <m:lim>
                              <m:r>
                                <a:rPr xmlns:a="http://schemas.openxmlformats.org/drawingml/2006/main" sz="27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̂</m:t>
                              </m:r>
                            </m:lim>
                          </m:limUpp>
                        </m:e>
                        <m:sup>
                          <m:r>
                            <a:rPr xmlns:a="http://schemas.openxmlformats.org/drawingml/2006/main" sz="2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a</m:t>
                          </m:r>
                        </m:sup>
                      </m:sSup>
                      <m:sSup>
                        <m:e>
                          <m:limUpp>
                            <m:e>
                              <m:r>
                                <a:rPr xmlns:a="http://schemas.openxmlformats.org/drawingml/2006/main" sz="27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u</m:t>
                              </m:r>
                            </m:e>
                            <m:lim>
                              <m:r>
                                <a:rPr xmlns:a="http://schemas.openxmlformats.org/drawingml/2006/main" sz="27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̂</m:t>
                              </m:r>
                            </m:lim>
                          </m:limUpp>
                        </m:e>
                        <m:sup>
                          <m:r>
                            <a:rPr xmlns:a="http://schemas.openxmlformats.org/drawingml/2006/main" sz="2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b</m:t>
                          </m:r>
                        </m:sup>
                      </m:sSup>
                    </m:oMath>
                  </m:oMathPara>
                </a14:m>
                <a:endParaRPr sz="2700"/>
              </a:p>
            </p:txBody>
          </p:sp>
          <p:sp>
            <p:nvSpPr>
              <p:cNvPr id="251" name="Equation"/>
              <p:cNvSpPr txBox="1"/>
              <p:nvPr/>
            </p:nvSpPr>
            <p:spPr>
              <a:xfrm>
                <a:off x="1778371" y="3373338"/>
                <a:ext cx="5211730" cy="70828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l" defTabSz="914400" latinLnBrk="1">
                  <a:defRPr sz="1800"/>
                </a:pPr>
                <a14:m>
                  <m:oMathPara>
                    <m:oMathParaPr>
                      <m:jc m:val="centerGroup"/>
                    </m:oMathParaPr>
                    <m:oMath>
                      <m:r>
                        <a:rPr xmlns:a="http://schemas.openxmlformats.org/drawingml/2006/main" sz="2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-</m:t>
                      </m:r>
                      <m:f>
                        <m:fPr>
                          <m:ctrlPr>
                            <a:rPr xmlns:a="http://schemas.openxmlformats.org/drawingml/2006/main" sz="2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  <m:type m:val="bar"/>
                        </m:fPr>
                        <m:num>
                          <m:r>
                            <a:rPr xmlns:a="http://schemas.openxmlformats.org/drawingml/2006/main" sz="2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xmlns:a="http://schemas.openxmlformats.org/drawingml/2006/main" sz="2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sSup>
                        <m:e>
                          <m:limUpp>
                            <m:e>
                              <m:r>
                                <m:rPr>
                                  <m:sty m:val="p"/>
                                </m:rPr>
                                <a:rPr xmlns:a="http://schemas.openxmlformats.org/drawingml/2006/main" sz="2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Π</m:t>
                              </m:r>
                            </m:e>
                            <m:lim>
                              <m:r>
                                <a:rPr xmlns:a="http://schemas.openxmlformats.org/drawingml/2006/main" sz="2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̂</m:t>
                              </m:r>
                            </m:lim>
                          </m:limUpp>
                        </m:e>
                        <m:sup>
                          <m:r>
                            <a:rPr xmlns:a="http://schemas.openxmlformats.org/drawingml/2006/main" sz="2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c</m:t>
                          </m:r>
                          <m:r>
                            <a:rPr xmlns:a="http://schemas.openxmlformats.org/drawingml/2006/main" sz="2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d</m:t>
                          </m:r>
                        </m:sup>
                      </m:sSup>
                      <m:sSub>
                        <m:e>
                          <m:r>
                            <a:rPr xmlns:a="http://schemas.openxmlformats.org/drawingml/2006/main" sz="2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v</m:t>
                          </m:r>
                        </m:e>
                        <m:sub>
                          <m:r>
                            <a:rPr xmlns:a="http://schemas.openxmlformats.org/drawingml/2006/main" sz="2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c</m:t>
                          </m:r>
                        </m:sub>
                      </m:sSub>
                      <m:sSub>
                        <m:e>
                          <m:r>
                            <a:rPr xmlns:a="http://schemas.openxmlformats.org/drawingml/2006/main" sz="2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v</m:t>
                          </m:r>
                        </m:e>
                        <m:sub>
                          <m:r>
                            <a:rPr xmlns:a="http://schemas.openxmlformats.org/drawingml/2006/main" sz="2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d</m:t>
                          </m:r>
                        </m:sub>
                      </m:sSub>
                      <m:sSup>
                        <m:e>
                          <m:limUpp>
                            <m:e>
                              <m:r>
                                <a:rPr xmlns:a="http://schemas.openxmlformats.org/drawingml/2006/main" sz="2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lim>
                              <m:r>
                                <a:rPr xmlns:a="http://schemas.openxmlformats.org/drawingml/2006/main" sz="2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̂</m:t>
                              </m:r>
                            </m:lim>
                          </m:limUpp>
                        </m:e>
                        <m:sup>
                          <m:r>
                            <a:rPr xmlns:a="http://schemas.openxmlformats.org/drawingml/2006/main" sz="2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a</m:t>
                          </m:r>
                          <m:r>
                            <a:rPr xmlns:a="http://schemas.openxmlformats.org/drawingml/2006/main" sz="2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b</m:t>
                          </m:r>
                        </m:sup>
                      </m:sSup>
                      <m:r>
                        <a:rPr xmlns:a="http://schemas.openxmlformats.org/drawingml/2006/main" sz="2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-</m:t>
                      </m:r>
                      <m:r>
                        <a:rPr xmlns:a="http://schemas.openxmlformats.org/drawingml/2006/main" sz="2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xmlns:a="http://schemas.openxmlformats.org/drawingml/2006/main" sz="2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γ</m:t>
                      </m:r>
                      <m:sSup>
                        <m:e>
                          <m:limUpp>
                            <m:e>
                              <m:r>
                                <a:rPr xmlns:a="http://schemas.openxmlformats.org/drawingml/2006/main" sz="2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q</m:t>
                              </m:r>
                            </m:e>
                            <m:lim>
                              <m:r>
                                <a:rPr xmlns:a="http://schemas.openxmlformats.org/drawingml/2006/main" sz="2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̂</m:t>
                              </m:r>
                            </m:lim>
                          </m:limUpp>
                        </m:e>
                        <m:sup>
                          <m:r>
                            <a:rPr xmlns:a="http://schemas.openxmlformats.org/drawingml/2006/main" sz="2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c</m:t>
                          </m:r>
                        </m:sup>
                      </m:sSup>
                      <m:sSub>
                        <m:e>
                          <m:r>
                            <a:rPr xmlns:a="http://schemas.openxmlformats.org/drawingml/2006/main" sz="2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v</m:t>
                          </m:r>
                        </m:e>
                        <m:sub>
                          <m:r>
                            <a:rPr xmlns:a="http://schemas.openxmlformats.org/drawingml/2006/main" sz="2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c</m:t>
                          </m:r>
                        </m:sub>
                      </m:sSub>
                      <m:sSup>
                        <m:e>
                          <m:r>
                            <a:rPr xmlns:a="http://schemas.openxmlformats.org/drawingml/2006/main" sz="2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u</m:t>
                          </m:r>
                        </m:e>
                        <m:sup>
                          <m:r>
                            <a:rPr xmlns:a="http://schemas.openxmlformats.org/drawingml/2006/main" sz="2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xmlns:a="http://schemas.openxmlformats.org/drawingml/2006/main" sz="2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a</m:t>
                          </m:r>
                        </m:sup>
                      </m:sSup>
                      <m:sSup>
                        <m:e>
                          <m:r>
                            <a:rPr xmlns:a="http://schemas.openxmlformats.org/drawingml/2006/main" sz="2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v</m:t>
                          </m:r>
                        </m:e>
                        <m:sup>
                          <m:r>
                            <a:rPr xmlns:a="http://schemas.openxmlformats.org/drawingml/2006/main" sz="2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b</m:t>
                          </m:r>
                          <m:r>
                            <a:rPr xmlns:a="http://schemas.openxmlformats.org/drawingml/2006/main" sz="2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p>
                      <m:r>
                        <a:rPr xmlns:a="http://schemas.openxmlformats.org/drawingml/2006/main" sz="2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xmlns:a="http://schemas.openxmlformats.org/drawingml/2006/main" sz="2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xmlns:a="http://schemas.openxmlformats.org/drawingml/2006/main" sz="2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γ</m:t>
                      </m:r>
                      <m:sSup>
                        <m:e>
                          <m:r>
                            <a:rPr xmlns:a="http://schemas.openxmlformats.org/drawingml/2006/main" sz="2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v</m:t>
                          </m:r>
                        </m:e>
                        <m:sup>
                          <m:r>
                            <a:rPr xmlns:a="http://schemas.openxmlformats.org/drawingml/2006/main" sz="2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⟨</m:t>
                          </m:r>
                          <m:r>
                            <a:rPr xmlns:a="http://schemas.openxmlformats.org/drawingml/2006/main" sz="2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a</m:t>
                          </m:r>
                        </m:sup>
                      </m:sSup>
                      <m:sSup>
                        <m:e>
                          <m:limUpp>
                            <m:e>
                              <m:r>
                                <a:rPr xmlns:a="http://schemas.openxmlformats.org/drawingml/2006/main" sz="2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q</m:t>
                              </m:r>
                            </m:e>
                            <m:lim>
                              <m:r>
                                <a:rPr xmlns:a="http://schemas.openxmlformats.org/drawingml/2006/main" sz="2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̂</m:t>
                              </m:r>
                            </m:lim>
                          </m:limUpp>
                        </m:e>
                        <m:sup>
                          <m:r>
                            <a:rPr xmlns:a="http://schemas.openxmlformats.org/drawingml/2006/main" sz="2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b</m:t>
                          </m:r>
                          <m:r>
                            <a:rPr xmlns:a="http://schemas.openxmlformats.org/drawingml/2006/main" sz="2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⟩</m:t>
                          </m:r>
                        </m:sup>
                      </m:sSup>
                    </m:oMath>
                  </m:oMathPara>
                </a14:m>
                <a:endParaRPr sz="2600"/>
              </a:p>
            </p:txBody>
          </p:sp>
          <p:sp>
            <p:nvSpPr>
              <p:cNvPr id="252" name="Arrow"/>
              <p:cNvSpPr/>
              <p:nvPr/>
            </p:nvSpPr>
            <p:spPr>
              <a:xfrm>
                <a:off x="0" y="161837"/>
                <a:ext cx="970737" cy="400847"/>
              </a:xfrm>
              <a:prstGeom prst="rightArrow">
                <a:avLst>
                  <a:gd name="adj1" fmla="val 32000"/>
                  <a:gd name="adj2" fmla="val 123563"/>
                </a:avLst>
              </a:prstGeom>
              <a:solidFill>
                <a:schemeClr val="accent5">
                  <a:hueOff val="-82419"/>
                  <a:satOff val="-9513"/>
                  <a:lumOff val="-16343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457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76200" dist="12700" dir="540000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</a:p>
            </p:txBody>
          </p:sp>
          <p:sp>
            <p:nvSpPr>
              <p:cNvPr id="253" name="Arrow"/>
              <p:cNvSpPr/>
              <p:nvPr/>
            </p:nvSpPr>
            <p:spPr>
              <a:xfrm>
                <a:off x="0" y="1042207"/>
                <a:ext cx="970737" cy="400847"/>
              </a:xfrm>
              <a:prstGeom prst="rightArrow">
                <a:avLst>
                  <a:gd name="adj1" fmla="val 32000"/>
                  <a:gd name="adj2" fmla="val 123563"/>
                </a:avLst>
              </a:prstGeom>
              <a:solidFill>
                <a:schemeClr val="accent5">
                  <a:hueOff val="-82419"/>
                  <a:satOff val="-9513"/>
                  <a:lumOff val="-16343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457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76200" dist="12700" dir="540000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</a:p>
            </p:txBody>
          </p:sp>
          <p:sp>
            <p:nvSpPr>
              <p:cNvPr id="254" name="Arrow"/>
              <p:cNvSpPr/>
              <p:nvPr/>
            </p:nvSpPr>
            <p:spPr>
              <a:xfrm>
                <a:off x="0" y="1919959"/>
                <a:ext cx="970737" cy="400847"/>
              </a:xfrm>
              <a:prstGeom prst="rightArrow">
                <a:avLst>
                  <a:gd name="adj1" fmla="val 32000"/>
                  <a:gd name="adj2" fmla="val 123563"/>
                </a:avLst>
              </a:prstGeom>
              <a:solidFill>
                <a:schemeClr val="accent5">
                  <a:hueOff val="-82419"/>
                  <a:satOff val="-9513"/>
                  <a:lumOff val="-16343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457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76200" dist="12700" dir="540000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</a:p>
            </p:txBody>
          </p:sp>
          <p:sp>
            <p:nvSpPr>
              <p:cNvPr id="255" name="Arrow"/>
              <p:cNvSpPr/>
              <p:nvPr/>
            </p:nvSpPr>
            <p:spPr>
              <a:xfrm>
                <a:off x="0" y="2822843"/>
                <a:ext cx="970737" cy="400848"/>
              </a:xfrm>
              <a:prstGeom prst="rightArrow">
                <a:avLst>
                  <a:gd name="adj1" fmla="val 32000"/>
                  <a:gd name="adj2" fmla="val 123563"/>
                </a:avLst>
              </a:prstGeom>
              <a:solidFill>
                <a:schemeClr val="accent5">
                  <a:hueOff val="-82419"/>
                  <a:satOff val="-9513"/>
                  <a:lumOff val="-16343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457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76200" dist="12700" dir="540000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</a:p>
            </p:txBody>
          </p:sp>
        </p:grpSp>
        <p:sp>
          <p:nvSpPr>
            <p:cNvPr id="257" name="Rectangle"/>
            <p:cNvSpPr/>
            <p:nvPr/>
          </p:nvSpPr>
          <p:spPr>
            <a:xfrm>
              <a:off x="1228177" y="0"/>
              <a:ext cx="7061953" cy="787302"/>
            </a:xfrm>
            <a:prstGeom prst="rect">
              <a:avLst/>
            </a:prstGeom>
            <a:noFill/>
            <a:ln w="25400" cap="flat">
              <a:solidFill>
                <a:schemeClr val="accent1">
                  <a:lumOff val="-13575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457200"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762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258" name="Rectangle"/>
            <p:cNvSpPr/>
            <p:nvPr/>
          </p:nvSpPr>
          <p:spPr>
            <a:xfrm>
              <a:off x="1228177" y="938939"/>
              <a:ext cx="7061953" cy="787303"/>
            </a:xfrm>
            <a:prstGeom prst="rect">
              <a:avLst/>
            </a:prstGeom>
            <a:noFill/>
            <a:ln w="25400" cap="flat">
              <a:solidFill>
                <a:schemeClr val="accent1">
                  <a:lumOff val="-13575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457200"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762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259" name="Rectangle"/>
            <p:cNvSpPr/>
            <p:nvPr/>
          </p:nvSpPr>
          <p:spPr>
            <a:xfrm>
              <a:off x="1093705" y="1877879"/>
              <a:ext cx="9795692" cy="658287"/>
            </a:xfrm>
            <a:prstGeom prst="rect">
              <a:avLst/>
            </a:prstGeom>
            <a:noFill/>
            <a:ln w="25400" cap="flat">
              <a:solidFill>
                <a:schemeClr val="accent1">
                  <a:lumOff val="-13575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457200"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762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260" name="Rectangle"/>
            <p:cNvSpPr/>
            <p:nvPr/>
          </p:nvSpPr>
          <p:spPr>
            <a:xfrm>
              <a:off x="1093705" y="2871866"/>
              <a:ext cx="8019950" cy="1400021"/>
            </a:xfrm>
            <a:prstGeom prst="rect">
              <a:avLst/>
            </a:prstGeom>
            <a:noFill/>
            <a:ln w="25400" cap="flat">
              <a:solidFill>
                <a:schemeClr val="accent1">
                  <a:lumOff val="-13575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457200"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762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prism dir="l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8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8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9" dur="10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61" grpId="3"/>
      <p:bldP build="whole" bldLvl="1" animBg="1" rev="0" advAuto="0" spid="245" grpId="2"/>
      <p:bldP build="whole" bldLvl="1" animBg="1" rev="0" advAuto="0" spid="241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5" name="Group"/>
          <p:cNvGrpSpPr/>
          <p:nvPr/>
        </p:nvGrpSpPr>
        <p:grpSpPr>
          <a:xfrm>
            <a:off x="278099" y="1551909"/>
            <a:ext cx="12175286" cy="5623592"/>
            <a:chOff x="0" y="0"/>
            <a:chExt cx="12175285" cy="5623590"/>
          </a:xfrm>
        </p:grpSpPr>
        <p:pic>
          <p:nvPicPr>
            <p:cNvPr id="263" name="Screen Shot 2024-06-05 at 12.47.08.png" descr="Screen Shot 2024-06-05 at 12.47.08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1026190"/>
              <a:ext cx="11899900" cy="45974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64" name="Pioneering work on “tilted” frames based on GR but assuming a linear perturbation regime"/>
            <p:cNvSpPr txBox="1"/>
            <p:nvPr/>
          </p:nvSpPr>
          <p:spPr>
            <a:xfrm>
              <a:off x="273315" y="0"/>
              <a:ext cx="11901971" cy="11684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algn="l">
                <a:defRPr b="1" sz="3500"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/>
              <a:r>
                <a:t>Pioneering work on “tilted” frames based on GR but assuming a linear perturbation regime</a:t>
              </a:r>
            </a:p>
          </p:txBody>
        </p:sp>
      </p:grpSp>
      <p:sp>
        <p:nvSpPr>
          <p:cNvPr id="266" name="Find exact solutions of Einstein’s equations compatible with this idea"/>
          <p:cNvSpPr txBox="1"/>
          <p:nvPr/>
        </p:nvSpPr>
        <p:spPr>
          <a:xfrm>
            <a:off x="909447" y="7341246"/>
            <a:ext cx="11901971" cy="1549401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457200">
              <a:defRPr sz="4000">
                <a:solidFill>
                  <a:srgbClr val="FFFFFF"/>
                </a:solidFill>
                <a:effectLst>
                  <a:outerShdw sx="100000" sy="100000" kx="0" ky="0" algn="b" rotWithShape="0" blurRad="76200" dist="12700" dir="5400000">
                    <a:srgbClr val="000000">
                      <a:alpha val="50000"/>
                    </a:srgbClr>
                  </a:outerShdw>
                </a:effectLst>
              </a:defRPr>
            </a:pPr>
            <a:r>
              <a:rPr sz="4600"/>
              <a:t>Find exact solutions of Einstein’s equations compatible with this idea</a:t>
            </a:r>
            <a: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prism dir="l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0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1" presetID="2" grpId="2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65" grpId="1"/>
      <p:bldP build="whole" bldLvl="1" animBg="1" rev="0" advAuto="0" spid="266" grpId="2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Further assumptions"/>
          <p:cNvSpPr/>
          <p:nvPr/>
        </p:nvSpPr>
        <p:spPr>
          <a:xfrm>
            <a:off x="603943" y="6404299"/>
            <a:ext cx="4696899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3100">
                <a:solidFill>
                  <a:srgbClr val="FF2600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>
              <a:defRPr sz="3600">
                <a:latin typeface="Bradley Hand ITC TT-Bold"/>
                <a:ea typeface="Bradley Hand ITC TT-Bold"/>
                <a:cs typeface="Bradley Hand ITC TT-Bold"/>
                <a:sym typeface="Bradley Hand ITC TT-Bold"/>
              </a:defRPr>
            </a:pPr>
            <a:r>
              <a:rPr sz="3100">
                <a:latin typeface="Arial Black"/>
                <a:ea typeface="Arial Black"/>
                <a:cs typeface="Arial Black"/>
                <a:sym typeface="Arial Black"/>
              </a:rPr>
              <a:t>Further assumptions</a:t>
            </a:r>
          </a:p>
        </p:txBody>
      </p:sp>
      <p:grpSp>
        <p:nvGrpSpPr>
          <p:cNvPr id="275" name="Group"/>
          <p:cNvGrpSpPr/>
          <p:nvPr/>
        </p:nvGrpSpPr>
        <p:grpSpPr>
          <a:xfrm>
            <a:off x="507327" y="1442755"/>
            <a:ext cx="11990146" cy="2213637"/>
            <a:chOff x="0" y="0"/>
            <a:chExt cx="11990144" cy="2213635"/>
          </a:xfrm>
        </p:grpSpPr>
        <p:grpSp>
          <p:nvGrpSpPr>
            <p:cNvPr id="273" name="Group"/>
            <p:cNvGrpSpPr/>
            <p:nvPr/>
          </p:nvGrpSpPr>
          <p:grpSpPr>
            <a:xfrm>
              <a:off x="-1" y="-1"/>
              <a:ext cx="11990146" cy="2213637"/>
              <a:chOff x="0" y="0"/>
              <a:chExt cx="11990144" cy="2213635"/>
            </a:xfrm>
          </p:grpSpPr>
          <p:sp>
            <p:nvSpPr>
              <p:cNvPr id="269" name="Simplify matters:"/>
              <p:cNvSpPr/>
              <p:nvPr/>
            </p:nvSpPr>
            <p:spPr>
              <a:xfrm>
                <a:off x="86709" y="0"/>
                <a:ext cx="8788401" cy="63500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spAutoFit/>
              </a:bodyPr>
              <a:lstStyle>
                <a:lvl1pPr algn="l">
                  <a:defRPr sz="3000">
                    <a:solidFill>
                      <a:srgbClr val="FF2600"/>
                    </a:solidFill>
                    <a:latin typeface="Arial Black"/>
                    <a:ea typeface="Arial Black"/>
                    <a:cs typeface="Arial Black"/>
                    <a:sym typeface="Arial Black"/>
                  </a:defRPr>
                </a:lvl1pPr>
              </a:lstStyle>
              <a:p>
                <a:pPr>
                  <a:defRPr sz="3600">
                    <a:latin typeface="Bradley Hand ITC TT-Bold"/>
                    <a:ea typeface="Bradley Hand ITC TT-Bold"/>
                    <a:cs typeface="Bradley Hand ITC TT-Bold"/>
                    <a:sym typeface="Bradley Hand ITC TT-Bold"/>
                  </a:defRPr>
                </a:pPr>
                <a:r>
                  <a:rPr sz="3000">
                    <a:latin typeface="Arial Black"/>
                    <a:ea typeface="Arial Black"/>
                    <a:cs typeface="Arial Black"/>
                    <a:sym typeface="Arial Black"/>
                  </a:rPr>
                  <a:t>Simplify matters:  </a:t>
                </a:r>
              </a:p>
            </p:txBody>
          </p:sp>
          <p:sp>
            <p:nvSpPr>
              <p:cNvPr id="270" name="Hatted fluid is DUST:"/>
              <p:cNvSpPr/>
              <p:nvPr/>
            </p:nvSpPr>
            <p:spPr>
              <a:xfrm>
                <a:off x="0" y="968822"/>
                <a:ext cx="7888407" cy="5588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spAutoFit/>
              </a:bodyPr>
              <a:lstStyle>
                <a:lvl1pPr marL="678544" indent="-462644" algn="l">
                  <a:buSzPct val="50000"/>
                  <a:buFont typeface="Stone Sans Sem ITC TT-Semi"/>
                  <a:buBlip>
                    <a:blip r:embed="rId2"/>
                  </a:buBlip>
                  <a:defRPr b="1" sz="3000">
                    <a:latin typeface="Courier"/>
                    <a:ea typeface="Courier"/>
                    <a:cs typeface="Courier"/>
                    <a:sym typeface="Courier"/>
                  </a:defRPr>
                </a:lvl1pPr>
              </a:lstStyle>
              <a:p>
                <a:pPr>
                  <a:defRPr sz="3600"/>
                </a:pPr>
                <a:r>
                  <a:rPr sz="3000"/>
                  <a:t>Hatted fluid is DUST:</a:t>
                </a:r>
              </a:p>
            </p:txBody>
          </p:sp>
          <p:sp>
            <p:nvSpPr>
              <p:cNvPr id="271" name="Equation"/>
              <p:cNvSpPr txBox="1"/>
              <p:nvPr/>
            </p:nvSpPr>
            <p:spPr>
              <a:xfrm>
                <a:off x="5880492" y="1030553"/>
                <a:ext cx="1939388" cy="43533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l" defTabSz="914400" latinLnBrk="1">
                  <a:defRPr sz="1800"/>
                </a:pPr>
                <a14:m>
                  <m:oMathPara>
                    <m:oMathParaPr>
                      <m:jc m:val="centerGroup"/>
                    </m:oMathParaPr>
                    <m:oMath>
                      <m:sSup>
                        <m:e>
                          <m:limUpp>
                            <m:e>
                              <m:r>
                                <a:rPr xmlns:a="http://schemas.openxmlformats.org/drawingml/2006/main" sz="31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T</m:t>
                              </m:r>
                            </m:e>
                            <m:lim>
                              <m:r>
                                <a:rPr xmlns:a="http://schemas.openxmlformats.org/drawingml/2006/main" sz="31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̂</m:t>
                              </m:r>
                            </m:lim>
                          </m:limUpp>
                        </m:e>
                        <m:sup>
                          <m:r>
                            <a:rPr xmlns:a="http://schemas.openxmlformats.org/drawingml/2006/main" sz="31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a</m:t>
                          </m:r>
                          <m:r>
                            <a:rPr xmlns:a="http://schemas.openxmlformats.org/drawingml/2006/main" sz="31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b</m:t>
                          </m:r>
                        </m:sup>
                      </m:sSup>
                      <m:r>
                        <a:rPr xmlns:a="http://schemas.openxmlformats.org/drawingml/2006/main" sz="31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limUpp>
                        <m:e>
                          <m:r>
                            <a:rPr xmlns:a="http://schemas.openxmlformats.org/drawingml/2006/main" sz="31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ρ</m:t>
                          </m:r>
                        </m:e>
                        <m:lim>
                          <m:r>
                            <a:rPr xmlns:a="http://schemas.openxmlformats.org/drawingml/2006/main" sz="31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̂</m:t>
                          </m:r>
                        </m:lim>
                      </m:limUpp>
                      <m:sSup>
                        <m:e>
                          <m:limUpp>
                            <m:e>
                              <m:r>
                                <a:rPr xmlns:a="http://schemas.openxmlformats.org/drawingml/2006/main" sz="31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u</m:t>
                              </m:r>
                            </m:e>
                            <m:lim>
                              <m:r>
                                <a:rPr xmlns:a="http://schemas.openxmlformats.org/drawingml/2006/main" sz="31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̂</m:t>
                              </m:r>
                            </m:lim>
                          </m:limUpp>
                        </m:e>
                        <m:sup>
                          <m:r>
                            <a:rPr xmlns:a="http://schemas.openxmlformats.org/drawingml/2006/main" sz="31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a</m:t>
                          </m:r>
                        </m:sup>
                      </m:sSup>
                      <m:sSup>
                        <m:e>
                          <m:limUpp>
                            <m:e>
                              <m:r>
                                <a:rPr xmlns:a="http://schemas.openxmlformats.org/drawingml/2006/main" sz="31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u</m:t>
                              </m:r>
                            </m:e>
                            <m:lim>
                              <m:r>
                                <a:rPr xmlns:a="http://schemas.openxmlformats.org/drawingml/2006/main" sz="31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̂</m:t>
                              </m:r>
                            </m:lim>
                          </m:limUpp>
                        </m:e>
                        <m:sup>
                          <m:r>
                            <a:rPr xmlns:a="http://schemas.openxmlformats.org/drawingml/2006/main" sz="31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b</m:t>
                          </m:r>
                        </m:sup>
                      </m:sSup>
                    </m:oMath>
                  </m:oMathPara>
                </a14:m>
                <a:endParaRPr sz="3100"/>
              </a:p>
            </p:txBody>
          </p:sp>
          <p:sp>
            <p:nvSpPr>
              <p:cNvPr id="272" name="How does this fluid is seen from the frame   ?"/>
              <p:cNvSpPr/>
              <p:nvPr/>
            </p:nvSpPr>
            <p:spPr>
              <a:xfrm>
                <a:off x="54402" y="1654835"/>
                <a:ext cx="11935743" cy="5588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spAutoFit/>
              </a:bodyPr>
              <a:lstStyle>
                <a:lvl1pPr marL="678544" indent="-462644" algn="l">
                  <a:buSzPct val="50000"/>
                  <a:buFont typeface="Stone Sans Sem ITC TT-Semi"/>
                  <a:buBlip>
                    <a:blip r:embed="rId2"/>
                  </a:buBlip>
                  <a:defRPr b="1" sz="3000">
                    <a:latin typeface="Courier"/>
                    <a:ea typeface="Courier"/>
                    <a:cs typeface="Courier"/>
                    <a:sym typeface="Courier"/>
                  </a:defRPr>
                </a:lvl1pPr>
              </a:lstStyle>
              <a:p>
                <a:pPr>
                  <a:defRPr sz="3600"/>
                </a:pPr>
                <a:r>
                  <a:rPr sz="3000"/>
                  <a:t>How does this fluid is seen from the frame   ?</a:t>
                </a:r>
              </a:p>
            </p:txBody>
          </p:sp>
        </p:grpSp>
        <p:sp>
          <p:nvSpPr>
            <p:cNvPr id="274" name="Equation"/>
            <p:cNvSpPr txBox="1"/>
            <p:nvPr/>
          </p:nvSpPr>
          <p:spPr>
            <a:xfrm>
              <a:off x="10585192" y="1749116"/>
              <a:ext cx="452303" cy="3702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algn="l" defTabSz="914400" latinLnBrk="1">
                <a:defRPr sz="1800"/>
              </a:pPr>
              <a14:m>
                <m:oMathPara>
                  <m:oMathParaPr>
                    <m:jc m:val="centerGroup"/>
                  </m:oMathParaPr>
                  <m:oMath>
                    <m:sSup>
                      <m:e>
                        <m:r>
                          <a:rPr xmlns:a="http://schemas.openxmlformats.org/drawingml/2006/main" sz="4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u</m:t>
                        </m:r>
                      </m:e>
                      <m:sup>
                        <m:r>
                          <a:rPr xmlns:a="http://schemas.openxmlformats.org/drawingml/2006/main" sz="4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a</m:t>
                        </m:r>
                      </m:sup>
                    </m:sSup>
                  </m:oMath>
                </m:oMathPara>
              </a14:m>
              <a:endParaRPr sz="4200"/>
            </a:p>
          </p:txBody>
        </p:sp>
      </p:grpSp>
      <p:grpSp>
        <p:nvGrpSpPr>
          <p:cNvPr id="279" name="Group"/>
          <p:cNvGrpSpPr/>
          <p:nvPr/>
        </p:nvGrpSpPr>
        <p:grpSpPr>
          <a:xfrm>
            <a:off x="507649" y="4001260"/>
            <a:ext cx="11408794" cy="2326403"/>
            <a:chOff x="0" y="0"/>
            <a:chExt cx="11408792" cy="2326402"/>
          </a:xfrm>
        </p:grpSpPr>
        <p:sp>
          <p:nvSpPr>
            <p:cNvPr id="276" name="What are we modeling?"/>
            <p:cNvSpPr/>
            <p:nvPr/>
          </p:nvSpPr>
          <p:spPr>
            <a:xfrm>
              <a:off x="200326" y="-1"/>
              <a:ext cx="4585438" cy="5209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algn="l">
                <a:defRPr b="1" sz="3000">
                  <a:solidFill>
                    <a:srgbClr val="FF26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What are we modeling?</a:t>
              </a:r>
            </a:p>
          </p:txBody>
        </p:sp>
        <p:sp>
          <p:nvSpPr>
            <p:cNvPr id="277" name="Hatted fluid is CDM + baryons that is not comoving with the CBM frame:"/>
            <p:cNvSpPr/>
            <p:nvPr/>
          </p:nvSpPr>
          <p:spPr>
            <a:xfrm>
              <a:off x="0" y="1310402"/>
              <a:ext cx="10235959" cy="1016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marL="678544" indent="-462644" algn="l">
                <a:buSzPct val="50000"/>
                <a:buFont typeface="Stone Sans Sem ITC TT-Semi"/>
                <a:buBlip>
                  <a:blip r:embed="rId2"/>
                </a:buBlip>
                <a:defRPr b="1" sz="3000">
                  <a:latin typeface="Courier"/>
                  <a:ea typeface="Courier"/>
                  <a:cs typeface="Courier"/>
                  <a:sym typeface="Courier"/>
                </a:defRPr>
              </a:lvl1pPr>
            </a:lstStyle>
            <a:p>
              <a:pPr>
                <a:defRPr sz="3600"/>
              </a:pPr>
              <a:r>
                <a:rPr sz="3000"/>
                <a:t>Hatted fluid is CDM + baryons that is not comoving with the CBM frame:</a:t>
              </a:r>
            </a:p>
          </p:txBody>
        </p:sp>
        <p:sp>
          <p:nvSpPr>
            <p:cNvPr id="278" name="Non-hatted frame is comoving with the CMB"/>
            <p:cNvSpPr/>
            <p:nvPr/>
          </p:nvSpPr>
          <p:spPr>
            <a:xfrm>
              <a:off x="44429" y="674966"/>
              <a:ext cx="11364364" cy="558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marL="678544" indent="-462644" algn="l">
                <a:buSzPct val="50000"/>
                <a:buFont typeface="Stone Sans Sem ITC TT-Semi"/>
                <a:buBlip>
                  <a:blip r:embed="rId2"/>
                </a:buBlip>
                <a:defRPr b="1" sz="3000">
                  <a:latin typeface="Courier"/>
                  <a:ea typeface="Courier"/>
                  <a:cs typeface="Courier"/>
                  <a:sym typeface="Courier"/>
                </a:defRPr>
              </a:lvl1pPr>
            </a:lstStyle>
            <a:p>
              <a:pPr>
                <a:defRPr sz="3600"/>
              </a:pPr>
              <a:r>
                <a:rPr sz="3000"/>
                <a:t>Non-hatted frame is comoving with the CMB</a:t>
              </a:r>
            </a:p>
          </p:txBody>
        </p:sp>
      </p:grpSp>
      <p:sp>
        <p:nvSpPr>
          <p:cNvPr id="280" name="Neglect CMB &amp; baryons"/>
          <p:cNvSpPr/>
          <p:nvPr/>
        </p:nvSpPr>
        <p:spPr>
          <a:xfrm>
            <a:off x="1030556" y="7141334"/>
            <a:ext cx="5369232" cy="13824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3600">
                <a:solidFill>
                  <a:srgbClr val="FF2600"/>
                </a:solidFill>
              </a:defRPr>
            </a:pPr>
            <a:r>
              <a:rPr sz="3100">
                <a:solidFill>
                  <a:schemeClr val="accent1">
                    <a:lumOff val="-13575"/>
                  </a:schemeClr>
                </a:solidFill>
                <a:latin typeface="Arial Black"/>
                <a:ea typeface="Arial Black"/>
                <a:cs typeface="Arial Black"/>
                <a:sym typeface="Arial Black"/>
              </a:rPr>
              <a:t>Neglect CMB &amp; baryons </a:t>
            </a:r>
            <a14:m>
              <m:oMath>
                <m:sSub>
                  <m:e>
                    <m:r>
                      <m:rPr>
                        <m:sty m:val="p"/>
                      </m:rPr>
                      <a:rPr xmlns:a="http://schemas.openxmlformats.org/drawingml/2006/main" sz="3800" i="1">
                        <a:solidFill>
                          <a:srgbClr val="0075B9"/>
                        </a:solidFill>
                        <a:latin typeface="Cambria Math" panose="02040503050406030204" pitchFamily="18" charset="0"/>
                      </a:rPr>
                      <m:t>Ω</m:t>
                    </m:r>
                  </m:e>
                  <m:sub>
                    <m:r>
                      <a:rPr xmlns:a="http://schemas.openxmlformats.org/drawingml/2006/main" sz="3800" i="1">
                        <a:solidFill>
                          <a:srgbClr val="0075B9"/>
                        </a:solidFill>
                        <a:latin typeface="Cambria Math" panose="02040503050406030204" pitchFamily="18" charset="0"/>
                      </a:rPr>
                      <m:t>γ</m:t>
                    </m:r>
                  </m:sub>
                </m:sSub>
                <m:r>
                  <a:rPr xmlns:a="http://schemas.openxmlformats.org/drawingml/2006/main" sz="3800" i="1">
                    <a:solidFill>
                      <a:srgbClr val="0075B9"/>
                    </a:solidFill>
                    <a:latin typeface="Cambria Math" panose="02040503050406030204" pitchFamily="18" charset="0"/>
                  </a:rPr>
                  <m:t>≪</m:t>
                </m:r>
                <m:sSub>
                  <m:e>
                    <m:r>
                      <m:rPr>
                        <m:sty m:val="p"/>
                      </m:rPr>
                      <a:rPr xmlns:a="http://schemas.openxmlformats.org/drawingml/2006/main" sz="3800" i="1">
                        <a:solidFill>
                          <a:srgbClr val="0075B9"/>
                        </a:solidFill>
                        <a:latin typeface="Cambria Math" panose="02040503050406030204" pitchFamily="18" charset="0"/>
                      </a:rPr>
                      <m:t>Ω</m:t>
                    </m:r>
                  </m:e>
                  <m:sub>
                    <m:r>
                      <a:rPr xmlns:a="http://schemas.openxmlformats.org/drawingml/2006/main" sz="3800" i="1">
                        <a:solidFill>
                          <a:srgbClr val="0075B9"/>
                        </a:solidFill>
                        <a:latin typeface="Cambria Math" panose="02040503050406030204" pitchFamily="18" charset="0"/>
                      </a:rPr>
                      <m:t>b</m:t>
                    </m:r>
                  </m:sub>
                </m:sSub>
                <m:r>
                  <a:rPr xmlns:a="http://schemas.openxmlformats.org/drawingml/2006/main" sz="3800" i="1">
                    <a:solidFill>
                      <a:srgbClr val="0075B9"/>
                    </a:solidFill>
                    <a:latin typeface="Cambria Math" panose="02040503050406030204" pitchFamily="18" charset="0"/>
                  </a:rPr>
                  <m:t>≪</m:t>
                </m:r>
                <m:sSub>
                  <m:e>
                    <m:r>
                      <m:rPr>
                        <m:sty m:val="p"/>
                      </m:rPr>
                      <a:rPr xmlns:a="http://schemas.openxmlformats.org/drawingml/2006/main" sz="3800" i="1">
                        <a:solidFill>
                          <a:srgbClr val="0075B9"/>
                        </a:solidFill>
                        <a:latin typeface="Cambria Math" panose="02040503050406030204" pitchFamily="18" charset="0"/>
                      </a:rPr>
                      <m:t>Ω</m:t>
                    </m:r>
                  </m:e>
                  <m:sub>
                    <m:r>
                      <a:rPr xmlns:a="http://schemas.openxmlformats.org/drawingml/2006/main" sz="3800" i="1">
                        <a:solidFill>
                          <a:srgbClr val="0075B9"/>
                        </a:solidFill>
                        <a:latin typeface="Cambria Math" panose="02040503050406030204" pitchFamily="18" charset="0"/>
                      </a:rPr>
                      <m:t>c</m:t>
                    </m:r>
                    <m:r>
                      <a:rPr xmlns:a="http://schemas.openxmlformats.org/drawingml/2006/main" sz="3800" i="1">
                        <a:solidFill>
                          <a:srgbClr val="0075B9"/>
                        </a:solidFill>
                        <a:latin typeface="Cambria Math" panose="02040503050406030204" pitchFamily="18" charset="0"/>
                      </a:rPr>
                      <m:t>d</m:t>
                    </m:r>
                    <m:r>
                      <a:rPr xmlns:a="http://schemas.openxmlformats.org/drawingml/2006/main" sz="3800" i="1">
                        <a:solidFill>
                          <a:srgbClr val="0075B9"/>
                        </a:solidFill>
                        <a:latin typeface="Cambria Math" panose="02040503050406030204" pitchFamily="18" charset="0"/>
                      </a:rPr>
                      <m:t>m</m:t>
                    </m:r>
                  </m:sub>
                </m:sSub>
              </m:oMath>
            </a14:m>
            <a:endParaRPr sz="3100">
              <a:solidFill>
                <a:srgbClr val="0076BA"/>
              </a:solidFill>
            </a:endParaRPr>
          </a:p>
        </p:txBody>
      </p:sp>
      <p:grpSp>
        <p:nvGrpSpPr>
          <p:cNvPr id="283" name="Group"/>
          <p:cNvGrpSpPr/>
          <p:nvPr/>
        </p:nvGrpSpPr>
        <p:grpSpPr>
          <a:xfrm>
            <a:off x="6762570" y="7141334"/>
            <a:ext cx="5703975" cy="1315852"/>
            <a:chOff x="0" y="0"/>
            <a:chExt cx="5703974" cy="1315851"/>
          </a:xfrm>
        </p:grpSpPr>
        <p:sp>
          <p:nvSpPr>
            <p:cNvPr id="281" name="Non relativistic velocities"/>
            <p:cNvSpPr/>
            <p:nvPr/>
          </p:nvSpPr>
          <p:spPr>
            <a:xfrm>
              <a:off x="0" y="0"/>
              <a:ext cx="5703975" cy="660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algn="l">
                <a:defRPr sz="3100">
                  <a:solidFill>
                    <a:schemeClr val="accent1">
                      <a:lumOff val="-13575"/>
                    </a:schemeClr>
                  </a:solidFill>
                  <a:latin typeface="Arial Black"/>
                  <a:ea typeface="Arial Black"/>
                  <a:cs typeface="Arial Black"/>
                  <a:sym typeface="Arial Black"/>
                </a:defRPr>
              </a:lvl1pPr>
            </a:lstStyle>
            <a:p>
              <a:pPr>
                <a:defRPr sz="3600">
                  <a:solidFill>
                    <a:srgbClr val="FF2600"/>
                  </a:solidFill>
                  <a:latin typeface="Bradley Hand ITC TT-Bold"/>
                  <a:ea typeface="Bradley Hand ITC TT-Bold"/>
                  <a:cs typeface="Bradley Hand ITC TT-Bold"/>
                  <a:sym typeface="Bradley Hand ITC TT-Bold"/>
                </a:defRPr>
              </a:pPr>
              <a:r>
                <a:rPr sz="3100">
                  <a:solidFill>
                    <a:schemeClr val="accent1">
                      <a:lumOff val="-13575"/>
                    </a:schemeClr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Non relativistic velocities</a:t>
              </a:r>
            </a:p>
          </p:txBody>
        </p:sp>
        <p:sp>
          <p:nvSpPr>
            <p:cNvPr id="282" name="Equation"/>
            <p:cNvSpPr txBox="1"/>
            <p:nvPr/>
          </p:nvSpPr>
          <p:spPr>
            <a:xfrm>
              <a:off x="75585" y="841599"/>
              <a:ext cx="3795046" cy="47425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algn="l" defTabSz="914400" latinLnBrk="1">
                <a:defRPr sz="1800"/>
              </a:pPr>
              <a14:m>
                <m:oMathPara>
                  <m:oMathParaPr>
                    <m:jc m:val="centerGroup"/>
                  </m:oMathParaPr>
                  <m:oMath>
                    <m:sSup>
                      <m:e>
                        <m:r>
                          <a:rPr xmlns:a="http://schemas.openxmlformats.org/drawingml/2006/main" sz="4200" i="1">
                            <a:solidFill>
                              <a:srgbClr val="004C7F"/>
                            </a:solidFill>
                            <a:latin typeface="Cambria Math" panose="02040503050406030204" pitchFamily="18" charset="0"/>
                          </a:rPr>
                          <m:t>v</m:t>
                        </m:r>
                      </m:e>
                      <m:sup>
                        <m:r>
                          <a:rPr xmlns:a="http://schemas.openxmlformats.org/drawingml/2006/main" sz="4200" i="1">
                            <a:solidFill>
                              <a:srgbClr val="004C7F"/>
                            </a:solidFill>
                            <a:latin typeface="Cambria Math" panose="02040503050406030204" pitchFamily="18" charset="0"/>
                          </a:rPr>
                          <m:t>a</m:t>
                        </m:r>
                      </m:sup>
                    </m:sSup>
                    <m:r>
                      <a:rPr xmlns:a="http://schemas.openxmlformats.org/drawingml/2006/main" sz="4200" i="1">
                        <a:solidFill>
                          <a:srgbClr val="004C7F"/>
                        </a:solidFill>
                        <a:latin typeface="Cambria Math" panose="02040503050406030204" pitchFamily="18" charset="0"/>
                      </a:rPr>
                      <m:t>≪</m:t>
                    </m:r>
                    <m:r>
                      <a:rPr xmlns:a="http://schemas.openxmlformats.org/drawingml/2006/main" sz="4200" i="1">
                        <a:solidFill>
                          <a:srgbClr val="004C7F"/>
                        </a:solidFill>
                        <a:latin typeface="Cambria Math" panose="02040503050406030204" pitchFamily="18" charset="0"/>
                      </a:rPr>
                      <m:t>1,</m:t>
                    </m:r>
                    <m:r>
                      <a:rPr xmlns:a="http://schemas.openxmlformats.org/drawingml/2006/main" sz="4200" i="1">
                        <a:solidFill>
                          <a:srgbClr val="004C7F"/>
                        </a:solidFill>
                        <a:latin typeface="Cambria Math" panose="02040503050406030204" pitchFamily="18" charset="0"/>
                      </a:rPr>
                      <m:t>γ</m:t>
                    </m:r>
                    <m:r>
                      <a:rPr xmlns:a="http://schemas.openxmlformats.org/drawingml/2006/main" sz="4200" i="1">
                        <a:solidFill>
                          <a:srgbClr val="004C7F"/>
                        </a:solidFill>
                        <a:latin typeface="Cambria Math" panose="02040503050406030204" pitchFamily="18" charset="0"/>
                      </a:rPr>
                      <m:t>≈</m:t>
                    </m:r>
                    <m:r>
                      <a:rPr xmlns:a="http://schemas.openxmlformats.org/drawingml/2006/main" sz="4200" i="1">
                        <a:solidFill>
                          <a:srgbClr val="004C7F"/>
                        </a:solidFill>
                        <a:latin typeface="Cambria Math" panose="02040503050406030204" pitchFamily="18" charset="0"/>
                      </a:rPr>
                      <m:t>1</m:t>
                    </m:r>
                  </m:oMath>
                </m:oMathPara>
              </a14:m>
              <a:endParaRPr sz="4200">
                <a:solidFill>
                  <a:srgbClr val="004D80"/>
                </a:solidFill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prism dir="l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0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2" dur="10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8" presetID="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8" presetID="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Class="entr" nodeType="clickEffect" presetSubtype="8" presetID="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83" grpId="5"/>
      <p:bldP build="whole" bldLvl="1" animBg="1" rev="0" advAuto="0" spid="280" grpId="4"/>
      <p:bldP build="whole" bldLvl="1" animBg="1" rev="0" advAuto="0" spid="279" grpId="2"/>
      <p:bldP build="whole" bldLvl="1" animBg="1" rev="0" advAuto="0" spid="268" grpId="3"/>
      <p:bldP build="whole" bldLvl="1" animBg="1" rev="0" advAuto="0" spid="275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9" name="Group"/>
          <p:cNvGrpSpPr/>
          <p:nvPr/>
        </p:nvGrpSpPr>
        <p:grpSpPr>
          <a:xfrm>
            <a:off x="578782" y="1655310"/>
            <a:ext cx="10173386" cy="687518"/>
            <a:chOff x="0" y="0"/>
            <a:chExt cx="10173384" cy="687516"/>
          </a:xfrm>
        </p:grpSpPr>
        <p:sp>
          <p:nvSpPr>
            <p:cNvPr id="285" name="Equation"/>
            <p:cNvSpPr txBox="1"/>
            <p:nvPr/>
          </p:nvSpPr>
          <p:spPr>
            <a:xfrm>
              <a:off x="695844" y="69618"/>
              <a:ext cx="2654034" cy="61789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algn="l" defTabSz="914400" latinLnBrk="1">
                <a:defRPr sz="1800"/>
              </a:pPr>
              <a14:m>
                <m:oMathPara>
                  <m:oMathParaPr>
                    <m:jc m:val="centerGroup"/>
                  </m:oMathParaPr>
                  <m:oMath>
                    <m:sSup>
                      <m:e>
                        <m:limUpp>
                          <m:e>
                            <m:r>
                              <a:rPr xmlns:a="http://schemas.openxmlformats.org/drawingml/2006/main" sz="4400" i="1">
                                <a:solidFill>
                                  <a:srgbClr val="0075B9"/>
                                </a:solidFill>
                                <a:latin typeface="Cambria Math" panose="02040503050406030204" pitchFamily="18" charset="0"/>
                              </a:rPr>
                              <m:t>T</m:t>
                            </m:r>
                          </m:e>
                          <m:lim>
                            <m:r>
                              <a:rPr xmlns:a="http://schemas.openxmlformats.org/drawingml/2006/main" sz="4400" i="1">
                                <a:solidFill>
                                  <a:srgbClr val="0075B9"/>
                                </a:solidFill>
                                <a:latin typeface="Cambria Math" panose="02040503050406030204" pitchFamily="18" charset="0"/>
                              </a:rPr>
                              <m:t>̂</m:t>
                            </m:r>
                          </m:lim>
                        </m:limUpp>
                      </m:e>
                      <m:sup>
                        <m:r>
                          <a:rPr xmlns:a="http://schemas.openxmlformats.org/drawingml/2006/main" sz="4400" i="1">
                            <a:solidFill>
                              <a:srgbClr val="0075B9"/>
                            </a:solidFill>
                            <a:latin typeface="Cambria Math" panose="02040503050406030204" pitchFamily="18" charset="0"/>
                          </a:rPr>
                          <m:t>a</m:t>
                        </m:r>
                        <m:r>
                          <a:rPr xmlns:a="http://schemas.openxmlformats.org/drawingml/2006/main" sz="4400" i="1">
                            <a:solidFill>
                              <a:srgbClr val="0075B9"/>
                            </a:solidFill>
                            <a:latin typeface="Cambria Math" panose="02040503050406030204" pitchFamily="18" charset="0"/>
                          </a:rPr>
                          <m:t>b</m:t>
                        </m:r>
                      </m:sup>
                    </m:sSup>
                    <m:r>
                      <a:rPr xmlns:a="http://schemas.openxmlformats.org/drawingml/2006/main" sz="4400" i="1">
                        <a:solidFill>
                          <a:srgbClr val="0075B9"/>
                        </a:solidFill>
                        <a:latin typeface="Cambria Math" panose="02040503050406030204" pitchFamily="18" charset="0"/>
                      </a:rPr>
                      <m:t>=</m:t>
                    </m:r>
                    <m:limUpp>
                      <m:e>
                        <m:r>
                          <a:rPr xmlns:a="http://schemas.openxmlformats.org/drawingml/2006/main" sz="4400" i="1">
                            <a:solidFill>
                              <a:srgbClr val="0075B9"/>
                            </a:solidFill>
                            <a:latin typeface="Cambria Math" panose="02040503050406030204" pitchFamily="18" charset="0"/>
                          </a:rPr>
                          <m:t>ρ</m:t>
                        </m:r>
                      </m:e>
                      <m:lim>
                        <m:r>
                          <a:rPr xmlns:a="http://schemas.openxmlformats.org/drawingml/2006/main" sz="4400" i="1">
                            <a:solidFill>
                              <a:srgbClr val="0075B9"/>
                            </a:solidFill>
                            <a:latin typeface="Cambria Math" panose="02040503050406030204" pitchFamily="18" charset="0"/>
                          </a:rPr>
                          <m:t>̂</m:t>
                        </m:r>
                      </m:lim>
                    </m:limUpp>
                    <m:sSup>
                      <m:e>
                        <m:limUpp>
                          <m:e>
                            <m:r>
                              <a:rPr xmlns:a="http://schemas.openxmlformats.org/drawingml/2006/main" sz="4400" i="1">
                                <a:solidFill>
                                  <a:srgbClr val="0075B9"/>
                                </a:solidFill>
                                <a:latin typeface="Cambria Math" panose="02040503050406030204" pitchFamily="18" charset="0"/>
                              </a:rPr>
                              <m:t>u</m:t>
                            </m:r>
                          </m:e>
                          <m:lim>
                            <m:r>
                              <a:rPr xmlns:a="http://schemas.openxmlformats.org/drawingml/2006/main" sz="4400" i="1">
                                <a:solidFill>
                                  <a:srgbClr val="0075B9"/>
                                </a:solidFill>
                                <a:latin typeface="Cambria Math" panose="02040503050406030204" pitchFamily="18" charset="0"/>
                              </a:rPr>
                              <m:t>̂</m:t>
                            </m:r>
                          </m:lim>
                        </m:limUpp>
                      </m:e>
                      <m:sup>
                        <m:r>
                          <a:rPr xmlns:a="http://schemas.openxmlformats.org/drawingml/2006/main" sz="4400" i="1">
                            <a:solidFill>
                              <a:srgbClr val="0075B9"/>
                            </a:solidFill>
                            <a:latin typeface="Cambria Math" panose="02040503050406030204" pitchFamily="18" charset="0"/>
                          </a:rPr>
                          <m:t>a</m:t>
                        </m:r>
                      </m:sup>
                    </m:sSup>
                    <m:sSup>
                      <m:e>
                        <m:limUpp>
                          <m:e>
                            <m:r>
                              <a:rPr xmlns:a="http://schemas.openxmlformats.org/drawingml/2006/main" sz="4400" i="1">
                                <a:solidFill>
                                  <a:srgbClr val="0075B9"/>
                                </a:solidFill>
                                <a:latin typeface="Cambria Math" panose="02040503050406030204" pitchFamily="18" charset="0"/>
                              </a:rPr>
                              <m:t>u</m:t>
                            </m:r>
                          </m:e>
                          <m:lim>
                            <m:r>
                              <a:rPr xmlns:a="http://schemas.openxmlformats.org/drawingml/2006/main" sz="4400" i="1">
                                <a:solidFill>
                                  <a:srgbClr val="0075B9"/>
                                </a:solidFill>
                                <a:latin typeface="Cambria Math" panose="02040503050406030204" pitchFamily="18" charset="0"/>
                              </a:rPr>
                              <m:t>̂</m:t>
                            </m:r>
                          </m:lim>
                        </m:limUpp>
                      </m:e>
                      <m:sup>
                        <m:r>
                          <a:rPr xmlns:a="http://schemas.openxmlformats.org/drawingml/2006/main" sz="4400" i="1">
                            <a:solidFill>
                              <a:srgbClr val="0075B9"/>
                            </a:solidFill>
                            <a:latin typeface="Cambria Math" panose="02040503050406030204" pitchFamily="18" charset="0"/>
                          </a:rPr>
                          <m:t>b</m:t>
                        </m:r>
                      </m:sup>
                    </m:sSup>
                  </m:oMath>
                </m:oMathPara>
              </a14:m>
              <a:endParaRPr sz="4400">
                <a:solidFill>
                  <a:srgbClr val="0076BA"/>
                </a:solidFill>
              </a:endParaRPr>
            </a:p>
          </p:txBody>
        </p:sp>
        <p:sp>
          <p:nvSpPr>
            <p:cNvPr id="286" name="what is the form of      ?"/>
            <p:cNvSpPr/>
            <p:nvPr/>
          </p:nvSpPr>
          <p:spPr>
            <a:xfrm>
              <a:off x="3575168" y="378567"/>
              <a:ext cx="6598217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algn="l">
                <a:defRPr sz="3600">
                  <a:solidFill>
                    <a:srgbClr val="FF2600"/>
                  </a:solidFill>
                </a:defRPr>
              </a:pPr>
              <a:r>
                <a:rPr sz="3000">
                  <a:solidFill>
                    <a:srgbClr val="000000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wh</a:t>
              </a:r>
              <a:r>
                <a:rPr sz="3100">
                  <a:solidFill>
                    <a:srgbClr val="000000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at is the form of</a:t>
              </a:r>
              <a:r>
                <a:rPr sz="3100">
                  <a:latin typeface="Arial Black"/>
                  <a:ea typeface="Arial Black"/>
                  <a:cs typeface="Arial Black"/>
                  <a:sym typeface="Arial Black"/>
                </a:rPr>
                <a:t>      </a:t>
              </a:r>
              <a:r>
                <a:rPr sz="3400">
                  <a:solidFill>
                    <a:srgbClr val="000000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?</a:t>
              </a:r>
            </a:p>
          </p:txBody>
        </p:sp>
        <p:sp>
          <p:nvSpPr>
            <p:cNvPr id="287" name="If"/>
            <p:cNvSpPr/>
            <p:nvPr/>
          </p:nvSpPr>
          <p:spPr>
            <a:xfrm>
              <a:off x="0" y="378567"/>
              <a:ext cx="470553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algn="l">
                <a:defRPr sz="3100">
                  <a:latin typeface="Arial Black"/>
                  <a:ea typeface="Arial Black"/>
                  <a:cs typeface="Arial Black"/>
                  <a:sym typeface="Arial Black"/>
                </a:defRPr>
              </a:lvl1pPr>
            </a:lstStyle>
            <a:p>
              <a:pPr>
                <a:defRPr sz="3600">
                  <a:latin typeface="Bradley Hand ITC TT-Bold"/>
                  <a:ea typeface="Bradley Hand ITC TT-Bold"/>
                  <a:cs typeface="Bradley Hand ITC TT-Bold"/>
                  <a:sym typeface="Bradley Hand ITC TT-Bold"/>
                </a:defRPr>
              </a:pPr>
              <a:r>
                <a:rPr sz="3100">
                  <a:latin typeface="Arial Black"/>
                  <a:ea typeface="Arial Black"/>
                  <a:cs typeface="Arial Black"/>
                  <a:sym typeface="Arial Black"/>
                </a:rPr>
                <a:t>If</a:t>
              </a:r>
            </a:p>
          </p:txBody>
        </p:sp>
        <p:sp>
          <p:nvSpPr>
            <p:cNvPr id="288" name="Equation"/>
            <p:cNvSpPr txBox="1"/>
            <p:nvPr/>
          </p:nvSpPr>
          <p:spPr>
            <a:xfrm>
              <a:off x="7827546" y="0"/>
              <a:ext cx="693215" cy="47773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algn="l" defTabSz="914400" latinLnBrk="1">
                <a:defRPr sz="1800"/>
              </a:pPr>
              <a14:m>
                <m:oMathPara>
                  <m:oMathParaPr>
                    <m:jc m:val="centerGroup"/>
                  </m:oMathParaPr>
                  <m:oMath>
                    <m:sSup>
                      <m:e>
                        <m:r>
                          <a:rPr xmlns:a="http://schemas.openxmlformats.org/drawingml/2006/main" sz="4400" i="1">
                            <a:solidFill>
                              <a:srgbClr val="0075B9"/>
                            </a:solidFill>
                            <a:latin typeface="Cambria Math" panose="02040503050406030204" pitchFamily="18" charset="0"/>
                          </a:rPr>
                          <m:t>T</m:t>
                        </m:r>
                      </m:e>
                      <m:sup>
                        <m:r>
                          <a:rPr xmlns:a="http://schemas.openxmlformats.org/drawingml/2006/main" sz="4400" i="1">
                            <a:solidFill>
                              <a:srgbClr val="0075B9"/>
                            </a:solidFill>
                            <a:latin typeface="Cambria Math" panose="02040503050406030204" pitchFamily="18" charset="0"/>
                          </a:rPr>
                          <m:t>a</m:t>
                        </m:r>
                        <m:r>
                          <a:rPr xmlns:a="http://schemas.openxmlformats.org/drawingml/2006/main" sz="4400" i="1">
                            <a:solidFill>
                              <a:srgbClr val="0075B9"/>
                            </a:solidFill>
                            <a:latin typeface="Cambria Math" panose="02040503050406030204" pitchFamily="18" charset="0"/>
                          </a:rPr>
                          <m:t>b</m:t>
                        </m:r>
                      </m:sup>
                    </m:sSup>
                  </m:oMath>
                </m:oMathPara>
              </a14:m>
              <a:endParaRPr sz="4400">
                <a:solidFill>
                  <a:srgbClr val="0076BA"/>
                </a:solidFill>
              </a:endParaRPr>
            </a:p>
          </p:txBody>
        </p:sp>
      </p:grpSp>
      <p:grpSp>
        <p:nvGrpSpPr>
          <p:cNvPr id="294" name="Group"/>
          <p:cNvGrpSpPr/>
          <p:nvPr/>
        </p:nvGrpSpPr>
        <p:grpSpPr>
          <a:xfrm>
            <a:off x="1336697" y="2374555"/>
            <a:ext cx="9917629" cy="1712782"/>
            <a:chOff x="0" y="0"/>
            <a:chExt cx="9917628" cy="1712781"/>
          </a:xfrm>
        </p:grpSpPr>
        <p:sp>
          <p:nvSpPr>
            <p:cNvPr id="290" name="Equation"/>
            <p:cNvSpPr txBox="1"/>
            <p:nvPr/>
          </p:nvSpPr>
          <p:spPr>
            <a:xfrm>
              <a:off x="68418" y="347004"/>
              <a:ext cx="4159686" cy="50647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algn="l" defTabSz="914400" latinLnBrk="1">
                <a:defRPr sz="1800"/>
              </a:pPr>
              <a14:m>
                <m:oMathPara>
                  <m:oMathParaPr>
                    <m:jc m:val="centerGroup"/>
                  </m:oMathParaPr>
                  <m:oMath>
                    <m:r>
                      <a:rPr xmlns:a="http://schemas.openxmlformats.org/drawingml/2006/main" sz="3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ρ</m:t>
                    </m:r>
                    <m:r>
                      <a:rPr xmlns:a="http://schemas.openxmlformats.org/drawingml/2006/main" sz="3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limUpp>
                      <m:e>
                        <m:r>
                          <a:rPr xmlns:a="http://schemas.openxmlformats.org/drawingml/2006/main" sz="3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ρ</m:t>
                        </m:r>
                      </m:e>
                      <m:lim>
                        <m:r>
                          <a:rPr xmlns:a="http://schemas.openxmlformats.org/drawingml/2006/main" sz="3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̂</m:t>
                        </m:r>
                      </m:lim>
                    </m:limUpp>
                    <m:r>
                      <a:rPr xmlns:a="http://schemas.openxmlformats.org/drawingml/2006/main" sz="3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p>
                      <m:e>
                        <m:r>
                          <a:rPr xmlns:a="http://schemas.openxmlformats.org/drawingml/2006/main" sz="3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γ</m:t>
                        </m:r>
                      </m:e>
                      <m:sup>
                        <m:r>
                          <a:rPr xmlns:a="http://schemas.openxmlformats.org/drawingml/2006/main" sz="3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sSup>
                      <m:e>
                        <m:r>
                          <a:rPr xmlns:a="http://schemas.openxmlformats.org/drawingml/2006/main" sz="3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v</m:t>
                        </m:r>
                      </m:e>
                      <m:sup>
                        <m:r>
                          <a:rPr xmlns:a="http://schemas.openxmlformats.org/drawingml/2006/main" sz="3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a</m:t>
                        </m:r>
                      </m:sup>
                    </m:sSup>
                    <m:sSub>
                      <m:e>
                        <m:r>
                          <a:rPr xmlns:a="http://schemas.openxmlformats.org/drawingml/2006/main" sz="3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v</m:t>
                        </m:r>
                      </m:e>
                      <m:sub>
                        <m:r>
                          <a:rPr xmlns:a="http://schemas.openxmlformats.org/drawingml/2006/main" sz="3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a</m:t>
                        </m:r>
                      </m:sub>
                    </m:sSub>
                    <m:r>
                      <a:rPr xmlns:a="http://schemas.openxmlformats.org/drawingml/2006/main" sz="3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limUpp>
                      <m:e>
                        <m:r>
                          <a:rPr xmlns:a="http://schemas.openxmlformats.org/drawingml/2006/main" sz="3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ρ</m:t>
                        </m:r>
                      </m:e>
                      <m:lim>
                        <m:r>
                          <a:rPr xmlns:a="http://schemas.openxmlformats.org/drawingml/2006/main" sz="3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̂</m:t>
                        </m:r>
                      </m:lim>
                    </m:limUpp>
                    <m:r>
                      <a:rPr xmlns:a="http://schemas.openxmlformats.org/drawingml/2006/main" sz="3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limUpp>
                      <m:e>
                        <m:r>
                          <a:rPr xmlns:a="http://schemas.openxmlformats.org/drawingml/2006/main" sz="3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p</m:t>
                        </m:r>
                      </m:e>
                      <m:lim>
                        <m:r>
                          <a:rPr xmlns:a="http://schemas.openxmlformats.org/drawingml/2006/main" sz="3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̂</m:t>
                        </m:r>
                      </m:lim>
                    </m:limUpp>
                    <m:r>
                      <a:rPr xmlns:a="http://schemas.openxmlformats.org/drawingml/2006/main" sz="3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</m:t>
                    </m:r>
                    <m:r>
                      <a:rPr xmlns:a="http://schemas.openxmlformats.org/drawingml/2006/main" sz="3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,</m:t>
                    </m:r>
                  </m:oMath>
                </m:oMathPara>
              </a14:m>
              <a:endParaRPr sz="3600"/>
            </a:p>
          </p:txBody>
        </p:sp>
        <p:sp>
          <p:nvSpPr>
            <p:cNvPr id="291" name="Equation"/>
            <p:cNvSpPr txBox="1"/>
            <p:nvPr/>
          </p:nvSpPr>
          <p:spPr>
            <a:xfrm>
              <a:off x="5178785" y="0"/>
              <a:ext cx="3370139" cy="92621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algn="l" defTabSz="914400" latinLnBrk="1">
                <a:defRPr sz="1800"/>
              </a:pPr>
              <a14:m>
                <m:oMathPara>
                  <m:oMathParaPr>
                    <m:jc m:val="centerGroup"/>
                  </m:oMathParaPr>
                  <m:oMath>
                    <m:r>
                      <a:rPr xmlns:a="http://schemas.openxmlformats.org/drawingml/2006/main" sz="3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p</m:t>
                    </m:r>
                    <m:r>
                      <a:rPr xmlns:a="http://schemas.openxmlformats.org/drawingml/2006/main" sz="3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xmlns:a="http://schemas.openxmlformats.org/drawingml/2006/main" sz="3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  <m:type m:val="bar"/>
                      </m:fPr>
                      <m:num>
                        <m:r>
                          <a:rPr xmlns:a="http://schemas.openxmlformats.org/drawingml/2006/main" sz="3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xmlns:a="http://schemas.openxmlformats.org/drawingml/2006/main" sz="3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  <m:sSup>
                      <m:e>
                        <m:r>
                          <a:rPr xmlns:a="http://schemas.openxmlformats.org/drawingml/2006/main" sz="3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γ</m:t>
                        </m:r>
                      </m:e>
                      <m:sup>
                        <m:r>
                          <a:rPr xmlns:a="http://schemas.openxmlformats.org/drawingml/2006/main" sz="3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sSup>
                      <m:e>
                        <m:r>
                          <a:rPr xmlns:a="http://schemas.openxmlformats.org/drawingml/2006/main" sz="3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v</m:t>
                        </m:r>
                      </m:e>
                      <m:sup>
                        <m:r>
                          <a:rPr xmlns:a="http://schemas.openxmlformats.org/drawingml/2006/main" sz="3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a</m:t>
                        </m:r>
                      </m:sup>
                    </m:sSup>
                    <m:sSub>
                      <m:e>
                        <m:r>
                          <a:rPr xmlns:a="http://schemas.openxmlformats.org/drawingml/2006/main" sz="3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v</m:t>
                        </m:r>
                      </m:e>
                      <m:sub>
                        <m:r>
                          <a:rPr xmlns:a="http://schemas.openxmlformats.org/drawingml/2006/main" sz="3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a</m:t>
                        </m:r>
                      </m:sub>
                    </m:sSub>
                    <m:r>
                      <a:rPr xmlns:a="http://schemas.openxmlformats.org/drawingml/2006/main" sz="3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limUpp>
                      <m:e>
                        <m:r>
                          <a:rPr xmlns:a="http://schemas.openxmlformats.org/drawingml/2006/main" sz="3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ρ</m:t>
                        </m:r>
                      </m:e>
                      <m:lim>
                        <m:r>
                          <a:rPr xmlns:a="http://schemas.openxmlformats.org/drawingml/2006/main" sz="3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̂</m:t>
                        </m:r>
                      </m:lim>
                    </m:limUpp>
                    <m:r>
                      <a:rPr xmlns:a="http://schemas.openxmlformats.org/drawingml/2006/main" sz="3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limUpp>
                      <m:e>
                        <m:r>
                          <a:rPr xmlns:a="http://schemas.openxmlformats.org/drawingml/2006/main" sz="3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p</m:t>
                        </m:r>
                      </m:e>
                      <m:lim>
                        <m:r>
                          <a:rPr xmlns:a="http://schemas.openxmlformats.org/drawingml/2006/main" sz="3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̂</m:t>
                        </m:r>
                      </m:lim>
                    </m:limUpp>
                    <m:r>
                      <a:rPr xmlns:a="http://schemas.openxmlformats.org/drawingml/2006/main" sz="3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m:oMathPara>
              </a14:m>
              <a:endParaRPr sz="3400"/>
            </a:p>
          </p:txBody>
        </p:sp>
        <p:sp>
          <p:nvSpPr>
            <p:cNvPr id="292" name="Equation"/>
            <p:cNvSpPr txBox="1"/>
            <p:nvPr/>
          </p:nvSpPr>
          <p:spPr>
            <a:xfrm>
              <a:off x="0" y="1232208"/>
              <a:ext cx="5463279" cy="4663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algn="l" defTabSz="914400" latinLnBrk="1">
                <a:defRPr sz="1800"/>
              </a:pPr>
              <a14:m>
                <m:oMathPara>
                  <m:oMathParaPr>
                    <m:jc m:val="centerGroup"/>
                  </m:oMathParaPr>
                  <m:oMath>
                    <m:sSup>
                      <m:e>
                        <m:r>
                          <a:rPr xmlns:a="http://schemas.openxmlformats.org/drawingml/2006/main" sz="33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q</m:t>
                        </m:r>
                      </m:e>
                      <m:sup>
                        <m:r>
                          <a:rPr xmlns:a="http://schemas.openxmlformats.org/drawingml/2006/main" sz="33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a</m:t>
                        </m:r>
                      </m:sup>
                    </m:sSup>
                    <m:r>
                      <a:rPr xmlns:a="http://schemas.openxmlformats.org/drawingml/2006/main" sz="33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xmlns:a="http://schemas.openxmlformats.org/drawingml/2006/main" sz="33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limUpp>
                      <m:e>
                        <m:r>
                          <a:rPr xmlns:a="http://schemas.openxmlformats.org/drawingml/2006/main" sz="33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ρ</m:t>
                        </m:r>
                      </m:e>
                      <m:lim>
                        <m:r>
                          <a:rPr xmlns:a="http://schemas.openxmlformats.org/drawingml/2006/main" sz="33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̂</m:t>
                        </m:r>
                      </m:lim>
                    </m:limUpp>
                    <m:r>
                      <a:rPr xmlns:a="http://schemas.openxmlformats.org/drawingml/2006/main" sz="33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limUpp>
                      <m:e>
                        <m:r>
                          <a:rPr xmlns:a="http://schemas.openxmlformats.org/drawingml/2006/main" sz="33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p</m:t>
                        </m:r>
                      </m:e>
                      <m:lim>
                        <m:r>
                          <a:rPr xmlns:a="http://schemas.openxmlformats.org/drawingml/2006/main" sz="33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̂</m:t>
                        </m:r>
                      </m:lim>
                    </m:limUpp>
                    <m:r>
                      <a:rPr xmlns:a="http://schemas.openxmlformats.org/drawingml/2006/main" sz="33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</m:t>
                    </m:r>
                    <m:sSup>
                      <m:e>
                        <m:r>
                          <a:rPr xmlns:a="http://schemas.openxmlformats.org/drawingml/2006/main" sz="33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v</m:t>
                        </m:r>
                      </m:e>
                      <m:sup>
                        <m:r>
                          <a:rPr xmlns:a="http://schemas.openxmlformats.org/drawingml/2006/main" sz="33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a</m:t>
                        </m:r>
                      </m:sup>
                    </m:sSup>
                    <m:r>
                      <a:rPr xmlns:a="http://schemas.openxmlformats.org/drawingml/2006/main" sz="33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p>
                      <m:e>
                        <m:r>
                          <a:rPr xmlns:a="http://schemas.openxmlformats.org/drawingml/2006/main" sz="33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γ</m:t>
                        </m:r>
                      </m:e>
                      <m:sup>
                        <m:r>
                          <a:rPr xmlns:a="http://schemas.openxmlformats.org/drawingml/2006/main" sz="33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sSup>
                      <m:e>
                        <m:r>
                          <a:rPr xmlns:a="http://schemas.openxmlformats.org/drawingml/2006/main" sz="33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v</m:t>
                        </m:r>
                      </m:e>
                      <m:sup>
                        <m:r>
                          <a:rPr xmlns:a="http://schemas.openxmlformats.org/drawingml/2006/main" sz="33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b</m:t>
                        </m:r>
                      </m:sup>
                    </m:sSup>
                    <m:sSub>
                      <m:e>
                        <m:r>
                          <a:rPr xmlns:a="http://schemas.openxmlformats.org/drawingml/2006/main" sz="33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v</m:t>
                        </m:r>
                      </m:e>
                      <m:sub>
                        <m:r>
                          <a:rPr xmlns:a="http://schemas.openxmlformats.org/drawingml/2006/main" sz="33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b</m:t>
                        </m:r>
                      </m:sub>
                    </m:sSub>
                    <m:r>
                      <a:rPr xmlns:a="http://schemas.openxmlformats.org/drawingml/2006/main" sz="33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limUpp>
                      <m:e>
                        <m:r>
                          <a:rPr xmlns:a="http://schemas.openxmlformats.org/drawingml/2006/main" sz="33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ρ</m:t>
                        </m:r>
                      </m:e>
                      <m:lim>
                        <m:r>
                          <a:rPr xmlns:a="http://schemas.openxmlformats.org/drawingml/2006/main" sz="33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̂</m:t>
                        </m:r>
                      </m:lim>
                    </m:limUpp>
                    <m:r>
                      <a:rPr xmlns:a="http://schemas.openxmlformats.org/drawingml/2006/main" sz="33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limUpp>
                      <m:e>
                        <m:r>
                          <a:rPr xmlns:a="http://schemas.openxmlformats.org/drawingml/2006/main" sz="33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p</m:t>
                        </m:r>
                      </m:e>
                      <m:lim>
                        <m:r>
                          <a:rPr xmlns:a="http://schemas.openxmlformats.org/drawingml/2006/main" sz="33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̂</m:t>
                        </m:r>
                      </m:lim>
                    </m:limUpp>
                    <m:r>
                      <a:rPr xmlns:a="http://schemas.openxmlformats.org/drawingml/2006/main" sz="33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</m:t>
                    </m:r>
                    <m:sSup>
                      <m:e>
                        <m:r>
                          <a:rPr xmlns:a="http://schemas.openxmlformats.org/drawingml/2006/main" sz="33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v</m:t>
                        </m:r>
                      </m:e>
                      <m:sup>
                        <m:r>
                          <a:rPr xmlns:a="http://schemas.openxmlformats.org/drawingml/2006/main" sz="33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a</m:t>
                        </m:r>
                      </m:sup>
                    </m:sSup>
                  </m:oMath>
                </m:oMathPara>
              </a14:m>
              <a:endParaRPr sz="3300"/>
            </a:p>
          </p:txBody>
        </p:sp>
        <p:sp>
          <p:nvSpPr>
            <p:cNvPr id="293" name="Equation"/>
            <p:cNvSpPr txBox="1"/>
            <p:nvPr/>
          </p:nvSpPr>
          <p:spPr>
            <a:xfrm>
              <a:off x="6022957" y="1217985"/>
              <a:ext cx="3894672" cy="49479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algn="l" defTabSz="914400" latinLnBrk="1">
                <a:defRPr sz="1800"/>
              </a:pPr>
              <a14:m>
                <m:oMathPara>
                  <m:oMathParaPr>
                    <m:jc m:val="centerGroup"/>
                  </m:oMathParaPr>
                  <m:oMath>
                    <m:sSup>
                      <m:e>
                        <m:r>
                          <m:rPr>
                            <m:sty m:val="p"/>
                          </m:rPr>
                          <a:rPr xmlns:a="http://schemas.openxmlformats.org/drawingml/2006/main" sz="3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Π</m:t>
                        </m:r>
                      </m:e>
                      <m:sup>
                        <m:r>
                          <a:rPr xmlns:a="http://schemas.openxmlformats.org/drawingml/2006/main" sz="3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a</m:t>
                        </m:r>
                        <m:r>
                          <a:rPr xmlns:a="http://schemas.openxmlformats.org/drawingml/2006/main" sz="3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b</m:t>
                        </m:r>
                      </m:sup>
                    </m:sSup>
                    <m:r>
                      <a:rPr xmlns:a="http://schemas.openxmlformats.org/drawingml/2006/main" sz="3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e>
                        <m:r>
                          <a:rPr xmlns:a="http://schemas.openxmlformats.org/drawingml/2006/main" sz="3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γ</m:t>
                        </m:r>
                      </m:e>
                      <m:sup>
                        <m:r>
                          <a:rPr xmlns:a="http://schemas.openxmlformats.org/drawingml/2006/main" sz="3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xmlns:a="http://schemas.openxmlformats.org/drawingml/2006/main" sz="3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limUpp>
                      <m:e>
                        <m:r>
                          <a:rPr xmlns:a="http://schemas.openxmlformats.org/drawingml/2006/main" sz="3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ρ</m:t>
                        </m:r>
                      </m:e>
                      <m:lim>
                        <m:r>
                          <a:rPr xmlns:a="http://schemas.openxmlformats.org/drawingml/2006/main" sz="3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̂</m:t>
                        </m:r>
                      </m:lim>
                    </m:limUpp>
                    <m:r>
                      <a:rPr xmlns:a="http://schemas.openxmlformats.org/drawingml/2006/main" sz="3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limUpp>
                      <m:e>
                        <m:r>
                          <a:rPr xmlns:a="http://schemas.openxmlformats.org/drawingml/2006/main" sz="3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p</m:t>
                        </m:r>
                      </m:e>
                      <m:lim>
                        <m:r>
                          <a:rPr xmlns:a="http://schemas.openxmlformats.org/drawingml/2006/main" sz="3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̂</m:t>
                        </m:r>
                      </m:lim>
                    </m:limUpp>
                    <m:r>
                      <a:rPr xmlns:a="http://schemas.openxmlformats.org/drawingml/2006/main" sz="3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</m:t>
                    </m:r>
                    <m:sSup>
                      <m:e>
                        <m:r>
                          <a:rPr xmlns:a="http://schemas.openxmlformats.org/drawingml/2006/main" sz="3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v</m:t>
                        </m:r>
                      </m:e>
                      <m:sup>
                        <m:r>
                          <a:rPr xmlns:a="http://schemas.openxmlformats.org/drawingml/2006/main" sz="3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⟨</m:t>
                        </m:r>
                        <m:r>
                          <a:rPr xmlns:a="http://schemas.openxmlformats.org/drawingml/2006/main" sz="3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a</m:t>
                        </m:r>
                      </m:sup>
                    </m:sSup>
                    <m:sSup>
                      <m:e>
                        <m:r>
                          <a:rPr xmlns:a="http://schemas.openxmlformats.org/drawingml/2006/main" sz="3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v</m:t>
                        </m:r>
                      </m:e>
                      <m:sup>
                        <m:r>
                          <a:rPr xmlns:a="http://schemas.openxmlformats.org/drawingml/2006/main" sz="3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b</m:t>
                        </m:r>
                        <m:r>
                          <a:rPr xmlns:a="http://schemas.openxmlformats.org/drawingml/2006/main" sz="3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⟩</m:t>
                        </m:r>
                      </m:sup>
                    </m:sSup>
                  </m:oMath>
                </m:oMathPara>
              </a14:m>
              <a:endParaRPr sz="3600"/>
            </a:p>
          </p:txBody>
        </p:sp>
      </p:grpSp>
      <p:grpSp>
        <p:nvGrpSpPr>
          <p:cNvPr id="302" name="Group"/>
          <p:cNvGrpSpPr/>
          <p:nvPr/>
        </p:nvGrpSpPr>
        <p:grpSpPr>
          <a:xfrm>
            <a:off x="696197" y="4236786"/>
            <a:ext cx="11327348" cy="1972738"/>
            <a:chOff x="0" y="0"/>
            <a:chExt cx="11327346" cy="1972736"/>
          </a:xfrm>
        </p:grpSpPr>
        <p:grpSp>
          <p:nvGrpSpPr>
            <p:cNvPr id="297" name="Group"/>
            <p:cNvGrpSpPr/>
            <p:nvPr/>
          </p:nvGrpSpPr>
          <p:grpSpPr>
            <a:xfrm>
              <a:off x="0" y="0"/>
              <a:ext cx="11327347" cy="1130219"/>
              <a:chOff x="0" y="0"/>
              <a:chExt cx="11327346" cy="1130218"/>
            </a:xfrm>
          </p:grpSpPr>
          <p:sp>
            <p:nvSpPr>
              <p:cNvPr id="295" name="Eliminating higher order terms on peculiar velocities"/>
              <p:cNvSpPr/>
              <p:nvPr/>
            </p:nvSpPr>
            <p:spPr>
              <a:xfrm>
                <a:off x="0" y="0"/>
                <a:ext cx="11327347" cy="63500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spAutoFit/>
              </a:bodyPr>
              <a:lstStyle/>
              <a:p>
                <a:pPr algn="l">
                  <a:defRPr sz="3600">
                    <a:solidFill>
                      <a:srgbClr val="FF2600"/>
                    </a:solidFill>
                  </a:defRPr>
                </a:pPr>
                <a:r>
                  <a:rPr sz="3000">
                    <a:solidFill>
                      <a:srgbClr val="000000"/>
                    </a:solidFill>
                    <a:latin typeface="Arial Black"/>
                    <a:ea typeface="Arial Black"/>
                    <a:cs typeface="Arial Black"/>
                    <a:sym typeface="Arial Black"/>
                  </a:rPr>
                  <a:t>Eliminating higher order terms on peculiar velocities</a:t>
                </a:r>
                <a:r>
                  <a:rPr sz="3000">
                    <a:latin typeface="Arial Black"/>
                    <a:ea typeface="Arial Black"/>
                    <a:cs typeface="Arial Black"/>
                    <a:sym typeface="Arial Black"/>
                  </a:rPr>
                  <a:t> </a:t>
                </a:r>
              </a:p>
            </p:txBody>
          </p:sp>
          <p:sp>
            <p:nvSpPr>
              <p:cNvPr id="296" name="Equation"/>
              <p:cNvSpPr txBox="1"/>
              <p:nvPr/>
            </p:nvSpPr>
            <p:spPr>
              <a:xfrm>
                <a:off x="3880817" y="735009"/>
                <a:ext cx="2718860" cy="39521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l" defTabSz="914400" latinLnBrk="1">
                  <a:defRPr sz="1800"/>
                </a:pPr>
                <a14:m>
                  <m:oMathPara>
                    <m:oMathParaPr>
                      <m:jc m:val="centerGroup"/>
                    </m:oMathParaPr>
                    <m:oMath>
                      <m:sSup>
                        <m:e>
                          <m:r>
                            <a:rPr xmlns:a="http://schemas.openxmlformats.org/drawingml/2006/main" sz="35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v</m:t>
                          </m:r>
                        </m:e>
                        <m:sup>
                          <m:r>
                            <a:rPr xmlns:a="http://schemas.openxmlformats.org/drawingml/2006/main" sz="35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a</m:t>
                          </m:r>
                        </m:sup>
                      </m:sSup>
                      <m:r>
                        <a:rPr xmlns:a="http://schemas.openxmlformats.org/drawingml/2006/main" sz="35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≪</m:t>
                      </m:r>
                      <m:r>
                        <a:rPr xmlns:a="http://schemas.openxmlformats.org/drawingml/2006/main" sz="35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1,</m:t>
                      </m:r>
                      <m:r>
                        <a:rPr xmlns:a="http://schemas.openxmlformats.org/drawingml/2006/main" sz="35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γ</m:t>
                      </m:r>
                      <m:r>
                        <a:rPr xmlns:a="http://schemas.openxmlformats.org/drawingml/2006/main" sz="35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≈</m:t>
                      </m:r>
                      <m:r>
                        <a:rPr xmlns:a="http://schemas.openxmlformats.org/drawingml/2006/main" sz="35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sz="3500"/>
              </a:p>
            </p:txBody>
          </p:sp>
        </p:grpSp>
        <p:grpSp>
          <p:nvGrpSpPr>
            <p:cNvPr id="301" name="Group"/>
            <p:cNvGrpSpPr/>
            <p:nvPr/>
          </p:nvGrpSpPr>
          <p:grpSpPr>
            <a:xfrm>
              <a:off x="478230" y="1427830"/>
              <a:ext cx="7643549" cy="544907"/>
              <a:chOff x="0" y="0"/>
              <a:chExt cx="7643547" cy="544906"/>
            </a:xfrm>
          </p:grpSpPr>
          <p:sp>
            <p:nvSpPr>
              <p:cNvPr id="298" name="Equation"/>
              <p:cNvSpPr txBox="1"/>
              <p:nvPr/>
            </p:nvSpPr>
            <p:spPr>
              <a:xfrm>
                <a:off x="0" y="79525"/>
                <a:ext cx="1408610" cy="46538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l" defTabSz="914400" latinLnBrk="1">
                  <a:defRPr sz="1800"/>
                </a:pPr>
                <a14:m>
                  <m:oMathPara>
                    <m:oMathParaPr>
                      <m:jc m:val="centerGroup"/>
                    </m:oMathParaPr>
                    <m:oMath>
                      <m:r>
                        <a:rPr xmlns:a="http://schemas.openxmlformats.org/drawingml/2006/main" sz="41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ρ</m:t>
                      </m:r>
                      <m:r>
                        <a:rPr xmlns:a="http://schemas.openxmlformats.org/drawingml/2006/main" sz="41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limUpp>
                        <m:e>
                          <m:r>
                            <a:rPr xmlns:a="http://schemas.openxmlformats.org/drawingml/2006/main" sz="41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ρ</m:t>
                          </m:r>
                        </m:e>
                        <m:lim>
                          <m:r>
                            <a:rPr xmlns:a="http://schemas.openxmlformats.org/drawingml/2006/main" sz="41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̂</m:t>
                          </m:r>
                        </m:lim>
                      </m:limUpp>
                      <m:r>
                        <a:rPr xmlns:a="http://schemas.openxmlformats.org/drawingml/2006/main" sz="41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</m:oMath>
                  </m:oMathPara>
                </a14:m>
                <a:endParaRPr sz="4100"/>
              </a:p>
            </p:txBody>
          </p:sp>
          <p:sp>
            <p:nvSpPr>
              <p:cNvPr id="299" name="Equation"/>
              <p:cNvSpPr txBox="1"/>
              <p:nvPr/>
            </p:nvSpPr>
            <p:spPr>
              <a:xfrm>
                <a:off x="1856048" y="80322"/>
                <a:ext cx="2012228" cy="44466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l" defTabSz="914400" latinLnBrk="1">
                  <a:defRPr sz="1800"/>
                </a:pPr>
                <a14:m>
                  <m:oMathPara>
                    <m:oMathParaPr>
                      <m:jc m:val="centerGroup"/>
                    </m:oMathParaPr>
                    <m:oMath>
                      <m:sSup>
                        <m:e>
                          <m:r>
                            <a:rPr xmlns:a="http://schemas.openxmlformats.org/drawingml/2006/main" sz="39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q</m:t>
                          </m:r>
                        </m:e>
                        <m:sup>
                          <m:r>
                            <a:rPr xmlns:a="http://schemas.openxmlformats.org/drawingml/2006/main" sz="39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a</m:t>
                          </m:r>
                        </m:sup>
                      </m:sSup>
                      <m:r>
                        <a:rPr xmlns:a="http://schemas.openxmlformats.org/drawingml/2006/main" sz="39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limUpp>
                        <m:e>
                          <m:r>
                            <a:rPr xmlns:a="http://schemas.openxmlformats.org/drawingml/2006/main" sz="39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ρ</m:t>
                          </m:r>
                        </m:e>
                        <m:lim>
                          <m:r>
                            <a:rPr xmlns:a="http://schemas.openxmlformats.org/drawingml/2006/main" sz="39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̂</m:t>
                          </m:r>
                        </m:lim>
                      </m:limUpp>
                      <m:sSup>
                        <m:e>
                          <m:r>
                            <a:rPr xmlns:a="http://schemas.openxmlformats.org/drawingml/2006/main" sz="39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v</m:t>
                          </m:r>
                        </m:e>
                        <m:sup>
                          <m:r>
                            <a:rPr xmlns:a="http://schemas.openxmlformats.org/drawingml/2006/main" sz="39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a</m:t>
                          </m:r>
                        </m:sup>
                      </m:sSup>
                      <m:r>
                        <a:rPr xmlns:a="http://schemas.openxmlformats.org/drawingml/2006/main" sz="39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</m:oMath>
                  </m:oMathPara>
                </a14:m>
                <a:endParaRPr sz="3900"/>
              </a:p>
            </p:txBody>
          </p:sp>
          <p:sp>
            <p:nvSpPr>
              <p:cNvPr id="300" name="Equation"/>
              <p:cNvSpPr txBox="1"/>
              <p:nvPr/>
            </p:nvSpPr>
            <p:spPr>
              <a:xfrm>
                <a:off x="4315715" y="0"/>
                <a:ext cx="3327833" cy="52498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l" defTabSz="914400" latinLnBrk="1">
                  <a:defRPr sz="1800"/>
                </a:pPr>
                <a14:m>
                  <m:oMathPara>
                    <m:oMathParaPr>
                      <m:jc m:val="centerGroup"/>
                    </m:oMathParaPr>
                    <m:oMath>
                      <m:r>
                        <a:rPr xmlns:a="http://schemas.openxmlformats.org/drawingml/2006/main" sz="39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p</m:t>
                      </m:r>
                      <m:r>
                        <a:rPr xmlns:a="http://schemas.openxmlformats.org/drawingml/2006/main" sz="39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xmlns:a="http://schemas.openxmlformats.org/drawingml/2006/main" sz="39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0,</m:t>
                      </m:r>
                      <m:sSup>
                        <m:e>
                          <m:r>
                            <m:rPr>
                              <m:sty m:val="p"/>
                            </m:rPr>
                            <a:rPr xmlns:a="http://schemas.openxmlformats.org/drawingml/2006/main" sz="39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Π</m:t>
                          </m:r>
                        </m:e>
                        <m:sup>
                          <m:r>
                            <a:rPr xmlns:a="http://schemas.openxmlformats.org/drawingml/2006/main" sz="39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a</m:t>
                          </m:r>
                          <m:r>
                            <a:rPr xmlns:a="http://schemas.openxmlformats.org/drawingml/2006/main" sz="39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b</m:t>
                          </m:r>
                        </m:sup>
                      </m:sSup>
                      <m:r>
                        <a:rPr xmlns:a="http://schemas.openxmlformats.org/drawingml/2006/main" sz="39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xmlns:a="http://schemas.openxmlformats.org/drawingml/2006/main" sz="39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sz="3900"/>
              </a:p>
            </p:txBody>
          </p:sp>
        </p:grpSp>
      </p:grpSp>
      <p:grpSp>
        <p:nvGrpSpPr>
          <p:cNvPr id="307" name="Group"/>
          <p:cNvGrpSpPr/>
          <p:nvPr/>
        </p:nvGrpSpPr>
        <p:grpSpPr>
          <a:xfrm>
            <a:off x="610433" y="6595049"/>
            <a:ext cx="11444857" cy="2301268"/>
            <a:chOff x="0" y="0"/>
            <a:chExt cx="11444856" cy="2301266"/>
          </a:xfrm>
        </p:grpSpPr>
        <p:grpSp>
          <p:nvGrpSpPr>
            <p:cNvPr id="305" name="Group"/>
            <p:cNvGrpSpPr/>
            <p:nvPr/>
          </p:nvGrpSpPr>
          <p:grpSpPr>
            <a:xfrm>
              <a:off x="117510" y="2345"/>
              <a:ext cx="11327347" cy="2120937"/>
              <a:chOff x="0" y="0"/>
              <a:chExt cx="11327346" cy="2120936"/>
            </a:xfrm>
          </p:grpSpPr>
          <p:sp>
            <p:nvSpPr>
              <p:cNvPr id="303" name="To handle this approximation we need cosmological models with"/>
              <p:cNvSpPr/>
              <p:nvPr/>
            </p:nvSpPr>
            <p:spPr>
              <a:xfrm>
                <a:off x="0" y="-1"/>
                <a:ext cx="11327347" cy="11684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spAutoFit/>
              </a:bodyPr>
              <a:lstStyle/>
              <a:p>
                <a:pPr algn="l">
                  <a:defRPr sz="3600">
                    <a:solidFill>
                      <a:srgbClr val="FF2600"/>
                    </a:solidFill>
                  </a:defRPr>
                </a:pPr>
                <a:r>
                  <a:rPr sz="3000">
                    <a:solidFill>
                      <a:srgbClr val="000000"/>
                    </a:solidFill>
                    <a:latin typeface="Arial Black"/>
                    <a:ea typeface="Arial Black"/>
                    <a:cs typeface="Arial Black"/>
                    <a:sym typeface="Arial Black"/>
                  </a:rPr>
                  <a:t>To handle this approximation we need cosmological models with</a:t>
                </a:r>
                <a:r>
                  <a:rPr sz="3000">
                    <a:latin typeface="Arial Black"/>
                    <a:ea typeface="Arial Black"/>
                    <a:cs typeface="Arial Black"/>
                    <a:sym typeface="Arial Black"/>
                  </a:rPr>
                  <a:t>  </a:t>
                </a:r>
              </a:p>
            </p:txBody>
          </p:sp>
          <p:sp>
            <p:nvSpPr>
              <p:cNvPr id="304" name="Equation"/>
              <p:cNvSpPr txBox="1"/>
              <p:nvPr/>
            </p:nvSpPr>
            <p:spPr>
              <a:xfrm>
                <a:off x="893870" y="1526412"/>
                <a:ext cx="8180394" cy="59452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l" defTabSz="914400" latinLnBrk="1">
                  <a:defRPr sz="1800"/>
                </a:pPr>
                <a14:m>
                  <m:oMathPara>
                    <m:oMathParaPr>
                      <m:jc m:val="centerGroup"/>
                    </m:oMathParaPr>
                    <m:oMath>
                      <m:sSup>
                        <m:e>
                          <m:r>
                            <a:rPr xmlns:a="http://schemas.openxmlformats.org/drawingml/2006/main" sz="4400" i="1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</a:rPr>
                            <m:t>T</m:t>
                          </m:r>
                        </m:e>
                        <m:sup>
                          <m:r>
                            <a:rPr xmlns:a="http://schemas.openxmlformats.org/drawingml/2006/main" sz="4400" i="1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</a:rPr>
                            <m:t>a</m:t>
                          </m:r>
                          <m:r>
                            <a:rPr xmlns:a="http://schemas.openxmlformats.org/drawingml/2006/main" sz="4400" i="1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</a:rPr>
                            <m:t>b</m:t>
                          </m:r>
                        </m:sup>
                      </m:sSup>
                      <m:r>
                        <a:rPr xmlns:a="http://schemas.openxmlformats.org/drawingml/2006/main" sz="4400" i="1">
                          <a:solidFill>
                            <a:srgbClr val="0432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xmlns:a="http://schemas.openxmlformats.org/drawingml/2006/main" sz="4400" i="1">
                          <a:solidFill>
                            <a:srgbClr val="0432FF"/>
                          </a:solidFill>
                          <a:latin typeface="Cambria Math" panose="02040503050406030204" pitchFamily="18" charset="0"/>
                        </a:rPr>
                        <m:t>ρ</m:t>
                      </m:r>
                      <m:sSup>
                        <m:e>
                          <m:r>
                            <a:rPr xmlns:a="http://schemas.openxmlformats.org/drawingml/2006/main" sz="4400" i="1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</a:rPr>
                            <m:t>u</m:t>
                          </m:r>
                        </m:e>
                        <m:sup>
                          <m:r>
                            <a:rPr xmlns:a="http://schemas.openxmlformats.org/drawingml/2006/main" sz="4400" i="1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</a:rPr>
                            <m:t>a</m:t>
                          </m:r>
                        </m:sup>
                      </m:sSup>
                      <m:sSup>
                        <m:e>
                          <m:r>
                            <a:rPr xmlns:a="http://schemas.openxmlformats.org/drawingml/2006/main" sz="4400" i="1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</a:rPr>
                            <m:t>u</m:t>
                          </m:r>
                        </m:e>
                        <m:sup>
                          <m:r>
                            <a:rPr xmlns:a="http://schemas.openxmlformats.org/drawingml/2006/main" sz="4400" i="1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</a:rPr>
                            <m:t>b</m:t>
                          </m:r>
                        </m:sup>
                      </m:sSup>
                      <m:r>
                        <a:rPr xmlns:a="http://schemas.openxmlformats.org/drawingml/2006/main" sz="4400" i="1">
                          <a:solidFill>
                            <a:srgbClr val="0432FF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xmlns:a="http://schemas.openxmlformats.org/drawingml/2006/main" sz="4400" i="1">
                          <a:solidFill>
                            <a:srgbClr val="0432FF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sSup>
                        <m:e>
                          <m:r>
                            <a:rPr xmlns:a="http://schemas.openxmlformats.org/drawingml/2006/main" sz="4400" i="1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</a:rPr>
                            <m:t>q</m:t>
                          </m:r>
                        </m:e>
                        <m:sup>
                          <m:r>
                            <a:rPr xmlns:a="http://schemas.openxmlformats.org/drawingml/2006/main" sz="4400" i="1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xmlns:a="http://schemas.openxmlformats.org/drawingml/2006/main" sz="4400" i="1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</a:rPr>
                            <m:t>a</m:t>
                          </m:r>
                        </m:sup>
                      </m:sSup>
                      <m:sSup>
                        <m:e>
                          <m:r>
                            <a:rPr xmlns:a="http://schemas.openxmlformats.org/drawingml/2006/main" sz="4400" i="1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</a:rPr>
                            <m:t>u</m:t>
                          </m:r>
                        </m:e>
                        <m:sup>
                          <m:r>
                            <a:rPr xmlns:a="http://schemas.openxmlformats.org/drawingml/2006/main" sz="4400" i="1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</a:rPr>
                            <m:t>b</m:t>
                          </m:r>
                          <m:r>
                            <a:rPr xmlns:a="http://schemas.openxmlformats.org/drawingml/2006/main" sz="4400" i="1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p>
                      <m:r>
                        <a:rPr xmlns:a="http://schemas.openxmlformats.org/drawingml/2006/main" sz="4400" i="1">
                          <a:solidFill>
                            <a:srgbClr val="0432FF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sSup>
                        <m:e>
                          <m:r>
                            <a:rPr xmlns:a="http://schemas.openxmlformats.org/drawingml/2006/main" sz="4400" i="1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</a:rPr>
                            <m:t>q</m:t>
                          </m:r>
                        </m:e>
                        <m:sup>
                          <m:r>
                            <a:rPr xmlns:a="http://schemas.openxmlformats.org/drawingml/2006/main" sz="4400" i="1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</a:rPr>
                            <m:t>a</m:t>
                          </m:r>
                        </m:sup>
                      </m:sSup>
                      <m:r>
                        <a:rPr xmlns:a="http://schemas.openxmlformats.org/drawingml/2006/main" sz="4400" i="1">
                          <a:solidFill>
                            <a:srgbClr val="0432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xmlns:a="http://schemas.openxmlformats.org/drawingml/2006/main" sz="4400" i="1">
                          <a:solidFill>
                            <a:srgbClr val="0432FF"/>
                          </a:solidFill>
                          <a:latin typeface="Cambria Math" panose="02040503050406030204" pitchFamily="18" charset="0"/>
                        </a:rPr>
                        <m:t>ρ</m:t>
                      </m:r>
                      <m:sSup>
                        <m:e>
                          <m:r>
                            <a:rPr xmlns:a="http://schemas.openxmlformats.org/drawingml/2006/main" sz="4400" i="1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</a:rPr>
                            <m:t>v</m:t>
                          </m:r>
                        </m:e>
                        <m:sup>
                          <m:r>
                            <a:rPr xmlns:a="http://schemas.openxmlformats.org/drawingml/2006/main" sz="4400" i="1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</a:rPr>
                            <m:t>a</m:t>
                          </m:r>
                        </m:sup>
                      </m:sSup>
                    </m:oMath>
                  </m:oMathPara>
                </a14:m>
                <a:endParaRPr sz="4400">
                  <a:solidFill>
                    <a:srgbClr val="0433FF"/>
                  </a:solidFill>
                </a:endParaRPr>
              </a:p>
            </p:txBody>
          </p:sp>
        </p:grpSp>
        <p:sp>
          <p:nvSpPr>
            <p:cNvPr id="306" name="Rectangle"/>
            <p:cNvSpPr/>
            <p:nvPr/>
          </p:nvSpPr>
          <p:spPr>
            <a:xfrm>
              <a:off x="0" y="0"/>
              <a:ext cx="11216586" cy="2301267"/>
            </a:xfrm>
            <a:prstGeom prst="rect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457200"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762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prism dir="l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3" dur="1000"/>
                                        <p:tgtEl>
                                          <p:spTgt spid="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Class="entr" nodeType="clickEffect" presetSubtype="8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8" dur="1000"/>
                                        <p:tgtEl>
                                          <p:spTgt spid="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1" presetID="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02" grpId="3"/>
      <p:bldP build="whole" bldLvl="1" animBg="1" rev="0" advAuto="0" spid="307" grpId="4"/>
      <p:bldP build="whole" bldLvl="1" animBg="1" rev="0" advAuto="0" spid="294" grpId="2"/>
      <p:bldP build="whole" bldLvl="1" animBg="1" rev="0" advAuto="0" spid="289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1" name="Group"/>
          <p:cNvGrpSpPr/>
          <p:nvPr/>
        </p:nvGrpSpPr>
        <p:grpSpPr>
          <a:xfrm>
            <a:off x="523979" y="1566795"/>
            <a:ext cx="11690040" cy="1413010"/>
            <a:chOff x="0" y="0"/>
            <a:chExt cx="11690038" cy="1413008"/>
          </a:xfrm>
        </p:grpSpPr>
        <p:sp>
          <p:nvSpPr>
            <p:cNvPr id="309" name="Solutions of Einstein’s equations compatible with"/>
            <p:cNvSpPr/>
            <p:nvPr/>
          </p:nvSpPr>
          <p:spPr>
            <a:xfrm>
              <a:off x="0" y="-1"/>
              <a:ext cx="11690039" cy="6223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algn="l">
                <a:defRPr b="1" sz="3000">
                  <a:latin typeface="Bookman Old Style"/>
                  <a:ea typeface="Bookman Old Style"/>
                  <a:cs typeface="Bookman Old Style"/>
                  <a:sym typeface="Bookman Old Style"/>
                </a:defRPr>
              </a:pPr>
              <a:r>
                <a:rPr sz="3500"/>
                <a:t>Solutions of Einstein’s equations compatible with</a:t>
              </a:r>
              <a:r>
                <a:t>     </a:t>
              </a:r>
            </a:p>
          </p:txBody>
        </p:sp>
        <p:sp>
          <p:nvSpPr>
            <p:cNvPr id="310" name="Equation"/>
            <p:cNvSpPr txBox="1"/>
            <p:nvPr/>
          </p:nvSpPr>
          <p:spPr>
            <a:xfrm>
              <a:off x="877647" y="818484"/>
              <a:ext cx="8180394" cy="59452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algn="l" defTabSz="914400" latinLnBrk="1">
                <a:defRPr sz="1800"/>
              </a:pPr>
              <a14:m>
                <m:oMathPara>
                  <m:oMathParaPr>
                    <m:jc m:val="centerGroup"/>
                  </m:oMathParaPr>
                  <m:oMath>
                    <m:sSup>
                      <m:e>
                        <m:r>
                          <a:rPr xmlns:a="http://schemas.openxmlformats.org/drawingml/2006/main" sz="4400" i="1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  <m:t>T</m:t>
                        </m:r>
                      </m:e>
                      <m:sup>
                        <m:r>
                          <a:rPr xmlns:a="http://schemas.openxmlformats.org/drawingml/2006/main" sz="4400" i="1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  <m:t>a</m:t>
                        </m:r>
                        <m:r>
                          <a:rPr xmlns:a="http://schemas.openxmlformats.org/drawingml/2006/main" sz="4400" i="1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  <m:t>b</m:t>
                        </m:r>
                      </m:sup>
                    </m:sSup>
                    <m:r>
                      <a:rPr xmlns:a="http://schemas.openxmlformats.org/drawingml/2006/main" sz="4400" i="1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xmlns:a="http://schemas.openxmlformats.org/drawingml/2006/main" sz="4400" i="1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ρ</m:t>
                    </m:r>
                    <m:sSup>
                      <m:e>
                        <m:r>
                          <a:rPr xmlns:a="http://schemas.openxmlformats.org/drawingml/2006/main" sz="4400" i="1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  <m:t>u</m:t>
                        </m:r>
                      </m:e>
                      <m:sup>
                        <m:r>
                          <a:rPr xmlns:a="http://schemas.openxmlformats.org/drawingml/2006/main" sz="4400" i="1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  <m:t>a</m:t>
                        </m:r>
                      </m:sup>
                    </m:sSup>
                    <m:sSup>
                      <m:e>
                        <m:r>
                          <a:rPr xmlns:a="http://schemas.openxmlformats.org/drawingml/2006/main" sz="4400" i="1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  <m:t>u</m:t>
                        </m:r>
                      </m:e>
                      <m:sup>
                        <m:r>
                          <a:rPr xmlns:a="http://schemas.openxmlformats.org/drawingml/2006/main" sz="4400" i="1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  <m:t>b</m:t>
                        </m:r>
                      </m:sup>
                    </m:sSup>
                    <m:r>
                      <a:rPr xmlns:a="http://schemas.openxmlformats.org/drawingml/2006/main" sz="4400" i="1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xmlns:a="http://schemas.openxmlformats.org/drawingml/2006/main" sz="4400" i="1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2</m:t>
                    </m:r>
                    <m:sSup>
                      <m:e>
                        <m:r>
                          <a:rPr xmlns:a="http://schemas.openxmlformats.org/drawingml/2006/main" sz="4400" i="1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  <m:t>q</m:t>
                        </m:r>
                      </m:e>
                      <m:sup>
                        <m:r>
                          <a:rPr xmlns:a="http://schemas.openxmlformats.org/drawingml/2006/main" sz="4400" i="1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xmlns:a="http://schemas.openxmlformats.org/drawingml/2006/main" sz="4400" i="1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  <m:t>a</m:t>
                        </m:r>
                      </m:sup>
                    </m:sSup>
                    <m:sSup>
                      <m:e>
                        <m:r>
                          <a:rPr xmlns:a="http://schemas.openxmlformats.org/drawingml/2006/main" sz="4400" i="1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  <m:t>u</m:t>
                        </m:r>
                      </m:e>
                      <m:sup>
                        <m:r>
                          <a:rPr xmlns:a="http://schemas.openxmlformats.org/drawingml/2006/main" sz="4400" i="1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  <m:t>b</m:t>
                        </m:r>
                        <m:r>
                          <a:rPr xmlns:a="http://schemas.openxmlformats.org/drawingml/2006/main" sz="4400" i="1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  <m:r>
                      <a:rPr xmlns:a="http://schemas.openxmlformats.org/drawingml/2006/main" sz="4400" i="1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p>
                      <m:e>
                        <m:r>
                          <a:rPr xmlns:a="http://schemas.openxmlformats.org/drawingml/2006/main" sz="4400" i="1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  <m:t>q</m:t>
                        </m:r>
                      </m:e>
                      <m:sup>
                        <m:r>
                          <a:rPr xmlns:a="http://schemas.openxmlformats.org/drawingml/2006/main" sz="4400" i="1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  <m:t>a</m:t>
                        </m:r>
                      </m:sup>
                    </m:sSup>
                    <m:r>
                      <a:rPr xmlns:a="http://schemas.openxmlformats.org/drawingml/2006/main" sz="4400" i="1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xmlns:a="http://schemas.openxmlformats.org/drawingml/2006/main" sz="4400" i="1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ρ</m:t>
                    </m:r>
                    <m:sSup>
                      <m:e>
                        <m:r>
                          <a:rPr xmlns:a="http://schemas.openxmlformats.org/drawingml/2006/main" sz="4400" i="1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  <m:t>v</m:t>
                        </m:r>
                      </m:e>
                      <m:sup>
                        <m:r>
                          <a:rPr xmlns:a="http://schemas.openxmlformats.org/drawingml/2006/main" sz="4400" i="1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  <m:t>a</m:t>
                        </m:r>
                      </m:sup>
                    </m:sSup>
                  </m:oMath>
                </m:oMathPara>
              </a14:m>
              <a:endParaRPr sz="4400">
                <a:solidFill>
                  <a:srgbClr val="0433FF"/>
                </a:solidFill>
              </a:endParaRPr>
            </a:p>
          </p:txBody>
        </p:sp>
      </p:grpSp>
      <p:grpSp>
        <p:nvGrpSpPr>
          <p:cNvPr id="317" name="Group"/>
          <p:cNvGrpSpPr/>
          <p:nvPr/>
        </p:nvGrpSpPr>
        <p:grpSpPr>
          <a:xfrm>
            <a:off x="400170" y="3282737"/>
            <a:ext cx="11527735" cy="3188126"/>
            <a:chOff x="0" y="0"/>
            <a:chExt cx="11527733" cy="3188124"/>
          </a:xfrm>
        </p:grpSpPr>
        <p:sp>
          <p:nvSpPr>
            <p:cNvPr id="312" name="Szekeres models of class II"/>
            <p:cNvSpPr/>
            <p:nvPr/>
          </p:nvSpPr>
          <p:spPr>
            <a:xfrm>
              <a:off x="0" y="0"/>
              <a:ext cx="9288986" cy="5353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>
                <a:defRPr b="1" sz="2100">
                  <a:latin typeface="Bookman Old Style"/>
                  <a:ea typeface="Bookman Old Style"/>
                  <a:cs typeface="Bookman Old Style"/>
                  <a:sym typeface="Bookman Old Style"/>
                </a:defRPr>
              </a:pPr>
              <a:r>
                <a:rPr sz="3200">
                  <a:solidFill>
                    <a:srgbClr val="FF2600"/>
                  </a:solidFill>
                </a:rPr>
                <a:t>Szekeres models of class II</a:t>
              </a:r>
              <a:r>
                <a:t> </a:t>
              </a:r>
            </a:p>
          </p:txBody>
        </p:sp>
        <p:sp>
          <p:nvSpPr>
            <p:cNvPr id="313" name="Rectangle"/>
            <p:cNvSpPr/>
            <p:nvPr/>
          </p:nvSpPr>
          <p:spPr>
            <a:xfrm>
              <a:off x="71211" y="600989"/>
              <a:ext cx="11456523" cy="2587136"/>
            </a:xfrm>
            <a:prstGeom prst="rect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457200"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762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314" name="Equation"/>
            <p:cNvSpPr txBox="1"/>
            <p:nvPr/>
          </p:nvSpPr>
          <p:spPr>
            <a:xfrm>
              <a:off x="1782919" y="600555"/>
              <a:ext cx="5723148" cy="105441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algn="l" defTabSz="914400" latinLnBrk="1">
                <a:defRPr sz="1800"/>
              </a:pPr>
              <a14:m>
                <m:oMathPara>
                  <m:oMathParaPr>
                    <m:jc m:val="centerGroup"/>
                  </m:oMathParaPr>
                  <m:oMath>
                    <m:r>
                      <a:rPr xmlns:a="http://schemas.openxmlformats.org/drawingml/2006/main" sz="27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d</m:t>
                    </m:r>
                    <m:sSup>
                      <m:e>
                        <m:r>
                          <a:rPr xmlns:a="http://schemas.openxmlformats.org/drawingml/2006/main" sz="27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s</m:t>
                        </m:r>
                      </m:e>
                      <m:sup>
                        <m:r>
                          <a:rPr xmlns:a="http://schemas.openxmlformats.org/drawingml/2006/main" sz="27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xmlns:a="http://schemas.openxmlformats.org/drawingml/2006/main" sz="27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xmlns:a="http://schemas.openxmlformats.org/drawingml/2006/main" sz="27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-</m:t>
                    </m:r>
                    <m:r>
                      <a:rPr xmlns:a="http://schemas.openxmlformats.org/drawingml/2006/main" sz="27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d</m:t>
                    </m:r>
                    <m:sSup>
                      <m:e>
                        <m:r>
                          <a:rPr xmlns:a="http://schemas.openxmlformats.org/drawingml/2006/main" sz="27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t</m:t>
                        </m:r>
                      </m:e>
                      <m:sup>
                        <m:r>
                          <a:rPr xmlns:a="http://schemas.openxmlformats.org/drawingml/2006/main" sz="27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xmlns:a="http://schemas.openxmlformats.org/drawingml/2006/main" sz="27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p>
                      <m:e>
                        <m:r>
                          <a:rPr xmlns:a="http://schemas.openxmlformats.org/drawingml/2006/main" sz="27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a</m:t>
                        </m:r>
                      </m:e>
                      <m:sup>
                        <m:r>
                          <a:rPr xmlns:a="http://schemas.openxmlformats.org/drawingml/2006/main" sz="27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d>
                      <m:dPr>
                        <m:ctrlPr>
                          <a:rPr xmlns:a="http://schemas.openxmlformats.org/drawingml/2006/main" sz="27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  <m:begChr m:val="["/>
                        <m:endChr m:val="]"/>
                      </m:dPr>
                      <m:e>
                        <m:sSup>
                          <m:e>
                            <m:r>
                              <a:rPr xmlns:a="http://schemas.openxmlformats.org/drawingml/2006/main" sz="27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X</m:t>
                            </m:r>
                          </m:e>
                          <m:sup>
                            <m:r>
                              <a:rPr xmlns:a="http://schemas.openxmlformats.org/drawingml/2006/main" sz="27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xmlns:a="http://schemas.openxmlformats.org/drawingml/2006/main" sz="27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d</m:t>
                        </m:r>
                        <m:sSup>
                          <m:e>
                            <m:r>
                              <a:rPr xmlns:a="http://schemas.openxmlformats.org/drawingml/2006/main" sz="27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w</m:t>
                            </m:r>
                          </m:e>
                          <m:sup>
                            <m:r>
                              <a:rPr xmlns:a="http://schemas.openxmlformats.org/drawingml/2006/main" sz="27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xmlns:a="http://schemas.openxmlformats.org/drawingml/2006/main" sz="27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xmlns:a="http://schemas.openxmlformats.org/drawingml/2006/main" sz="27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  <m:type m:val="bar"/>
                          </m:fPr>
                          <m:num>
                            <m:r>
                              <a:rPr xmlns:a="http://schemas.openxmlformats.org/drawingml/2006/main" sz="27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d</m:t>
                            </m:r>
                            <m:sSup>
                              <m:e>
                                <m:r>
                                  <a:rPr xmlns:a="http://schemas.openxmlformats.org/drawingml/2006/main" sz="27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x</m:t>
                                </m:r>
                              </m:e>
                              <m:sup>
                                <m:r>
                                  <a:rPr xmlns:a="http://schemas.openxmlformats.org/drawingml/2006/main" sz="27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xmlns:a="http://schemas.openxmlformats.org/drawingml/2006/main" sz="27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xmlns:a="http://schemas.openxmlformats.org/drawingml/2006/main" sz="27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d</m:t>
                            </m:r>
                            <m:sSup>
                              <m:e>
                                <m:r>
                                  <a:rPr xmlns:a="http://schemas.openxmlformats.org/drawingml/2006/main" sz="27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y</m:t>
                                </m:r>
                              </m:e>
                              <m:sup>
                                <m:r>
                                  <a:rPr xmlns:a="http://schemas.openxmlformats.org/drawingml/2006/main" sz="27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sSup>
                              <m:e>
                                <m:r>
                                  <a:rPr xmlns:a="http://schemas.openxmlformats.org/drawingml/2006/main" sz="27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f</m:t>
                                </m:r>
                              </m:e>
                              <m:sup>
                                <m:r>
                                  <a:rPr xmlns:a="http://schemas.openxmlformats.org/drawingml/2006/main" sz="27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</m:e>
                    </m:d>
                    <m:r>
                      <a:rPr xmlns:a="http://schemas.openxmlformats.org/drawingml/2006/main" sz="27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,</m:t>
                    </m:r>
                  </m:oMath>
                </m:oMathPara>
              </a14:m>
              <a:endParaRPr sz="2700"/>
            </a:p>
          </p:txBody>
        </p:sp>
        <p:sp>
          <p:nvSpPr>
            <p:cNvPr id="315" name="Equation"/>
            <p:cNvSpPr txBox="1"/>
            <p:nvPr/>
          </p:nvSpPr>
          <p:spPr>
            <a:xfrm>
              <a:off x="1753203" y="1693049"/>
              <a:ext cx="7140689" cy="7848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algn="l" defTabSz="914400" latinLnBrk="1">
                <a:defRPr sz="1800"/>
              </a:pPr>
              <a14:m>
                <m:oMathPara>
                  <m:oMathParaPr>
                    <m:jc m:val="centerGroup"/>
                  </m:oMathParaPr>
                  <m:oMath>
                    <m:r>
                      <a:rPr xmlns:a="http://schemas.openxmlformats.org/drawingml/2006/main" sz="29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a</m:t>
                    </m:r>
                    <m:r>
                      <a:rPr xmlns:a="http://schemas.openxmlformats.org/drawingml/2006/main" sz="29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xmlns:a="http://schemas.openxmlformats.org/drawingml/2006/main" sz="29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a</m:t>
                    </m:r>
                    <m:r>
                      <a:rPr xmlns:a="http://schemas.openxmlformats.org/drawingml/2006/main" sz="29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xmlns:a="http://schemas.openxmlformats.org/drawingml/2006/main" sz="29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t</m:t>
                    </m:r>
                    <m:r>
                      <a:rPr xmlns:a="http://schemas.openxmlformats.org/drawingml/2006/main" sz="29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</m:t>
                    </m:r>
                    <m:r>
                      <a:rPr xmlns:a="http://schemas.openxmlformats.org/drawingml/2006/main" sz="29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xmlns:a="http://schemas.openxmlformats.org/drawingml/2006/main" sz="29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X</m:t>
                    </m:r>
                    <m:r>
                      <a:rPr xmlns:a="http://schemas.openxmlformats.org/drawingml/2006/main" sz="29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xmlns:a="http://schemas.openxmlformats.org/drawingml/2006/main" sz="29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X</m:t>
                    </m:r>
                    <m:r>
                      <a:rPr xmlns:a="http://schemas.openxmlformats.org/drawingml/2006/main" sz="29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xmlns:a="http://schemas.openxmlformats.org/drawingml/2006/main" sz="29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t</m:t>
                    </m:r>
                    <m:r>
                      <a:rPr xmlns:a="http://schemas.openxmlformats.org/drawingml/2006/main" sz="29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xmlns:a="http://schemas.openxmlformats.org/drawingml/2006/main" sz="29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w</m:t>
                    </m:r>
                    <m:r>
                      <a:rPr xmlns:a="http://schemas.openxmlformats.org/drawingml/2006/main" sz="29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xmlns:a="http://schemas.openxmlformats.org/drawingml/2006/main" sz="29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x</m:t>
                    </m:r>
                    <m:r>
                      <a:rPr xmlns:a="http://schemas.openxmlformats.org/drawingml/2006/main" sz="29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xmlns:a="http://schemas.openxmlformats.org/drawingml/2006/main" sz="29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y</m:t>
                    </m:r>
                    <m:r>
                      <a:rPr xmlns:a="http://schemas.openxmlformats.org/drawingml/2006/main" sz="29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</m:t>
                    </m:r>
                    <m:r>
                      <a:rPr xmlns:a="http://schemas.openxmlformats.org/drawingml/2006/main" sz="29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xmlns:a="http://schemas.openxmlformats.org/drawingml/2006/main" sz="29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f</m:t>
                    </m:r>
                    <m:r>
                      <a:rPr xmlns:a="http://schemas.openxmlformats.org/drawingml/2006/main" sz="29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xmlns:a="http://schemas.openxmlformats.org/drawingml/2006/main" sz="29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1</m:t>
                    </m:r>
                    <m:r>
                      <a:rPr xmlns:a="http://schemas.openxmlformats.org/drawingml/2006/main" sz="29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xmlns:a="http://schemas.openxmlformats.org/drawingml/2006/main" sz="29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  <m:type m:val="bar"/>
                      </m:fPr>
                      <m:num>
                        <m:r>
                          <a:rPr xmlns:a="http://schemas.openxmlformats.org/drawingml/2006/main" sz="29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xmlns:a="http://schemas.openxmlformats.org/drawingml/2006/main" sz="29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  <m:r>
                      <a:rPr xmlns:a="http://schemas.openxmlformats.org/drawingml/2006/main" sz="29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p>
                      <m:e>
                        <m:r>
                          <a:rPr xmlns:a="http://schemas.openxmlformats.org/drawingml/2006/main" sz="29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x</m:t>
                        </m:r>
                      </m:e>
                      <m:sup>
                        <m:r>
                          <a:rPr xmlns:a="http://schemas.openxmlformats.org/drawingml/2006/main" sz="29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xmlns:a="http://schemas.openxmlformats.org/drawingml/2006/main" sz="29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p>
                      <m:e>
                        <m:r>
                          <a:rPr xmlns:a="http://schemas.openxmlformats.org/drawingml/2006/main" sz="29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y</m:t>
                        </m:r>
                      </m:e>
                      <m:sup>
                        <m:r>
                          <a:rPr xmlns:a="http://schemas.openxmlformats.org/drawingml/2006/main" sz="29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xmlns:a="http://schemas.openxmlformats.org/drawingml/2006/main" sz="29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m:oMathPara>
              </a14:m>
              <a:endParaRPr sz="2900"/>
            </a:p>
          </p:txBody>
        </p:sp>
        <p:sp>
          <p:nvSpPr>
            <p:cNvPr id="316" name="Equation"/>
            <p:cNvSpPr txBox="1"/>
            <p:nvPr/>
          </p:nvSpPr>
          <p:spPr>
            <a:xfrm>
              <a:off x="1734120" y="2620114"/>
              <a:ext cx="4315099" cy="37044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algn="l" defTabSz="914400" latinLnBrk="1">
                <a:defRPr sz="1800"/>
              </a:pPr>
              <a14:m>
                <m:oMathPara>
                  <m:oMathParaPr>
                    <m:jc m:val="centerGroup"/>
                  </m:oMathParaPr>
                  <m:oMath>
                    <m:sSup>
                      <m:e>
                        <m:r>
                          <a:rPr xmlns:a="http://schemas.openxmlformats.org/drawingml/2006/main" sz="31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u</m:t>
                        </m:r>
                      </m:e>
                      <m:sup>
                        <m:r>
                          <a:rPr xmlns:a="http://schemas.openxmlformats.org/drawingml/2006/main" sz="31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a</m:t>
                        </m:r>
                      </m:sup>
                    </m:sSup>
                    <m:r>
                      <a:rPr xmlns:a="http://schemas.openxmlformats.org/drawingml/2006/main" sz="31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Sup>
                      <m:e>
                        <m:r>
                          <a:rPr xmlns:a="http://schemas.openxmlformats.org/drawingml/2006/main" sz="31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δ</m:t>
                        </m:r>
                      </m:e>
                      <m:sub>
                        <m:r>
                          <a:rPr xmlns:a="http://schemas.openxmlformats.org/drawingml/2006/main" sz="31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t</m:t>
                        </m:r>
                      </m:sub>
                      <m:sup>
                        <m:r>
                          <a:rPr xmlns:a="http://schemas.openxmlformats.org/drawingml/2006/main" sz="31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a</m:t>
                        </m:r>
                      </m:sup>
                    </m:sSubSup>
                    <m:r>
                      <a:rPr xmlns:a="http://schemas.openxmlformats.org/drawingml/2006/main" sz="31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e>
                        <m:limUpp>
                          <m:e>
                            <m:r>
                              <a:rPr xmlns:a="http://schemas.openxmlformats.org/drawingml/2006/main" sz="31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u</m:t>
                            </m:r>
                          </m:e>
                          <m:lim>
                            <m:r>
                              <a:rPr xmlns:a="http://schemas.openxmlformats.org/drawingml/2006/main" sz="31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·</m:t>
                            </m:r>
                          </m:lim>
                        </m:limUpp>
                      </m:e>
                      <m:sub>
                        <m:r>
                          <a:rPr xmlns:a="http://schemas.openxmlformats.org/drawingml/2006/main" sz="31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a</m:t>
                        </m:r>
                      </m:sub>
                    </m:sSub>
                    <m:r>
                      <a:rPr xmlns:a="http://schemas.openxmlformats.org/drawingml/2006/main" sz="31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xmlns:a="http://schemas.openxmlformats.org/drawingml/2006/main" sz="31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0,</m:t>
                    </m:r>
                    <m:sSub>
                      <m:e>
                        <m:r>
                          <a:rPr xmlns:a="http://schemas.openxmlformats.org/drawingml/2006/main" sz="31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σ</m:t>
                        </m:r>
                      </m:e>
                      <m:sub>
                        <m:r>
                          <a:rPr xmlns:a="http://schemas.openxmlformats.org/drawingml/2006/main" sz="31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a</m:t>
                        </m:r>
                        <m:r>
                          <a:rPr xmlns:a="http://schemas.openxmlformats.org/drawingml/2006/main" sz="31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b</m:t>
                        </m:r>
                      </m:sub>
                    </m:sSub>
                    <m:r>
                      <a:rPr xmlns:a="http://schemas.openxmlformats.org/drawingml/2006/main" sz="31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≠</m:t>
                    </m:r>
                    <m:r>
                      <a:rPr xmlns:a="http://schemas.openxmlformats.org/drawingml/2006/main" sz="31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0</m:t>
                    </m:r>
                  </m:oMath>
                </m:oMathPara>
              </a14:m>
              <a:endParaRPr sz="3100"/>
            </a:p>
          </p:txBody>
        </p:sp>
      </p:grpSp>
      <p:grpSp>
        <p:nvGrpSpPr>
          <p:cNvPr id="320" name="Group"/>
          <p:cNvGrpSpPr/>
          <p:nvPr/>
        </p:nvGrpSpPr>
        <p:grpSpPr>
          <a:xfrm>
            <a:off x="545680" y="7010337"/>
            <a:ext cx="11913440" cy="1865529"/>
            <a:chOff x="0" y="0"/>
            <a:chExt cx="11913439" cy="1865527"/>
          </a:xfrm>
        </p:grpSpPr>
        <p:sp>
          <p:nvSpPr>
            <p:cNvPr id="318" name="Nájera, S., &amp; Sussman, R. A. (2020). Pancakes as opposed to Swiss cheese. Classical and Quantum Gravity, 38(1), 015016"/>
            <p:cNvSpPr txBox="1"/>
            <p:nvPr/>
          </p:nvSpPr>
          <p:spPr>
            <a:xfrm>
              <a:off x="41236" y="0"/>
              <a:ext cx="10273602" cy="79931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marL="347265" indent="-347265" algn="l">
                <a:buSzPct val="145000"/>
                <a:buChar char="•"/>
                <a:defRPr b="1" sz="2500">
                  <a:latin typeface="Times New Roman"/>
                  <a:ea typeface="Times New Roman"/>
                  <a:cs typeface="Times New Roman"/>
                  <a:sym typeface="Times New Roman"/>
                </a:defRPr>
              </a:lvl1pPr>
            </a:lstStyle>
            <a:p>
              <a:pPr/>
              <a:r>
                <a:t>Nájera, S., &amp; Sussman, R. A. (2020). Pancakes as opposed to Swiss cheese. Classical and Quantum Gravity, 38(1), 015016</a:t>
              </a:r>
            </a:p>
          </p:txBody>
        </p:sp>
        <p:sp>
          <p:nvSpPr>
            <p:cNvPr id="319" name="Nájera, S., &amp; Sussman, R. A. (2021). Non-comoving cold dark matter in a ΛCDM background. The European Physical Journal C, 81(4), 1-14"/>
            <p:cNvSpPr txBox="1"/>
            <p:nvPr/>
          </p:nvSpPr>
          <p:spPr>
            <a:xfrm>
              <a:off x="0" y="1066215"/>
              <a:ext cx="11913440" cy="79931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marL="347265" indent="-347265" algn="l">
                <a:buSzPct val="145000"/>
                <a:buChar char="•"/>
                <a:defRPr b="1" sz="2500">
                  <a:latin typeface="Times New Roman"/>
                  <a:ea typeface="Times New Roman"/>
                  <a:cs typeface="Times New Roman"/>
                  <a:sym typeface="Times New Roman"/>
                </a:defRPr>
              </a:lvl1pPr>
            </a:lstStyle>
            <a:p>
              <a:pPr/>
              <a:r>
                <a:t>Nájera, S., &amp; Sussman, R. A. (2021). Non-comoving cold dark matter in a ΛCDM background. The European Physical Journal C, 81(4), 1-14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prism dir="l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000"/>
                                        <p:tgtEl>
                                          <p:spTgt spid="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8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Class="entr" nodeType="clickEffect" presetSubtype="8" presetID="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11" grpId="1"/>
      <p:bldP build="whole" bldLvl="1" animBg="1" rev="0" advAuto="0" spid="317" grpId="2"/>
      <p:bldP build="whole" bldLvl="1" animBg="1" rev="0" advAuto="0" spid="320" grpId="3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1" name="Group"/>
          <p:cNvGrpSpPr/>
          <p:nvPr/>
        </p:nvGrpSpPr>
        <p:grpSpPr>
          <a:xfrm>
            <a:off x="441455" y="1562984"/>
            <a:ext cx="11757759" cy="5047622"/>
            <a:chOff x="0" y="0"/>
            <a:chExt cx="11757758" cy="5047620"/>
          </a:xfrm>
        </p:grpSpPr>
        <p:sp>
          <p:nvSpPr>
            <p:cNvPr id="322" name="Equation"/>
            <p:cNvSpPr txBox="1"/>
            <p:nvPr/>
          </p:nvSpPr>
          <p:spPr>
            <a:xfrm>
              <a:off x="585600" y="789523"/>
              <a:ext cx="4859239" cy="79037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algn="l" defTabSz="914400" latinLnBrk="1">
                <a:defRPr sz="1800"/>
              </a:pPr>
              <a14:m>
                <m:oMathPara>
                  <m:oMathParaPr>
                    <m:jc m:val="centerGroup"/>
                  </m:oMathParaPr>
                  <m:oMath>
                    <m:r>
                      <a:rPr xmlns:a="http://schemas.openxmlformats.org/drawingml/2006/main" sz="27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d</m:t>
                    </m:r>
                    <m:sSup>
                      <m:e>
                        <m:r>
                          <a:rPr xmlns:a="http://schemas.openxmlformats.org/drawingml/2006/main" sz="27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s</m:t>
                        </m:r>
                      </m:e>
                      <m:sup>
                        <m:r>
                          <a:rPr xmlns:a="http://schemas.openxmlformats.org/drawingml/2006/main" sz="27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xmlns:a="http://schemas.openxmlformats.org/drawingml/2006/main" sz="27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xmlns:a="http://schemas.openxmlformats.org/drawingml/2006/main" sz="27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-</m:t>
                    </m:r>
                    <m:f>
                      <m:fPr>
                        <m:ctrlPr>
                          <a:rPr xmlns:a="http://schemas.openxmlformats.org/drawingml/2006/main" sz="27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  <m:type m:val="bar"/>
                      </m:fPr>
                      <m:num>
                        <m:sSup>
                          <m:e>
                            <m:r>
                              <a:rPr xmlns:a="http://schemas.openxmlformats.org/drawingml/2006/main" sz="27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N</m:t>
                            </m:r>
                          </m:e>
                          <m:sup>
                            <m:r>
                              <a:rPr xmlns:a="http://schemas.openxmlformats.org/drawingml/2006/main" sz="27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sSup>
                          <m:e>
                            <m:r>
                              <a:rPr xmlns:a="http://schemas.openxmlformats.org/drawingml/2006/main" sz="27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L</m:t>
                            </m:r>
                          </m:e>
                          <m:sup>
                            <m:r>
                              <a:rPr xmlns:a="http://schemas.openxmlformats.org/drawingml/2006/main" sz="27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xmlns:a="http://schemas.openxmlformats.org/drawingml/2006/main" sz="27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d</m:t>
                    </m:r>
                    <m:sSup>
                      <m:e>
                        <m:r>
                          <a:rPr xmlns:a="http://schemas.openxmlformats.org/drawingml/2006/main" sz="27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t</m:t>
                        </m:r>
                      </m:e>
                      <m:sup>
                        <m:r>
                          <a:rPr xmlns:a="http://schemas.openxmlformats.org/drawingml/2006/main" sz="27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xmlns:a="http://schemas.openxmlformats.org/drawingml/2006/main" sz="27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xmlns:a="http://schemas.openxmlformats.org/drawingml/2006/main" sz="27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  <m:type m:val="bar"/>
                      </m:fPr>
                      <m:num>
                        <m:r>
                          <a:rPr xmlns:a="http://schemas.openxmlformats.org/drawingml/2006/main" sz="27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d</m:t>
                        </m:r>
                        <m:sSup>
                          <m:e>
                            <m:r>
                              <a:rPr xmlns:a="http://schemas.openxmlformats.org/drawingml/2006/main" sz="27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x</m:t>
                            </m:r>
                          </m:e>
                          <m:sup>
                            <m:r>
                              <a:rPr xmlns:a="http://schemas.openxmlformats.org/drawingml/2006/main" sz="27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xmlns:a="http://schemas.openxmlformats.org/drawingml/2006/main" sz="27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xmlns:a="http://schemas.openxmlformats.org/drawingml/2006/main" sz="27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d</m:t>
                        </m:r>
                        <m:sSup>
                          <m:e>
                            <m:r>
                              <a:rPr xmlns:a="http://schemas.openxmlformats.org/drawingml/2006/main" sz="27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y</m:t>
                            </m:r>
                          </m:e>
                          <m:sup>
                            <m:r>
                              <a:rPr xmlns:a="http://schemas.openxmlformats.org/drawingml/2006/main" sz="27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xmlns:a="http://schemas.openxmlformats.org/drawingml/2006/main" sz="27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xmlns:a="http://schemas.openxmlformats.org/drawingml/2006/main" sz="27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d</m:t>
                        </m:r>
                        <m:sSup>
                          <m:e>
                            <m:r>
                              <a:rPr xmlns:a="http://schemas.openxmlformats.org/drawingml/2006/main" sz="27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z</m:t>
                            </m:r>
                          </m:e>
                          <m:sup>
                            <m:r>
                              <a:rPr xmlns:a="http://schemas.openxmlformats.org/drawingml/2006/main" sz="27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sSup>
                          <m:e>
                            <m:r>
                              <a:rPr xmlns:a="http://schemas.openxmlformats.org/drawingml/2006/main" sz="27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L</m:t>
                            </m:r>
                          </m:e>
                          <m:sup>
                            <m:r>
                              <a:rPr xmlns:a="http://schemas.openxmlformats.org/drawingml/2006/main" sz="27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xmlns:a="http://schemas.openxmlformats.org/drawingml/2006/main" sz="27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,</m:t>
                    </m:r>
                  </m:oMath>
                </m:oMathPara>
              </a14:m>
              <a:endParaRPr sz="2700"/>
            </a:p>
          </p:txBody>
        </p:sp>
        <p:sp>
          <p:nvSpPr>
            <p:cNvPr id="323" name="Equation"/>
            <p:cNvSpPr txBox="1"/>
            <p:nvPr/>
          </p:nvSpPr>
          <p:spPr>
            <a:xfrm>
              <a:off x="5922944" y="1022289"/>
              <a:ext cx="5012025" cy="3248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algn="l" defTabSz="914400" latinLnBrk="1">
                <a:defRPr sz="1800"/>
              </a:pPr>
              <a14:m>
                <m:oMathPara>
                  <m:oMathParaPr>
                    <m:jc m:val="centerGroup"/>
                  </m:oMathParaPr>
                  <m:oMath>
                    <m:r>
                      <a:rPr xmlns:a="http://schemas.openxmlformats.org/drawingml/2006/main" sz="29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N</m:t>
                    </m:r>
                    <m:r>
                      <a:rPr xmlns:a="http://schemas.openxmlformats.org/drawingml/2006/main" sz="29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xmlns:a="http://schemas.openxmlformats.org/drawingml/2006/main" sz="29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N</m:t>
                    </m:r>
                    <m:r>
                      <a:rPr xmlns:a="http://schemas.openxmlformats.org/drawingml/2006/main" sz="29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xmlns:a="http://schemas.openxmlformats.org/drawingml/2006/main" sz="29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t</m:t>
                    </m:r>
                    <m:r>
                      <a:rPr xmlns:a="http://schemas.openxmlformats.org/drawingml/2006/main" sz="29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xmlns:a="http://schemas.openxmlformats.org/drawingml/2006/main" sz="29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x</m:t>
                    </m:r>
                    <m:r>
                      <a:rPr xmlns:a="http://schemas.openxmlformats.org/drawingml/2006/main" sz="29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xmlns:a="http://schemas.openxmlformats.org/drawingml/2006/main" sz="29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y</m:t>
                    </m:r>
                    <m:r>
                      <a:rPr xmlns:a="http://schemas.openxmlformats.org/drawingml/2006/main" sz="29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xmlns:a="http://schemas.openxmlformats.org/drawingml/2006/main" sz="29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z</m:t>
                    </m:r>
                    <m:r>
                      <a:rPr xmlns:a="http://schemas.openxmlformats.org/drawingml/2006/main" sz="29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</m:t>
                    </m:r>
                    <m:r>
                      <a:rPr xmlns:a="http://schemas.openxmlformats.org/drawingml/2006/main" sz="29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xmlns:a="http://schemas.openxmlformats.org/drawingml/2006/main" sz="29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L</m:t>
                    </m:r>
                    <m:r>
                      <a:rPr xmlns:a="http://schemas.openxmlformats.org/drawingml/2006/main" sz="29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xmlns:a="http://schemas.openxmlformats.org/drawingml/2006/main" sz="29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L</m:t>
                    </m:r>
                    <m:r>
                      <a:rPr xmlns:a="http://schemas.openxmlformats.org/drawingml/2006/main" sz="29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xmlns:a="http://schemas.openxmlformats.org/drawingml/2006/main" sz="29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t</m:t>
                    </m:r>
                    <m:r>
                      <a:rPr xmlns:a="http://schemas.openxmlformats.org/drawingml/2006/main" sz="29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xmlns:a="http://schemas.openxmlformats.org/drawingml/2006/main" sz="29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x</m:t>
                    </m:r>
                    <m:r>
                      <a:rPr xmlns:a="http://schemas.openxmlformats.org/drawingml/2006/main" sz="29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xmlns:a="http://schemas.openxmlformats.org/drawingml/2006/main" sz="29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y</m:t>
                    </m:r>
                    <m:r>
                      <a:rPr xmlns:a="http://schemas.openxmlformats.org/drawingml/2006/main" sz="29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xmlns:a="http://schemas.openxmlformats.org/drawingml/2006/main" sz="29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z</m:t>
                    </m:r>
                    <m:r>
                      <a:rPr xmlns:a="http://schemas.openxmlformats.org/drawingml/2006/main" sz="29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</m:t>
                    </m:r>
                    <m:r>
                      <a:rPr xmlns:a="http://schemas.openxmlformats.org/drawingml/2006/main" sz="29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,</m:t>
                    </m:r>
                  </m:oMath>
                </m:oMathPara>
              </a14:m>
              <a:endParaRPr sz="2900"/>
            </a:p>
          </p:txBody>
        </p:sp>
        <p:sp>
          <p:nvSpPr>
            <p:cNvPr id="324" name="Equation"/>
            <p:cNvSpPr txBox="1"/>
            <p:nvPr/>
          </p:nvSpPr>
          <p:spPr>
            <a:xfrm>
              <a:off x="688179" y="1829935"/>
              <a:ext cx="6426862" cy="96850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algn="l" defTabSz="914400" latinLnBrk="1">
                <a:defRPr sz="1800"/>
              </a:pPr>
              <a14:m>
                <m:oMathPara>
                  <m:oMathParaPr>
                    <m:jc m:val="centerGroup"/>
                  </m:oMathParaPr>
                  <m:oMath>
                    <m:sSup>
                      <m:e>
                        <m:r>
                          <a:rPr xmlns:a="http://schemas.openxmlformats.org/drawingml/2006/main" sz="31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u</m:t>
                        </m:r>
                      </m:e>
                      <m:sup>
                        <m:r>
                          <a:rPr xmlns:a="http://schemas.openxmlformats.org/drawingml/2006/main" sz="31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a</m:t>
                        </m:r>
                      </m:sup>
                    </m:sSup>
                    <m:r>
                      <a:rPr xmlns:a="http://schemas.openxmlformats.org/drawingml/2006/main" sz="31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xmlns:a="http://schemas.openxmlformats.org/drawingml/2006/main" sz="31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  <m:type m:val="bar"/>
                      </m:fPr>
                      <m:num>
                        <m:r>
                          <a:rPr xmlns:a="http://schemas.openxmlformats.org/drawingml/2006/main" sz="31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L</m:t>
                        </m:r>
                        <m:sSubSup>
                          <m:e>
                            <m:r>
                              <a:rPr xmlns:a="http://schemas.openxmlformats.org/drawingml/2006/main" sz="31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δ</m:t>
                            </m:r>
                          </m:e>
                          <m:sub>
                            <m:r>
                              <a:rPr xmlns:a="http://schemas.openxmlformats.org/drawingml/2006/main" sz="31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t</m:t>
                            </m:r>
                          </m:sub>
                          <m:sup>
                            <m:r>
                              <a:rPr xmlns:a="http://schemas.openxmlformats.org/drawingml/2006/main" sz="31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a</m:t>
                            </m:r>
                          </m:sup>
                        </m:sSubSup>
                      </m:num>
                      <m:den>
                        <m:r>
                          <a:rPr xmlns:a="http://schemas.openxmlformats.org/drawingml/2006/main" sz="31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N</m:t>
                        </m:r>
                      </m:den>
                    </m:f>
                    <m:r>
                      <a:rPr xmlns:a="http://schemas.openxmlformats.org/drawingml/2006/main" sz="31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e>
                        <m:limUpp>
                          <m:e>
                            <m:r>
                              <a:rPr xmlns:a="http://schemas.openxmlformats.org/drawingml/2006/main" sz="31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u</m:t>
                            </m:r>
                          </m:e>
                          <m:lim>
                            <m:r>
                              <a:rPr xmlns:a="http://schemas.openxmlformats.org/drawingml/2006/main" sz="31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·</m:t>
                            </m:r>
                          </m:lim>
                        </m:limUpp>
                      </m:e>
                      <m:sub>
                        <m:r>
                          <a:rPr xmlns:a="http://schemas.openxmlformats.org/drawingml/2006/main" sz="31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a</m:t>
                        </m:r>
                      </m:sub>
                    </m:sSub>
                    <m:r>
                      <a:rPr xmlns:a="http://schemas.openxmlformats.org/drawingml/2006/main" sz="31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Sup>
                      <m:e>
                        <m:r>
                          <a:rPr xmlns:a="http://schemas.openxmlformats.org/drawingml/2006/main" sz="31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xmlns:a="http://schemas.openxmlformats.org/drawingml/2006/main" sz="31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a</m:t>
                        </m:r>
                      </m:sub>
                      <m:sup>
                        <m:r>
                          <a:rPr xmlns:a="http://schemas.openxmlformats.org/drawingml/2006/main" sz="31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b</m:t>
                        </m:r>
                      </m:sup>
                    </m:sSubSup>
                    <m:sSub>
                      <m:e>
                        <m:r>
                          <a:rPr xmlns:a="http://schemas.openxmlformats.org/drawingml/2006/main" sz="31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∇</m:t>
                        </m:r>
                      </m:e>
                      <m:sub>
                        <m:r>
                          <a:rPr xmlns:a="http://schemas.openxmlformats.org/drawingml/2006/main" sz="31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b</m:t>
                        </m:r>
                      </m:sub>
                    </m:sSub>
                    <m:d>
                      <m:dPr>
                        <m:ctrlPr>
                          <a:rPr xmlns:a="http://schemas.openxmlformats.org/drawingml/2006/main" sz="31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  <m:begChr m:val="["/>
                        <m:endChr m:val="]"/>
                      </m:dPr>
                      <m:e>
                        <m:r>
                          <m:rPr>
                            <m:sty m:val="p"/>
                          </m:rPr>
                          <a:rPr xmlns:a="http://schemas.openxmlformats.org/drawingml/2006/main" sz="31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ln</m:t>
                        </m:r>
                        <m:f>
                          <m:fPr>
                            <m:ctrlPr>
                              <a:rPr xmlns:a="http://schemas.openxmlformats.org/drawingml/2006/main" sz="31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  <m:type m:val="bar"/>
                          </m:fPr>
                          <m:num>
                            <m:r>
                              <a:rPr xmlns:a="http://schemas.openxmlformats.org/drawingml/2006/main" sz="31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N</m:t>
                            </m:r>
                          </m:num>
                          <m:den>
                            <m:r>
                              <a:rPr xmlns:a="http://schemas.openxmlformats.org/drawingml/2006/main" sz="31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L</m:t>
                            </m:r>
                          </m:den>
                        </m:f>
                      </m:e>
                    </m:d>
                    <m:sSub>
                      <m:e>
                        <m:r>
                          <a:rPr xmlns:a="http://schemas.openxmlformats.org/drawingml/2006/main" sz="31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σ</m:t>
                        </m:r>
                      </m:e>
                      <m:sub>
                        <m:r>
                          <a:rPr xmlns:a="http://schemas.openxmlformats.org/drawingml/2006/main" sz="31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a</m:t>
                        </m:r>
                        <m:r>
                          <a:rPr xmlns:a="http://schemas.openxmlformats.org/drawingml/2006/main" sz="31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b</m:t>
                        </m:r>
                      </m:sub>
                    </m:sSub>
                    <m:r>
                      <a:rPr xmlns:a="http://schemas.openxmlformats.org/drawingml/2006/main" sz="31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xmlns:a="http://schemas.openxmlformats.org/drawingml/2006/main" sz="31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0</m:t>
                    </m:r>
                  </m:oMath>
                </m:oMathPara>
              </a14:m>
              <a:endParaRPr sz="3100"/>
            </a:p>
          </p:txBody>
        </p:sp>
        <p:grpSp>
          <p:nvGrpSpPr>
            <p:cNvPr id="330" name="Group"/>
            <p:cNvGrpSpPr/>
            <p:nvPr/>
          </p:nvGrpSpPr>
          <p:grpSpPr>
            <a:xfrm>
              <a:off x="0" y="0"/>
              <a:ext cx="11757759" cy="5047621"/>
              <a:chOff x="0" y="0"/>
              <a:chExt cx="11757758" cy="5047620"/>
            </a:xfrm>
          </p:grpSpPr>
          <p:sp>
            <p:nvSpPr>
              <p:cNvPr id="325" name="Shear-free models"/>
              <p:cNvSpPr/>
              <p:nvPr/>
            </p:nvSpPr>
            <p:spPr>
              <a:xfrm>
                <a:off x="0" y="0"/>
                <a:ext cx="9288986" cy="53537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l">
                  <a:defRPr b="1" sz="2100">
                    <a:latin typeface="Bookman Old Style"/>
                    <a:ea typeface="Bookman Old Style"/>
                    <a:cs typeface="Bookman Old Style"/>
                    <a:sym typeface="Bookman Old Style"/>
                  </a:defRPr>
                </a:pPr>
                <a:r>
                  <a:rPr sz="3200">
                    <a:solidFill>
                      <a:srgbClr val="FF2600"/>
                    </a:solidFill>
                  </a:rPr>
                  <a:t>Shear-free models</a:t>
                </a:r>
                <a:r>
                  <a:t> </a:t>
                </a:r>
              </a:p>
            </p:txBody>
          </p:sp>
          <p:sp>
            <p:nvSpPr>
              <p:cNvPr id="326" name="Rectangle"/>
              <p:cNvSpPr/>
              <p:nvPr/>
            </p:nvSpPr>
            <p:spPr>
              <a:xfrm>
                <a:off x="43687" y="535031"/>
                <a:ext cx="11456524" cy="2587136"/>
              </a:xfrm>
              <a:prstGeom prst="rect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457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76200" dist="12700" dir="540000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</a:p>
            </p:txBody>
          </p:sp>
          <p:grpSp>
            <p:nvGrpSpPr>
              <p:cNvPr id="329" name="Group"/>
              <p:cNvGrpSpPr/>
              <p:nvPr/>
            </p:nvGrpSpPr>
            <p:grpSpPr>
              <a:xfrm>
                <a:off x="364130" y="3330762"/>
                <a:ext cx="11393629" cy="1716859"/>
                <a:chOff x="0" y="0"/>
                <a:chExt cx="11393628" cy="1716858"/>
              </a:xfrm>
            </p:grpSpPr>
            <p:sp>
              <p:nvSpPr>
                <p:cNvPr id="327" name="R A Sussman. New solutions for heat conducting fluids with a normal shear-free flow. Class. Quantum Grav. 10, 2675 (1993)"/>
                <p:cNvSpPr txBox="1"/>
                <p:nvPr/>
              </p:nvSpPr>
              <p:spPr>
                <a:xfrm>
                  <a:off x="0" y="0"/>
                  <a:ext cx="11393628" cy="799313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50800" tIns="50800" rIns="50800" bIns="50800" numCol="1" anchor="ctr">
                  <a:spAutoFit/>
                </a:bodyPr>
                <a:lstStyle>
                  <a:lvl1pPr marL="347265" indent="-347265" algn="l">
                    <a:buSzPct val="145000"/>
                    <a:buChar char="•"/>
                    <a:defRPr b="1" sz="2500"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lvl1pPr>
                </a:lstStyle>
                <a:p>
                  <a:pPr/>
                  <a:r>
                    <a:t>R A Sussman. New solutions for heat conducting fluids with a normal shear-free flow. Class. Quantum Grav. 10, 2675 (1993)</a:t>
                  </a:r>
                </a:p>
              </p:txBody>
            </p:sp>
            <p:sp>
              <p:nvSpPr>
                <p:cNvPr id="328" name="B. V. Ivanov. Collapsing shear-free perfect fluid spheres with heat flow. Eur. Phys. J. Plus 135, 377 (2020)"/>
                <p:cNvSpPr txBox="1"/>
                <p:nvPr/>
              </p:nvSpPr>
              <p:spPr>
                <a:xfrm>
                  <a:off x="0" y="917545"/>
                  <a:ext cx="11393629" cy="799314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50800" tIns="50800" rIns="50800" bIns="50800" numCol="1" anchor="ctr">
                  <a:spAutoFit/>
                </a:bodyPr>
                <a:lstStyle>
                  <a:lvl1pPr marL="347265" indent="-347265" algn="l">
                    <a:buSzPct val="145000"/>
                    <a:buChar char="•"/>
                    <a:defRPr b="1" sz="2500"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lvl1pPr>
                </a:lstStyle>
                <a:p>
                  <a:pPr/>
                  <a:r>
                    <a:t>B. V. Ivanov. Collapsing shear-free perfect fluid spheres with heat flow. Eur. Phys. J. Plus 135, 377 (2020)</a:t>
                  </a:r>
                </a:p>
              </p:txBody>
            </p:sp>
          </p:grpSp>
        </p:grpSp>
      </p:grpSp>
      <p:grpSp>
        <p:nvGrpSpPr>
          <p:cNvPr id="336" name="Group"/>
          <p:cNvGrpSpPr/>
          <p:nvPr/>
        </p:nvGrpSpPr>
        <p:grpSpPr>
          <a:xfrm>
            <a:off x="485143" y="6728838"/>
            <a:ext cx="11456523" cy="2198060"/>
            <a:chOff x="0" y="0"/>
            <a:chExt cx="11456522" cy="2198059"/>
          </a:xfrm>
        </p:grpSpPr>
        <p:sp>
          <p:nvSpPr>
            <p:cNvPr id="332" name="Some Bianchi models"/>
            <p:cNvSpPr/>
            <p:nvPr/>
          </p:nvSpPr>
          <p:spPr>
            <a:xfrm>
              <a:off x="55788" y="0"/>
              <a:ext cx="9288987" cy="5353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>
                <a:defRPr b="1" sz="2100">
                  <a:latin typeface="Bookman Old Style"/>
                  <a:ea typeface="Bookman Old Style"/>
                  <a:cs typeface="Bookman Old Style"/>
                  <a:sym typeface="Bookman Old Style"/>
                </a:defRPr>
              </a:pPr>
              <a:r>
                <a:rPr sz="3200">
                  <a:solidFill>
                    <a:schemeClr val="accent5">
                      <a:hueOff val="-82419"/>
                      <a:satOff val="-9513"/>
                      <a:lumOff val="-16343"/>
                    </a:schemeClr>
                  </a:solidFill>
                </a:rPr>
                <a:t>Some B</a:t>
              </a:r>
              <a:r>
                <a:rPr sz="3200">
                  <a:solidFill>
                    <a:srgbClr val="FF2600"/>
                  </a:solidFill>
                </a:rPr>
                <a:t>ianchi models</a:t>
              </a:r>
              <a:r>
                <a:t> </a:t>
              </a:r>
            </a:p>
          </p:txBody>
        </p:sp>
        <p:sp>
          <p:nvSpPr>
            <p:cNvPr id="333" name="Rectangle"/>
            <p:cNvSpPr/>
            <p:nvPr/>
          </p:nvSpPr>
          <p:spPr>
            <a:xfrm>
              <a:off x="0" y="706436"/>
              <a:ext cx="11456523" cy="1491624"/>
            </a:xfrm>
            <a:prstGeom prst="rect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457200"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762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334" name="Equation"/>
            <p:cNvSpPr txBox="1"/>
            <p:nvPr/>
          </p:nvSpPr>
          <p:spPr>
            <a:xfrm>
              <a:off x="393730" y="782132"/>
              <a:ext cx="6305676" cy="7307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algn="l" defTabSz="914400" latinLnBrk="1">
                <a:defRPr sz="1800"/>
              </a:pPr>
              <a14:m>
                <m:oMathPara>
                  <m:oMathParaPr>
                    <m:jc m:val="centerGroup"/>
                  </m:oMathParaPr>
                  <m:oMath>
                    <m:r>
                      <a:rPr xmlns:a="http://schemas.openxmlformats.org/drawingml/2006/main" sz="27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d</m:t>
                    </m:r>
                    <m:sSup>
                      <m:e>
                        <m:r>
                          <a:rPr xmlns:a="http://schemas.openxmlformats.org/drawingml/2006/main" sz="27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s</m:t>
                        </m:r>
                      </m:e>
                      <m:sup>
                        <m:r>
                          <a:rPr xmlns:a="http://schemas.openxmlformats.org/drawingml/2006/main" sz="27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xmlns:a="http://schemas.openxmlformats.org/drawingml/2006/main" sz="27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xmlns:a="http://schemas.openxmlformats.org/drawingml/2006/main" sz="27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-</m:t>
                    </m:r>
                    <m:r>
                      <a:rPr xmlns:a="http://schemas.openxmlformats.org/drawingml/2006/main" sz="27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d</m:t>
                    </m:r>
                    <m:sSup>
                      <m:e>
                        <m:r>
                          <a:rPr xmlns:a="http://schemas.openxmlformats.org/drawingml/2006/main" sz="27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t</m:t>
                        </m:r>
                      </m:e>
                      <m:sup>
                        <m:r>
                          <a:rPr xmlns:a="http://schemas.openxmlformats.org/drawingml/2006/main" sz="27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xmlns:a="http://schemas.openxmlformats.org/drawingml/2006/main" sz="27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e>
                        <m:r>
                          <a:rPr xmlns:a="http://schemas.openxmlformats.org/drawingml/2006/main" sz="27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g</m:t>
                        </m:r>
                      </m:e>
                      <m:sub>
                        <m:r>
                          <a:rPr xmlns:a="http://schemas.openxmlformats.org/drawingml/2006/main" sz="27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i</m:t>
                        </m:r>
                        <m:r>
                          <a:rPr xmlns:a="http://schemas.openxmlformats.org/drawingml/2006/main" sz="27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j</m:t>
                        </m:r>
                      </m:sub>
                    </m:sSub>
                    <m:r>
                      <a:rPr xmlns:a="http://schemas.openxmlformats.org/drawingml/2006/main" sz="27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xmlns:a="http://schemas.openxmlformats.org/drawingml/2006/main" sz="27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t</m:t>
                    </m:r>
                    <m:r>
                      <a:rPr xmlns:a="http://schemas.openxmlformats.org/drawingml/2006/main" sz="27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</m:t>
                    </m:r>
                    <m:sSup>
                      <m:e>
                        <m:r>
                          <a:rPr xmlns:a="http://schemas.openxmlformats.org/drawingml/2006/main" sz="27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ω</m:t>
                        </m:r>
                      </m:e>
                      <m:sup>
                        <m:r>
                          <a:rPr xmlns:a="http://schemas.openxmlformats.org/drawingml/2006/main" sz="27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i</m:t>
                        </m:r>
                      </m:sup>
                    </m:sSup>
                    <m:sSup>
                      <m:e>
                        <m:r>
                          <a:rPr xmlns:a="http://schemas.openxmlformats.org/drawingml/2006/main" sz="27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ω</m:t>
                        </m:r>
                      </m:e>
                      <m:sup>
                        <m:r>
                          <a:rPr xmlns:a="http://schemas.openxmlformats.org/drawingml/2006/main" sz="27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j</m:t>
                        </m:r>
                      </m:sup>
                    </m:sSup>
                    <m:r>
                      <a:rPr xmlns:a="http://schemas.openxmlformats.org/drawingml/2006/main" sz="27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xmlns:a="http://schemas.openxmlformats.org/drawingml/2006/main" sz="27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d</m:t>
                    </m:r>
                    <m:sSup>
                      <m:e>
                        <m:r>
                          <a:rPr xmlns:a="http://schemas.openxmlformats.org/drawingml/2006/main" sz="27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ω</m:t>
                        </m:r>
                      </m:e>
                      <m:sup>
                        <m:r>
                          <a:rPr xmlns:a="http://schemas.openxmlformats.org/drawingml/2006/main" sz="27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i</m:t>
                        </m:r>
                      </m:sup>
                    </m:sSup>
                    <m:r>
                      <a:rPr xmlns:a="http://schemas.openxmlformats.org/drawingml/2006/main" sz="27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xmlns:a="http://schemas.openxmlformats.org/drawingml/2006/main" sz="27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  <m:type m:val="bar"/>
                      </m:fPr>
                      <m:num>
                        <m:r>
                          <a:rPr xmlns:a="http://schemas.openxmlformats.org/drawingml/2006/main" sz="27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xmlns:a="http://schemas.openxmlformats.org/drawingml/2006/main" sz="27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sSubSup>
                      <m:e>
                        <m:r>
                          <a:rPr xmlns:a="http://schemas.openxmlformats.org/drawingml/2006/main" sz="27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C</m:t>
                        </m:r>
                      </m:e>
                      <m:sub>
                        <m:r>
                          <a:rPr xmlns:a="http://schemas.openxmlformats.org/drawingml/2006/main" sz="27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j</m:t>
                        </m:r>
                        <m:r>
                          <a:rPr xmlns:a="http://schemas.openxmlformats.org/drawingml/2006/main" sz="27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k</m:t>
                        </m:r>
                      </m:sub>
                      <m:sup>
                        <m:r>
                          <a:rPr xmlns:a="http://schemas.openxmlformats.org/drawingml/2006/main" sz="27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i</m:t>
                        </m:r>
                      </m:sup>
                    </m:sSubSup>
                    <m:sSup>
                      <m:e>
                        <m:r>
                          <a:rPr xmlns:a="http://schemas.openxmlformats.org/drawingml/2006/main" sz="27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ω</m:t>
                        </m:r>
                      </m:e>
                      <m:sup>
                        <m:r>
                          <a:rPr xmlns:a="http://schemas.openxmlformats.org/drawingml/2006/main" sz="27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j</m:t>
                        </m:r>
                      </m:sup>
                    </m:sSup>
                    <m:sSup>
                      <m:e>
                        <m:r>
                          <a:rPr xmlns:a="http://schemas.openxmlformats.org/drawingml/2006/main" sz="27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ω</m:t>
                        </m:r>
                      </m:e>
                      <m:sup>
                        <m:r>
                          <a:rPr xmlns:a="http://schemas.openxmlformats.org/drawingml/2006/main" sz="27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k</m:t>
                        </m:r>
                      </m:sup>
                    </m:sSup>
                  </m:oMath>
                </m:oMathPara>
              </a14:m>
              <a:endParaRPr sz="2700"/>
            </a:p>
          </p:txBody>
        </p:sp>
        <p:sp>
          <p:nvSpPr>
            <p:cNvPr id="335" name="Equation"/>
            <p:cNvSpPr txBox="1"/>
            <p:nvPr/>
          </p:nvSpPr>
          <p:spPr>
            <a:xfrm>
              <a:off x="451880" y="1759613"/>
              <a:ext cx="4315099" cy="3704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algn="l" defTabSz="914400" latinLnBrk="1">
                <a:defRPr sz="1800"/>
              </a:pPr>
              <a14:m>
                <m:oMathPara>
                  <m:oMathParaPr>
                    <m:jc m:val="centerGroup"/>
                  </m:oMathParaPr>
                  <m:oMath>
                    <m:sSup>
                      <m:e>
                        <m:r>
                          <a:rPr xmlns:a="http://schemas.openxmlformats.org/drawingml/2006/main" sz="31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u</m:t>
                        </m:r>
                      </m:e>
                      <m:sup>
                        <m:r>
                          <a:rPr xmlns:a="http://schemas.openxmlformats.org/drawingml/2006/main" sz="31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a</m:t>
                        </m:r>
                      </m:sup>
                    </m:sSup>
                    <m:r>
                      <a:rPr xmlns:a="http://schemas.openxmlformats.org/drawingml/2006/main" sz="31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Sup>
                      <m:e>
                        <m:r>
                          <a:rPr xmlns:a="http://schemas.openxmlformats.org/drawingml/2006/main" sz="31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δ</m:t>
                        </m:r>
                      </m:e>
                      <m:sub>
                        <m:r>
                          <a:rPr xmlns:a="http://schemas.openxmlformats.org/drawingml/2006/main" sz="31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t</m:t>
                        </m:r>
                      </m:sub>
                      <m:sup>
                        <m:r>
                          <a:rPr xmlns:a="http://schemas.openxmlformats.org/drawingml/2006/main" sz="31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a</m:t>
                        </m:r>
                      </m:sup>
                    </m:sSubSup>
                    <m:r>
                      <a:rPr xmlns:a="http://schemas.openxmlformats.org/drawingml/2006/main" sz="31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e>
                        <m:limUpp>
                          <m:e>
                            <m:r>
                              <a:rPr xmlns:a="http://schemas.openxmlformats.org/drawingml/2006/main" sz="31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u</m:t>
                            </m:r>
                          </m:e>
                          <m:lim>
                            <m:r>
                              <a:rPr xmlns:a="http://schemas.openxmlformats.org/drawingml/2006/main" sz="31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·</m:t>
                            </m:r>
                          </m:lim>
                        </m:limUpp>
                      </m:e>
                      <m:sub>
                        <m:r>
                          <a:rPr xmlns:a="http://schemas.openxmlformats.org/drawingml/2006/main" sz="31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a</m:t>
                        </m:r>
                      </m:sub>
                    </m:sSub>
                    <m:r>
                      <a:rPr xmlns:a="http://schemas.openxmlformats.org/drawingml/2006/main" sz="31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xmlns:a="http://schemas.openxmlformats.org/drawingml/2006/main" sz="31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0,</m:t>
                    </m:r>
                    <m:sSub>
                      <m:e>
                        <m:r>
                          <a:rPr xmlns:a="http://schemas.openxmlformats.org/drawingml/2006/main" sz="31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σ</m:t>
                        </m:r>
                      </m:e>
                      <m:sub>
                        <m:r>
                          <a:rPr xmlns:a="http://schemas.openxmlformats.org/drawingml/2006/main" sz="31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a</m:t>
                        </m:r>
                        <m:r>
                          <a:rPr xmlns:a="http://schemas.openxmlformats.org/drawingml/2006/main" sz="31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b</m:t>
                        </m:r>
                      </m:sub>
                    </m:sSub>
                    <m:r>
                      <a:rPr xmlns:a="http://schemas.openxmlformats.org/drawingml/2006/main" sz="31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≠</m:t>
                    </m:r>
                    <m:r>
                      <a:rPr xmlns:a="http://schemas.openxmlformats.org/drawingml/2006/main" sz="31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0</m:t>
                    </m:r>
                  </m:oMath>
                </m:oMathPara>
              </a14:m>
              <a:endParaRPr sz="3100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prism dir="l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000"/>
                                        <p:tgtEl>
                                          <p:spTgt spid="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8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36" grpId="2"/>
      <p:bldP build="whole" bldLvl="1" animBg="1" rev="0" advAuto="0" spid="331" grpId="1"/>
    </p:bldLst>
  </p:timing>
</p:sld>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Stone Sans Sem ITC TT-Semi"/>
        <a:ea typeface="Stone Sans Sem ITC TT-Semi"/>
        <a:cs typeface="Stone Sans Sem ITC TT-Semi"/>
      </a:majorFont>
      <a:minorFont>
        <a:latin typeface="Stone Sans Sem ITC TT-Semi"/>
        <a:ea typeface="Stone Sans Sem ITC TT-Semi"/>
        <a:cs typeface="Stone Sans Sem ITC TT-Semi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DEE8F1"/>
        </a:solidFill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000" u="none" kumimoji="0" normalizeH="0">
            <a:ln>
              <a:noFill/>
            </a:ln>
            <a:solidFill>
              <a:srgbClr val="FFFFFF"/>
            </a:solidFill>
            <a:effectLst>
              <a:outerShdw sx="100000" sy="100000" kx="0" ky="0" algn="b" rotWithShape="0" blurRad="76200" dist="12700" dir="5400000">
                <a:srgbClr val="000000">
                  <a:alpha val="50000"/>
                </a:srgbClr>
              </a:outerShdw>
            </a:effectLst>
            <a:uFillTx/>
            <a:latin typeface="Bradley Hand ITC TT-Bold"/>
            <a:ea typeface="Bradley Hand ITC TT-Bold"/>
            <a:cs typeface="Bradley Hand ITC TT-Bold"/>
            <a:sym typeface="Bradley Hand ITC TT-Bol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2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Bradley Hand ITC TT-Bold"/>
            <a:ea typeface="Bradley Hand ITC TT-Bold"/>
            <a:cs typeface="Bradley Hand ITC TT-Bold"/>
            <a:sym typeface="Bradley Hand ITC TT-Bol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Stone Sans Sem ITC TT-Semi"/>
        <a:ea typeface="Stone Sans Sem ITC TT-Semi"/>
        <a:cs typeface="Stone Sans Sem ITC TT-Semi"/>
      </a:majorFont>
      <a:minorFont>
        <a:latin typeface="Stone Sans Sem ITC TT-Semi"/>
        <a:ea typeface="Stone Sans Sem ITC TT-Semi"/>
        <a:cs typeface="Stone Sans Sem ITC TT-Semi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DEE8F1"/>
        </a:solidFill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000" u="none" kumimoji="0" normalizeH="0">
            <a:ln>
              <a:noFill/>
            </a:ln>
            <a:solidFill>
              <a:srgbClr val="FFFFFF"/>
            </a:solidFill>
            <a:effectLst>
              <a:outerShdw sx="100000" sy="100000" kx="0" ky="0" algn="b" rotWithShape="0" blurRad="76200" dist="12700" dir="5400000">
                <a:srgbClr val="000000">
                  <a:alpha val="50000"/>
                </a:srgbClr>
              </a:outerShdw>
            </a:effectLst>
            <a:uFillTx/>
            <a:latin typeface="Bradley Hand ITC TT-Bold"/>
            <a:ea typeface="Bradley Hand ITC TT-Bold"/>
            <a:cs typeface="Bradley Hand ITC TT-Bold"/>
            <a:sym typeface="Bradley Hand ITC TT-Bol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2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Bradley Hand ITC TT-Bold"/>
            <a:ea typeface="Bradley Hand ITC TT-Bold"/>
            <a:cs typeface="Bradley Hand ITC TT-Bold"/>
            <a:sym typeface="Bradley Hand ITC TT-Bol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