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4"/>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5"/>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5"/>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snapToGrid="0">
      <p:cViewPr varScale="1">
        <p:scale>
          <a:sx n="85" d="100"/>
          <a:sy n="85" d="100"/>
        </p:scale>
        <p:origin x="16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xfrm>
            <a:off x="1143000" y="685800"/>
            <a:ext cx="4572000" cy="3429000"/>
          </a:xfrm>
          <a:prstGeom prst="rect">
            <a:avLst/>
          </a:prstGeom>
        </p:spPr>
        <p:txBody>
          <a:bodyPr/>
          <a:lstStyle/>
          <a:p>
            <a:endParaRPr/>
          </a:p>
        </p:txBody>
      </p:sp>
      <p:sp>
        <p:nvSpPr>
          <p:cNvPr id="390" name="Shape 39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a:ea typeface="Avenir"/>
        <a:cs typeface="Avenir"/>
        <a:sym typeface="Avenir Roman"/>
      </a:defRPr>
    </a:lvl1pPr>
    <a:lvl2pPr indent="228600" defTabSz="457200" latinLnBrk="0">
      <a:lnSpc>
        <a:spcPct val="125000"/>
      </a:lnSpc>
      <a:defRPr sz="2400">
        <a:latin typeface="Avenir"/>
        <a:ea typeface="Avenir"/>
        <a:cs typeface="Avenir"/>
        <a:sym typeface="Avenir Roman"/>
      </a:defRPr>
    </a:lvl2pPr>
    <a:lvl3pPr indent="457200" defTabSz="457200" latinLnBrk="0">
      <a:lnSpc>
        <a:spcPct val="125000"/>
      </a:lnSpc>
      <a:defRPr sz="2400">
        <a:latin typeface="Avenir"/>
        <a:ea typeface="Avenir"/>
        <a:cs typeface="Avenir"/>
        <a:sym typeface="Avenir Roman"/>
      </a:defRPr>
    </a:lvl3pPr>
    <a:lvl4pPr indent="685800" defTabSz="457200" latinLnBrk="0">
      <a:lnSpc>
        <a:spcPct val="125000"/>
      </a:lnSpc>
      <a:defRPr sz="2400">
        <a:latin typeface="Avenir"/>
        <a:ea typeface="Avenir"/>
        <a:cs typeface="Avenir"/>
        <a:sym typeface="Avenir Roman"/>
      </a:defRPr>
    </a:lvl4pPr>
    <a:lvl5pPr indent="914400" defTabSz="457200" latinLnBrk="0">
      <a:lnSpc>
        <a:spcPct val="125000"/>
      </a:lnSpc>
      <a:defRPr sz="2400">
        <a:latin typeface="Avenir"/>
        <a:ea typeface="Avenir"/>
        <a:cs typeface="Avenir"/>
        <a:sym typeface="Avenir Roman"/>
      </a:defRPr>
    </a:lvl5pPr>
    <a:lvl6pPr indent="1143000" defTabSz="457200" latinLnBrk="0">
      <a:lnSpc>
        <a:spcPct val="125000"/>
      </a:lnSpc>
      <a:defRPr sz="2400">
        <a:latin typeface="Avenir"/>
        <a:ea typeface="Avenir"/>
        <a:cs typeface="Avenir"/>
        <a:sym typeface="Avenir Roman"/>
      </a:defRPr>
    </a:lvl6pPr>
    <a:lvl7pPr indent="1371600" defTabSz="457200" latinLnBrk="0">
      <a:lnSpc>
        <a:spcPct val="125000"/>
      </a:lnSpc>
      <a:defRPr sz="2400">
        <a:latin typeface="Avenir"/>
        <a:ea typeface="Avenir"/>
        <a:cs typeface="Avenir"/>
        <a:sym typeface="Avenir Roman"/>
      </a:defRPr>
    </a:lvl7pPr>
    <a:lvl8pPr indent="1600200" defTabSz="457200" latinLnBrk="0">
      <a:lnSpc>
        <a:spcPct val="125000"/>
      </a:lnSpc>
      <a:defRPr sz="2400">
        <a:latin typeface="Avenir"/>
        <a:ea typeface="Avenir"/>
        <a:cs typeface="Avenir"/>
        <a:sym typeface="Avenir Roman"/>
      </a:defRPr>
    </a:lvl8pPr>
    <a:lvl9pPr indent="1828800" defTabSz="457200" latinLnBrk="0">
      <a:lnSpc>
        <a:spcPct val="125000"/>
      </a:lnSpc>
      <a:defRPr sz="2400">
        <a:latin typeface="Avenir"/>
        <a:ea typeface="Avenir"/>
        <a:cs typeface="Avenir"/>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pPr defTabSz="406400">
              <a:lnSpc>
                <a:spcPct val="100000"/>
              </a:lnSpc>
              <a:defRPr sz="1800">
                <a:latin typeface="Lucida Grande"/>
                <a:ea typeface="Lucida Grande"/>
                <a:cs typeface="Lucida Grande"/>
                <a:sym typeface="Lucida Grande"/>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 name="Triangle"/>
          <p:cNvSpPr/>
          <p:nvPr/>
        </p:nvSpPr>
        <p:spPr>
          <a:xfrm>
            <a:off x="495300" y="8166100"/>
            <a:ext cx="1199945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7" name="Triangle"/>
          <p:cNvSpPr/>
          <p:nvPr/>
        </p:nvSpPr>
        <p:spPr>
          <a:xfrm>
            <a:off x="495300" y="5664200"/>
            <a:ext cx="1200001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8" name="Triangle"/>
          <p:cNvSpPr/>
          <p:nvPr/>
        </p:nvSpPr>
        <p:spPr>
          <a:xfrm rot="16200000">
            <a:off x="7160223" y="69224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9" name="Lorem Ipsum Dolor"/>
          <p:cNvSpPr>
            <a:spLocks noGrp="1"/>
          </p:cNvSpPr>
          <p:nvPr>
            <p:ph type="body" sz="quarter" idx="21"/>
          </p:nvPr>
        </p:nvSpPr>
        <p:spPr>
          <a:xfrm>
            <a:off x="495300" y="50800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20" name="Title Text"/>
          <p:cNvSpPr txBox="1">
            <a:spLocks noGrp="1"/>
          </p:cNvSpPr>
          <p:nvPr>
            <p:ph type="title"/>
          </p:nvPr>
        </p:nvSpPr>
        <p:spPr>
          <a:xfrm>
            <a:off x="495300" y="5715000"/>
            <a:ext cx="7200900" cy="2413000"/>
          </a:xfrm>
          <a:prstGeom prst="rect">
            <a:avLst/>
          </a:prstGeom>
        </p:spPr>
        <p:txBody>
          <a:bodyPr/>
          <a:lstStyle>
            <a:lvl1pPr algn="l"/>
          </a:lstStyle>
          <a:p>
            <a:r>
              <a:t>Title Text</a:t>
            </a:r>
          </a:p>
        </p:txBody>
      </p:sp>
      <p:sp>
        <p:nvSpPr>
          <p:cNvPr id="21" name="Body Level One…"/>
          <p:cNvSpPr txBox="1">
            <a:spLocks noGrp="1"/>
          </p:cNvSpPr>
          <p:nvPr>
            <p:ph type="body" sz="quarter" idx="1"/>
          </p:nvPr>
        </p:nvSpPr>
        <p:spPr>
          <a:xfrm>
            <a:off x="8267700" y="57150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Johnny Appleseed"/>
          <p:cNvSpPr>
            <a:spLocks noGrp="1"/>
          </p:cNvSpPr>
          <p:nvPr>
            <p:ph type="body" sz="quarter" idx="21"/>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i="1"/>
            </a:lvl1pPr>
          </a:lstStyle>
          <a:p>
            <a:r>
              <a:t>–Johnny Appleseed</a:t>
            </a:r>
          </a:p>
        </p:txBody>
      </p:sp>
      <p:sp>
        <p:nvSpPr>
          <p:cNvPr id="115" name="“Type a quote here.”"/>
          <p:cNvSpPr>
            <a:spLocks noGrp="1"/>
          </p:cNvSpPr>
          <p:nvPr>
            <p:ph type="body" sz="quarter" idx="22"/>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“Type a quote here.” </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3" name="Image"/>
          <p:cNvSpPr>
            <a:spLocks noGrp="1"/>
          </p:cNvSpPr>
          <p:nvPr>
            <p:ph type="pic" idx="21"/>
          </p:nvPr>
        </p:nvSpPr>
        <p:spPr>
          <a:xfrm>
            <a:off x="-901700" y="-127000"/>
            <a:ext cx="14211300" cy="9997255"/>
          </a:xfrm>
          <a:prstGeom prst="rect">
            <a:avLst/>
          </a:prstGeom>
        </p:spPr>
        <p:txBody>
          <a:bodyPr lIns="91439" tIns="45719" rIns="91439" bIns="45719" anchor="t">
            <a:noAutofit/>
          </a:bodyPr>
          <a:lstStyle/>
          <a:p>
            <a:endParaRP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rodden-main">
    <p:spTree>
      <p:nvGrpSpPr>
        <p:cNvPr id="1" name=""/>
        <p:cNvGrpSpPr/>
        <p:nvPr/>
      </p:nvGrpSpPr>
      <p:grpSpPr>
        <a:xfrm>
          <a:off x="0" y="0"/>
          <a:ext cx="0" cy="0"/>
          <a:chOff x="0" y="0"/>
          <a:chExt cx="0" cy="0"/>
        </a:xfrm>
      </p:grpSpPr>
      <p:sp>
        <p:nvSpPr>
          <p:cNvPr id="138" name="Mark Trodden, University of Pennsylvania…"/>
          <p:cNvSpPr txBox="1"/>
          <p:nvPr/>
        </p:nvSpPr>
        <p:spPr>
          <a:xfrm>
            <a:off x="8794" y="9193670"/>
            <a:ext cx="3701064" cy="614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4186" tIns="54186" rIns="54186" bIns="54186" anchor="ctr">
            <a:spAutoFit/>
          </a:bodyPr>
          <a:lstStyle/>
          <a:p>
            <a:pPr algn="l" defTabSz="406400">
              <a:defRPr sz="2200">
                <a:solidFill>
                  <a:srgbClr val="A4325B"/>
                </a:solidFill>
                <a:latin typeface="Gill Sans"/>
                <a:ea typeface="Gill Sans"/>
                <a:cs typeface="Gill Sans"/>
                <a:sym typeface="Gill Sans"/>
              </a:defRPr>
            </a:pPr>
            <a:r>
              <a:rPr sz="1600"/>
              <a:t>Mark Trodden, University of Pennsylvania</a:t>
            </a:r>
          </a:p>
          <a:p>
            <a:pPr algn="l" defTabSz="406400">
              <a:defRPr sz="2200">
                <a:solidFill>
                  <a:srgbClr val="A4325B"/>
                </a:solidFill>
                <a:latin typeface="Gill Sans"/>
                <a:ea typeface="Gill Sans"/>
                <a:cs typeface="Gill Sans"/>
                <a:sym typeface="Gill Sans"/>
              </a:defRPr>
            </a:pPr>
            <a:r>
              <a:rPr sz="1600"/>
              <a:t>Dark Energy and Cosmology</a:t>
            </a:r>
          </a:p>
        </p:txBody>
      </p:sp>
      <p:sp>
        <p:nvSpPr>
          <p:cNvPr id="139" name="ICHEP 2012…"/>
          <p:cNvSpPr txBox="1"/>
          <p:nvPr/>
        </p:nvSpPr>
        <p:spPr>
          <a:xfrm>
            <a:off x="4993076" y="9193670"/>
            <a:ext cx="8037690" cy="614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nchor="ctr">
            <a:spAutoFit/>
          </a:bodyPr>
          <a:lstStyle/>
          <a:p>
            <a:pPr algn="r" defTabSz="406400">
              <a:defRPr sz="1600">
                <a:solidFill>
                  <a:srgbClr val="A4325B"/>
                </a:solidFill>
                <a:latin typeface="Gill Sans"/>
                <a:ea typeface="Gill Sans"/>
                <a:cs typeface="Gill Sans"/>
                <a:sym typeface="Gill Sans"/>
              </a:defRPr>
            </a:pPr>
            <a:r>
              <a:t>ICHEP 2012</a:t>
            </a:r>
          </a:p>
          <a:p>
            <a:pPr algn="r" defTabSz="406400">
              <a:defRPr sz="1600">
                <a:solidFill>
                  <a:srgbClr val="A4325B"/>
                </a:solidFill>
                <a:latin typeface="Gill Sans"/>
                <a:ea typeface="Gill Sans"/>
                <a:cs typeface="Gill Sans"/>
                <a:sym typeface="Gill Sans"/>
              </a:defRPr>
            </a:pPr>
            <a:r>
              <a:t>Melbourne, Australia, 11 July 2012</a:t>
            </a:r>
          </a:p>
        </p:txBody>
      </p:sp>
      <p:sp>
        <p:nvSpPr>
          <p:cNvPr id="140" name="Line"/>
          <p:cNvSpPr/>
          <p:nvPr/>
        </p:nvSpPr>
        <p:spPr>
          <a:xfrm>
            <a:off x="-18063" y="9193671"/>
            <a:ext cx="13004801" cy="1"/>
          </a:xfrm>
          <a:prstGeom prst="line">
            <a:avLst/>
          </a:prstGeom>
          <a:ln w="50800">
            <a:solidFill>
              <a:srgbClr val="D6D6D6"/>
            </a:solidFill>
            <a:miter lim="400000"/>
          </a:ln>
        </p:spPr>
        <p:txBody>
          <a:bodyPr lIns="0" tIns="0" rIns="0" bIns="0"/>
          <a:lstStyle/>
          <a:p>
            <a:pPr algn="l" defTabSz="457200">
              <a:defRPr sz="1600">
                <a:solidFill>
                  <a:srgbClr val="000000"/>
                </a:solidFill>
                <a:latin typeface="Helvetica"/>
                <a:ea typeface="Helvetica"/>
                <a:cs typeface="Helvetica"/>
                <a:sym typeface="Helvetica"/>
              </a:defRPr>
            </a:pPr>
            <a:endParaRPr/>
          </a:p>
        </p:txBody>
      </p:sp>
      <p:pic>
        <p:nvPicPr>
          <p:cNvPr id="141" name="penn-shield-small.png" descr="penn-shield-small.png"/>
          <p:cNvPicPr>
            <a:picLocks noChangeAspect="1"/>
          </p:cNvPicPr>
          <p:nvPr/>
        </p:nvPicPr>
        <p:blipFill>
          <a:blip r:embed="rId2"/>
          <a:stretch>
            <a:fillRect/>
          </a:stretch>
        </p:blipFill>
        <p:spPr>
          <a:xfrm>
            <a:off x="90310" y="54186"/>
            <a:ext cx="866988" cy="954784"/>
          </a:xfrm>
          <a:prstGeom prst="rect">
            <a:avLst/>
          </a:prstGeom>
          <a:ln w="50800"/>
        </p:spPr>
      </p:pic>
      <p:sp>
        <p:nvSpPr>
          <p:cNvPr id="142" name="Line"/>
          <p:cNvSpPr/>
          <p:nvPr/>
        </p:nvSpPr>
        <p:spPr>
          <a:xfrm>
            <a:off x="-18063" y="1065670"/>
            <a:ext cx="13004801" cy="1"/>
          </a:xfrm>
          <a:prstGeom prst="line">
            <a:avLst/>
          </a:prstGeom>
          <a:ln w="50800">
            <a:solidFill>
              <a:srgbClr val="D6D6D6"/>
            </a:solidFill>
            <a:miter lim="400000"/>
          </a:ln>
        </p:spPr>
        <p:txBody>
          <a:bodyPr lIns="0" tIns="0" rIns="0" bIns="0"/>
          <a:lstStyle/>
          <a:p>
            <a:pPr algn="l" defTabSz="457200">
              <a:defRPr sz="1600">
                <a:solidFill>
                  <a:srgbClr val="000000"/>
                </a:solidFill>
                <a:latin typeface="Helvetica"/>
                <a:ea typeface="Helvetica"/>
                <a:cs typeface="Helvetica"/>
                <a:sym typeface="Helvetica"/>
              </a:defRPr>
            </a:pPr>
            <a:endParaRPr/>
          </a:p>
        </p:txBody>
      </p:sp>
      <p:sp>
        <p:nvSpPr>
          <p:cNvPr id="143" name="Title Text"/>
          <p:cNvSpPr txBox="1">
            <a:spLocks noGrp="1"/>
          </p:cNvSpPr>
          <p:nvPr>
            <p:ph type="title"/>
          </p:nvPr>
        </p:nvSpPr>
        <p:spPr>
          <a:xfrm>
            <a:off x="1137919" y="18062"/>
            <a:ext cx="10476091" cy="975361"/>
          </a:xfrm>
          <a:prstGeom prst="rect">
            <a:avLst/>
          </a:prstGeom>
        </p:spPr>
        <p:txBody>
          <a:bodyPr lIns="0" tIns="0" rIns="0" bIns="0">
            <a:noAutofit/>
          </a:bodyPr>
          <a:lstStyle>
            <a:lvl1pPr defTabSz="406400">
              <a:lnSpc>
                <a:spcPct val="100000"/>
              </a:lnSpc>
              <a:spcBef>
                <a:spcPts val="0"/>
              </a:spcBef>
              <a:defRPr sz="5800">
                <a:solidFill>
                  <a:srgbClr val="A4325B"/>
                </a:solidFill>
                <a:latin typeface="Gill Sans"/>
                <a:ea typeface="Gill Sans"/>
                <a:cs typeface="Gill Sans"/>
                <a:sym typeface="Gill Sans"/>
              </a:defRPr>
            </a:lvl1pPr>
          </a:lstStyle>
          <a:p>
            <a:r>
              <a:t>Title Text</a:t>
            </a:r>
          </a:p>
        </p:txBody>
      </p:sp>
      <p:sp>
        <p:nvSpPr>
          <p:cNvPr id="144" name="Slide Number"/>
          <p:cNvSpPr txBox="1">
            <a:spLocks noGrp="1"/>
          </p:cNvSpPr>
          <p:nvPr>
            <p:ph type="sldNum" sz="quarter" idx="2"/>
          </p:nvPr>
        </p:nvSpPr>
        <p:spPr>
          <a:xfrm>
            <a:off x="6331232" y="9283982"/>
            <a:ext cx="324274" cy="349674"/>
          </a:xfrm>
          <a:prstGeom prst="rect">
            <a:avLst/>
          </a:prstGeom>
        </p:spPr>
        <p:txBody>
          <a:bodyPr lIns="54186" tIns="54186" rIns="54186" bIns="54186"/>
          <a:lstStyle>
            <a:lvl1pPr defTabSz="406400">
              <a:defRPr sz="16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rodden-main copy 19">
    <p:spTree>
      <p:nvGrpSpPr>
        <p:cNvPr id="1" name=""/>
        <p:cNvGrpSpPr/>
        <p:nvPr/>
      </p:nvGrpSpPr>
      <p:grpSpPr>
        <a:xfrm>
          <a:off x="0" y="0"/>
          <a:ext cx="0" cy="0"/>
          <a:chOff x="0" y="0"/>
          <a:chExt cx="0" cy="0"/>
        </a:xfrm>
      </p:grpSpPr>
      <p:sp>
        <p:nvSpPr>
          <p:cNvPr id="151" name="Mark Trodden, University of Pennsylvania…"/>
          <p:cNvSpPr txBox="1"/>
          <p:nvPr/>
        </p:nvSpPr>
        <p:spPr>
          <a:xfrm>
            <a:off x="8794" y="9193670"/>
            <a:ext cx="5198393" cy="614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4186" tIns="54186" rIns="54186" bIns="54186" anchor="ctr">
            <a:spAutoFit/>
          </a:bodyPr>
          <a:lstStyle/>
          <a:p>
            <a:pPr algn="l" defTabSz="406400">
              <a:defRPr sz="2200">
                <a:solidFill>
                  <a:srgbClr val="A4325B"/>
                </a:solidFill>
                <a:latin typeface="Gill Sans"/>
                <a:ea typeface="Gill Sans"/>
                <a:cs typeface="Gill Sans"/>
                <a:sym typeface="Gill Sans"/>
              </a:defRPr>
            </a:pPr>
            <a:r>
              <a:rPr sz="1600"/>
              <a:t>Mark Trodden, University of Pennsylvania</a:t>
            </a:r>
          </a:p>
          <a:p>
            <a:pPr algn="l" defTabSz="406400">
              <a:defRPr sz="2200">
                <a:solidFill>
                  <a:srgbClr val="A4325B"/>
                </a:solidFill>
                <a:latin typeface="Gill Sans"/>
                <a:ea typeface="Gill Sans"/>
                <a:cs typeface="Gill Sans"/>
                <a:sym typeface="Gill Sans"/>
              </a:defRPr>
            </a:pPr>
            <a:r>
              <a:rPr sz="1600"/>
              <a:t>Generalized Galileons for Particle Physics and Cosmology</a:t>
            </a:r>
          </a:p>
        </p:txBody>
      </p:sp>
      <p:sp>
        <p:nvSpPr>
          <p:cNvPr id="152" name="ICHEP 2012…"/>
          <p:cNvSpPr txBox="1"/>
          <p:nvPr/>
        </p:nvSpPr>
        <p:spPr>
          <a:xfrm>
            <a:off x="10683776" y="9234311"/>
            <a:ext cx="2339764" cy="514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4186" tIns="54186" rIns="54186" bIns="54186" anchor="ctr">
            <a:spAutoFit/>
          </a:bodyPr>
          <a:lstStyle/>
          <a:p>
            <a:pPr algn="r" defTabSz="368300">
              <a:defRPr sz="1400">
                <a:solidFill>
                  <a:srgbClr val="A4325B"/>
                </a:solidFill>
                <a:latin typeface="Gill Sans"/>
                <a:ea typeface="Gill Sans"/>
                <a:cs typeface="Gill Sans"/>
                <a:sym typeface="Gill Sans"/>
              </a:defRPr>
            </a:pPr>
            <a:r>
              <a:t>ICHEP 2012</a:t>
            </a:r>
          </a:p>
          <a:p>
            <a:pPr algn="r" defTabSz="368300">
              <a:defRPr sz="1400">
                <a:solidFill>
                  <a:srgbClr val="A4325B"/>
                </a:solidFill>
                <a:latin typeface="Gill Sans"/>
                <a:ea typeface="Gill Sans"/>
                <a:cs typeface="Gill Sans"/>
                <a:sym typeface="Gill Sans"/>
              </a:defRPr>
            </a:pPr>
            <a:r>
              <a:t>Melbourne, Australia, 7/7/2012</a:t>
            </a:r>
          </a:p>
        </p:txBody>
      </p:sp>
      <p:sp>
        <p:nvSpPr>
          <p:cNvPr id="153" name="Line"/>
          <p:cNvSpPr/>
          <p:nvPr/>
        </p:nvSpPr>
        <p:spPr>
          <a:xfrm>
            <a:off x="-18063" y="9193671"/>
            <a:ext cx="13004801" cy="1"/>
          </a:xfrm>
          <a:prstGeom prst="line">
            <a:avLst/>
          </a:prstGeom>
          <a:ln w="50800">
            <a:solidFill>
              <a:srgbClr val="D6D6D6"/>
            </a:solidFill>
            <a:miter lim="400000"/>
          </a:ln>
        </p:spPr>
        <p:txBody>
          <a:bodyPr lIns="0" tIns="0" rIns="0" bIns="0"/>
          <a:lstStyle/>
          <a:p>
            <a:pPr algn="l" defTabSz="457200">
              <a:defRPr sz="1600">
                <a:solidFill>
                  <a:srgbClr val="000000"/>
                </a:solidFill>
                <a:latin typeface="Helvetica"/>
                <a:ea typeface="Helvetica"/>
                <a:cs typeface="Helvetica"/>
                <a:sym typeface="Helvetica"/>
              </a:defRPr>
            </a:pPr>
            <a:endParaRPr/>
          </a:p>
        </p:txBody>
      </p:sp>
      <p:pic>
        <p:nvPicPr>
          <p:cNvPr id="154" name="penn-shield-small.png" descr="penn-shield-small.png"/>
          <p:cNvPicPr>
            <a:picLocks noChangeAspect="1"/>
          </p:cNvPicPr>
          <p:nvPr/>
        </p:nvPicPr>
        <p:blipFill>
          <a:blip r:embed="rId2"/>
          <a:stretch>
            <a:fillRect/>
          </a:stretch>
        </p:blipFill>
        <p:spPr>
          <a:xfrm>
            <a:off x="90310" y="54186"/>
            <a:ext cx="560927" cy="617729"/>
          </a:xfrm>
          <a:prstGeom prst="rect">
            <a:avLst/>
          </a:prstGeom>
          <a:ln w="50800"/>
        </p:spPr>
      </p:pic>
      <p:sp>
        <p:nvSpPr>
          <p:cNvPr id="155" name="Line"/>
          <p:cNvSpPr/>
          <p:nvPr/>
        </p:nvSpPr>
        <p:spPr>
          <a:xfrm>
            <a:off x="-18063" y="776675"/>
            <a:ext cx="13004801" cy="1"/>
          </a:xfrm>
          <a:prstGeom prst="line">
            <a:avLst/>
          </a:prstGeom>
          <a:ln w="50800">
            <a:solidFill>
              <a:srgbClr val="D6D6D6"/>
            </a:solidFill>
            <a:miter lim="400000"/>
          </a:ln>
        </p:spPr>
        <p:txBody>
          <a:bodyPr lIns="0" tIns="0" rIns="0" bIns="0"/>
          <a:lstStyle/>
          <a:p>
            <a:pPr algn="l" defTabSz="457200">
              <a:defRPr sz="1600">
                <a:solidFill>
                  <a:srgbClr val="000000"/>
                </a:solidFill>
                <a:latin typeface="Helvetica"/>
                <a:ea typeface="Helvetica"/>
                <a:cs typeface="Helvetica"/>
                <a:sym typeface="Helvetica"/>
              </a:defRPr>
            </a:pPr>
            <a:endParaRPr/>
          </a:p>
        </p:txBody>
      </p:sp>
      <p:sp>
        <p:nvSpPr>
          <p:cNvPr id="156" name="Title Text"/>
          <p:cNvSpPr txBox="1">
            <a:spLocks noGrp="1"/>
          </p:cNvSpPr>
          <p:nvPr>
            <p:ph type="title"/>
          </p:nvPr>
        </p:nvSpPr>
        <p:spPr>
          <a:xfrm>
            <a:off x="1137919" y="18062"/>
            <a:ext cx="10476091" cy="776676"/>
          </a:xfrm>
          <a:prstGeom prst="rect">
            <a:avLst/>
          </a:prstGeom>
        </p:spPr>
        <p:txBody>
          <a:bodyPr lIns="0" tIns="0" rIns="0" bIns="0">
            <a:noAutofit/>
          </a:bodyPr>
          <a:lstStyle>
            <a:lvl1pPr defTabSz="406400">
              <a:lnSpc>
                <a:spcPct val="100000"/>
              </a:lnSpc>
              <a:spcBef>
                <a:spcPts val="0"/>
              </a:spcBef>
              <a:defRPr sz="4400">
                <a:solidFill>
                  <a:srgbClr val="A4325B"/>
                </a:solidFill>
                <a:latin typeface="Gill Sans"/>
                <a:ea typeface="Gill Sans"/>
                <a:cs typeface="Gill Sans"/>
                <a:sym typeface="Gill Sans"/>
              </a:defRPr>
            </a:lvl1pPr>
          </a:lstStyle>
          <a:p>
            <a:r>
              <a:t>Title Text</a:t>
            </a:r>
          </a:p>
        </p:txBody>
      </p:sp>
      <p:sp>
        <p:nvSpPr>
          <p:cNvPr id="157" name="Slide Number"/>
          <p:cNvSpPr txBox="1">
            <a:spLocks noGrp="1"/>
          </p:cNvSpPr>
          <p:nvPr>
            <p:ph type="sldNum" sz="quarter" idx="2"/>
          </p:nvPr>
        </p:nvSpPr>
        <p:spPr>
          <a:xfrm>
            <a:off x="6331232" y="9283982"/>
            <a:ext cx="324274" cy="349674"/>
          </a:xfrm>
          <a:prstGeom prst="rect">
            <a:avLst/>
          </a:prstGeom>
        </p:spPr>
        <p:txBody>
          <a:bodyPr lIns="54186" tIns="54186" rIns="54186" bIns="54186"/>
          <a:lstStyle>
            <a:lvl1pPr defTabSz="406400">
              <a:defRPr sz="16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rodden-main">
    <p:spTree>
      <p:nvGrpSpPr>
        <p:cNvPr id="1" name=""/>
        <p:cNvGrpSpPr/>
        <p:nvPr/>
      </p:nvGrpSpPr>
      <p:grpSpPr>
        <a:xfrm>
          <a:off x="0" y="0"/>
          <a:ext cx="0" cy="0"/>
          <a:chOff x="0" y="0"/>
          <a:chExt cx="0" cy="0"/>
        </a:xfrm>
      </p:grpSpPr>
      <p:sp>
        <p:nvSpPr>
          <p:cNvPr id="164" name="Mark Trodden, University of Pennsylvania"/>
          <p:cNvSpPr txBox="1"/>
          <p:nvPr/>
        </p:nvSpPr>
        <p:spPr>
          <a:xfrm>
            <a:off x="8794" y="9193670"/>
            <a:ext cx="3701064" cy="614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4186" tIns="54186" rIns="54186" bIns="54186" anchor="ctr">
            <a:spAutoFit/>
          </a:bodyPr>
          <a:lstStyle>
            <a:lvl1pPr algn="l" defTabSz="406400">
              <a:defRPr sz="1600">
                <a:solidFill>
                  <a:srgbClr val="A4325B"/>
                </a:solidFill>
                <a:latin typeface="Gill Sans"/>
                <a:ea typeface="Gill Sans"/>
                <a:cs typeface="Gill Sans"/>
                <a:sym typeface="Gill Sans"/>
              </a:defRPr>
            </a:lvl1pPr>
          </a:lstStyle>
          <a:p>
            <a:pPr>
              <a:defRPr sz="2200"/>
            </a:pPr>
            <a:r>
              <a:rPr sz="1600"/>
              <a:t>Mark Trodden, University of Pennsylvania</a:t>
            </a:r>
          </a:p>
        </p:txBody>
      </p:sp>
      <p:sp>
        <p:nvSpPr>
          <p:cNvPr id="165" name="IIP, Natal, Brazil, 8 May 2014"/>
          <p:cNvSpPr txBox="1"/>
          <p:nvPr/>
        </p:nvSpPr>
        <p:spPr>
          <a:xfrm>
            <a:off x="4993076" y="9193670"/>
            <a:ext cx="8037690" cy="614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nchor="ctr">
            <a:spAutoFit/>
          </a:bodyPr>
          <a:lstStyle>
            <a:lvl1pPr algn="r" defTabSz="406400">
              <a:defRPr sz="1600">
                <a:solidFill>
                  <a:srgbClr val="A4325B"/>
                </a:solidFill>
                <a:latin typeface="Gill Sans"/>
                <a:ea typeface="Gill Sans"/>
                <a:cs typeface="Gill Sans"/>
                <a:sym typeface="Gill Sans"/>
              </a:defRPr>
            </a:lvl1pPr>
          </a:lstStyle>
          <a:p>
            <a:r>
              <a:t>IIP, Natal, Brazil, 8 May 2014</a:t>
            </a:r>
          </a:p>
        </p:txBody>
      </p:sp>
      <p:sp>
        <p:nvSpPr>
          <p:cNvPr id="166" name="Line"/>
          <p:cNvSpPr/>
          <p:nvPr/>
        </p:nvSpPr>
        <p:spPr>
          <a:xfrm>
            <a:off x="-18063" y="9193671"/>
            <a:ext cx="13004801" cy="1"/>
          </a:xfrm>
          <a:prstGeom prst="line">
            <a:avLst/>
          </a:prstGeom>
          <a:ln w="50800">
            <a:solidFill>
              <a:srgbClr val="D6D6D6"/>
            </a:solidFill>
            <a:miter lim="400000"/>
          </a:ln>
        </p:spPr>
        <p:txBody>
          <a:bodyPr lIns="0" tIns="0" rIns="0" bIns="0"/>
          <a:lstStyle/>
          <a:p>
            <a:pPr algn="l" defTabSz="457200">
              <a:defRPr sz="1600">
                <a:solidFill>
                  <a:srgbClr val="000000"/>
                </a:solidFill>
                <a:latin typeface="Helvetica"/>
                <a:ea typeface="Helvetica"/>
                <a:cs typeface="Helvetica"/>
                <a:sym typeface="Helvetica"/>
              </a:defRPr>
            </a:pPr>
            <a:endParaRPr/>
          </a:p>
        </p:txBody>
      </p:sp>
      <p:pic>
        <p:nvPicPr>
          <p:cNvPr id="167" name="penn-shield-small.png" descr="penn-shield-small.png"/>
          <p:cNvPicPr>
            <a:picLocks noChangeAspect="1"/>
          </p:cNvPicPr>
          <p:nvPr/>
        </p:nvPicPr>
        <p:blipFill>
          <a:blip r:embed="rId2"/>
          <a:stretch>
            <a:fillRect/>
          </a:stretch>
        </p:blipFill>
        <p:spPr>
          <a:xfrm>
            <a:off x="90310" y="54186"/>
            <a:ext cx="866988" cy="954784"/>
          </a:xfrm>
          <a:prstGeom prst="rect">
            <a:avLst/>
          </a:prstGeom>
          <a:ln w="50800"/>
        </p:spPr>
      </p:pic>
      <p:sp>
        <p:nvSpPr>
          <p:cNvPr id="168" name="Line"/>
          <p:cNvSpPr/>
          <p:nvPr/>
        </p:nvSpPr>
        <p:spPr>
          <a:xfrm>
            <a:off x="-18063" y="1065670"/>
            <a:ext cx="13004801" cy="1"/>
          </a:xfrm>
          <a:prstGeom prst="line">
            <a:avLst/>
          </a:prstGeom>
          <a:ln w="50800">
            <a:solidFill>
              <a:srgbClr val="D6D6D6"/>
            </a:solidFill>
            <a:miter lim="400000"/>
          </a:ln>
        </p:spPr>
        <p:txBody>
          <a:bodyPr lIns="0" tIns="0" rIns="0" bIns="0"/>
          <a:lstStyle/>
          <a:p>
            <a:pPr algn="l" defTabSz="457200">
              <a:defRPr sz="1600">
                <a:solidFill>
                  <a:srgbClr val="000000"/>
                </a:solidFill>
                <a:latin typeface="Helvetica"/>
                <a:ea typeface="Helvetica"/>
                <a:cs typeface="Helvetica"/>
                <a:sym typeface="Helvetica"/>
              </a:defRPr>
            </a:pPr>
            <a:endParaRPr/>
          </a:p>
        </p:txBody>
      </p:sp>
      <p:sp>
        <p:nvSpPr>
          <p:cNvPr id="169" name="Title Text"/>
          <p:cNvSpPr txBox="1">
            <a:spLocks noGrp="1"/>
          </p:cNvSpPr>
          <p:nvPr>
            <p:ph type="title"/>
          </p:nvPr>
        </p:nvSpPr>
        <p:spPr>
          <a:xfrm>
            <a:off x="1137919" y="18062"/>
            <a:ext cx="10476091" cy="975361"/>
          </a:xfrm>
          <a:prstGeom prst="rect">
            <a:avLst/>
          </a:prstGeom>
        </p:spPr>
        <p:txBody>
          <a:bodyPr lIns="0" tIns="0" rIns="0" bIns="0">
            <a:noAutofit/>
          </a:bodyPr>
          <a:lstStyle>
            <a:lvl1pPr defTabSz="406400">
              <a:lnSpc>
                <a:spcPct val="100000"/>
              </a:lnSpc>
              <a:spcBef>
                <a:spcPts val="0"/>
              </a:spcBef>
              <a:defRPr sz="5800">
                <a:solidFill>
                  <a:srgbClr val="A4325B"/>
                </a:solidFill>
                <a:latin typeface="Gill Sans"/>
                <a:ea typeface="Gill Sans"/>
                <a:cs typeface="Gill Sans"/>
                <a:sym typeface="Gill Sans"/>
              </a:defRPr>
            </a:lvl1pPr>
          </a:lstStyle>
          <a:p>
            <a:r>
              <a:t>Title Text</a:t>
            </a:r>
          </a:p>
        </p:txBody>
      </p:sp>
      <p:sp>
        <p:nvSpPr>
          <p:cNvPr id="170" name="Slide Number"/>
          <p:cNvSpPr txBox="1">
            <a:spLocks noGrp="1"/>
          </p:cNvSpPr>
          <p:nvPr>
            <p:ph type="sldNum" sz="quarter" idx="2"/>
          </p:nvPr>
        </p:nvSpPr>
        <p:spPr>
          <a:xfrm>
            <a:off x="6331232" y="9283982"/>
            <a:ext cx="324274" cy="349674"/>
          </a:xfrm>
          <a:prstGeom prst="rect">
            <a:avLst/>
          </a:prstGeom>
        </p:spPr>
        <p:txBody>
          <a:bodyPr lIns="54186" tIns="54186" rIns="54186" bIns="54186"/>
          <a:lstStyle>
            <a:lvl1pPr defTabSz="406400">
              <a:defRPr sz="16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rodden-main">
    <p:spTree>
      <p:nvGrpSpPr>
        <p:cNvPr id="1" name=""/>
        <p:cNvGrpSpPr/>
        <p:nvPr/>
      </p:nvGrpSpPr>
      <p:grpSpPr>
        <a:xfrm>
          <a:off x="0" y="0"/>
          <a:ext cx="0" cy="0"/>
          <a:chOff x="0" y="0"/>
          <a:chExt cx="0" cy="0"/>
        </a:xfrm>
      </p:grpSpPr>
      <p:sp>
        <p:nvSpPr>
          <p:cNvPr id="177" name="Mark Trodden, University of Pennsylvania…"/>
          <p:cNvSpPr txBox="1"/>
          <p:nvPr/>
        </p:nvSpPr>
        <p:spPr>
          <a:xfrm>
            <a:off x="8794" y="9203436"/>
            <a:ext cx="5231465" cy="580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nchor="ctr">
            <a:spAutoFit/>
          </a:bodyPr>
          <a:lstStyle/>
          <a:p>
            <a:pPr algn="l" defTabSz="585216">
              <a:defRPr sz="2200">
                <a:solidFill>
                  <a:srgbClr val="A4325B"/>
                </a:solidFill>
                <a:latin typeface="Gill Sans"/>
                <a:ea typeface="Gill Sans"/>
                <a:cs typeface="Gill Sans"/>
                <a:sym typeface="Gill Sans"/>
              </a:defRPr>
            </a:pPr>
            <a:r>
              <a:rPr sz="1600"/>
              <a:t>Mark Trodden, University of Pennsylvania</a:t>
            </a:r>
          </a:p>
          <a:p>
            <a:pPr algn="l" defTabSz="585216">
              <a:defRPr sz="2200">
                <a:solidFill>
                  <a:srgbClr val="A4325B"/>
                </a:solidFill>
                <a:latin typeface="Gill Sans"/>
                <a:ea typeface="Gill Sans"/>
                <a:cs typeface="Gill Sans"/>
                <a:sym typeface="Gill Sans"/>
              </a:defRPr>
            </a:pPr>
            <a:r>
              <a:rPr sz="1600"/>
              <a:t>Model Building: Theoretical Constraints and Techniques</a:t>
            </a:r>
          </a:p>
        </p:txBody>
      </p:sp>
      <p:sp>
        <p:nvSpPr>
          <p:cNvPr id="178" name="Workshop: Non-Linear Structure in the Modified Universe…"/>
          <p:cNvSpPr txBox="1"/>
          <p:nvPr/>
        </p:nvSpPr>
        <p:spPr>
          <a:xfrm>
            <a:off x="7412951" y="9203436"/>
            <a:ext cx="5610590" cy="580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nchor="ctr">
            <a:spAutoFit/>
          </a:bodyPr>
          <a:lstStyle/>
          <a:p>
            <a:pPr algn="r" defTabSz="585216">
              <a:defRPr sz="1600">
                <a:solidFill>
                  <a:srgbClr val="A4325B"/>
                </a:solidFill>
                <a:latin typeface="Gill Sans"/>
                <a:ea typeface="Gill Sans"/>
                <a:cs typeface="Gill Sans"/>
                <a:sym typeface="Gill Sans"/>
              </a:defRPr>
            </a:pPr>
            <a:r>
              <a:t>Workshop: Non-Linear Structure in the Modified Universe</a:t>
            </a:r>
          </a:p>
          <a:p>
            <a:pPr algn="r" defTabSz="585216">
              <a:defRPr sz="1600">
                <a:solidFill>
                  <a:srgbClr val="A4325B"/>
                </a:solidFill>
                <a:latin typeface="Gill Sans"/>
                <a:ea typeface="Gill Sans"/>
                <a:cs typeface="Gill Sans"/>
                <a:sym typeface="Gill Sans"/>
              </a:defRPr>
            </a:pPr>
            <a:r>
              <a:t>Lorentz Center, Leiden 7/16/2014</a:t>
            </a:r>
          </a:p>
        </p:txBody>
      </p:sp>
      <p:sp>
        <p:nvSpPr>
          <p:cNvPr id="179" name="Line"/>
          <p:cNvSpPr/>
          <p:nvPr/>
        </p:nvSpPr>
        <p:spPr>
          <a:xfrm>
            <a:off x="-16256" y="9184640"/>
            <a:ext cx="13004800" cy="125"/>
          </a:xfrm>
          <a:prstGeom prst="line">
            <a:avLst/>
          </a:prstGeom>
          <a:ln w="38100">
            <a:solidFill>
              <a:srgbClr val="D6D6D6"/>
            </a:solidFill>
            <a:miter lim="400000"/>
          </a:ln>
        </p:spPr>
        <p:txBody>
          <a:bodyPr lIns="0" tIns="0" rIns="0" bIns="0"/>
          <a:lstStyle/>
          <a:p>
            <a:pPr algn="l" defTabSz="585216">
              <a:defRPr sz="1400">
                <a:solidFill>
                  <a:srgbClr val="000000"/>
                </a:solidFill>
                <a:latin typeface="Helvetica"/>
                <a:ea typeface="Helvetica"/>
                <a:cs typeface="Helvetica"/>
                <a:sym typeface="Helvetica"/>
              </a:defRPr>
            </a:pPr>
            <a:endParaRPr/>
          </a:p>
        </p:txBody>
      </p:sp>
      <p:pic>
        <p:nvPicPr>
          <p:cNvPr id="180" name="penn-shield-small.png" descr="penn-shield-small.png"/>
          <p:cNvPicPr>
            <a:picLocks noChangeAspect="1"/>
          </p:cNvPicPr>
          <p:nvPr/>
        </p:nvPicPr>
        <p:blipFill>
          <a:blip r:embed="rId2"/>
          <a:stretch>
            <a:fillRect/>
          </a:stretch>
        </p:blipFill>
        <p:spPr>
          <a:xfrm>
            <a:off x="81280" y="48768"/>
            <a:ext cx="560926" cy="617729"/>
          </a:xfrm>
          <a:prstGeom prst="rect">
            <a:avLst/>
          </a:prstGeom>
          <a:ln w="38100"/>
        </p:spPr>
      </p:pic>
      <p:sp>
        <p:nvSpPr>
          <p:cNvPr id="181" name="Line"/>
          <p:cNvSpPr/>
          <p:nvPr/>
        </p:nvSpPr>
        <p:spPr>
          <a:xfrm>
            <a:off x="-16256" y="780288"/>
            <a:ext cx="13004800" cy="125"/>
          </a:xfrm>
          <a:prstGeom prst="line">
            <a:avLst/>
          </a:prstGeom>
          <a:ln w="38100">
            <a:solidFill>
              <a:srgbClr val="D6D6D6"/>
            </a:solidFill>
            <a:miter lim="400000"/>
          </a:ln>
        </p:spPr>
        <p:txBody>
          <a:bodyPr lIns="0" tIns="0" rIns="0" bIns="0"/>
          <a:lstStyle/>
          <a:p>
            <a:pPr algn="l" defTabSz="585216">
              <a:defRPr sz="1400">
                <a:solidFill>
                  <a:srgbClr val="000000"/>
                </a:solidFill>
                <a:latin typeface="Helvetica"/>
                <a:ea typeface="Helvetica"/>
                <a:cs typeface="Helvetica"/>
                <a:sym typeface="Helvetica"/>
              </a:defRPr>
            </a:pPr>
            <a:endParaRPr/>
          </a:p>
        </p:txBody>
      </p:sp>
      <p:sp>
        <p:nvSpPr>
          <p:cNvPr id="182" name="Title Text"/>
          <p:cNvSpPr txBox="1">
            <a:spLocks noGrp="1"/>
          </p:cNvSpPr>
          <p:nvPr>
            <p:ph type="title"/>
          </p:nvPr>
        </p:nvSpPr>
        <p:spPr>
          <a:xfrm>
            <a:off x="1137920" y="16256"/>
            <a:ext cx="10468865" cy="780289"/>
          </a:xfrm>
          <a:prstGeom prst="rect">
            <a:avLst/>
          </a:prstGeom>
        </p:spPr>
        <p:txBody>
          <a:bodyPr lIns="0" tIns="0" rIns="0" bIns="0">
            <a:noAutofit/>
          </a:bodyPr>
          <a:lstStyle>
            <a:lvl1pPr defTabSz="585216">
              <a:lnSpc>
                <a:spcPct val="100000"/>
              </a:lnSpc>
              <a:spcBef>
                <a:spcPts val="0"/>
              </a:spcBef>
              <a:defRPr sz="4600">
                <a:solidFill>
                  <a:srgbClr val="A4325B"/>
                </a:solidFill>
                <a:latin typeface="Gill Sans"/>
                <a:ea typeface="Gill Sans"/>
                <a:cs typeface="Gill Sans"/>
                <a:sym typeface="Gill Sans"/>
              </a:defRPr>
            </a:lvl1pPr>
          </a:lstStyle>
          <a:p>
            <a:r>
              <a:t>Title Text</a:t>
            </a:r>
          </a:p>
        </p:txBody>
      </p:sp>
      <p:sp>
        <p:nvSpPr>
          <p:cNvPr id="183" name="Slide Number"/>
          <p:cNvSpPr txBox="1">
            <a:spLocks noGrp="1"/>
          </p:cNvSpPr>
          <p:nvPr>
            <p:ph type="sldNum" sz="quarter" idx="2"/>
          </p:nvPr>
        </p:nvSpPr>
        <p:spPr>
          <a:xfrm>
            <a:off x="6337553" y="9282176"/>
            <a:ext cx="313437" cy="338837"/>
          </a:xfrm>
          <a:prstGeom prst="rect">
            <a:avLst/>
          </a:prstGeom>
        </p:spPr>
        <p:txBody>
          <a:bodyPr lIns="48767" tIns="48767" rIns="48767" bIns="48767"/>
          <a:lstStyle>
            <a:lvl1pPr defTabSz="585216">
              <a:defRPr sz="16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90" name="Triangle"/>
          <p:cNvSpPr/>
          <p:nvPr/>
        </p:nvSpPr>
        <p:spPr>
          <a:xfrm>
            <a:off x="503754" y="958202"/>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91" name="Triangle"/>
          <p:cNvSpPr/>
          <p:nvPr/>
        </p:nvSpPr>
        <p:spPr>
          <a:xfrm>
            <a:off x="503754" y="8490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92" name="Title Text"/>
          <p:cNvSpPr txBox="1">
            <a:spLocks noGrp="1"/>
          </p:cNvSpPr>
          <p:nvPr>
            <p:ph type="title"/>
          </p:nvPr>
        </p:nvSpPr>
        <p:spPr>
          <a:prstGeom prst="rect">
            <a:avLst/>
          </a:prstGeom>
        </p:spPr>
        <p:txBody>
          <a:bodyPr/>
          <a:lstStyle/>
          <a:p>
            <a:r>
              <a:t>Title Text</a:t>
            </a:r>
          </a:p>
        </p:txBody>
      </p:sp>
      <p:sp>
        <p:nvSpPr>
          <p:cNvPr id="193" name="Triangle"/>
          <p:cNvSpPr/>
          <p:nvPr/>
        </p:nvSpPr>
        <p:spPr>
          <a:xfrm>
            <a:off x="503754" y="939703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94" name="The State of Theory"/>
          <p:cNvSpPr txBox="1"/>
          <p:nvPr/>
        </p:nvSpPr>
        <p:spPr>
          <a:xfrm>
            <a:off x="508000" y="9418510"/>
            <a:ext cx="2846371"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43305">
              <a:lnSpc>
                <a:spcPct val="90000"/>
              </a:lnSpc>
              <a:spcBef>
                <a:spcPts val="1400"/>
              </a:spcBef>
              <a:defRPr sz="1302">
                <a:solidFill>
                  <a:srgbClr val="D93E2B"/>
                </a:solidFill>
                <a:latin typeface="+mn-lt"/>
                <a:ea typeface="+mn-ea"/>
                <a:cs typeface="+mn-cs"/>
                <a:sym typeface="Bodoni SvtyTwo ITC TT-Book"/>
              </a:defRPr>
            </a:lvl1pPr>
          </a:lstStyle>
          <a:p>
            <a:r>
              <a:t>The State of Theory</a:t>
            </a:r>
          </a:p>
        </p:txBody>
      </p:sp>
      <p:sp>
        <p:nvSpPr>
          <p:cNvPr id="195" name="Mark Trodden, U. Penn"/>
          <p:cNvSpPr txBox="1"/>
          <p:nvPr/>
        </p:nvSpPr>
        <p:spPr>
          <a:xfrm>
            <a:off x="10856048" y="9418510"/>
            <a:ext cx="1621634"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r" defTabSz="543305">
              <a:lnSpc>
                <a:spcPct val="90000"/>
              </a:lnSpc>
              <a:spcBef>
                <a:spcPts val="1400"/>
              </a:spcBef>
              <a:defRPr sz="1302">
                <a:solidFill>
                  <a:srgbClr val="D93E2B"/>
                </a:solidFill>
                <a:latin typeface="+mn-lt"/>
                <a:ea typeface="+mn-ea"/>
                <a:cs typeface="+mn-cs"/>
                <a:sym typeface="Bodoni SvtyTwo ITC TT-Book"/>
              </a:defRPr>
            </a:lvl1pPr>
          </a:lstStyle>
          <a:p>
            <a:r>
              <a:t>Mark Trodden, U. Penn</a:t>
            </a:r>
          </a:p>
        </p:txBody>
      </p:sp>
      <p:sp>
        <p:nvSpPr>
          <p:cNvPr id="1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rodden-main">
    <p:spTree>
      <p:nvGrpSpPr>
        <p:cNvPr id="1" name=""/>
        <p:cNvGrpSpPr/>
        <p:nvPr/>
      </p:nvGrpSpPr>
      <p:grpSpPr>
        <a:xfrm>
          <a:off x="0" y="0"/>
          <a:ext cx="0" cy="0"/>
          <a:chOff x="0" y="0"/>
          <a:chExt cx="0" cy="0"/>
        </a:xfrm>
      </p:grpSpPr>
      <p:sp>
        <p:nvSpPr>
          <p:cNvPr id="203" name="Mark Trodden, University of Pennsylvania"/>
          <p:cNvSpPr txBox="1"/>
          <p:nvPr/>
        </p:nvSpPr>
        <p:spPr>
          <a:xfrm>
            <a:off x="8794" y="9193670"/>
            <a:ext cx="3701064" cy="614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4186" tIns="54186" rIns="54186" bIns="54186" anchor="ctr">
            <a:spAutoFit/>
          </a:bodyPr>
          <a:lstStyle>
            <a:lvl1pPr algn="l" defTabSz="577991">
              <a:defRPr sz="1600">
                <a:solidFill>
                  <a:srgbClr val="A4325B"/>
                </a:solidFill>
                <a:latin typeface="Gill Sans"/>
                <a:ea typeface="Gill Sans"/>
                <a:cs typeface="Gill Sans"/>
                <a:sym typeface="Gill Sans"/>
              </a:defRPr>
            </a:lvl1pPr>
          </a:lstStyle>
          <a:p>
            <a:pPr>
              <a:defRPr sz="2200"/>
            </a:pPr>
            <a:r>
              <a:rPr sz="1600"/>
              <a:t>Mark Trodden, University of Pennsylvania</a:t>
            </a:r>
          </a:p>
        </p:txBody>
      </p:sp>
      <p:sp>
        <p:nvSpPr>
          <p:cNvPr id="204" name="Testing Gravity 2015, SFU, 14 January 2015"/>
          <p:cNvSpPr txBox="1"/>
          <p:nvPr/>
        </p:nvSpPr>
        <p:spPr>
          <a:xfrm>
            <a:off x="4993076" y="9193670"/>
            <a:ext cx="8037690" cy="614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nchor="ctr">
            <a:spAutoFit/>
          </a:bodyPr>
          <a:lstStyle>
            <a:lvl1pPr algn="r" defTabSz="577991">
              <a:defRPr sz="1600">
                <a:solidFill>
                  <a:srgbClr val="A4325B"/>
                </a:solidFill>
                <a:latin typeface="Gill Sans"/>
                <a:ea typeface="Gill Sans"/>
                <a:cs typeface="Gill Sans"/>
                <a:sym typeface="Gill Sans"/>
              </a:defRPr>
            </a:lvl1pPr>
          </a:lstStyle>
          <a:p>
            <a:r>
              <a:t>Testing Gravity 2015, SFU, 14 January 2015</a:t>
            </a:r>
          </a:p>
        </p:txBody>
      </p:sp>
      <p:sp>
        <p:nvSpPr>
          <p:cNvPr id="205" name="Line"/>
          <p:cNvSpPr/>
          <p:nvPr/>
        </p:nvSpPr>
        <p:spPr>
          <a:xfrm>
            <a:off x="-18063" y="9193671"/>
            <a:ext cx="13004801" cy="1"/>
          </a:xfrm>
          <a:prstGeom prst="line">
            <a:avLst/>
          </a:prstGeom>
          <a:ln w="50800">
            <a:solidFill>
              <a:srgbClr val="D6D6D6"/>
            </a:solidFill>
            <a:miter lim="400000"/>
          </a:ln>
        </p:spPr>
        <p:txBody>
          <a:bodyPr lIns="0" tIns="0" rIns="0" bIns="0"/>
          <a:lstStyle/>
          <a:p>
            <a:pPr algn="l" defTabSz="650240">
              <a:defRPr sz="1600">
                <a:solidFill>
                  <a:srgbClr val="000000"/>
                </a:solidFill>
                <a:latin typeface="Helvetica"/>
                <a:ea typeface="Helvetica"/>
                <a:cs typeface="Helvetica"/>
                <a:sym typeface="Helvetica"/>
              </a:defRPr>
            </a:pPr>
            <a:endParaRPr/>
          </a:p>
        </p:txBody>
      </p:sp>
      <p:pic>
        <p:nvPicPr>
          <p:cNvPr id="206" name="penn-shield-small.png" descr="penn-shield-small.png"/>
          <p:cNvPicPr>
            <a:picLocks noChangeAspect="1"/>
          </p:cNvPicPr>
          <p:nvPr/>
        </p:nvPicPr>
        <p:blipFill>
          <a:blip r:embed="rId2"/>
          <a:stretch>
            <a:fillRect/>
          </a:stretch>
        </p:blipFill>
        <p:spPr>
          <a:xfrm>
            <a:off x="90310" y="54186"/>
            <a:ext cx="866988" cy="954784"/>
          </a:xfrm>
          <a:prstGeom prst="rect">
            <a:avLst/>
          </a:prstGeom>
          <a:ln w="50800"/>
        </p:spPr>
      </p:pic>
      <p:sp>
        <p:nvSpPr>
          <p:cNvPr id="207" name="Line"/>
          <p:cNvSpPr/>
          <p:nvPr/>
        </p:nvSpPr>
        <p:spPr>
          <a:xfrm>
            <a:off x="-18063" y="1065670"/>
            <a:ext cx="13004801" cy="1"/>
          </a:xfrm>
          <a:prstGeom prst="line">
            <a:avLst/>
          </a:prstGeom>
          <a:ln w="50800">
            <a:solidFill>
              <a:srgbClr val="D6D6D6"/>
            </a:solidFill>
            <a:miter lim="400000"/>
          </a:ln>
        </p:spPr>
        <p:txBody>
          <a:bodyPr lIns="0" tIns="0" rIns="0" bIns="0"/>
          <a:lstStyle/>
          <a:p>
            <a:pPr algn="l" defTabSz="650240">
              <a:defRPr sz="1600">
                <a:solidFill>
                  <a:srgbClr val="000000"/>
                </a:solidFill>
                <a:latin typeface="Helvetica"/>
                <a:ea typeface="Helvetica"/>
                <a:cs typeface="Helvetica"/>
                <a:sym typeface="Helvetica"/>
              </a:defRPr>
            </a:pPr>
            <a:endParaRPr/>
          </a:p>
        </p:txBody>
      </p:sp>
      <p:sp>
        <p:nvSpPr>
          <p:cNvPr id="208" name="Title Text"/>
          <p:cNvSpPr txBox="1">
            <a:spLocks noGrp="1"/>
          </p:cNvSpPr>
          <p:nvPr>
            <p:ph type="title"/>
          </p:nvPr>
        </p:nvSpPr>
        <p:spPr>
          <a:xfrm>
            <a:off x="1137919" y="18062"/>
            <a:ext cx="10476091" cy="975361"/>
          </a:xfrm>
          <a:prstGeom prst="rect">
            <a:avLst/>
          </a:prstGeom>
        </p:spPr>
        <p:txBody>
          <a:bodyPr lIns="0" tIns="0" rIns="0" bIns="0">
            <a:noAutofit/>
          </a:bodyPr>
          <a:lstStyle>
            <a:lvl1pPr defTabSz="577991">
              <a:lnSpc>
                <a:spcPct val="100000"/>
              </a:lnSpc>
              <a:spcBef>
                <a:spcPts val="0"/>
              </a:spcBef>
              <a:defRPr sz="5800">
                <a:solidFill>
                  <a:srgbClr val="A4325B"/>
                </a:solidFill>
                <a:latin typeface="Gill Sans"/>
                <a:ea typeface="Gill Sans"/>
                <a:cs typeface="Gill Sans"/>
                <a:sym typeface="Gill Sans"/>
              </a:defRPr>
            </a:lvl1pPr>
          </a:lstStyle>
          <a:p>
            <a:r>
              <a:t>Title Text</a:t>
            </a:r>
          </a:p>
        </p:txBody>
      </p:sp>
      <p:sp>
        <p:nvSpPr>
          <p:cNvPr id="209" name="Slide Number"/>
          <p:cNvSpPr txBox="1">
            <a:spLocks noGrp="1"/>
          </p:cNvSpPr>
          <p:nvPr>
            <p:ph type="sldNum" sz="quarter" idx="2"/>
          </p:nvPr>
        </p:nvSpPr>
        <p:spPr>
          <a:xfrm>
            <a:off x="6331232" y="9283982"/>
            <a:ext cx="324274" cy="349674"/>
          </a:xfrm>
          <a:prstGeom prst="rect">
            <a:avLst/>
          </a:prstGeom>
        </p:spPr>
        <p:txBody>
          <a:bodyPr lIns="54186" tIns="54186" rIns="54186" bIns="54186"/>
          <a:lstStyle>
            <a:lvl1pPr defTabSz="577991">
              <a:defRPr sz="16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rodden-main">
    <p:spTree>
      <p:nvGrpSpPr>
        <p:cNvPr id="1" name=""/>
        <p:cNvGrpSpPr/>
        <p:nvPr/>
      </p:nvGrpSpPr>
      <p:grpSpPr>
        <a:xfrm>
          <a:off x="0" y="0"/>
          <a:ext cx="0" cy="0"/>
          <a:chOff x="0" y="0"/>
          <a:chExt cx="0" cy="0"/>
        </a:xfrm>
      </p:grpSpPr>
      <p:sp>
        <p:nvSpPr>
          <p:cNvPr id="216" name="Mark Trodden, University of Pennsylvania…"/>
          <p:cNvSpPr txBox="1"/>
          <p:nvPr/>
        </p:nvSpPr>
        <p:spPr>
          <a:xfrm>
            <a:off x="8794" y="9182354"/>
            <a:ext cx="3867151"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nchor="ctr">
            <a:spAutoFit/>
          </a:bodyPr>
          <a:lstStyle/>
          <a:p>
            <a:pPr algn="l" defTabSz="585216">
              <a:defRPr sz="2200">
                <a:solidFill>
                  <a:srgbClr val="A4325B"/>
                </a:solidFill>
                <a:latin typeface="Gill Sans"/>
                <a:ea typeface="Gill Sans"/>
                <a:cs typeface="Gill Sans"/>
                <a:sym typeface="Gill Sans"/>
              </a:defRPr>
            </a:pPr>
            <a:r>
              <a:rPr sz="1600"/>
              <a:t>Mark Trodden, University of Pennsylvania</a:t>
            </a:r>
          </a:p>
          <a:p>
            <a:pPr algn="l" defTabSz="585216">
              <a:defRPr sz="2200">
                <a:solidFill>
                  <a:srgbClr val="A4325B"/>
                </a:solidFill>
                <a:latin typeface="Gill Sans"/>
                <a:ea typeface="Gill Sans"/>
                <a:cs typeface="Gill Sans"/>
                <a:sym typeface="Gill Sans"/>
              </a:defRPr>
            </a:pPr>
            <a:r>
              <a:rPr sz="1600"/>
              <a:t>Pushing Einstein’s Boundaries</a:t>
            </a:r>
          </a:p>
        </p:txBody>
      </p:sp>
      <p:sp>
        <p:nvSpPr>
          <p:cNvPr id="217" name="Colloquium…"/>
          <p:cNvSpPr txBox="1"/>
          <p:nvPr/>
        </p:nvSpPr>
        <p:spPr>
          <a:xfrm>
            <a:off x="7968420" y="9203436"/>
            <a:ext cx="5055121" cy="580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nchor="ctr">
            <a:spAutoFit/>
          </a:bodyPr>
          <a:lstStyle/>
          <a:p>
            <a:pPr algn="r" defTabSz="585216">
              <a:defRPr sz="1600">
                <a:solidFill>
                  <a:srgbClr val="A4325B"/>
                </a:solidFill>
                <a:latin typeface="Gill Sans"/>
                <a:ea typeface="Gill Sans"/>
                <a:cs typeface="Gill Sans"/>
                <a:sym typeface="Gill Sans"/>
              </a:defRPr>
            </a:pPr>
            <a:r>
              <a:t>Colloquium</a:t>
            </a:r>
          </a:p>
          <a:p>
            <a:pPr algn="r" defTabSz="585216">
              <a:defRPr sz="1600">
                <a:solidFill>
                  <a:srgbClr val="A4325B"/>
                </a:solidFill>
                <a:latin typeface="Gill Sans"/>
                <a:ea typeface="Gill Sans"/>
                <a:cs typeface="Gill Sans"/>
                <a:sym typeface="Gill Sans"/>
              </a:defRPr>
            </a:pPr>
            <a:r>
              <a:t>Lehigh University, 4/13/2017</a:t>
            </a:r>
          </a:p>
        </p:txBody>
      </p:sp>
      <p:sp>
        <p:nvSpPr>
          <p:cNvPr id="218" name="Line"/>
          <p:cNvSpPr/>
          <p:nvPr/>
        </p:nvSpPr>
        <p:spPr>
          <a:xfrm>
            <a:off x="-16256" y="9184640"/>
            <a:ext cx="13004800" cy="125"/>
          </a:xfrm>
          <a:prstGeom prst="line">
            <a:avLst/>
          </a:prstGeom>
          <a:ln w="38100">
            <a:solidFill>
              <a:srgbClr val="D6D6D6"/>
            </a:solidFill>
            <a:miter lim="400000"/>
          </a:ln>
        </p:spPr>
        <p:txBody>
          <a:bodyPr lIns="0" tIns="0" rIns="0" bIns="0"/>
          <a:lstStyle/>
          <a:p>
            <a:pPr algn="l" defTabSz="585216">
              <a:defRPr sz="1400">
                <a:solidFill>
                  <a:srgbClr val="000000"/>
                </a:solidFill>
                <a:latin typeface="Helvetica"/>
                <a:ea typeface="Helvetica"/>
                <a:cs typeface="Helvetica"/>
                <a:sym typeface="Helvetica"/>
              </a:defRPr>
            </a:pPr>
            <a:endParaRPr/>
          </a:p>
        </p:txBody>
      </p:sp>
      <p:pic>
        <p:nvPicPr>
          <p:cNvPr id="219" name="penn-shield-small.png" descr="penn-shield-small.png"/>
          <p:cNvPicPr>
            <a:picLocks noChangeAspect="1"/>
          </p:cNvPicPr>
          <p:nvPr/>
        </p:nvPicPr>
        <p:blipFill>
          <a:blip r:embed="rId2"/>
          <a:stretch>
            <a:fillRect/>
          </a:stretch>
        </p:blipFill>
        <p:spPr>
          <a:xfrm>
            <a:off x="81280" y="48768"/>
            <a:ext cx="861569" cy="948816"/>
          </a:xfrm>
          <a:prstGeom prst="rect">
            <a:avLst/>
          </a:prstGeom>
          <a:ln w="38100"/>
        </p:spPr>
      </p:pic>
      <p:sp>
        <p:nvSpPr>
          <p:cNvPr id="220" name="Line"/>
          <p:cNvSpPr/>
          <p:nvPr/>
        </p:nvSpPr>
        <p:spPr>
          <a:xfrm>
            <a:off x="-16256" y="1072896"/>
            <a:ext cx="13004800" cy="125"/>
          </a:xfrm>
          <a:prstGeom prst="line">
            <a:avLst/>
          </a:prstGeom>
          <a:ln w="38100">
            <a:solidFill>
              <a:srgbClr val="D6D6D6"/>
            </a:solidFill>
            <a:miter lim="400000"/>
          </a:ln>
        </p:spPr>
        <p:txBody>
          <a:bodyPr lIns="0" tIns="0" rIns="0" bIns="0"/>
          <a:lstStyle/>
          <a:p>
            <a:pPr algn="l" defTabSz="585216">
              <a:defRPr sz="1400">
                <a:solidFill>
                  <a:srgbClr val="000000"/>
                </a:solidFill>
                <a:latin typeface="Helvetica"/>
                <a:ea typeface="Helvetica"/>
                <a:cs typeface="Helvetica"/>
                <a:sym typeface="Helvetica"/>
              </a:defRPr>
            </a:pPr>
            <a:endParaRPr/>
          </a:p>
        </p:txBody>
      </p:sp>
      <p:sp>
        <p:nvSpPr>
          <p:cNvPr id="221" name="Title Text"/>
          <p:cNvSpPr txBox="1">
            <a:spLocks noGrp="1"/>
          </p:cNvSpPr>
          <p:nvPr>
            <p:ph type="title"/>
          </p:nvPr>
        </p:nvSpPr>
        <p:spPr>
          <a:xfrm>
            <a:off x="1137920" y="16256"/>
            <a:ext cx="10468865" cy="975361"/>
          </a:xfrm>
          <a:prstGeom prst="rect">
            <a:avLst/>
          </a:prstGeom>
        </p:spPr>
        <p:txBody>
          <a:bodyPr lIns="0" tIns="0" rIns="0" bIns="0">
            <a:noAutofit/>
          </a:bodyPr>
          <a:lstStyle>
            <a:lvl1pPr defTabSz="585216">
              <a:lnSpc>
                <a:spcPct val="100000"/>
              </a:lnSpc>
              <a:spcBef>
                <a:spcPts val="0"/>
              </a:spcBef>
              <a:defRPr sz="6000">
                <a:solidFill>
                  <a:srgbClr val="A4325B"/>
                </a:solidFill>
                <a:latin typeface="Gill Sans"/>
                <a:ea typeface="Gill Sans"/>
                <a:cs typeface="Gill Sans"/>
                <a:sym typeface="Gill Sans"/>
              </a:defRPr>
            </a:lvl1pPr>
          </a:lstStyle>
          <a:p>
            <a:r>
              <a:t>Title Text</a:t>
            </a:r>
          </a:p>
        </p:txBody>
      </p:sp>
      <p:sp>
        <p:nvSpPr>
          <p:cNvPr id="222" name="Slide Number"/>
          <p:cNvSpPr txBox="1">
            <a:spLocks noGrp="1"/>
          </p:cNvSpPr>
          <p:nvPr>
            <p:ph type="sldNum" sz="quarter" idx="2"/>
          </p:nvPr>
        </p:nvSpPr>
        <p:spPr>
          <a:xfrm>
            <a:off x="6337553" y="9282176"/>
            <a:ext cx="313437" cy="338837"/>
          </a:xfrm>
          <a:prstGeom prst="rect">
            <a:avLst/>
          </a:prstGeom>
        </p:spPr>
        <p:txBody>
          <a:bodyPr lIns="48767" tIns="48767" rIns="48767" bIns="48767"/>
          <a:lstStyle>
            <a:lvl1pPr defTabSz="585216">
              <a:defRPr sz="16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 name="Triangle"/>
          <p:cNvSpPr/>
          <p:nvPr/>
        </p:nvSpPr>
        <p:spPr>
          <a:xfrm rot="16200000">
            <a:off x="7172923" y="78749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Triangle"/>
          <p:cNvSpPr/>
          <p:nvPr/>
        </p:nvSpPr>
        <p:spPr>
          <a:xfrm>
            <a:off x="508000" y="9131300"/>
            <a:ext cx="1199945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1" name="Triangle"/>
          <p:cNvSpPr/>
          <p:nvPr/>
        </p:nvSpPr>
        <p:spPr>
          <a:xfrm>
            <a:off x="508000" y="6629400"/>
            <a:ext cx="1200001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2" name="Triangle"/>
          <p:cNvSpPr/>
          <p:nvPr/>
        </p:nvSpPr>
        <p:spPr>
          <a:xfrm rot="16200000">
            <a:off x="7172923" y="78749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3" name="Lorem Ipsum Dolor"/>
          <p:cNvSpPr>
            <a:spLocks noGrp="1"/>
          </p:cNvSpPr>
          <p:nvPr>
            <p:ph type="body" sz="quarter" idx="21"/>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34" name="Image"/>
          <p:cNvSpPr>
            <a:spLocks noGrp="1"/>
          </p:cNvSpPr>
          <p:nvPr>
            <p:ph type="pic" idx="22"/>
          </p:nvPr>
        </p:nvSpPr>
        <p:spPr>
          <a:xfrm>
            <a:off x="584200" y="558800"/>
            <a:ext cx="11823700" cy="7086600"/>
          </a:xfrm>
          <a:prstGeom prst="rect">
            <a:avLst/>
          </a:prstGeom>
          <a:ln w="9525">
            <a:round/>
          </a:ln>
        </p:spPr>
        <p:txBody>
          <a:bodyPr lIns="91439" tIns="45719" rIns="91439" bIns="45719" anchor="t">
            <a:noAutofit/>
          </a:bodyPr>
          <a:lstStyle/>
          <a:p>
            <a:endParaRPr/>
          </a:p>
        </p:txBody>
      </p:sp>
      <p:sp>
        <p:nvSpPr>
          <p:cNvPr id="35" name="Title Text"/>
          <p:cNvSpPr txBox="1">
            <a:spLocks noGrp="1"/>
          </p:cNvSpPr>
          <p:nvPr>
            <p:ph type="title"/>
          </p:nvPr>
        </p:nvSpPr>
        <p:spPr>
          <a:xfrm>
            <a:off x="508000" y="6680200"/>
            <a:ext cx="7200900" cy="2413000"/>
          </a:xfrm>
          <a:prstGeom prst="rect">
            <a:avLst/>
          </a:prstGeom>
        </p:spPr>
        <p:txBody>
          <a:bodyPr/>
          <a:lstStyle>
            <a:lvl1pPr algn="l"/>
          </a:lstStyle>
          <a:p>
            <a:r>
              <a:t>Title Text</a:t>
            </a:r>
          </a:p>
        </p:txBody>
      </p:sp>
      <p:sp>
        <p:nvSpPr>
          <p:cNvPr id="36" name="Body Level One…"/>
          <p:cNvSpPr txBox="1">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29" name="Triangle"/>
          <p:cNvSpPr/>
          <p:nvPr/>
        </p:nvSpPr>
        <p:spPr>
          <a:xfrm>
            <a:off x="503754" y="958202"/>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30" name="Triangle"/>
          <p:cNvSpPr/>
          <p:nvPr/>
        </p:nvSpPr>
        <p:spPr>
          <a:xfrm>
            <a:off x="503754" y="8490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31" name="Title Text"/>
          <p:cNvSpPr txBox="1">
            <a:spLocks noGrp="1"/>
          </p:cNvSpPr>
          <p:nvPr>
            <p:ph type="title"/>
          </p:nvPr>
        </p:nvSpPr>
        <p:spPr>
          <a:prstGeom prst="rect">
            <a:avLst/>
          </a:prstGeom>
        </p:spPr>
        <p:txBody>
          <a:bodyPr/>
          <a:lstStyle/>
          <a:p>
            <a:r>
              <a:t>Title Text</a:t>
            </a:r>
          </a:p>
        </p:txBody>
      </p:sp>
      <p:sp>
        <p:nvSpPr>
          <p:cNvPr id="232" name="Triangle"/>
          <p:cNvSpPr/>
          <p:nvPr/>
        </p:nvSpPr>
        <p:spPr>
          <a:xfrm>
            <a:off x="503754" y="939703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33" name="Finding structure in the dark: Coupled Dark Energy Models and the Mildly Nonlinear Regime"/>
          <p:cNvSpPr txBox="1"/>
          <p:nvPr/>
        </p:nvSpPr>
        <p:spPr>
          <a:xfrm>
            <a:off x="508000" y="9418510"/>
            <a:ext cx="5931763"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43305">
              <a:lnSpc>
                <a:spcPct val="90000"/>
              </a:lnSpc>
              <a:spcBef>
                <a:spcPts val="1400"/>
              </a:spcBef>
              <a:defRPr sz="1302">
                <a:solidFill>
                  <a:srgbClr val="D93E2B"/>
                </a:solidFill>
                <a:latin typeface="+mn-lt"/>
                <a:ea typeface="+mn-ea"/>
                <a:cs typeface="+mn-cs"/>
                <a:sym typeface="Bodoni SvtyTwo ITC TT-Book"/>
              </a:defRPr>
            </a:lvl1pPr>
          </a:lstStyle>
          <a:p>
            <a:r>
              <a:t>Finding structure in the dark: Coupled Dark Energy Models and the Mildly Nonlinear Regime</a:t>
            </a:r>
          </a:p>
        </p:txBody>
      </p:sp>
      <p:sp>
        <p:nvSpPr>
          <p:cNvPr id="234" name="Mark Trodden, U. Penn"/>
          <p:cNvSpPr txBox="1"/>
          <p:nvPr/>
        </p:nvSpPr>
        <p:spPr>
          <a:xfrm>
            <a:off x="10856048" y="9418510"/>
            <a:ext cx="1621634"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r" defTabSz="543305">
              <a:lnSpc>
                <a:spcPct val="90000"/>
              </a:lnSpc>
              <a:spcBef>
                <a:spcPts val="1400"/>
              </a:spcBef>
              <a:defRPr sz="1302">
                <a:solidFill>
                  <a:srgbClr val="D93E2B"/>
                </a:solidFill>
                <a:latin typeface="+mn-lt"/>
                <a:ea typeface="+mn-ea"/>
                <a:cs typeface="+mn-cs"/>
                <a:sym typeface="Bodoni SvtyTwo ITC TT-Book"/>
              </a:defRPr>
            </a:lvl1pPr>
          </a:lstStyle>
          <a:p>
            <a:r>
              <a:t>Mark Trodden, U. Penn</a:t>
            </a:r>
          </a:p>
        </p:txBody>
      </p:sp>
      <p:sp>
        <p:nvSpPr>
          <p:cNvPr id="2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42" name="Triangle"/>
          <p:cNvSpPr/>
          <p:nvPr/>
        </p:nvSpPr>
        <p:spPr>
          <a:xfrm>
            <a:off x="503754" y="958202"/>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43" name="Triangle"/>
          <p:cNvSpPr/>
          <p:nvPr/>
        </p:nvSpPr>
        <p:spPr>
          <a:xfrm>
            <a:off x="503754" y="8490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44" name="Title Text"/>
          <p:cNvSpPr txBox="1">
            <a:spLocks noGrp="1"/>
          </p:cNvSpPr>
          <p:nvPr>
            <p:ph type="title"/>
          </p:nvPr>
        </p:nvSpPr>
        <p:spPr>
          <a:prstGeom prst="rect">
            <a:avLst/>
          </a:prstGeom>
        </p:spPr>
        <p:txBody>
          <a:bodyPr/>
          <a:lstStyle/>
          <a:p>
            <a:r>
              <a:t>Title Text</a:t>
            </a:r>
          </a:p>
        </p:txBody>
      </p:sp>
      <p:sp>
        <p:nvSpPr>
          <p:cNvPr id="245" name="Triangle"/>
          <p:cNvSpPr/>
          <p:nvPr/>
        </p:nvSpPr>
        <p:spPr>
          <a:xfrm>
            <a:off x="503754" y="939703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46" name="Cosmology: Theory Overview"/>
          <p:cNvSpPr txBox="1"/>
          <p:nvPr/>
        </p:nvSpPr>
        <p:spPr>
          <a:xfrm>
            <a:off x="508000" y="9418510"/>
            <a:ext cx="5026955"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43305">
              <a:lnSpc>
                <a:spcPct val="90000"/>
              </a:lnSpc>
              <a:spcBef>
                <a:spcPts val="1400"/>
              </a:spcBef>
              <a:defRPr sz="1302">
                <a:solidFill>
                  <a:srgbClr val="D93E2B"/>
                </a:solidFill>
                <a:latin typeface="+mn-lt"/>
                <a:ea typeface="+mn-ea"/>
                <a:cs typeface="+mn-cs"/>
                <a:sym typeface="Bodoni SvtyTwo ITC TT-Book"/>
              </a:defRPr>
            </a:lvl1pPr>
          </a:lstStyle>
          <a:p>
            <a:r>
              <a:t>Cosmology: Theory Overview</a:t>
            </a:r>
          </a:p>
        </p:txBody>
      </p:sp>
      <p:sp>
        <p:nvSpPr>
          <p:cNvPr id="247" name="Mark Trodden, U. Penn"/>
          <p:cNvSpPr txBox="1"/>
          <p:nvPr/>
        </p:nvSpPr>
        <p:spPr>
          <a:xfrm>
            <a:off x="10856048" y="9418510"/>
            <a:ext cx="1621634"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r" defTabSz="543305">
              <a:lnSpc>
                <a:spcPct val="90000"/>
              </a:lnSpc>
              <a:spcBef>
                <a:spcPts val="1400"/>
              </a:spcBef>
              <a:defRPr sz="1302">
                <a:solidFill>
                  <a:srgbClr val="D93E2B"/>
                </a:solidFill>
                <a:latin typeface="+mn-lt"/>
                <a:ea typeface="+mn-ea"/>
                <a:cs typeface="+mn-cs"/>
                <a:sym typeface="Bodoni SvtyTwo ITC TT-Book"/>
              </a:defRPr>
            </a:lvl1pPr>
          </a:lstStyle>
          <a:p>
            <a:r>
              <a:t>Mark Trodden, U. Penn</a:t>
            </a:r>
          </a:p>
        </p:txBody>
      </p:sp>
      <p:sp>
        <p:nvSpPr>
          <p:cNvPr id="2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55" name="Triangle"/>
          <p:cNvSpPr/>
          <p:nvPr/>
        </p:nvSpPr>
        <p:spPr>
          <a:xfrm>
            <a:off x="503754" y="958202"/>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56" name="Triangle"/>
          <p:cNvSpPr/>
          <p:nvPr/>
        </p:nvSpPr>
        <p:spPr>
          <a:xfrm>
            <a:off x="503754" y="8490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57" name="Title Text"/>
          <p:cNvSpPr txBox="1">
            <a:spLocks noGrp="1"/>
          </p:cNvSpPr>
          <p:nvPr>
            <p:ph type="title"/>
          </p:nvPr>
        </p:nvSpPr>
        <p:spPr>
          <a:prstGeom prst="rect">
            <a:avLst/>
          </a:prstGeom>
        </p:spPr>
        <p:txBody>
          <a:bodyPr/>
          <a:lstStyle/>
          <a:p>
            <a:r>
              <a:t>Title Text</a:t>
            </a:r>
          </a:p>
        </p:txBody>
      </p:sp>
      <p:sp>
        <p:nvSpPr>
          <p:cNvPr id="258" name="Triangle"/>
          <p:cNvSpPr/>
          <p:nvPr/>
        </p:nvSpPr>
        <p:spPr>
          <a:xfrm>
            <a:off x="503754" y="939703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59" name="Galileons and their Generalizations"/>
          <p:cNvSpPr txBox="1"/>
          <p:nvPr/>
        </p:nvSpPr>
        <p:spPr>
          <a:xfrm>
            <a:off x="508000" y="9418510"/>
            <a:ext cx="2846371"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43305">
              <a:lnSpc>
                <a:spcPct val="90000"/>
              </a:lnSpc>
              <a:spcBef>
                <a:spcPts val="1400"/>
              </a:spcBef>
              <a:defRPr sz="1302">
                <a:solidFill>
                  <a:srgbClr val="D93E2B"/>
                </a:solidFill>
                <a:latin typeface="+mn-lt"/>
                <a:ea typeface="+mn-ea"/>
                <a:cs typeface="+mn-cs"/>
                <a:sym typeface="Bodoni SvtyTwo ITC TT-Book"/>
              </a:defRPr>
            </a:lvl1pPr>
          </a:lstStyle>
          <a:p>
            <a:r>
              <a:t>Galileons and their Generalizations</a:t>
            </a:r>
          </a:p>
        </p:txBody>
      </p:sp>
      <p:sp>
        <p:nvSpPr>
          <p:cNvPr id="260" name="Mark Trodden, U. Penn"/>
          <p:cNvSpPr txBox="1"/>
          <p:nvPr/>
        </p:nvSpPr>
        <p:spPr>
          <a:xfrm>
            <a:off x="10856048" y="9418510"/>
            <a:ext cx="1621634"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r" defTabSz="543305">
              <a:lnSpc>
                <a:spcPct val="90000"/>
              </a:lnSpc>
              <a:spcBef>
                <a:spcPts val="1400"/>
              </a:spcBef>
              <a:defRPr sz="1302">
                <a:solidFill>
                  <a:srgbClr val="D93E2B"/>
                </a:solidFill>
                <a:latin typeface="+mn-lt"/>
                <a:ea typeface="+mn-ea"/>
                <a:cs typeface="+mn-cs"/>
                <a:sym typeface="Bodoni SvtyTwo ITC TT-Book"/>
              </a:defRPr>
            </a:lvl1pPr>
          </a:lstStyle>
          <a:p>
            <a:r>
              <a:t>Mark Trodden, U. Penn</a:t>
            </a:r>
          </a:p>
        </p:txBody>
      </p:sp>
      <p:sp>
        <p:nvSpPr>
          <p:cNvPr id="2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68" name="Triangle"/>
          <p:cNvSpPr/>
          <p:nvPr/>
        </p:nvSpPr>
        <p:spPr>
          <a:xfrm>
            <a:off x="503754" y="958202"/>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69" name="Triangle"/>
          <p:cNvSpPr/>
          <p:nvPr/>
        </p:nvSpPr>
        <p:spPr>
          <a:xfrm>
            <a:off x="503754" y="8490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0" name="Title Text"/>
          <p:cNvSpPr txBox="1">
            <a:spLocks noGrp="1"/>
          </p:cNvSpPr>
          <p:nvPr>
            <p:ph type="title"/>
          </p:nvPr>
        </p:nvSpPr>
        <p:spPr>
          <a:prstGeom prst="rect">
            <a:avLst/>
          </a:prstGeom>
        </p:spPr>
        <p:txBody>
          <a:bodyPr/>
          <a:lstStyle/>
          <a:p>
            <a:r>
              <a:t>Title Text</a:t>
            </a:r>
          </a:p>
        </p:txBody>
      </p:sp>
      <p:sp>
        <p:nvSpPr>
          <p:cNvPr id="271" name="Triangle"/>
          <p:cNvSpPr/>
          <p:nvPr/>
        </p:nvSpPr>
        <p:spPr>
          <a:xfrm>
            <a:off x="503754" y="939703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2" name="Theoretical Aspects of Cosmic Acceleration"/>
          <p:cNvSpPr txBox="1"/>
          <p:nvPr/>
        </p:nvSpPr>
        <p:spPr>
          <a:xfrm>
            <a:off x="508000" y="9418510"/>
            <a:ext cx="2846371"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43305">
              <a:lnSpc>
                <a:spcPct val="90000"/>
              </a:lnSpc>
              <a:spcBef>
                <a:spcPts val="1400"/>
              </a:spcBef>
              <a:defRPr sz="1302">
                <a:solidFill>
                  <a:srgbClr val="D93E2B"/>
                </a:solidFill>
                <a:latin typeface="+mn-lt"/>
                <a:ea typeface="+mn-ea"/>
                <a:cs typeface="+mn-cs"/>
                <a:sym typeface="Bodoni SvtyTwo ITC TT-Book"/>
              </a:defRPr>
            </a:lvl1pPr>
          </a:lstStyle>
          <a:p>
            <a:r>
              <a:t>Theoretical Aspects of Cosmic Acceleration</a:t>
            </a:r>
          </a:p>
        </p:txBody>
      </p:sp>
      <p:sp>
        <p:nvSpPr>
          <p:cNvPr id="273" name="Mark Trodden, U. Penn"/>
          <p:cNvSpPr txBox="1"/>
          <p:nvPr/>
        </p:nvSpPr>
        <p:spPr>
          <a:xfrm>
            <a:off x="10856048" y="9418510"/>
            <a:ext cx="1621634"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r" defTabSz="543305">
              <a:lnSpc>
                <a:spcPct val="90000"/>
              </a:lnSpc>
              <a:spcBef>
                <a:spcPts val="1400"/>
              </a:spcBef>
              <a:defRPr sz="1302">
                <a:solidFill>
                  <a:srgbClr val="D93E2B"/>
                </a:solidFill>
                <a:latin typeface="+mn-lt"/>
                <a:ea typeface="+mn-ea"/>
                <a:cs typeface="+mn-cs"/>
                <a:sym typeface="Bodoni SvtyTwo ITC TT-Book"/>
              </a:defRPr>
            </a:lvl1pPr>
          </a:lstStyle>
          <a:p>
            <a:r>
              <a:t>Mark Trodden, U. Penn</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952500" y="254000"/>
            <a:ext cx="11099800" cy="2159000"/>
          </a:xfrm>
          <a:prstGeom prst="rect">
            <a:avLst/>
          </a:prstGeom>
        </p:spPr>
        <p:txBody>
          <a:bodyPr/>
          <a:lstStyle>
            <a:lvl1pPr>
              <a:lnSpc>
                <a:spcPct val="100000"/>
              </a:lnSpc>
              <a:spcBef>
                <a:spcPts val="0"/>
              </a:spcBef>
              <a:defRPr sz="8000">
                <a:solidFill>
                  <a:srgbClr val="000000"/>
                </a:solidFill>
                <a:latin typeface="Helvetica Neue Medium"/>
                <a:ea typeface="Helvetica Neue Medium"/>
                <a:cs typeface="Helvetica Neue Medium"/>
                <a:sym typeface="Helvetica Neue Medium"/>
              </a:defRPr>
            </a:lvl1pPr>
          </a:lstStyle>
          <a:p>
            <a:r>
              <a:t>Title Text</a:t>
            </a:r>
          </a:p>
        </p:txBody>
      </p:sp>
      <p:sp>
        <p:nvSpPr>
          <p:cNvPr id="282" name="Slide Number"/>
          <p:cNvSpPr txBox="1">
            <a:spLocks noGrp="1"/>
          </p:cNvSpPr>
          <p:nvPr>
            <p:ph type="sldNum" sz="quarter" idx="2"/>
          </p:nvPr>
        </p:nvSpPr>
        <p:spPr>
          <a:xfrm>
            <a:off x="6328884" y="9296400"/>
            <a:ext cx="340259" cy="324306"/>
          </a:xfrm>
          <a:prstGeom prst="rect">
            <a:avLst/>
          </a:prstGeom>
        </p:spPr>
        <p:txBody>
          <a:bodyPr/>
          <a:lstStyle>
            <a:lvl1pPr>
              <a:defRPr sz="16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89" name="Triangle"/>
          <p:cNvSpPr/>
          <p:nvPr/>
        </p:nvSpPr>
        <p:spPr>
          <a:xfrm>
            <a:off x="503754" y="958202"/>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0" name="Triangle"/>
          <p:cNvSpPr/>
          <p:nvPr/>
        </p:nvSpPr>
        <p:spPr>
          <a:xfrm>
            <a:off x="503754" y="8490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1" name="Title Text"/>
          <p:cNvSpPr txBox="1">
            <a:spLocks noGrp="1"/>
          </p:cNvSpPr>
          <p:nvPr>
            <p:ph type="title"/>
          </p:nvPr>
        </p:nvSpPr>
        <p:spPr>
          <a:prstGeom prst="rect">
            <a:avLst/>
          </a:prstGeom>
        </p:spPr>
        <p:txBody>
          <a:bodyPr/>
          <a:lstStyle/>
          <a:p>
            <a:r>
              <a:t>Title Text</a:t>
            </a:r>
          </a:p>
        </p:txBody>
      </p:sp>
      <p:sp>
        <p:nvSpPr>
          <p:cNvPr id="292" name="Triangle"/>
          <p:cNvSpPr/>
          <p:nvPr/>
        </p:nvSpPr>
        <p:spPr>
          <a:xfrm>
            <a:off x="503754" y="939703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3" name="Extending the Double Copy"/>
          <p:cNvSpPr txBox="1"/>
          <p:nvPr/>
        </p:nvSpPr>
        <p:spPr>
          <a:xfrm>
            <a:off x="508000" y="9418510"/>
            <a:ext cx="2846371"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43305">
              <a:lnSpc>
                <a:spcPct val="90000"/>
              </a:lnSpc>
              <a:spcBef>
                <a:spcPts val="1400"/>
              </a:spcBef>
              <a:defRPr sz="1302">
                <a:solidFill>
                  <a:srgbClr val="D93E2B"/>
                </a:solidFill>
                <a:latin typeface="+mn-lt"/>
                <a:ea typeface="+mn-ea"/>
                <a:cs typeface="+mn-cs"/>
                <a:sym typeface="Bodoni SvtyTwo ITC TT-Book"/>
              </a:defRPr>
            </a:lvl1pPr>
          </a:lstStyle>
          <a:p>
            <a:r>
              <a:t>Extending the Double Copy</a:t>
            </a:r>
          </a:p>
        </p:txBody>
      </p:sp>
      <p:sp>
        <p:nvSpPr>
          <p:cNvPr id="294" name="Mark Trodden, U. Penn"/>
          <p:cNvSpPr txBox="1"/>
          <p:nvPr/>
        </p:nvSpPr>
        <p:spPr>
          <a:xfrm>
            <a:off x="10856048" y="9418510"/>
            <a:ext cx="1621634"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r" defTabSz="543305">
              <a:lnSpc>
                <a:spcPct val="90000"/>
              </a:lnSpc>
              <a:spcBef>
                <a:spcPts val="1400"/>
              </a:spcBef>
              <a:defRPr sz="1302">
                <a:solidFill>
                  <a:srgbClr val="D93E2B"/>
                </a:solidFill>
                <a:latin typeface="+mn-lt"/>
                <a:ea typeface="+mn-ea"/>
                <a:cs typeface="+mn-cs"/>
                <a:sym typeface="Bodoni SvtyTwo ITC TT-Book"/>
              </a:defRPr>
            </a:lvl1pPr>
          </a:lstStyle>
          <a:p>
            <a:r>
              <a:t>Mark Trodden, U. Penn</a:t>
            </a:r>
          </a:p>
        </p:txBody>
      </p:sp>
      <p:sp>
        <p:nvSpPr>
          <p:cNvPr id="2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302" name="Triangle"/>
          <p:cNvSpPr/>
          <p:nvPr/>
        </p:nvSpPr>
        <p:spPr>
          <a:xfrm>
            <a:off x="503754" y="958202"/>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3" name="Triangle"/>
          <p:cNvSpPr/>
          <p:nvPr/>
        </p:nvSpPr>
        <p:spPr>
          <a:xfrm>
            <a:off x="503754" y="8490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4" name="Title Text"/>
          <p:cNvSpPr txBox="1">
            <a:spLocks noGrp="1"/>
          </p:cNvSpPr>
          <p:nvPr>
            <p:ph type="title"/>
          </p:nvPr>
        </p:nvSpPr>
        <p:spPr>
          <a:prstGeom prst="rect">
            <a:avLst/>
          </a:prstGeom>
        </p:spPr>
        <p:txBody>
          <a:bodyPr/>
          <a:lstStyle/>
          <a:p>
            <a:r>
              <a:t>Title Text</a:t>
            </a:r>
          </a:p>
        </p:txBody>
      </p:sp>
      <p:sp>
        <p:nvSpPr>
          <p:cNvPr id="305" name="Triangle"/>
          <p:cNvSpPr/>
          <p:nvPr/>
        </p:nvSpPr>
        <p:spPr>
          <a:xfrm>
            <a:off x="503754" y="939703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6" name="Couplings in the Dark Sector and the Mildly Nonlinear Regime"/>
          <p:cNvSpPr txBox="1"/>
          <p:nvPr/>
        </p:nvSpPr>
        <p:spPr>
          <a:xfrm>
            <a:off x="508000" y="9418510"/>
            <a:ext cx="5931763"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43305">
              <a:lnSpc>
                <a:spcPct val="90000"/>
              </a:lnSpc>
              <a:spcBef>
                <a:spcPts val="1400"/>
              </a:spcBef>
              <a:defRPr sz="1302">
                <a:solidFill>
                  <a:srgbClr val="D93E2B"/>
                </a:solidFill>
                <a:latin typeface="+mn-lt"/>
                <a:ea typeface="+mn-ea"/>
                <a:cs typeface="+mn-cs"/>
                <a:sym typeface="Bodoni SvtyTwo ITC TT-Book"/>
              </a:defRPr>
            </a:lvl1pPr>
          </a:lstStyle>
          <a:p>
            <a:r>
              <a:t>Couplings in the Dark Sector and the Mildly Nonlinear Regime</a:t>
            </a:r>
          </a:p>
        </p:txBody>
      </p:sp>
      <p:sp>
        <p:nvSpPr>
          <p:cNvPr id="307" name="Mark Trodden, U. Penn"/>
          <p:cNvSpPr txBox="1"/>
          <p:nvPr/>
        </p:nvSpPr>
        <p:spPr>
          <a:xfrm>
            <a:off x="10856048" y="9418510"/>
            <a:ext cx="1621634"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r" defTabSz="543305">
              <a:lnSpc>
                <a:spcPct val="90000"/>
              </a:lnSpc>
              <a:spcBef>
                <a:spcPts val="1400"/>
              </a:spcBef>
              <a:defRPr sz="1302">
                <a:solidFill>
                  <a:srgbClr val="D93E2B"/>
                </a:solidFill>
                <a:latin typeface="+mn-lt"/>
                <a:ea typeface="+mn-ea"/>
                <a:cs typeface="+mn-cs"/>
                <a:sym typeface="Bodoni SvtyTwo ITC TT-Book"/>
              </a:defRPr>
            </a:lvl1pPr>
          </a:lstStyle>
          <a:p>
            <a:r>
              <a:t>Mark Trodden, U. Penn</a:t>
            </a:r>
          </a:p>
        </p:txBody>
      </p:sp>
      <p:sp>
        <p:nvSpPr>
          <p:cNvPr id="3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363D3D"/>
        </a:solidFill>
        <a:effectLst/>
      </p:bgPr>
    </p:bg>
    <p:spTree>
      <p:nvGrpSpPr>
        <p:cNvPr id="1" name=""/>
        <p:cNvGrpSpPr/>
        <p:nvPr/>
      </p:nvGrpSpPr>
      <p:grpSpPr>
        <a:xfrm>
          <a:off x="0" y="0"/>
          <a:ext cx="0" cy="0"/>
          <a:chOff x="0" y="0"/>
          <a:chExt cx="0" cy="0"/>
        </a:xfrm>
      </p:grpSpPr>
      <p:sp>
        <p:nvSpPr>
          <p:cNvPr id="315" name="Rectangle 6"/>
          <p:cNvSpPr/>
          <p:nvPr/>
        </p:nvSpPr>
        <p:spPr>
          <a:xfrm>
            <a:off x="-1" y="8241792"/>
            <a:ext cx="13001417" cy="292609"/>
          </a:xfrm>
          <a:prstGeom prst="rect">
            <a:avLst/>
          </a:prstGeom>
          <a:solidFill>
            <a:srgbClr val="3AAFB2"/>
          </a:solidFill>
          <a:ln w="12700">
            <a:miter lim="400000"/>
          </a:ln>
        </p:spPr>
        <p:txBody>
          <a:bodyPr lIns="48767" tIns="48767" rIns="48767" bIns="48767" anchor="ctr"/>
          <a:lstStyle/>
          <a:p>
            <a:pPr defTabSz="1300480">
              <a:defRPr sz="4400">
                <a:solidFill>
                  <a:srgbClr val="FFFFFF"/>
                </a:solidFill>
                <a:latin typeface="Calibri"/>
                <a:ea typeface="Calibri"/>
                <a:cs typeface="Calibri"/>
                <a:sym typeface="Calibri"/>
              </a:defRPr>
            </a:pPr>
            <a:endParaRPr/>
          </a:p>
        </p:txBody>
      </p:sp>
      <p:sp>
        <p:nvSpPr>
          <p:cNvPr id="316" name="Title Text"/>
          <p:cNvSpPr txBox="1">
            <a:spLocks noGrp="1"/>
          </p:cNvSpPr>
          <p:nvPr>
            <p:ph type="title"/>
          </p:nvPr>
        </p:nvSpPr>
        <p:spPr>
          <a:xfrm>
            <a:off x="1430527" y="1717717"/>
            <a:ext cx="10143746" cy="1315653"/>
          </a:xfrm>
          <a:prstGeom prst="rect">
            <a:avLst/>
          </a:prstGeom>
        </p:spPr>
        <p:txBody>
          <a:bodyPr lIns="48767" tIns="48767" rIns="48767" bIns="48767" anchor="b"/>
          <a:lstStyle>
            <a:lvl1pPr algn="l" defTabSz="1300480">
              <a:spcBef>
                <a:spcPts val="0"/>
              </a:spcBef>
              <a:defRPr sz="4800">
                <a:solidFill>
                  <a:srgbClr val="FFFFFF"/>
                </a:solidFill>
                <a:latin typeface="Calibri"/>
                <a:ea typeface="Calibri"/>
                <a:cs typeface="Calibri"/>
                <a:sym typeface="Calibri"/>
              </a:defRPr>
            </a:lvl1pPr>
          </a:lstStyle>
          <a:p>
            <a:r>
              <a:t>Title Text</a:t>
            </a:r>
          </a:p>
        </p:txBody>
      </p:sp>
      <p:sp>
        <p:nvSpPr>
          <p:cNvPr id="317" name="Body Level One…"/>
          <p:cNvSpPr txBox="1">
            <a:spLocks noGrp="1"/>
          </p:cNvSpPr>
          <p:nvPr>
            <p:ph type="body" sz="quarter" idx="1"/>
          </p:nvPr>
        </p:nvSpPr>
        <p:spPr>
          <a:xfrm>
            <a:off x="1430527" y="3247948"/>
            <a:ext cx="4876802" cy="4398875"/>
          </a:xfrm>
          <a:prstGeom prst="rect">
            <a:avLst/>
          </a:prstGeom>
        </p:spPr>
        <p:txBody>
          <a:bodyPr lIns="48767" tIns="48767" rIns="48767" bIns="48767" anchor="t"/>
          <a:lstStyle>
            <a:lvl1pPr marL="365759" indent="-320039" defTabSz="1300480">
              <a:lnSpc>
                <a:spcPct val="90000"/>
              </a:lnSpc>
              <a:spcBef>
                <a:spcPts val="2500"/>
              </a:spcBef>
              <a:buClrTx/>
              <a:buSzPct val="80000"/>
              <a:buFont typeface="Arial"/>
              <a:buChar char="•"/>
              <a:defRPr sz="2800">
                <a:solidFill>
                  <a:srgbClr val="FFFFFF"/>
                </a:solidFill>
                <a:latin typeface="Calibri"/>
                <a:ea typeface="Calibri"/>
                <a:cs typeface="Calibri"/>
                <a:sym typeface="Calibri"/>
              </a:defRPr>
            </a:lvl1pPr>
            <a:lvl2pPr marL="721359" indent="-355600" defTabSz="1300480">
              <a:lnSpc>
                <a:spcPct val="90000"/>
              </a:lnSpc>
              <a:spcBef>
                <a:spcPts val="2500"/>
              </a:spcBef>
              <a:buClrTx/>
              <a:buSzPct val="80000"/>
              <a:buFont typeface="Arial"/>
              <a:buChar char="•"/>
              <a:defRPr sz="2800">
                <a:solidFill>
                  <a:srgbClr val="FFFFFF"/>
                </a:solidFill>
                <a:latin typeface="Calibri"/>
                <a:ea typeface="Calibri"/>
                <a:cs typeface="Calibri"/>
                <a:sym typeface="Calibri"/>
              </a:defRPr>
            </a:lvl2pPr>
            <a:lvl3pPr marL="1085850" indent="-400050" defTabSz="1300480">
              <a:lnSpc>
                <a:spcPct val="90000"/>
              </a:lnSpc>
              <a:spcBef>
                <a:spcPts val="2500"/>
              </a:spcBef>
              <a:buClrTx/>
              <a:buSzPct val="80000"/>
              <a:buFont typeface="Arial"/>
              <a:buChar char="•"/>
              <a:defRPr sz="2800">
                <a:solidFill>
                  <a:srgbClr val="FFFFFF"/>
                </a:solidFill>
                <a:latin typeface="Calibri"/>
                <a:ea typeface="Calibri"/>
                <a:cs typeface="Calibri"/>
                <a:sym typeface="Calibri"/>
              </a:defRPr>
            </a:lvl3pPr>
            <a:lvl4pPr marL="1463039" indent="-457200" defTabSz="1300480">
              <a:lnSpc>
                <a:spcPct val="90000"/>
              </a:lnSpc>
              <a:spcBef>
                <a:spcPts val="2500"/>
              </a:spcBef>
              <a:buClrTx/>
              <a:buSzPct val="80000"/>
              <a:buFont typeface="Arial"/>
              <a:buChar char="•"/>
              <a:defRPr sz="2800">
                <a:solidFill>
                  <a:srgbClr val="FFFFFF"/>
                </a:solidFill>
                <a:latin typeface="Calibri"/>
                <a:ea typeface="Calibri"/>
                <a:cs typeface="Calibri"/>
                <a:sym typeface="Calibri"/>
              </a:defRPr>
            </a:lvl4pPr>
            <a:lvl5pPr marL="1783079" indent="-457199" defTabSz="1300480">
              <a:lnSpc>
                <a:spcPct val="90000"/>
              </a:lnSpc>
              <a:spcBef>
                <a:spcPts val="2500"/>
              </a:spcBef>
              <a:buClrTx/>
              <a:buSzPct val="80000"/>
              <a:buFont typeface="Arial"/>
              <a:buChar char="•"/>
              <a:defRPr sz="2800">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xfrm>
            <a:off x="11283805" y="8244649"/>
            <a:ext cx="290468" cy="286896"/>
          </a:xfrm>
          <a:prstGeom prst="rect">
            <a:avLst/>
          </a:prstGeom>
        </p:spPr>
        <p:txBody>
          <a:bodyPr lIns="48767" tIns="48767" rIns="48767" bIns="48767" anchor="ctr"/>
          <a:lstStyle>
            <a:lvl1pPr algn="r" defTabSz="1300480">
              <a:defRPr sz="14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363D3D"/>
        </a:solidFill>
        <a:effectLst/>
      </p:bgPr>
    </p:bg>
    <p:spTree>
      <p:nvGrpSpPr>
        <p:cNvPr id="1" name=""/>
        <p:cNvGrpSpPr/>
        <p:nvPr/>
      </p:nvGrpSpPr>
      <p:grpSpPr>
        <a:xfrm>
          <a:off x="0" y="0"/>
          <a:ext cx="0" cy="0"/>
          <a:chOff x="0" y="0"/>
          <a:chExt cx="0" cy="0"/>
        </a:xfrm>
      </p:grpSpPr>
      <p:sp>
        <p:nvSpPr>
          <p:cNvPr id="325" name="Rectangle 6"/>
          <p:cNvSpPr/>
          <p:nvPr/>
        </p:nvSpPr>
        <p:spPr>
          <a:xfrm>
            <a:off x="-1" y="8241792"/>
            <a:ext cx="13001417" cy="292609"/>
          </a:xfrm>
          <a:prstGeom prst="rect">
            <a:avLst/>
          </a:prstGeom>
          <a:solidFill>
            <a:srgbClr val="3AAFB2"/>
          </a:solidFill>
          <a:ln w="12700">
            <a:miter lim="400000"/>
          </a:ln>
        </p:spPr>
        <p:txBody>
          <a:bodyPr lIns="48767" tIns="48767" rIns="48767" bIns="48767" anchor="ctr"/>
          <a:lstStyle/>
          <a:p>
            <a:pPr defTabSz="1300480">
              <a:defRPr sz="4400">
                <a:solidFill>
                  <a:srgbClr val="FFFFFF"/>
                </a:solidFill>
                <a:latin typeface="Calibri"/>
                <a:ea typeface="Calibri"/>
                <a:cs typeface="Calibri"/>
                <a:sym typeface="Calibri"/>
              </a:defRPr>
            </a:pPr>
            <a:endParaRPr/>
          </a:p>
        </p:txBody>
      </p:sp>
      <p:sp>
        <p:nvSpPr>
          <p:cNvPr id="326" name="Title Text"/>
          <p:cNvSpPr txBox="1">
            <a:spLocks noGrp="1"/>
          </p:cNvSpPr>
          <p:nvPr>
            <p:ph type="title"/>
          </p:nvPr>
        </p:nvSpPr>
        <p:spPr>
          <a:xfrm>
            <a:off x="1430527" y="1717717"/>
            <a:ext cx="10143746" cy="1315653"/>
          </a:xfrm>
          <a:prstGeom prst="rect">
            <a:avLst/>
          </a:prstGeom>
        </p:spPr>
        <p:txBody>
          <a:bodyPr lIns="48767" tIns="48767" rIns="48767" bIns="48767" anchor="b"/>
          <a:lstStyle>
            <a:lvl1pPr algn="l" defTabSz="1300480">
              <a:spcBef>
                <a:spcPts val="0"/>
              </a:spcBef>
              <a:defRPr sz="4800">
                <a:solidFill>
                  <a:srgbClr val="FFFFFF"/>
                </a:solidFill>
                <a:latin typeface="Calibri"/>
                <a:ea typeface="Calibri"/>
                <a:cs typeface="Calibri"/>
                <a:sym typeface="Calibri"/>
              </a:defRPr>
            </a:lvl1pPr>
          </a:lstStyle>
          <a:p>
            <a:r>
              <a:t>Title Text</a:t>
            </a:r>
          </a:p>
        </p:txBody>
      </p:sp>
      <p:sp>
        <p:nvSpPr>
          <p:cNvPr id="327" name="Body Level One…"/>
          <p:cNvSpPr txBox="1">
            <a:spLocks noGrp="1"/>
          </p:cNvSpPr>
          <p:nvPr>
            <p:ph type="body" sz="half" idx="1"/>
          </p:nvPr>
        </p:nvSpPr>
        <p:spPr>
          <a:xfrm>
            <a:off x="1430527" y="3247948"/>
            <a:ext cx="10143746" cy="4402804"/>
          </a:xfrm>
          <a:prstGeom prst="rect">
            <a:avLst/>
          </a:prstGeom>
        </p:spPr>
        <p:txBody>
          <a:bodyPr lIns="48767" tIns="48767" rIns="48767" bIns="48767" anchor="t"/>
          <a:lstStyle>
            <a:lvl1pPr marL="365759" indent="-320039" defTabSz="1300480">
              <a:lnSpc>
                <a:spcPct val="90000"/>
              </a:lnSpc>
              <a:spcBef>
                <a:spcPts val="2500"/>
              </a:spcBef>
              <a:buClrTx/>
              <a:buSzPct val="80000"/>
              <a:buFont typeface="Arial"/>
              <a:buChar char="•"/>
              <a:defRPr sz="2800">
                <a:solidFill>
                  <a:srgbClr val="FFFFFF"/>
                </a:solidFill>
                <a:latin typeface="Calibri"/>
                <a:ea typeface="Calibri"/>
                <a:cs typeface="Calibri"/>
                <a:sym typeface="Calibri"/>
              </a:defRPr>
            </a:lvl1pPr>
            <a:lvl2pPr marL="721359" indent="-355600" defTabSz="1300480">
              <a:lnSpc>
                <a:spcPct val="90000"/>
              </a:lnSpc>
              <a:spcBef>
                <a:spcPts val="2500"/>
              </a:spcBef>
              <a:buClrTx/>
              <a:buSzPct val="80000"/>
              <a:buFont typeface="Arial"/>
              <a:buChar char="•"/>
              <a:defRPr sz="2800">
                <a:solidFill>
                  <a:srgbClr val="FFFFFF"/>
                </a:solidFill>
                <a:latin typeface="Calibri"/>
                <a:ea typeface="Calibri"/>
                <a:cs typeface="Calibri"/>
                <a:sym typeface="Calibri"/>
              </a:defRPr>
            </a:lvl2pPr>
            <a:lvl3pPr marL="1085850" indent="-400050" defTabSz="1300480">
              <a:lnSpc>
                <a:spcPct val="90000"/>
              </a:lnSpc>
              <a:spcBef>
                <a:spcPts val="2500"/>
              </a:spcBef>
              <a:buClrTx/>
              <a:buSzPct val="80000"/>
              <a:buFont typeface="Arial"/>
              <a:buChar char="•"/>
              <a:defRPr sz="2800">
                <a:solidFill>
                  <a:srgbClr val="FFFFFF"/>
                </a:solidFill>
                <a:latin typeface="Calibri"/>
                <a:ea typeface="Calibri"/>
                <a:cs typeface="Calibri"/>
                <a:sym typeface="Calibri"/>
              </a:defRPr>
            </a:lvl3pPr>
            <a:lvl4pPr marL="1463039" indent="-457200" defTabSz="1300480">
              <a:lnSpc>
                <a:spcPct val="90000"/>
              </a:lnSpc>
              <a:spcBef>
                <a:spcPts val="2500"/>
              </a:spcBef>
              <a:buClrTx/>
              <a:buSzPct val="80000"/>
              <a:buFont typeface="Arial"/>
              <a:buChar char="•"/>
              <a:defRPr sz="2800">
                <a:solidFill>
                  <a:srgbClr val="FFFFFF"/>
                </a:solidFill>
                <a:latin typeface="Calibri"/>
                <a:ea typeface="Calibri"/>
                <a:cs typeface="Calibri"/>
                <a:sym typeface="Calibri"/>
              </a:defRPr>
            </a:lvl4pPr>
            <a:lvl5pPr marL="1783079" indent="-457199" defTabSz="1300480">
              <a:lnSpc>
                <a:spcPct val="90000"/>
              </a:lnSpc>
              <a:spcBef>
                <a:spcPts val="2500"/>
              </a:spcBef>
              <a:buClrTx/>
              <a:buSzPct val="80000"/>
              <a:buFont typeface="Arial"/>
              <a:buChar char="•"/>
              <a:defRPr sz="2800">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11283805" y="8244649"/>
            <a:ext cx="290468" cy="286896"/>
          </a:xfrm>
          <a:prstGeom prst="rect">
            <a:avLst/>
          </a:prstGeom>
        </p:spPr>
        <p:txBody>
          <a:bodyPr lIns="48767" tIns="48767" rIns="48767" bIns="48767" anchor="ctr"/>
          <a:lstStyle>
            <a:lvl1pPr algn="r" defTabSz="1300480">
              <a:defRPr sz="14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363D3D"/>
        </a:solidFill>
        <a:effectLst/>
      </p:bgPr>
    </p:bg>
    <p:spTree>
      <p:nvGrpSpPr>
        <p:cNvPr id="1" name=""/>
        <p:cNvGrpSpPr/>
        <p:nvPr/>
      </p:nvGrpSpPr>
      <p:grpSpPr>
        <a:xfrm>
          <a:off x="0" y="0"/>
          <a:ext cx="0" cy="0"/>
          <a:chOff x="0" y="0"/>
          <a:chExt cx="0" cy="0"/>
        </a:xfrm>
      </p:grpSpPr>
      <p:sp>
        <p:nvSpPr>
          <p:cNvPr id="335" name="Rectangle 7"/>
          <p:cNvSpPr/>
          <p:nvPr/>
        </p:nvSpPr>
        <p:spPr>
          <a:xfrm>
            <a:off x="-2" y="1219199"/>
            <a:ext cx="13001417" cy="2032001"/>
          </a:xfrm>
          <a:prstGeom prst="rect">
            <a:avLst/>
          </a:prstGeom>
          <a:solidFill>
            <a:srgbClr val="3AAFB2"/>
          </a:solidFill>
          <a:ln w="12700">
            <a:miter lim="400000"/>
          </a:ln>
        </p:spPr>
        <p:txBody>
          <a:bodyPr lIns="48767" tIns="48767" rIns="48767" bIns="48767" anchor="ctr"/>
          <a:lstStyle/>
          <a:p>
            <a:pPr defTabSz="1300480">
              <a:defRPr>
                <a:solidFill>
                  <a:srgbClr val="FFFFFF"/>
                </a:solidFill>
                <a:latin typeface="Calibri"/>
                <a:ea typeface="Calibri"/>
                <a:cs typeface="Calibri"/>
                <a:sym typeface="Calibri"/>
              </a:defRPr>
            </a:pPr>
            <a:endParaRPr/>
          </a:p>
        </p:txBody>
      </p:sp>
      <p:sp>
        <p:nvSpPr>
          <p:cNvPr id="336" name="Rectangle 8"/>
          <p:cNvSpPr/>
          <p:nvPr/>
        </p:nvSpPr>
        <p:spPr>
          <a:xfrm>
            <a:off x="-2" y="6661708"/>
            <a:ext cx="13001417" cy="1872692"/>
          </a:xfrm>
          <a:prstGeom prst="rect">
            <a:avLst/>
          </a:prstGeom>
          <a:solidFill>
            <a:srgbClr val="3AAFB2"/>
          </a:solidFill>
          <a:ln w="12700">
            <a:miter lim="400000"/>
          </a:ln>
        </p:spPr>
        <p:txBody>
          <a:bodyPr lIns="48767" tIns="48767" rIns="48767" bIns="48767" anchor="ctr"/>
          <a:lstStyle/>
          <a:p>
            <a:pPr defTabSz="1300480">
              <a:defRPr>
                <a:solidFill>
                  <a:srgbClr val="FFFFFF"/>
                </a:solidFill>
                <a:latin typeface="Calibri"/>
                <a:ea typeface="Calibri"/>
                <a:cs typeface="Calibri"/>
                <a:sym typeface="Calibri"/>
              </a:defRPr>
            </a:pPr>
            <a:endParaRPr/>
          </a:p>
        </p:txBody>
      </p:sp>
      <p:sp>
        <p:nvSpPr>
          <p:cNvPr id="337" name="Title Text"/>
          <p:cNvSpPr txBox="1">
            <a:spLocks noGrp="1"/>
          </p:cNvSpPr>
          <p:nvPr>
            <p:ph type="title"/>
          </p:nvPr>
        </p:nvSpPr>
        <p:spPr>
          <a:xfrm>
            <a:off x="1381759" y="3657600"/>
            <a:ext cx="10241282" cy="1619098"/>
          </a:xfrm>
          <a:prstGeom prst="rect">
            <a:avLst/>
          </a:prstGeom>
        </p:spPr>
        <p:txBody>
          <a:bodyPr lIns="48767" tIns="48767" rIns="48767" bIns="48767" anchor="b"/>
          <a:lstStyle>
            <a:lvl1pPr defTabSz="1300480">
              <a:spcBef>
                <a:spcPts val="0"/>
              </a:spcBef>
              <a:defRPr sz="7600">
                <a:solidFill>
                  <a:srgbClr val="FFFFFF"/>
                </a:solidFill>
                <a:latin typeface="Calibri"/>
                <a:ea typeface="Calibri"/>
                <a:cs typeface="Calibri"/>
                <a:sym typeface="Calibri"/>
              </a:defRPr>
            </a:lvl1pPr>
          </a:lstStyle>
          <a:p>
            <a:r>
              <a:t>Title Text</a:t>
            </a:r>
          </a:p>
        </p:txBody>
      </p:sp>
      <p:sp>
        <p:nvSpPr>
          <p:cNvPr id="338" name="Body Level One…"/>
          <p:cNvSpPr txBox="1">
            <a:spLocks noGrp="1"/>
          </p:cNvSpPr>
          <p:nvPr>
            <p:ph type="body" sz="quarter" idx="1"/>
          </p:nvPr>
        </p:nvSpPr>
        <p:spPr>
          <a:xfrm>
            <a:off x="1381759" y="5442508"/>
            <a:ext cx="10241282" cy="975361"/>
          </a:xfrm>
          <a:prstGeom prst="rect">
            <a:avLst/>
          </a:prstGeom>
        </p:spPr>
        <p:txBody>
          <a:bodyPr lIns="48767" tIns="48767" rIns="48767" bIns="48767" anchor="t"/>
          <a:lstStyle>
            <a:lvl1pPr marL="0" indent="0" algn="ctr" defTabSz="1300480">
              <a:lnSpc>
                <a:spcPct val="90000"/>
              </a:lnSpc>
              <a:spcBef>
                <a:spcPts val="0"/>
              </a:spcBef>
              <a:buClrTx/>
              <a:buSzTx/>
              <a:buFontTx/>
              <a:buNone/>
              <a:defRPr sz="2800" cap="all">
                <a:solidFill>
                  <a:srgbClr val="FFFFFF"/>
                </a:solidFill>
                <a:latin typeface="Calibri"/>
                <a:ea typeface="Calibri"/>
                <a:cs typeface="Calibri"/>
                <a:sym typeface="Calibri"/>
              </a:defRPr>
            </a:lvl1pPr>
            <a:lvl2pPr marL="0" indent="457200" algn="ctr" defTabSz="1300480">
              <a:lnSpc>
                <a:spcPct val="90000"/>
              </a:lnSpc>
              <a:spcBef>
                <a:spcPts val="0"/>
              </a:spcBef>
              <a:buClrTx/>
              <a:buSzTx/>
              <a:buFontTx/>
              <a:buNone/>
              <a:defRPr sz="2800" cap="all">
                <a:solidFill>
                  <a:srgbClr val="FFFFFF"/>
                </a:solidFill>
                <a:latin typeface="Calibri"/>
                <a:ea typeface="Calibri"/>
                <a:cs typeface="Calibri"/>
                <a:sym typeface="Calibri"/>
              </a:defRPr>
            </a:lvl2pPr>
            <a:lvl3pPr marL="0" indent="914400" algn="ctr" defTabSz="1300480">
              <a:lnSpc>
                <a:spcPct val="90000"/>
              </a:lnSpc>
              <a:spcBef>
                <a:spcPts val="0"/>
              </a:spcBef>
              <a:buClrTx/>
              <a:buSzTx/>
              <a:buFontTx/>
              <a:buNone/>
              <a:defRPr sz="2800" cap="all">
                <a:solidFill>
                  <a:srgbClr val="FFFFFF"/>
                </a:solidFill>
                <a:latin typeface="Calibri"/>
                <a:ea typeface="Calibri"/>
                <a:cs typeface="Calibri"/>
                <a:sym typeface="Calibri"/>
              </a:defRPr>
            </a:lvl3pPr>
            <a:lvl4pPr marL="0" indent="1371600" algn="ctr" defTabSz="1300480">
              <a:lnSpc>
                <a:spcPct val="90000"/>
              </a:lnSpc>
              <a:spcBef>
                <a:spcPts val="0"/>
              </a:spcBef>
              <a:buClrTx/>
              <a:buSzTx/>
              <a:buFontTx/>
              <a:buNone/>
              <a:defRPr sz="2800" cap="all">
                <a:solidFill>
                  <a:srgbClr val="FFFFFF"/>
                </a:solidFill>
                <a:latin typeface="Calibri"/>
                <a:ea typeface="Calibri"/>
                <a:cs typeface="Calibri"/>
                <a:sym typeface="Calibri"/>
              </a:defRPr>
            </a:lvl4pPr>
            <a:lvl5pPr marL="0" indent="1828800" algn="ctr" defTabSz="1300480">
              <a:lnSpc>
                <a:spcPct val="90000"/>
              </a:lnSpc>
              <a:spcBef>
                <a:spcPts val="0"/>
              </a:spcBef>
              <a:buClrTx/>
              <a:buSzTx/>
              <a:buFontTx/>
              <a:buNone/>
              <a:defRPr sz="2800" cap="all">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6285653" y="7802457"/>
            <a:ext cx="3034455" cy="393701"/>
          </a:xfrm>
          <a:prstGeom prst="rect">
            <a:avLst/>
          </a:prstGeom>
        </p:spPr>
        <p:txBody>
          <a:bodyPr lIns="48767" tIns="48767" rIns="48767" bIns="48767" anchor="ctr"/>
          <a:lstStyle>
            <a:lvl1pPr algn="r" defTabSz="1300480">
              <a:defRPr sz="14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 name="Title Text"/>
          <p:cNvSpPr txBox="1">
            <a:spLocks noGrp="1"/>
          </p:cNvSpPr>
          <p:nvPr>
            <p:ph type="title"/>
          </p:nvPr>
        </p:nvSpPr>
        <p:spPr>
          <a:xfrm>
            <a:off x="508000" y="3670300"/>
            <a:ext cx="11988800" cy="2413000"/>
          </a:xfrm>
          <a:prstGeom prst="rect">
            <a:avLst/>
          </a:prstGeom>
        </p:spPr>
        <p:txBody>
          <a:body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346" name="Title Text"/>
          <p:cNvSpPr txBox="1">
            <a:spLocks noGrp="1"/>
          </p:cNvSpPr>
          <p:nvPr>
            <p:ph type="title"/>
          </p:nvPr>
        </p:nvSpPr>
        <p:spPr>
          <a:xfrm>
            <a:off x="443306" y="1852124"/>
            <a:ext cx="12118188" cy="814508"/>
          </a:xfrm>
          <a:prstGeom prst="rect">
            <a:avLst/>
          </a:prstGeom>
        </p:spPr>
        <p:txBody>
          <a:bodyPr lIns="130026" tIns="130026" rIns="130026" bIns="130026" anchor="t"/>
          <a:lstStyle>
            <a:lvl1pPr algn="l" defTabSz="1733973">
              <a:lnSpc>
                <a:spcPct val="100000"/>
              </a:lnSpc>
              <a:spcBef>
                <a:spcPts val="0"/>
              </a:spcBef>
              <a:defRPr sz="5200">
                <a:solidFill>
                  <a:srgbClr val="000000"/>
                </a:solidFill>
                <a:latin typeface="Arial"/>
                <a:ea typeface="Arial"/>
                <a:cs typeface="Arial"/>
                <a:sym typeface="Arial"/>
              </a:defRPr>
            </a:lvl1pPr>
          </a:lstStyle>
          <a:p>
            <a:r>
              <a:t>Title Text</a:t>
            </a:r>
          </a:p>
        </p:txBody>
      </p:sp>
      <p:sp>
        <p:nvSpPr>
          <p:cNvPr id="347" name="Body Level One…"/>
          <p:cNvSpPr txBox="1">
            <a:spLocks noGrp="1"/>
          </p:cNvSpPr>
          <p:nvPr>
            <p:ph type="body" idx="1"/>
          </p:nvPr>
        </p:nvSpPr>
        <p:spPr>
          <a:xfrm>
            <a:off x="443306" y="2858275"/>
            <a:ext cx="12118188" cy="4858881"/>
          </a:xfrm>
          <a:prstGeom prst="rect">
            <a:avLst/>
          </a:prstGeom>
        </p:spPr>
        <p:txBody>
          <a:bodyPr lIns="130026" tIns="130026" rIns="130026" bIns="130026" anchor="t"/>
          <a:lstStyle>
            <a:lvl1pPr marL="762000" indent="-647700"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1pPr>
            <a:lvl2pPr marL="13679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2pPr>
            <a:lvl3pPr marL="18251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3pPr>
            <a:lvl4pPr marL="22823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4pPr>
            <a:lvl5pPr marL="27395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8" name="Slide Number"/>
          <p:cNvSpPr txBox="1">
            <a:spLocks noGrp="1"/>
          </p:cNvSpPr>
          <p:nvPr>
            <p:ph type="sldNum" sz="quarter" idx="2"/>
          </p:nvPr>
        </p:nvSpPr>
        <p:spPr>
          <a:xfrm>
            <a:off x="12303065" y="7871586"/>
            <a:ext cx="527027" cy="519276"/>
          </a:xfrm>
          <a:prstGeom prst="rect">
            <a:avLst/>
          </a:prstGeom>
        </p:spPr>
        <p:txBody>
          <a:bodyPr lIns="130026" tIns="130026" rIns="130026" bIns="130026" anchor="ctr">
            <a:normAutofit/>
          </a:bodyPr>
          <a:lstStyle>
            <a:lvl1pPr algn="r" defTabSz="1733973">
              <a:defRPr>
                <a:solidFill>
                  <a:srgbClr val="59595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355" name="Title Text"/>
          <p:cNvSpPr txBox="1">
            <a:spLocks noGrp="1"/>
          </p:cNvSpPr>
          <p:nvPr>
            <p:ph type="title"/>
          </p:nvPr>
        </p:nvSpPr>
        <p:spPr>
          <a:xfrm>
            <a:off x="443317" y="2278151"/>
            <a:ext cx="12118188" cy="2919254"/>
          </a:xfrm>
          <a:prstGeom prst="rect">
            <a:avLst/>
          </a:prstGeom>
        </p:spPr>
        <p:txBody>
          <a:bodyPr lIns="130026" tIns="130026" rIns="130026" bIns="130026" anchor="b"/>
          <a:lstStyle>
            <a:lvl1pPr defTabSz="1733973">
              <a:lnSpc>
                <a:spcPct val="100000"/>
              </a:lnSpc>
              <a:spcBef>
                <a:spcPts val="0"/>
              </a:spcBef>
              <a:defRPr sz="9800">
                <a:solidFill>
                  <a:srgbClr val="000000"/>
                </a:solidFill>
                <a:latin typeface="Arial"/>
                <a:ea typeface="Arial"/>
                <a:cs typeface="Arial"/>
                <a:sym typeface="Arial"/>
              </a:defRPr>
            </a:lvl1pPr>
          </a:lstStyle>
          <a:p>
            <a:r>
              <a:t>Title Text</a:t>
            </a:r>
          </a:p>
        </p:txBody>
      </p:sp>
      <p:sp>
        <p:nvSpPr>
          <p:cNvPr id="356" name="Body Level One…"/>
          <p:cNvSpPr txBox="1">
            <a:spLocks noGrp="1"/>
          </p:cNvSpPr>
          <p:nvPr>
            <p:ph type="body" sz="quarter" idx="1"/>
          </p:nvPr>
        </p:nvSpPr>
        <p:spPr>
          <a:xfrm>
            <a:off x="443306" y="5249955"/>
            <a:ext cx="12118188" cy="1127254"/>
          </a:xfrm>
          <a:prstGeom prst="rect">
            <a:avLst/>
          </a:prstGeom>
        </p:spPr>
        <p:txBody>
          <a:bodyPr lIns="130026" tIns="130026" rIns="130026" bIns="130026" anchor="t"/>
          <a:lstStyle>
            <a:lvl1pPr marL="650240" indent="-535940" algn="ctr" defTabSz="1733973">
              <a:spcBef>
                <a:spcPts val="0"/>
              </a:spcBef>
              <a:buClrTx/>
              <a:buSzTx/>
              <a:buFontTx/>
              <a:buNone/>
              <a:defRPr sz="5200">
                <a:solidFill>
                  <a:srgbClr val="595959"/>
                </a:solidFill>
                <a:latin typeface="Arial"/>
                <a:ea typeface="Arial"/>
                <a:cs typeface="Arial"/>
                <a:sym typeface="Arial"/>
              </a:defRPr>
            </a:lvl1pPr>
            <a:lvl2pPr marL="650240" indent="-53340" algn="ctr" defTabSz="1733973">
              <a:spcBef>
                <a:spcPts val="0"/>
              </a:spcBef>
              <a:buClrTx/>
              <a:buSzTx/>
              <a:buFontTx/>
              <a:buNone/>
              <a:defRPr sz="5200">
                <a:solidFill>
                  <a:srgbClr val="595959"/>
                </a:solidFill>
                <a:latin typeface="Arial"/>
                <a:ea typeface="Arial"/>
                <a:cs typeface="Arial"/>
                <a:sym typeface="Arial"/>
              </a:defRPr>
            </a:lvl2pPr>
            <a:lvl3pPr marL="650240" indent="403859" algn="ctr" defTabSz="1733973">
              <a:spcBef>
                <a:spcPts val="0"/>
              </a:spcBef>
              <a:buClrTx/>
              <a:buSzTx/>
              <a:buFontTx/>
              <a:buNone/>
              <a:defRPr sz="5200">
                <a:solidFill>
                  <a:srgbClr val="595959"/>
                </a:solidFill>
                <a:latin typeface="Arial"/>
                <a:ea typeface="Arial"/>
                <a:cs typeface="Arial"/>
                <a:sym typeface="Arial"/>
              </a:defRPr>
            </a:lvl3pPr>
            <a:lvl4pPr marL="650240" indent="861060" algn="ctr" defTabSz="1733973">
              <a:spcBef>
                <a:spcPts val="0"/>
              </a:spcBef>
              <a:buClrTx/>
              <a:buSzTx/>
              <a:buFontTx/>
              <a:buNone/>
              <a:defRPr sz="5200">
                <a:solidFill>
                  <a:srgbClr val="595959"/>
                </a:solidFill>
                <a:latin typeface="Arial"/>
                <a:ea typeface="Arial"/>
                <a:cs typeface="Arial"/>
                <a:sym typeface="Arial"/>
              </a:defRPr>
            </a:lvl4pPr>
            <a:lvl5pPr marL="650240" indent="1318260" algn="ctr" defTabSz="1733973">
              <a:spcBef>
                <a:spcPts val="0"/>
              </a:spcBef>
              <a:buClrTx/>
              <a:buSzTx/>
              <a:buFontTx/>
              <a:buNone/>
              <a:defRPr sz="52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7" name="Slide Number"/>
          <p:cNvSpPr txBox="1">
            <a:spLocks noGrp="1"/>
          </p:cNvSpPr>
          <p:nvPr>
            <p:ph type="sldNum" sz="quarter" idx="2"/>
          </p:nvPr>
        </p:nvSpPr>
        <p:spPr>
          <a:xfrm>
            <a:off x="12303065" y="7871586"/>
            <a:ext cx="527027" cy="519276"/>
          </a:xfrm>
          <a:prstGeom prst="rect">
            <a:avLst/>
          </a:prstGeom>
        </p:spPr>
        <p:txBody>
          <a:bodyPr lIns="130026" tIns="130026" rIns="130026" bIns="130026" anchor="ctr">
            <a:normAutofit/>
          </a:bodyPr>
          <a:lstStyle>
            <a:lvl1pPr algn="r" defTabSz="1733973">
              <a:defRPr>
                <a:solidFill>
                  <a:srgbClr val="59595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364" name="Triangle"/>
          <p:cNvSpPr/>
          <p:nvPr/>
        </p:nvSpPr>
        <p:spPr>
          <a:xfrm>
            <a:off x="503754" y="958202"/>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65" name="Triangle"/>
          <p:cNvSpPr/>
          <p:nvPr/>
        </p:nvSpPr>
        <p:spPr>
          <a:xfrm>
            <a:off x="503754" y="8490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66" name="Title Text"/>
          <p:cNvSpPr txBox="1">
            <a:spLocks noGrp="1"/>
          </p:cNvSpPr>
          <p:nvPr>
            <p:ph type="title"/>
          </p:nvPr>
        </p:nvSpPr>
        <p:spPr>
          <a:prstGeom prst="rect">
            <a:avLst/>
          </a:prstGeom>
        </p:spPr>
        <p:txBody>
          <a:bodyPr/>
          <a:lstStyle/>
          <a:p>
            <a:r>
              <a:t>Title Text</a:t>
            </a:r>
          </a:p>
        </p:txBody>
      </p:sp>
      <p:sp>
        <p:nvSpPr>
          <p:cNvPr id="367" name="Triangle"/>
          <p:cNvSpPr/>
          <p:nvPr/>
        </p:nvSpPr>
        <p:spPr>
          <a:xfrm>
            <a:off x="503754" y="939703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68" name="The Many Incarnations of Dark Energy"/>
          <p:cNvSpPr txBox="1"/>
          <p:nvPr/>
        </p:nvSpPr>
        <p:spPr>
          <a:xfrm>
            <a:off x="508000" y="9418510"/>
            <a:ext cx="2846371"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43305">
              <a:lnSpc>
                <a:spcPct val="90000"/>
              </a:lnSpc>
              <a:spcBef>
                <a:spcPts val="1400"/>
              </a:spcBef>
              <a:defRPr sz="1302">
                <a:solidFill>
                  <a:srgbClr val="D93E2B"/>
                </a:solidFill>
                <a:latin typeface="+mn-lt"/>
                <a:ea typeface="+mn-ea"/>
                <a:cs typeface="+mn-cs"/>
                <a:sym typeface="Bodoni SvtyTwo ITC TT-Book"/>
              </a:defRPr>
            </a:lvl1pPr>
          </a:lstStyle>
          <a:p>
            <a:r>
              <a:t>The Many Incarnations of Dark Energy</a:t>
            </a:r>
          </a:p>
        </p:txBody>
      </p:sp>
      <p:sp>
        <p:nvSpPr>
          <p:cNvPr id="369" name="Mark Trodden, U. Penn"/>
          <p:cNvSpPr txBox="1"/>
          <p:nvPr/>
        </p:nvSpPr>
        <p:spPr>
          <a:xfrm>
            <a:off x="10856048" y="9418510"/>
            <a:ext cx="1621634"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r" defTabSz="543305">
              <a:lnSpc>
                <a:spcPct val="90000"/>
              </a:lnSpc>
              <a:spcBef>
                <a:spcPts val="1400"/>
              </a:spcBef>
              <a:defRPr sz="1302">
                <a:solidFill>
                  <a:srgbClr val="D93E2B"/>
                </a:solidFill>
                <a:latin typeface="+mn-lt"/>
                <a:ea typeface="+mn-ea"/>
                <a:cs typeface="+mn-cs"/>
                <a:sym typeface="Bodoni SvtyTwo ITC TT-Book"/>
              </a:defRPr>
            </a:lvl1pPr>
          </a:lstStyle>
          <a:p>
            <a:r>
              <a:t>Mark Trodden, U. Penn</a:t>
            </a:r>
          </a:p>
        </p:txBody>
      </p:sp>
      <p:sp>
        <p:nvSpPr>
          <p:cNvPr id="3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377" name="Triangle"/>
          <p:cNvSpPr/>
          <p:nvPr/>
        </p:nvSpPr>
        <p:spPr>
          <a:xfrm>
            <a:off x="503754" y="958202"/>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78" name="Triangle"/>
          <p:cNvSpPr/>
          <p:nvPr/>
        </p:nvSpPr>
        <p:spPr>
          <a:xfrm>
            <a:off x="503754" y="8490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79" name="Title Text"/>
          <p:cNvSpPr txBox="1">
            <a:spLocks noGrp="1"/>
          </p:cNvSpPr>
          <p:nvPr>
            <p:ph type="title"/>
          </p:nvPr>
        </p:nvSpPr>
        <p:spPr>
          <a:prstGeom prst="rect">
            <a:avLst/>
          </a:prstGeom>
        </p:spPr>
        <p:txBody>
          <a:bodyPr/>
          <a:lstStyle/>
          <a:p>
            <a:r>
              <a:t>Title Text</a:t>
            </a:r>
          </a:p>
        </p:txBody>
      </p:sp>
      <p:sp>
        <p:nvSpPr>
          <p:cNvPr id="380" name="Triangle"/>
          <p:cNvSpPr/>
          <p:nvPr/>
        </p:nvSpPr>
        <p:spPr>
          <a:xfrm>
            <a:off x="503754" y="939703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81" name="What Could Dark Energy Be?"/>
          <p:cNvSpPr txBox="1"/>
          <p:nvPr/>
        </p:nvSpPr>
        <p:spPr>
          <a:xfrm>
            <a:off x="508000" y="9418510"/>
            <a:ext cx="2846371"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43305">
              <a:lnSpc>
                <a:spcPct val="90000"/>
              </a:lnSpc>
              <a:spcBef>
                <a:spcPts val="1400"/>
              </a:spcBef>
              <a:defRPr sz="1302">
                <a:solidFill>
                  <a:srgbClr val="D93E2B"/>
                </a:solidFill>
                <a:latin typeface="+mn-lt"/>
                <a:ea typeface="+mn-ea"/>
                <a:cs typeface="+mn-cs"/>
                <a:sym typeface="Bodoni SvtyTwo ITC TT-Book"/>
              </a:defRPr>
            </a:lvl1pPr>
          </a:lstStyle>
          <a:p>
            <a:r>
              <a:t>What Could Dark Energy Be?</a:t>
            </a:r>
          </a:p>
        </p:txBody>
      </p:sp>
      <p:sp>
        <p:nvSpPr>
          <p:cNvPr id="382" name="Mark Trodden, U. Penn"/>
          <p:cNvSpPr txBox="1"/>
          <p:nvPr/>
        </p:nvSpPr>
        <p:spPr>
          <a:xfrm>
            <a:off x="10856048" y="9418510"/>
            <a:ext cx="1621634"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r" defTabSz="543305">
              <a:lnSpc>
                <a:spcPct val="90000"/>
              </a:lnSpc>
              <a:spcBef>
                <a:spcPts val="1400"/>
              </a:spcBef>
              <a:defRPr sz="1302">
                <a:solidFill>
                  <a:srgbClr val="D93E2B"/>
                </a:solidFill>
                <a:latin typeface="+mn-lt"/>
                <a:ea typeface="+mn-ea"/>
                <a:cs typeface="+mn-cs"/>
                <a:sym typeface="Bodoni SvtyTwo ITC TT-Book"/>
              </a:defRPr>
            </a:lvl1pPr>
          </a:lstStyle>
          <a:p>
            <a:r>
              <a:t>Mark Trodden, U. Penn</a:t>
            </a:r>
          </a:p>
        </p:txBody>
      </p:sp>
      <p:sp>
        <p:nvSpPr>
          <p:cNvPr id="3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 name="Triangle"/>
          <p:cNvSpPr/>
          <p:nvPr/>
        </p:nvSpPr>
        <p:spPr>
          <a:xfrm>
            <a:off x="508000" y="4876800"/>
            <a:ext cx="567637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3" name="Triangle"/>
          <p:cNvSpPr/>
          <p:nvPr/>
        </p:nvSpPr>
        <p:spPr>
          <a:xfrm>
            <a:off x="508000" y="2768600"/>
            <a:ext cx="5676316"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4" name="Lorem Ipsum Dolor"/>
          <p:cNvSpPr>
            <a:spLocks noGrp="1"/>
          </p:cNvSpPr>
          <p:nvPr>
            <p:ph type="body" sz="quarter" idx="21"/>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i="1"/>
            </a:lvl1pPr>
          </a:lstStyle>
          <a:p>
            <a:r>
              <a:t>Lorem Ipsum Dolor</a:t>
            </a:r>
          </a:p>
        </p:txBody>
      </p:sp>
      <p:sp>
        <p:nvSpPr>
          <p:cNvPr id="55" name="Image"/>
          <p:cNvSpPr>
            <a:spLocks noGrp="1"/>
          </p:cNvSpPr>
          <p:nvPr>
            <p:ph type="pic" sz="half" idx="22"/>
          </p:nvPr>
        </p:nvSpPr>
        <p:spPr>
          <a:xfrm>
            <a:off x="6704698" y="590550"/>
            <a:ext cx="5806884" cy="8509000"/>
          </a:xfrm>
          <a:prstGeom prst="rect">
            <a:avLst/>
          </a:prstGeom>
          <a:ln w="9525">
            <a:round/>
          </a:ln>
        </p:spPr>
        <p:txBody>
          <a:bodyPr lIns="91439" tIns="45719" rIns="91439" bIns="45719" anchor="t">
            <a:noAutofit/>
          </a:bodyPr>
          <a:lstStyle/>
          <a:p>
            <a:endParaRPr/>
          </a:p>
        </p:txBody>
      </p:sp>
      <p:sp>
        <p:nvSpPr>
          <p:cNvPr id="56" name="Title Text"/>
          <p:cNvSpPr txBox="1">
            <a:spLocks noGrp="1"/>
          </p:cNvSpPr>
          <p:nvPr>
            <p:ph type="title"/>
          </p:nvPr>
        </p:nvSpPr>
        <p:spPr>
          <a:xfrm>
            <a:off x="508000" y="2806700"/>
            <a:ext cx="5676900" cy="2032000"/>
          </a:xfrm>
          <a:prstGeom prst="rect">
            <a:avLst/>
          </a:prstGeom>
        </p:spPr>
        <p:txBody>
          <a:bodyPr/>
          <a:lstStyle>
            <a:lvl1pPr algn="l">
              <a:defRPr sz="5600"/>
            </a:lvl1pPr>
          </a:lstStyle>
          <a:p>
            <a:r>
              <a:t>Title Text</a:t>
            </a:r>
          </a:p>
        </p:txBody>
      </p:sp>
      <p:sp>
        <p:nvSpPr>
          <p:cNvPr id="57" name="Body Level One…"/>
          <p:cNvSpPr txBox="1">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 name="Triangle"/>
          <p:cNvSpPr/>
          <p:nvPr/>
        </p:nvSpPr>
        <p:spPr>
          <a:xfrm>
            <a:off x="508000" y="21717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4" name="Triangle"/>
          <p:cNvSpPr/>
          <p:nvPr/>
        </p:nvSpPr>
        <p:spPr>
          <a:xfrm>
            <a:off x="508000" y="6350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5" name="Title Text"/>
          <p:cNvSpPr txBox="1">
            <a:spLocks noGrp="1"/>
          </p:cNvSpPr>
          <p:nvPr>
            <p:ph type="title"/>
          </p:nvPr>
        </p:nvSpPr>
        <p:spPr>
          <a:xfrm>
            <a:off x="508000" y="800100"/>
            <a:ext cx="11988800" cy="1219200"/>
          </a:xfrm>
          <a:prstGeom prst="rect">
            <a:avLst/>
          </a:prstGeom>
        </p:spPr>
        <p:txBody>
          <a:bodyPr/>
          <a:lstStyle/>
          <a:p>
            <a:r>
              <a:t>Title Text</a:t>
            </a:r>
          </a:p>
        </p:txBody>
      </p:sp>
      <p:sp>
        <p:nvSpPr>
          <p:cNvPr id="7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4" name="Triangle"/>
          <p:cNvSpPr/>
          <p:nvPr/>
        </p:nvSpPr>
        <p:spPr>
          <a:xfrm>
            <a:off x="508000" y="21717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85" name="Triangle"/>
          <p:cNvSpPr/>
          <p:nvPr/>
        </p:nvSpPr>
        <p:spPr>
          <a:xfrm>
            <a:off x="508000" y="6350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86" name="Image"/>
          <p:cNvSpPr>
            <a:spLocks noGrp="1"/>
          </p:cNvSpPr>
          <p:nvPr>
            <p:ph type="pic" sz="half" idx="21"/>
          </p:nvPr>
        </p:nvSpPr>
        <p:spPr>
          <a:xfrm>
            <a:off x="6819900" y="1739900"/>
            <a:ext cx="5575300" cy="8169655"/>
          </a:xfrm>
          <a:prstGeom prst="rect">
            <a:avLst/>
          </a:prstGeom>
          <a:ln w="9525">
            <a:round/>
          </a:ln>
        </p:spPr>
        <p:txBody>
          <a:bodyPr lIns="91439" tIns="45719" rIns="91439" bIns="45719" anchor="t">
            <a:noAutofit/>
          </a:bodyPr>
          <a:lstStyle/>
          <a:p>
            <a:endParaRPr/>
          </a:p>
        </p:txBody>
      </p:sp>
      <p:sp>
        <p:nvSpPr>
          <p:cNvPr id="87" name="Title Text"/>
          <p:cNvSpPr txBox="1">
            <a:spLocks noGrp="1"/>
          </p:cNvSpPr>
          <p:nvPr>
            <p:ph type="title"/>
          </p:nvPr>
        </p:nvSpPr>
        <p:spPr>
          <a:xfrm>
            <a:off x="508000" y="800100"/>
            <a:ext cx="11988800" cy="1219200"/>
          </a:xfrm>
          <a:prstGeom prst="rect">
            <a:avLst/>
          </a:prstGeom>
        </p:spPr>
        <p:txBody>
          <a:bodyPr/>
          <a:lstStyle/>
          <a:p>
            <a:r>
              <a:t>Title Text</a:t>
            </a:r>
          </a:p>
        </p:txBody>
      </p:sp>
      <p:sp>
        <p:nvSpPr>
          <p:cNvPr id="88" name="Body Level One…"/>
          <p:cNvSpPr txBox="1">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6" name="Body Level One…"/>
          <p:cNvSpPr txBox="1">
            <a:spLocks noGrp="1"/>
          </p:cNvSpPr>
          <p:nvPr>
            <p:ph type="body" idx="1"/>
          </p:nvPr>
        </p:nvSpPr>
        <p:spPr>
          <a:xfrm>
            <a:off x="508000" y="1270000"/>
            <a:ext cx="11988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 name="Image"/>
          <p:cNvSpPr>
            <a:spLocks noGrp="1"/>
          </p:cNvSpPr>
          <p:nvPr>
            <p:ph type="pic" sz="half" idx="21"/>
          </p:nvPr>
        </p:nvSpPr>
        <p:spPr>
          <a:xfrm>
            <a:off x="482600" y="609600"/>
            <a:ext cx="5728881" cy="8394700"/>
          </a:xfrm>
          <a:prstGeom prst="rect">
            <a:avLst/>
          </a:prstGeom>
          <a:ln w="9525">
            <a:round/>
          </a:ln>
        </p:spPr>
        <p:txBody>
          <a:bodyPr lIns="91439" tIns="45719" rIns="91439" bIns="45719" anchor="t">
            <a:noAutofit/>
          </a:bodyPr>
          <a:lstStyle/>
          <a:p>
            <a:endParaRPr/>
          </a:p>
        </p:txBody>
      </p:sp>
      <p:sp>
        <p:nvSpPr>
          <p:cNvPr id="105" name="Image"/>
          <p:cNvSpPr>
            <a:spLocks noGrp="1"/>
          </p:cNvSpPr>
          <p:nvPr>
            <p:ph type="pic" sz="half" idx="22"/>
          </p:nvPr>
        </p:nvSpPr>
        <p:spPr>
          <a:xfrm>
            <a:off x="6260986" y="4406900"/>
            <a:ext cx="6697779" cy="4711700"/>
          </a:xfrm>
          <a:prstGeom prst="rect">
            <a:avLst/>
          </a:prstGeom>
          <a:ln w="9525">
            <a:round/>
          </a:ln>
        </p:spPr>
        <p:txBody>
          <a:bodyPr lIns="91439" tIns="45719" rIns="91439" bIns="45719" anchor="t">
            <a:noAutofit/>
          </a:bodyPr>
          <a:lstStyle/>
          <a:p>
            <a:endParaRPr/>
          </a:p>
        </p:txBody>
      </p:sp>
      <p:sp>
        <p:nvSpPr>
          <p:cNvPr id="106" name="Image"/>
          <p:cNvSpPr>
            <a:spLocks noGrp="1"/>
          </p:cNvSpPr>
          <p:nvPr>
            <p:ph type="pic" sz="quarter" idx="23"/>
          </p:nvPr>
        </p:nvSpPr>
        <p:spPr>
          <a:xfrm>
            <a:off x="6680200" y="635000"/>
            <a:ext cx="5829301" cy="3517900"/>
          </a:xfrm>
          <a:prstGeom prst="rect">
            <a:avLst/>
          </a:prstGeom>
          <a:ln w="9525">
            <a:round/>
          </a:ln>
        </p:spPr>
        <p:txBody>
          <a:bodyPr lIns="91439" tIns="45719" rIns="91439" bIns="45719" anchor="t">
            <a:noAutofit/>
          </a:bodyPr>
          <a:lstStyle/>
          <a:p>
            <a:endParaRP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riangle"/>
          <p:cNvSpPr/>
          <p:nvPr/>
        </p:nvSpPr>
        <p:spPr>
          <a:xfrm>
            <a:off x="503754" y="958202"/>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Triangle"/>
          <p:cNvSpPr/>
          <p:nvPr/>
        </p:nvSpPr>
        <p:spPr>
          <a:xfrm>
            <a:off x="503754" y="8490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503754" y="136807"/>
            <a:ext cx="11988801" cy="769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5" name="Triangle"/>
          <p:cNvSpPr/>
          <p:nvPr/>
        </p:nvSpPr>
        <p:spPr>
          <a:xfrm>
            <a:off x="503754" y="9397035"/>
            <a:ext cx="119972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6" name="Coupled Early Dark Energy"/>
          <p:cNvSpPr txBox="1"/>
          <p:nvPr/>
        </p:nvSpPr>
        <p:spPr>
          <a:xfrm>
            <a:off x="508000" y="9418510"/>
            <a:ext cx="5430114"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543305">
              <a:lnSpc>
                <a:spcPct val="90000"/>
              </a:lnSpc>
              <a:spcBef>
                <a:spcPts val="1400"/>
              </a:spcBef>
              <a:defRPr sz="1302">
                <a:solidFill>
                  <a:srgbClr val="D93E2B"/>
                </a:solidFill>
                <a:latin typeface="+mn-lt"/>
                <a:ea typeface="+mn-ea"/>
                <a:cs typeface="+mn-cs"/>
                <a:sym typeface="Bodoni SvtyTwo ITC TT-Book"/>
              </a:defRPr>
            </a:lvl1pPr>
          </a:lstStyle>
          <a:p>
            <a:r>
              <a:t>Coupled Early Dark Energy</a:t>
            </a:r>
          </a:p>
        </p:txBody>
      </p:sp>
      <p:sp>
        <p:nvSpPr>
          <p:cNvPr id="7" name="Mark Trodden, U. Penn"/>
          <p:cNvSpPr txBox="1"/>
          <p:nvPr/>
        </p:nvSpPr>
        <p:spPr>
          <a:xfrm>
            <a:off x="10856048" y="9418510"/>
            <a:ext cx="1621634" cy="286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r" defTabSz="543305">
              <a:lnSpc>
                <a:spcPct val="90000"/>
              </a:lnSpc>
              <a:spcBef>
                <a:spcPts val="1400"/>
              </a:spcBef>
              <a:defRPr sz="1302">
                <a:solidFill>
                  <a:srgbClr val="D93E2B"/>
                </a:solidFill>
                <a:latin typeface="+mn-lt"/>
                <a:ea typeface="+mn-ea"/>
                <a:cs typeface="+mn-cs"/>
                <a:sym typeface="Bodoni SvtyTwo ITC TT-Book"/>
              </a:defRPr>
            </a:lvl1pPr>
          </a:lstStyle>
          <a:p>
            <a:r>
              <a:t>Mark Trodden, U. Penn</a:t>
            </a:r>
          </a:p>
        </p:txBody>
      </p:sp>
      <p:sp>
        <p:nvSpPr>
          <p:cNvPr id="8" name="Body Level One…"/>
          <p:cNvSpPr txBox="1">
            <a:spLocks noGrp="1"/>
          </p:cNvSpPr>
          <p:nvPr>
            <p:ph type="body" idx="1"/>
          </p:nvPr>
        </p:nvSpPr>
        <p:spPr>
          <a:xfrm>
            <a:off x="508000" y="2628900"/>
            <a:ext cx="11988800"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ransitio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1pPr>
      <a:lvl2pPr marL="0" marR="0" indent="2286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2pPr>
      <a:lvl3pPr marL="0" marR="0" indent="4572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3pPr>
      <a:lvl4pPr marL="0" marR="0" indent="6858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4pPr>
      <a:lvl5pPr marL="0" marR="0" indent="9144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5pPr>
      <a:lvl6pPr marL="0" marR="0" indent="11430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6pPr>
      <a:lvl7pPr marL="0" marR="0" indent="13716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7pPr>
      <a:lvl8pPr marL="0" marR="0" indent="16002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8pPr>
      <a:lvl9pPr marL="0" marR="0" indent="18288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51.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tif"/><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tif"/><Relationship Id="rId5" Type="http://schemas.openxmlformats.org/officeDocument/2006/relationships/image" Target="../media/image14.tif"/><Relationship Id="rId4" Type="http://schemas.openxmlformats.org/officeDocument/2006/relationships/image" Target="../media/image13.ti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2" name="Invited Talk…"/>
          <p:cNvSpPr>
            <a:spLocks noGrp="1"/>
          </p:cNvSpPr>
          <p:nvPr>
            <p:ph type="body" idx="21"/>
          </p:nvPr>
        </p:nvSpPr>
        <p:spPr>
          <a:xfrm>
            <a:off x="514350" y="8204199"/>
            <a:ext cx="6571418" cy="1402081"/>
          </a:xfrm>
          <a:prstGeom prst="rect">
            <a:avLst/>
          </a:prstGeom>
        </p:spPr>
        <p:txBody>
          <a:bodyPr anchor="t"/>
          <a:lstStyle/>
          <a:p>
            <a:r>
              <a:t>Invited Talk</a:t>
            </a:r>
          </a:p>
          <a:p>
            <a:r>
              <a:t>Cosmology at the Threshold of Change Conference, </a:t>
            </a:r>
          </a:p>
          <a:p>
            <a:r>
              <a:t>Thessaloniki, Greece, June 6, 2024</a:t>
            </a:r>
          </a:p>
        </p:txBody>
      </p:sp>
      <p:sp>
        <p:nvSpPr>
          <p:cNvPr id="393" name="Coupled Early Dark Energy"/>
          <p:cNvSpPr txBox="1">
            <a:spLocks noGrp="1"/>
          </p:cNvSpPr>
          <p:nvPr>
            <p:ph type="ctrTitle"/>
          </p:nvPr>
        </p:nvSpPr>
        <p:spPr>
          <a:prstGeom prst="rect">
            <a:avLst/>
          </a:prstGeom>
        </p:spPr>
        <p:txBody>
          <a:bodyPr/>
          <a:lstStyle/>
          <a:p>
            <a:r>
              <a:t>Coupled Early Dark Energy</a:t>
            </a:r>
          </a:p>
        </p:txBody>
      </p:sp>
      <p:sp>
        <p:nvSpPr>
          <p:cNvPr id="394" name="Mark Trodden…"/>
          <p:cNvSpPr txBox="1">
            <a:spLocks noGrp="1"/>
          </p:cNvSpPr>
          <p:nvPr>
            <p:ph type="subTitle" sz="quarter" idx="1"/>
          </p:nvPr>
        </p:nvSpPr>
        <p:spPr>
          <a:prstGeom prst="rect">
            <a:avLst/>
          </a:prstGeom>
        </p:spPr>
        <p:txBody>
          <a:bodyPr/>
          <a:lstStyle/>
          <a:p>
            <a:r>
              <a:t>Mark Trodden</a:t>
            </a:r>
          </a:p>
          <a:p>
            <a:r>
              <a:t>University of Pennsylvania</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e.g. Technical Naturalness"/>
          <p:cNvSpPr txBox="1">
            <a:spLocks noGrp="1"/>
          </p:cNvSpPr>
          <p:nvPr>
            <p:ph type="title"/>
          </p:nvPr>
        </p:nvSpPr>
        <p:spPr>
          <a:prstGeom prst="rect">
            <a:avLst/>
          </a:prstGeom>
        </p:spPr>
        <p:txBody>
          <a:bodyPr/>
          <a:lstStyle>
            <a:lvl1pPr defTabSz="479044">
              <a:spcBef>
                <a:spcPts val="1300"/>
              </a:spcBef>
              <a:defRPr sz="4428"/>
            </a:lvl1pPr>
          </a:lstStyle>
          <a:p>
            <a:r>
              <a:rPr lang="en-US" dirty="0"/>
              <a:t>One Example Here:</a:t>
            </a:r>
            <a:r>
              <a:rPr dirty="0"/>
              <a:t> Technical Naturalness</a:t>
            </a:r>
          </a:p>
        </p:txBody>
      </p:sp>
      <p:sp>
        <p:nvSpPr>
          <p:cNvPr id="537" name="Even if your quantum mechanical corrections do not ruin your ability to trust your theory, any especially small couplings you need might be a problem."/>
          <p:cNvSpPr txBox="1"/>
          <p:nvPr/>
        </p:nvSpPr>
        <p:spPr>
          <a:xfrm>
            <a:off x="307057" y="2466923"/>
            <a:ext cx="12535183" cy="146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algn="l" defTabSz="577991">
              <a:defRPr sz="3000">
                <a:solidFill>
                  <a:srgbClr val="42508E"/>
                </a:solidFill>
                <a:uFill>
                  <a:solidFill>
                    <a:srgbClr val="42508E"/>
                  </a:solidFill>
                </a:uFill>
                <a:latin typeface="Gill Sans"/>
                <a:ea typeface="Gill Sans"/>
                <a:cs typeface="Gill Sans"/>
                <a:sym typeface="Gill Sans"/>
              </a:defRPr>
            </a:lvl1pPr>
          </a:lstStyle>
          <a:p>
            <a:pPr>
              <a:defRPr>
                <a:uFillTx/>
              </a:defRPr>
            </a:pPr>
            <a:r>
              <a:rPr dirty="0">
                <a:uFill>
                  <a:solidFill>
                    <a:srgbClr val="42508E"/>
                  </a:solidFill>
                </a:uFill>
              </a:rPr>
              <a:t>Even if your quantum mechanical corrections do not ruin your ability to trust your theory, any especially small couplings you need might be a problem.</a:t>
            </a:r>
          </a:p>
        </p:txBody>
      </p:sp>
      <p:sp>
        <p:nvSpPr>
          <p:cNvPr id="538" name="Suppose you need a very flat potential, or very small mass for some reason"/>
          <p:cNvSpPr txBox="1"/>
          <p:nvPr/>
        </p:nvSpPr>
        <p:spPr>
          <a:xfrm>
            <a:off x="325119" y="3993181"/>
            <a:ext cx="12679681" cy="5599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algn="l" defTabSz="577991">
              <a:buClr>
                <a:srgbClr val="A4325B"/>
              </a:buClr>
              <a:buSzPct val="125000"/>
              <a:buChar char="•"/>
              <a:defRPr sz="3000">
                <a:solidFill>
                  <a:srgbClr val="A4325B"/>
                </a:solidFill>
                <a:uFill>
                  <a:solidFill>
                    <a:srgbClr val="A4325B"/>
                  </a:solidFill>
                </a:uFill>
                <a:latin typeface="Gill Sans"/>
                <a:ea typeface="Gill Sans"/>
                <a:cs typeface="Gill Sans"/>
                <a:sym typeface="Gill Sans"/>
              </a:defRPr>
            </a:lvl1pPr>
          </a:lstStyle>
          <a:p>
            <a:pPr>
              <a:defRPr>
                <a:uFillTx/>
              </a:defRPr>
            </a:pPr>
            <a:r>
              <a:rPr>
                <a:uFill>
                  <a:solidFill>
                    <a:srgbClr val="A4325B"/>
                  </a:solidFill>
                </a:uFill>
              </a:rPr>
              <a:t> Suppose you need a very flat potential, or very small mass for some reason</a:t>
            </a:r>
          </a:p>
        </p:txBody>
      </p:sp>
      <p:pic>
        <p:nvPicPr>
          <p:cNvPr id="539" name="droppedImage.pdf" descr="droppedImage.pdf"/>
          <p:cNvPicPr>
            <a:picLocks noChangeAspect="1"/>
          </p:cNvPicPr>
          <p:nvPr/>
        </p:nvPicPr>
        <p:blipFill>
          <a:blip r:embed="rId3"/>
          <a:stretch>
            <a:fillRect/>
          </a:stretch>
        </p:blipFill>
        <p:spPr>
          <a:xfrm>
            <a:off x="9544175" y="4914354"/>
            <a:ext cx="1901155" cy="559930"/>
          </a:xfrm>
          <a:prstGeom prst="rect">
            <a:avLst/>
          </a:prstGeom>
          <a:ln w="12700">
            <a:miter lim="400000"/>
          </a:ln>
        </p:spPr>
      </p:pic>
      <p:sp>
        <p:nvSpPr>
          <p:cNvPr id="540" name="Then unless your theory has a special extra symmetry as you take m to zero, then quantum corrections will drive it up to the cutoff of your theory."/>
          <p:cNvSpPr txBox="1"/>
          <p:nvPr/>
        </p:nvSpPr>
        <p:spPr>
          <a:xfrm>
            <a:off x="397368" y="5835527"/>
            <a:ext cx="12535183"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algn="l" defTabSz="577991">
              <a:defRPr sz="3000">
                <a:solidFill>
                  <a:srgbClr val="A4325B"/>
                </a:solidFill>
                <a:uFill>
                  <a:solidFill>
                    <a:srgbClr val="A4325B"/>
                  </a:solidFill>
                </a:uFill>
                <a:latin typeface="Gill Sans"/>
                <a:ea typeface="Gill Sans"/>
                <a:cs typeface="Gill Sans"/>
                <a:sym typeface="Gill Sans"/>
              </a:defRPr>
            </a:lvl1pPr>
          </a:lstStyle>
          <a:p>
            <a:pPr>
              <a:defRPr>
                <a:uFillTx/>
              </a:defRPr>
            </a:pPr>
            <a:r>
              <a:rPr>
                <a:uFill>
                  <a:solidFill>
                    <a:srgbClr val="A4325B"/>
                  </a:solidFill>
                </a:uFill>
              </a:rPr>
              <a:t>Then unless your theory has a special extra symmetry as you take m to zero, then quantum corrections will drive it up to the cutoff of your theory.</a:t>
            </a:r>
          </a:p>
        </p:txBody>
      </p:sp>
      <p:pic>
        <p:nvPicPr>
          <p:cNvPr id="541" name="droppedImage.pdf" descr="droppedImage.pdf"/>
          <p:cNvPicPr>
            <a:picLocks noChangeAspect="1"/>
          </p:cNvPicPr>
          <p:nvPr/>
        </p:nvPicPr>
        <p:blipFill>
          <a:blip r:embed="rId4"/>
          <a:stretch>
            <a:fillRect/>
          </a:stretch>
        </p:blipFill>
        <p:spPr>
          <a:xfrm>
            <a:off x="2799643" y="7280505"/>
            <a:ext cx="3106704" cy="526343"/>
          </a:xfrm>
          <a:prstGeom prst="rect">
            <a:avLst/>
          </a:prstGeom>
          <a:ln w="12700">
            <a:miter lim="400000"/>
          </a:ln>
        </p:spPr>
      </p:pic>
      <p:pic>
        <p:nvPicPr>
          <p:cNvPr id="542" name="vacuumpolarization.png" descr="vacuumpolarization.png"/>
          <p:cNvPicPr>
            <a:picLocks noChangeAspect="1"/>
          </p:cNvPicPr>
          <p:nvPr/>
        </p:nvPicPr>
        <p:blipFill>
          <a:blip r:embed="rId5"/>
          <a:stretch>
            <a:fillRect/>
          </a:stretch>
        </p:blipFill>
        <p:spPr>
          <a:xfrm>
            <a:off x="8109937" y="6901199"/>
            <a:ext cx="2600961" cy="1354667"/>
          </a:xfrm>
          <a:prstGeom prst="rect">
            <a:avLst/>
          </a:prstGeom>
          <a:ln w="12700">
            <a:miter lim="400000"/>
          </a:ln>
        </p:spPr>
      </p:pic>
      <p:sp>
        <p:nvSpPr>
          <p:cNvPr id="543" name="Without this, requires extreme fine tuning to keep the potential flat and     mass scale ridiculously low - challenge of technical naturalness."/>
          <p:cNvSpPr txBox="1"/>
          <p:nvPr/>
        </p:nvSpPr>
        <p:spPr>
          <a:xfrm>
            <a:off x="325119" y="8310052"/>
            <a:ext cx="12679681" cy="1443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p>
            <a:pPr algn="l" defTabSz="577991">
              <a:buClr>
                <a:srgbClr val="A4325B"/>
              </a:buClr>
              <a:buSzPct val="125000"/>
              <a:buChar char="•"/>
              <a:defRPr sz="3000">
                <a:solidFill>
                  <a:srgbClr val="A4325B"/>
                </a:solidFill>
                <a:latin typeface="Gill Sans"/>
                <a:ea typeface="Gill Sans"/>
                <a:cs typeface="Gill Sans"/>
                <a:sym typeface="Gill Sans"/>
              </a:defRPr>
            </a:pPr>
            <a:r>
              <a:rPr>
                <a:uFill>
                  <a:solidFill>
                    <a:srgbClr val="A4325B"/>
                  </a:solidFill>
                </a:uFill>
              </a:rPr>
              <a:t> Without this, requires extreme fine tuning to keep the potential flat and </a:t>
            </a:r>
            <a:br>
              <a:rPr>
                <a:uFill>
                  <a:solidFill>
                    <a:srgbClr val="A4325B"/>
                  </a:solidFill>
                </a:uFill>
              </a:rPr>
            </a:br>
            <a:r>
              <a:rPr>
                <a:uFill>
                  <a:solidFill>
                    <a:srgbClr val="A4325B"/>
                  </a:solidFill>
                </a:uFill>
              </a:rPr>
              <a:t>   mass scale ridiculously low - </a:t>
            </a:r>
            <a:r>
              <a:rPr b="1" i="1">
                <a:uFill>
                  <a:solidFill>
                    <a:srgbClr val="A4325B"/>
                  </a:solidFill>
                </a:uFill>
              </a:rPr>
              <a:t>challenge of technical naturalness.</a:t>
            </a:r>
            <a:br>
              <a:rPr>
                <a:uFill>
                  <a:solidFill>
                    <a:srgbClr val="A4325B"/>
                  </a:solidFill>
                </a:uFill>
              </a:rPr>
            </a:br>
            <a:endParaRPr>
              <a:uFill>
                <a:solidFill>
                  <a:srgbClr val="A4325B"/>
                </a:solidFill>
              </a:uFill>
            </a:endParaRPr>
          </a:p>
        </p:txBody>
      </p:sp>
      <p:pic>
        <p:nvPicPr>
          <p:cNvPr id="544" name="Image" descr="Image"/>
          <p:cNvPicPr>
            <a:picLocks noChangeAspect="1"/>
          </p:cNvPicPr>
          <p:nvPr/>
        </p:nvPicPr>
        <p:blipFill>
          <a:blip r:embed="rId6"/>
          <a:stretch>
            <a:fillRect/>
          </a:stretch>
        </p:blipFill>
        <p:spPr>
          <a:xfrm>
            <a:off x="872112" y="4716927"/>
            <a:ext cx="7212481" cy="954784"/>
          </a:xfrm>
          <a:prstGeom prst="rect">
            <a:avLst/>
          </a:prstGeom>
          <a:ln w="50800"/>
        </p:spPr>
      </p:pic>
      <p:sp>
        <p:nvSpPr>
          <p:cNvPr id="3" name="When we write down a classical theory, described by one of our Lagrangians, are usually implicitly assuming effects of higher order operators are small. Needs us to work below the strong coupling scale of the theory, so that quantum corrections, computed">
            <a:extLst>
              <a:ext uri="{FF2B5EF4-FFF2-40B4-BE49-F238E27FC236}">
                <a16:creationId xmlns:a16="http://schemas.microsoft.com/office/drawing/2014/main" id="{0305047B-D101-0418-FBA5-6ABC852A048B}"/>
              </a:ext>
            </a:extLst>
          </p:cNvPr>
          <p:cNvSpPr txBox="1"/>
          <p:nvPr/>
        </p:nvSpPr>
        <p:spPr>
          <a:xfrm>
            <a:off x="230562" y="1008399"/>
            <a:ext cx="12535183" cy="1494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algn="l" defTabSz="577991">
              <a:defRPr sz="3000">
                <a:solidFill>
                  <a:srgbClr val="42508E"/>
                </a:solidFill>
                <a:uFill>
                  <a:solidFill>
                    <a:srgbClr val="42508E"/>
                  </a:solidFill>
                </a:uFill>
                <a:latin typeface="Gill Sans"/>
                <a:ea typeface="Gill Sans"/>
                <a:cs typeface="Gill Sans"/>
                <a:sym typeface="Gill Sans"/>
              </a:defRPr>
            </a:lvl1pPr>
          </a:lstStyle>
          <a:p>
            <a:pPr>
              <a:defRPr>
                <a:uFillTx/>
              </a:defRPr>
            </a:pPr>
            <a:r>
              <a:rPr dirty="0">
                <a:uFill>
                  <a:solidFill>
                    <a:srgbClr val="42508E"/>
                  </a:solidFill>
                </a:uFill>
              </a:rPr>
              <a:t>When we write down a classical theory, usually implicitly </a:t>
            </a:r>
            <a:r>
              <a:rPr lang="en-US" dirty="0">
                <a:uFill>
                  <a:solidFill>
                    <a:srgbClr val="42508E"/>
                  </a:solidFill>
                </a:uFill>
              </a:rPr>
              <a:t>assume</a:t>
            </a:r>
            <a:r>
              <a:rPr dirty="0">
                <a:uFill>
                  <a:solidFill>
                    <a:srgbClr val="42508E"/>
                  </a:solidFill>
                </a:uFill>
              </a:rPr>
              <a:t> effects of higher order operators are small. </a:t>
            </a:r>
            <a:r>
              <a:rPr lang="en-US" dirty="0">
                <a:uFill>
                  <a:solidFill>
                    <a:srgbClr val="42508E"/>
                  </a:solidFill>
                </a:uFill>
              </a:rPr>
              <a:t>Must </a:t>
            </a:r>
            <a:r>
              <a:rPr dirty="0">
                <a:uFill>
                  <a:solidFill>
                    <a:srgbClr val="42508E"/>
                  </a:solidFill>
                </a:uFill>
              </a:rPr>
              <a:t>work below strong coupling scale of theory, </a:t>
            </a:r>
            <a:r>
              <a:rPr lang="en-US" dirty="0">
                <a:uFill>
                  <a:solidFill>
                    <a:srgbClr val="42508E"/>
                  </a:solidFill>
                </a:uFill>
              </a:rPr>
              <a:t>w/ small perturbative </a:t>
            </a:r>
            <a:r>
              <a:rPr dirty="0">
                <a:uFill>
                  <a:solidFill>
                    <a:srgbClr val="42508E"/>
                  </a:solidFill>
                </a:uFill>
              </a:rPr>
              <a:t>quantum corrections.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iterate>
                                    <p:tmAbs val="0"/>
                                  </p:iterate>
                                  <p:childTnLst>
                                    <p:set>
                                      <p:cBhvr>
                                        <p:cTn id="14" fill="hold"/>
                                        <p:tgtEl>
                                          <p:spTgt spid="53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3" nodeType="afterEffect">
                                  <p:stCondLst>
                                    <p:cond delay="0"/>
                                  </p:stCondLst>
                                  <p:iterate>
                                    <p:tmAbs val="0"/>
                                  </p:iterate>
                                  <p:childTnLst>
                                    <p:set>
                                      <p:cBhvr>
                                        <p:cTn id="17" fill="hold"/>
                                        <p:tgtEl>
                                          <p:spTgt spid="54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4" nodeType="afterEffect">
                                  <p:stCondLst>
                                    <p:cond delay="0"/>
                                  </p:stCondLst>
                                  <p:iterate>
                                    <p:tmAbs val="0"/>
                                  </p:iterate>
                                  <p:childTnLst>
                                    <p:set>
                                      <p:cBhvr>
                                        <p:cTn id="20" fill="hold"/>
                                        <p:tgtEl>
                                          <p:spTgt spid="5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54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6" nodeType="afterEffect">
                                  <p:stCondLst>
                                    <p:cond delay="0"/>
                                  </p:stCondLst>
                                  <p:iterate>
                                    <p:tmAbs val="0"/>
                                  </p:iterate>
                                  <p:childTnLst>
                                    <p:set>
                                      <p:cBhvr>
                                        <p:cTn id="27" fill="hold"/>
                                        <p:tgtEl>
                                          <p:spTgt spid="54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7" nodeType="afterEffect">
                                  <p:stCondLst>
                                    <p:cond delay="0"/>
                                  </p:stCondLst>
                                  <p:iterate>
                                    <p:tmAbs val="0"/>
                                  </p:iterate>
                                  <p:childTnLst>
                                    <p:set>
                                      <p:cBhvr>
                                        <p:cTn id="30" fill="hold"/>
                                        <p:tgtEl>
                                          <p:spTgt spid="5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1" animBg="1" advAuto="0"/>
      <p:bldP spid="538" grpId="2" animBg="1" advAuto="0"/>
      <p:bldP spid="539" grpId="4" animBg="1" advAuto="0"/>
      <p:bldP spid="540" grpId="5" animBg="1" advAuto="0"/>
      <p:bldP spid="541" grpId="6" animBg="1" advAuto="0"/>
      <p:bldP spid="542" grpId="7" animBg="1" advAuto="0"/>
      <p:bldP spid="543" grpId="8" animBg="1" advAuto="0"/>
      <p:bldP spid="544" grpId="3" animBg="1" advAuto="0"/>
      <p:bldP spid="3"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Early DE: Another Coincidence Problem"/>
          <p:cNvSpPr txBox="1">
            <a:spLocks noGrp="1"/>
          </p:cNvSpPr>
          <p:nvPr>
            <p:ph type="title"/>
          </p:nvPr>
        </p:nvSpPr>
        <p:spPr>
          <a:prstGeom prst="rect">
            <a:avLst/>
          </a:prstGeom>
        </p:spPr>
        <p:txBody>
          <a:bodyPr/>
          <a:lstStyle>
            <a:lvl1pPr defTabSz="368045">
              <a:spcBef>
                <a:spcPts val="1000"/>
              </a:spcBef>
              <a:defRPr sz="4410"/>
            </a:lvl1pPr>
          </a:lstStyle>
          <a:p>
            <a:r>
              <a:t>Early DE: Another Coincidence Problem</a:t>
            </a:r>
          </a:p>
        </p:txBody>
      </p:sp>
      <p:sp>
        <p:nvSpPr>
          <p:cNvPr id="560" name="Why now?"/>
          <p:cNvSpPr txBox="1"/>
          <p:nvPr/>
        </p:nvSpPr>
        <p:spPr>
          <a:xfrm>
            <a:off x="5951232" y="1012033"/>
            <a:ext cx="1701405"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A4325B"/>
                </a:solidFill>
                <a:latin typeface="Gill Sans"/>
                <a:ea typeface="Gill Sans"/>
                <a:cs typeface="Gill Sans"/>
                <a:sym typeface="Gill Sans"/>
              </a:defRPr>
            </a:lvl1pPr>
          </a:lstStyle>
          <a:p>
            <a:r>
              <a:t>Why now?</a:t>
            </a:r>
          </a:p>
        </p:txBody>
      </p:sp>
      <p:sp>
        <p:nvSpPr>
          <p:cNvPr id="561" name="Dark energy has a coincidence problem: field rolls when"/>
          <p:cNvSpPr txBox="1"/>
          <p:nvPr/>
        </p:nvSpPr>
        <p:spPr>
          <a:xfrm>
            <a:off x="409993" y="1514785"/>
            <a:ext cx="9910552"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42508E"/>
                </a:solidFill>
                <a:latin typeface="Gill Sans"/>
                <a:ea typeface="Gill Sans"/>
                <a:cs typeface="Gill Sans"/>
                <a:sym typeface="Gill Sans"/>
              </a:defRPr>
            </a:lvl1pPr>
          </a:lstStyle>
          <a:p>
            <a:r>
              <a:t>Dark energy has a coincidence problem: field rolls when</a:t>
            </a:r>
          </a:p>
        </p:txBody>
      </p:sp>
      <p:pic>
        <p:nvPicPr>
          <p:cNvPr id="562" name="color_blue_H_sim.pdf" descr="color_blue_H_sim.pdf"/>
          <p:cNvPicPr>
            <a:picLocks noChangeAspect="1"/>
          </p:cNvPicPr>
          <p:nvPr/>
        </p:nvPicPr>
        <p:blipFill>
          <a:blip r:embed="rId2"/>
          <a:stretch>
            <a:fillRect/>
          </a:stretch>
        </p:blipFill>
        <p:spPr>
          <a:xfrm>
            <a:off x="10693783" y="1662237"/>
            <a:ext cx="1701404" cy="478520"/>
          </a:xfrm>
          <a:prstGeom prst="rect">
            <a:avLst/>
          </a:prstGeom>
          <a:ln w="12700">
            <a:miter lim="400000"/>
          </a:ln>
        </p:spPr>
      </p:pic>
      <p:pic>
        <p:nvPicPr>
          <p:cNvPr id="563" name="Image" descr="Image"/>
          <p:cNvPicPr>
            <a:picLocks noChangeAspect="1"/>
          </p:cNvPicPr>
          <p:nvPr/>
        </p:nvPicPr>
        <p:blipFill>
          <a:blip r:embed="rId3"/>
          <a:stretch>
            <a:fillRect/>
          </a:stretch>
        </p:blipFill>
        <p:spPr>
          <a:xfrm>
            <a:off x="588660" y="2302570"/>
            <a:ext cx="6985001" cy="4876801"/>
          </a:xfrm>
          <a:prstGeom prst="rect">
            <a:avLst/>
          </a:prstGeom>
          <a:ln w="12700">
            <a:miter lim="400000"/>
          </a:ln>
        </p:spPr>
      </p:pic>
      <p:sp>
        <p:nvSpPr>
          <p:cNvPr id="564" name="Circle"/>
          <p:cNvSpPr/>
          <p:nvPr/>
        </p:nvSpPr>
        <p:spPr>
          <a:xfrm>
            <a:off x="5998860" y="3420170"/>
            <a:ext cx="635001" cy="635001"/>
          </a:xfrm>
          <a:prstGeom prst="ellipse">
            <a:avLst/>
          </a:prstGeom>
          <a:solidFill>
            <a:srgbClr val="A4325B"/>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pic>
        <p:nvPicPr>
          <p:cNvPr id="565" name="ddot_phi+3H_dot_.pdf" descr="ddot_phi+3H_dot_.pdf"/>
          <p:cNvPicPr>
            <a:picLocks noChangeAspect="1"/>
          </p:cNvPicPr>
          <p:nvPr/>
        </p:nvPicPr>
        <p:blipFill>
          <a:blip r:embed="rId4"/>
          <a:stretch>
            <a:fillRect/>
          </a:stretch>
        </p:blipFill>
        <p:spPr>
          <a:xfrm>
            <a:off x="459528" y="7087944"/>
            <a:ext cx="7023101" cy="1028701"/>
          </a:xfrm>
          <a:prstGeom prst="rect">
            <a:avLst/>
          </a:prstGeom>
          <a:ln w="12700">
            <a:miter lim="400000"/>
          </a:ln>
        </p:spPr>
      </p:pic>
      <p:sp>
        <p:nvSpPr>
          <p:cNvPr id="566" name="Arrow"/>
          <p:cNvSpPr/>
          <p:nvPr/>
        </p:nvSpPr>
        <p:spPr>
          <a:xfrm rot="7763531">
            <a:off x="3388469" y="5180720"/>
            <a:ext cx="3345084" cy="351921"/>
          </a:xfrm>
          <a:prstGeom prst="rightArrow">
            <a:avLst>
              <a:gd name="adj1" fmla="val 30586"/>
              <a:gd name="adj2" fmla="val 79802"/>
            </a:avLst>
          </a:prstGeom>
          <a:solidFill>
            <a:srgbClr val="A4325B"/>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567" name="Rectangle"/>
          <p:cNvSpPr/>
          <p:nvPr/>
        </p:nvSpPr>
        <p:spPr>
          <a:xfrm>
            <a:off x="4453677" y="6967294"/>
            <a:ext cx="3595391" cy="1270001"/>
          </a:xfrm>
          <a:prstGeom prst="rect">
            <a:avLst/>
          </a:prstGeom>
          <a:solidFill>
            <a:srgbClr val="FFFFFF"/>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pic>
        <p:nvPicPr>
          <p:cNvPr id="568" name="0.pdf" descr="0.pdf"/>
          <p:cNvPicPr>
            <a:picLocks noChangeAspect="1"/>
          </p:cNvPicPr>
          <p:nvPr/>
        </p:nvPicPr>
        <p:blipFill>
          <a:blip r:embed="rId5"/>
          <a:stretch>
            <a:fillRect/>
          </a:stretch>
        </p:blipFill>
        <p:spPr>
          <a:xfrm>
            <a:off x="4487709" y="7437194"/>
            <a:ext cx="203201" cy="330201"/>
          </a:xfrm>
          <a:prstGeom prst="rect">
            <a:avLst/>
          </a:prstGeom>
          <a:ln w="12700">
            <a:miter lim="400000"/>
          </a:ln>
        </p:spPr>
      </p:pic>
      <p:pic>
        <p:nvPicPr>
          <p:cNvPr id="569" name="color_blue_H(z_r.pdf" descr="color_blue_H(z_r.pdf"/>
          <p:cNvPicPr>
            <a:picLocks noChangeAspect="1"/>
          </p:cNvPicPr>
          <p:nvPr/>
        </p:nvPicPr>
        <p:blipFill>
          <a:blip r:embed="rId6"/>
          <a:stretch>
            <a:fillRect/>
          </a:stretch>
        </p:blipFill>
        <p:spPr>
          <a:xfrm>
            <a:off x="5541612" y="7329244"/>
            <a:ext cx="3708401" cy="546101"/>
          </a:xfrm>
          <a:prstGeom prst="rect">
            <a:avLst/>
          </a:prstGeom>
          <a:ln w="12700">
            <a:miter lim="400000"/>
          </a:ln>
        </p:spPr>
      </p:pic>
      <p:sp>
        <p:nvSpPr>
          <p:cNvPr id="570" name="Very finely-tuned. Hard to build models.…"/>
          <p:cNvSpPr txBox="1"/>
          <p:nvPr/>
        </p:nvSpPr>
        <p:spPr>
          <a:xfrm>
            <a:off x="7388850" y="2390012"/>
            <a:ext cx="5430114" cy="406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43794" indent="-443794" algn="l">
              <a:buSzPct val="75000"/>
              <a:buChar char="•"/>
              <a:defRPr sz="3400">
                <a:solidFill>
                  <a:srgbClr val="42508E"/>
                </a:solidFill>
                <a:latin typeface="Gill Sans"/>
                <a:ea typeface="Gill Sans"/>
                <a:cs typeface="Gill Sans"/>
                <a:sym typeface="Gill Sans"/>
              </a:defRPr>
            </a:pPr>
            <a:r>
              <a:t>Very finely-tuned. Hard to</a:t>
            </a:r>
            <a:br/>
            <a:r>
              <a:t>build models.</a:t>
            </a:r>
          </a:p>
          <a:p>
            <a:pPr marL="443794" indent="-443794" algn="l">
              <a:buSzPct val="75000"/>
              <a:buChar char="•"/>
              <a:defRPr sz="3400">
                <a:solidFill>
                  <a:srgbClr val="42508E"/>
                </a:solidFill>
                <a:latin typeface="Gill Sans"/>
                <a:ea typeface="Gill Sans"/>
                <a:cs typeface="Gill Sans"/>
                <a:sym typeface="Gill Sans"/>
              </a:defRPr>
            </a:pPr>
            <a:r>
              <a:t>Could be a pNGB, but don’t want oscillations near minimum</a:t>
            </a:r>
          </a:p>
          <a:p>
            <a:pPr marL="443794" indent="-443794" algn="l">
              <a:buSzPct val="75000"/>
              <a:buChar char="•"/>
              <a:defRPr sz="3400">
                <a:solidFill>
                  <a:srgbClr val="42508E"/>
                </a:solidFill>
                <a:latin typeface="Gill Sans"/>
                <a:ea typeface="Gill Sans"/>
                <a:cs typeface="Gill Sans"/>
                <a:sym typeface="Gill Sans"/>
              </a:defRPr>
            </a:pPr>
            <a:r>
              <a:t>Need to suppress first and second instanton contributions - not natural.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56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56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564"/>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5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6" nodeType="clickEffect">
                                  <p:stCondLst>
                                    <p:cond delay="0"/>
                                  </p:stCondLst>
                                  <p:iterate>
                                    <p:tmAbs val="0"/>
                                  </p:iterate>
                                  <p:childTnLst>
                                    <p:set>
                                      <p:cBhvr>
                                        <p:cTn id="22" fill="hold"/>
                                        <p:tgtEl>
                                          <p:spTgt spid="5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7" nodeType="clickEffect">
                                  <p:stCondLst>
                                    <p:cond delay="0"/>
                                  </p:stCondLst>
                                  <p:iterate>
                                    <p:tmAbs val="0"/>
                                  </p:iterate>
                                  <p:childTnLst>
                                    <p:set>
                                      <p:cBhvr>
                                        <p:cTn id="26" fill="hold"/>
                                        <p:tgtEl>
                                          <p:spTgt spid="56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8" nodeType="afterEffect">
                                  <p:stCondLst>
                                    <p:cond delay="0"/>
                                  </p:stCondLst>
                                  <p:iterate>
                                    <p:tmAbs val="0"/>
                                  </p:iterate>
                                  <p:childTnLst>
                                    <p:set>
                                      <p:cBhvr>
                                        <p:cTn id="29" fill="hold"/>
                                        <p:tgtEl>
                                          <p:spTgt spid="5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9" nodeType="clickEffect">
                                  <p:stCondLst>
                                    <p:cond delay="0"/>
                                  </p:stCondLst>
                                  <p:iterate>
                                    <p:tmAbs val="0"/>
                                  </p:iterate>
                                  <p:childTnLst>
                                    <p:set>
                                      <p:cBhvr>
                                        <p:cTn id="33" fill="hold"/>
                                        <p:tgtEl>
                                          <p:spTgt spid="56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0" nodeType="clickEffect">
                                  <p:stCondLst>
                                    <p:cond delay="0"/>
                                  </p:stCondLst>
                                  <p:iterate>
                                    <p:tmAbs val="0"/>
                                  </p:iterate>
                                  <p:childTnLst>
                                    <p:set>
                                      <p:cBhvr>
                                        <p:cTn id="37" fill="hold"/>
                                        <p:tgtEl>
                                          <p:spTgt spid="570">
                                            <p:bg/>
                                          </p:spTgt>
                                        </p:tgtEl>
                                        <p:attrNameLst>
                                          <p:attrName>style.visibility</p:attrName>
                                        </p:attrNameLst>
                                      </p:cBhvr>
                                      <p:to>
                                        <p:strVal val="visible"/>
                                      </p:to>
                                    </p:set>
                                  </p:childTnLst>
                                </p:cTn>
                              </p:par>
                              <p:par>
                                <p:cTn id="38" presetID="1" presetClass="entr" presetSubtype="0" fill="hold" grpId="10" nodeType="withEffect">
                                  <p:stCondLst>
                                    <p:cond delay="0"/>
                                  </p:stCondLst>
                                  <p:iterate>
                                    <p:tmAbs val="0"/>
                                  </p:iterate>
                                  <p:childTnLst>
                                    <p:set>
                                      <p:cBhvr>
                                        <p:cTn id="39" fill="hold"/>
                                        <p:tgtEl>
                                          <p:spTgt spid="570">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0" nodeType="clickEffect">
                                  <p:stCondLst>
                                    <p:cond delay="0"/>
                                  </p:stCondLst>
                                  <p:iterate>
                                    <p:tmAbs val="0"/>
                                  </p:iterate>
                                  <p:childTnLst>
                                    <p:set>
                                      <p:cBhvr>
                                        <p:cTn id="43" fill="hold"/>
                                        <p:tgtEl>
                                          <p:spTgt spid="570">
                                            <p:txEl>
                                              <p:pRg st="1" end="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0" nodeType="clickEffect">
                                  <p:stCondLst>
                                    <p:cond delay="0"/>
                                  </p:stCondLst>
                                  <p:iterate>
                                    <p:tmAbs val="0"/>
                                  </p:iterate>
                                  <p:childTnLst>
                                    <p:set>
                                      <p:cBhvr>
                                        <p:cTn id="47" fill="hold"/>
                                        <p:tgtEl>
                                          <p:spTgt spid="5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1" animBg="1" advAuto="0"/>
      <p:bldP spid="562" grpId="2" animBg="1" advAuto="0"/>
      <p:bldP spid="563" grpId="3" animBg="1" advAuto="0"/>
      <p:bldP spid="564" grpId="4" animBg="1" advAuto="0"/>
      <p:bldP spid="565" grpId="7" animBg="1" advAuto="0"/>
      <p:bldP spid="566" grpId="5" animBg="1" advAuto="0"/>
      <p:bldP spid="567" grpId="6" animBg="1" advAuto="0"/>
      <p:bldP spid="568" grpId="8" animBg="1" advAuto="0"/>
      <p:bldP spid="569" grpId="9" animBg="1" advAuto="0"/>
      <p:bldP spid="570" grpId="10"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An Idea"/>
          <p:cNvSpPr txBox="1">
            <a:spLocks noGrp="1"/>
          </p:cNvSpPr>
          <p:nvPr>
            <p:ph type="title"/>
          </p:nvPr>
        </p:nvSpPr>
        <p:spPr>
          <a:prstGeom prst="rect">
            <a:avLst/>
          </a:prstGeom>
        </p:spPr>
        <p:txBody>
          <a:bodyPr/>
          <a:lstStyle>
            <a:lvl1pPr defTabSz="368045">
              <a:spcBef>
                <a:spcPts val="1000"/>
              </a:spcBef>
              <a:defRPr sz="4410"/>
            </a:lvl1pPr>
          </a:lstStyle>
          <a:p>
            <a:r>
              <a:t>An Idea</a:t>
            </a:r>
          </a:p>
        </p:txBody>
      </p:sp>
      <p:sp>
        <p:nvSpPr>
          <p:cNvPr id="573" name="Alternative mechanism to trigger onset of EDE, free of fine-tuning.…"/>
          <p:cNvSpPr txBox="1"/>
          <p:nvPr/>
        </p:nvSpPr>
        <p:spPr>
          <a:xfrm>
            <a:off x="235264" y="1335224"/>
            <a:ext cx="12309621" cy="703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43794" indent="-443794" algn="l">
              <a:buSzPct val="75000"/>
              <a:buChar char="•"/>
              <a:defRPr sz="3400">
                <a:solidFill>
                  <a:srgbClr val="42508E"/>
                </a:solidFill>
                <a:latin typeface="Gill Sans"/>
                <a:ea typeface="Gill Sans"/>
                <a:cs typeface="Gill Sans"/>
                <a:sym typeface="Gill Sans"/>
              </a:defRPr>
            </a:pPr>
            <a:r>
              <a:t>Alternative mechanism to trigger onset of EDE, free of fine-tuning.</a:t>
            </a:r>
            <a:br/>
            <a:endParaRPr/>
          </a:p>
          <a:p>
            <a:pPr marL="443794" indent="-443794" algn="l">
              <a:buSzPct val="75000"/>
              <a:buChar char="•"/>
              <a:defRPr sz="3400">
                <a:solidFill>
                  <a:srgbClr val="42508E"/>
                </a:solidFill>
                <a:latin typeface="Gill Sans"/>
                <a:ea typeface="Gill Sans"/>
                <a:cs typeface="Gill Sans"/>
                <a:sym typeface="Gill Sans"/>
              </a:defRPr>
            </a:pPr>
            <a:r>
              <a:t>Instead of balancing scalar mass against Hubble parameter, exploit the fact that EDE must become important at a time that other physics becomes active in the universe</a:t>
            </a:r>
            <a:br/>
            <a:endParaRPr/>
          </a:p>
          <a:p>
            <a:pPr marL="443794" indent="-443794" algn="l">
              <a:buSzPct val="75000"/>
              <a:buChar char="•"/>
              <a:defRPr sz="3400">
                <a:solidFill>
                  <a:srgbClr val="42508E"/>
                </a:solidFill>
                <a:latin typeface="Gill Sans"/>
                <a:ea typeface="Gill Sans"/>
                <a:cs typeface="Gill Sans"/>
                <a:sym typeface="Gill Sans"/>
              </a:defRPr>
            </a:pPr>
            <a:r>
              <a:t>One example: coincidence between energy scale of matter-radiation equality and upper limit on the sum of neutrino masses suggests a coupling to neutrinos. We call this neutrino-assisted early dark energy</a:t>
            </a:r>
            <a:br/>
            <a:endParaRPr/>
          </a:p>
          <a:p>
            <a:pPr marL="443794" indent="-443794" algn="l">
              <a:buSzPct val="75000"/>
              <a:buChar char="•"/>
              <a:defRPr sz="3400">
                <a:solidFill>
                  <a:srgbClr val="42508E"/>
                </a:solidFill>
                <a:latin typeface="Gill Sans"/>
                <a:ea typeface="Gill Sans"/>
                <a:cs typeface="Gill Sans"/>
                <a:sym typeface="Gill Sans"/>
              </a:defRPr>
            </a:pPr>
            <a:r>
              <a:t>Second example: since matter becomes dominant at matter-radiation equality, this suggests that a coupling to matter might be a natural trigger. We call this chameleon early dark energy.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Neutrino-Assisted EDE: A (too) Simple Model"/>
          <p:cNvSpPr txBox="1">
            <a:spLocks noGrp="1"/>
          </p:cNvSpPr>
          <p:nvPr>
            <p:ph type="title"/>
          </p:nvPr>
        </p:nvSpPr>
        <p:spPr>
          <a:prstGeom prst="rect">
            <a:avLst/>
          </a:prstGeom>
        </p:spPr>
        <p:txBody>
          <a:bodyPr/>
          <a:lstStyle>
            <a:lvl1pPr defTabSz="368045">
              <a:spcBef>
                <a:spcPts val="1000"/>
              </a:spcBef>
              <a:defRPr sz="4410"/>
            </a:lvl1pPr>
          </a:lstStyle>
          <a:p>
            <a:r>
              <a:t>Neutrino-Assisted EDE: A (too) Simple Model</a:t>
            </a:r>
          </a:p>
        </p:txBody>
      </p:sp>
      <p:pic>
        <p:nvPicPr>
          <p:cNvPr id="576" name="Image" descr="Image"/>
          <p:cNvPicPr>
            <a:picLocks noChangeAspect="1"/>
          </p:cNvPicPr>
          <p:nvPr/>
        </p:nvPicPr>
        <p:blipFill>
          <a:blip r:embed="rId2"/>
          <a:stretch>
            <a:fillRect/>
          </a:stretch>
        </p:blipFill>
        <p:spPr>
          <a:xfrm>
            <a:off x="381081" y="2605842"/>
            <a:ext cx="11602133" cy="1095006"/>
          </a:xfrm>
          <a:prstGeom prst="rect">
            <a:avLst/>
          </a:prstGeom>
          <a:ln w="12700">
            <a:miter lim="400000"/>
          </a:ln>
        </p:spPr>
      </p:pic>
      <p:pic>
        <p:nvPicPr>
          <p:cNvPr id="577" name="Image" descr="Image"/>
          <p:cNvPicPr>
            <a:picLocks noChangeAspect="1"/>
          </p:cNvPicPr>
          <p:nvPr/>
        </p:nvPicPr>
        <p:blipFill>
          <a:blip r:embed="rId3"/>
          <a:stretch>
            <a:fillRect/>
          </a:stretch>
        </p:blipFill>
        <p:spPr>
          <a:xfrm>
            <a:off x="190970" y="6275921"/>
            <a:ext cx="12622860" cy="800738"/>
          </a:xfrm>
          <a:prstGeom prst="rect">
            <a:avLst/>
          </a:prstGeom>
          <a:ln w="12700">
            <a:miter lim="400000"/>
          </a:ln>
        </p:spPr>
      </p:pic>
      <p:pic>
        <p:nvPicPr>
          <p:cNvPr id="578" name="Image" descr="Image"/>
          <p:cNvPicPr>
            <a:picLocks noChangeAspect="1"/>
          </p:cNvPicPr>
          <p:nvPr/>
        </p:nvPicPr>
        <p:blipFill>
          <a:blip r:embed="rId4"/>
          <a:stretch>
            <a:fillRect/>
          </a:stretch>
        </p:blipFill>
        <p:spPr>
          <a:xfrm>
            <a:off x="7947935" y="8619911"/>
            <a:ext cx="3581401" cy="482601"/>
          </a:xfrm>
          <a:prstGeom prst="rect">
            <a:avLst/>
          </a:prstGeom>
          <a:ln w="12700">
            <a:miter lim="400000"/>
          </a:ln>
        </p:spPr>
      </p:pic>
      <p:pic>
        <p:nvPicPr>
          <p:cNvPr id="579" name="Image" descr="Image"/>
          <p:cNvPicPr>
            <a:picLocks noChangeAspect="1"/>
          </p:cNvPicPr>
          <p:nvPr/>
        </p:nvPicPr>
        <p:blipFill>
          <a:blip r:embed="rId5"/>
          <a:stretch>
            <a:fillRect/>
          </a:stretch>
        </p:blipFill>
        <p:spPr>
          <a:xfrm>
            <a:off x="721777" y="8346861"/>
            <a:ext cx="5854701" cy="1028701"/>
          </a:xfrm>
          <a:prstGeom prst="rect">
            <a:avLst/>
          </a:prstGeom>
          <a:ln w="12700">
            <a:miter lim="400000"/>
          </a:ln>
        </p:spPr>
      </p:pic>
      <p:pic>
        <p:nvPicPr>
          <p:cNvPr id="580" name="Image" descr="Image"/>
          <p:cNvPicPr>
            <a:picLocks noChangeAspect="1"/>
          </p:cNvPicPr>
          <p:nvPr/>
        </p:nvPicPr>
        <p:blipFill>
          <a:blip r:embed="rId6"/>
          <a:stretch>
            <a:fillRect/>
          </a:stretch>
        </p:blipFill>
        <p:spPr>
          <a:xfrm>
            <a:off x="8227124" y="4192565"/>
            <a:ext cx="3263901" cy="698501"/>
          </a:xfrm>
          <a:prstGeom prst="rect">
            <a:avLst/>
          </a:prstGeom>
          <a:ln w="12700">
            <a:miter lim="400000"/>
          </a:ln>
        </p:spPr>
      </p:pic>
      <p:sp>
        <p:nvSpPr>
          <p:cNvPr id="581" name="Couple EDE field to neutrinos through a conformal coupling"/>
          <p:cNvSpPr txBox="1"/>
          <p:nvPr/>
        </p:nvSpPr>
        <p:spPr>
          <a:xfrm>
            <a:off x="358194" y="1803992"/>
            <a:ext cx="11101218"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defTabSz="406400">
              <a:buClr>
                <a:srgbClr val="A4325B"/>
              </a:buClr>
              <a:buSzPct val="125000"/>
              <a:buChar char="•"/>
              <a:defRPr sz="3400">
                <a:solidFill>
                  <a:srgbClr val="A4325B"/>
                </a:solidFill>
                <a:uFill>
                  <a:solidFill>
                    <a:srgbClr val="A4325B"/>
                  </a:solidFill>
                </a:uFill>
                <a:latin typeface="Gill Sans"/>
                <a:ea typeface="Gill Sans"/>
                <a:cs typeface="Gill Sans"/>
                <a:sym typeface="Gill Sans"/>
              </a:defRPr>
            </a:lvl1pPr>
          </a:lstStyle>
          <a:p>
            <a:r>
              <a:t> Couple EDE field to neutrinos through a conformal coupling </a:t>
            </a:r>
          </a:p>
        </p:txBody>
      </p:sp>
      <p:sp>
        <p:nvSpPr>
          <p:cNvPr id="582" name="Can expand this action out to yield"/>
          <p:cNvSpPr txBox="1"/>
          <p:nvPr/>
        </p:nvSpPr>
        <p:spPr>
          <a:xfrm>
            <a:off x="358194" y="5271092"/>
            <a:ext cx="6581866"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defTabSz="406400">
              <a:buClr>
                <a:srgbClr val="A4325B"/>
              </a:buClr>
              <a:buSzPct val="125000"/>
              <a:buChar char="•"/>
              <a:defRPr sz="3400">
                <a:solidFill>
                  <a:srgbClr val="A4325B"/>
                </a:solidFill>
                <a:uFill>
                  <a:solidFill>
                    <a:srgbClr val="A4325B"/>
                  </a:solidFill>
                </a:uFill>
                <a:latin typeface="Gill Sans"/>
                <a:ea typeface="Gill Sans"/>
                <a:cs typeface="Gill Sans"/>
                <a:sym typeface="Gill Sans"/>
              </a:defRPr>
            </a:lvl1pPr>
          </a:lstStyle>
          <a:p>
            <a:r>
              <a:t> Can expand this action out to yield</a:t>
            </a:r>
          </a:p>
        </p:txBody>
      </p:sp>
      <p:sp>
        <p:nvSpPr>
          <p:cNvPr id="583" name="With resulting EOM"/>
          <p:cNvSpPr txBox="1"/>
          <p:nvPr/>
        </p:nvSpPr>
        <p:spPr>
          <a:xfrm>
            <a:off x="463684" y="7484586"/>
            <a:ext cx="3908627"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defTabSz="406400">
              <a:buClr>
                <a:srgbClr val="A4325B"/>
              </a:buClr>
              <a:buSzPct val="125000"/>
              <a:buChar char="•"/>
              <a:defRPr sz="3400">
                <a:solidFill>
                  <a:srgbClr val="A4325B"/>
                </a:solidFill>
                <a:uFill>
                  <a:solidFill>
                    <a:srgbClr val="A4325B"/>
                  </a:solidFill>
                </a:uFill>
                <a:latin typeface="Gill Sans"/>
                <a:ea typeface="Gill Sans"/>
                <a:cs typeface="Gill Sans"/>
                <a:sym typeface="Gill Sans"/>
              </a:defRPr>
            </a:lvl1pPr>
          </a:lstStyle>
          <a:p>
            <a:r>
              <a:t> With resulting EOM</a:t>
            </a:r>
          </a:p>
        </p:txBody>
      </p:sp>
      <p:sp>
        <p:nvSpPr>
          <p:cNvPr id="584" name="Energy-momentum tensor of neutrinos"/>
          <p:cNvSpPr txBox="1"/>
          <p:nvPr/>
        </p:nvSpPr>
        <p:spPr>
          <a:xfrm>
            <a:off x="6974313" y="7484586"/>
            <a:ext cx="576952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solidFill>
                  <a:srgbClr val="A4325B"/>
                </a:solidFill>
                <a:latin typeface="Gill Sans"/>
                <a:ea typeface="Gill Sans"/>
                <a:cs typeface="Gill Sans"/>
                <a:sym typeface="Gill Sans"/>
              </a:defRPr>
            </a:lvl1pPr>
          </a:lstStyle>
          <a:p>
            <a:r>
              <a:t>Energy-momentum tensor of neutrinos</a:t>
            </a:r>
          </a:p>
        </p:txBody>
      </p:sp>
      <p:sp>
        <p:nvSpPr>
          <p:cNvPr id="585" name="Arrow"/>
          <p:cNvSpPr/>
          <p:nvPr/>
        </p:nvSpPr>
        <p:spPr>
          <a:xfrm rot="8507531">
            <a:off x="10671305" y="8110812"/>
            <a:ext cx="1012574" cy="254289"/>
          </a:xfrm>
          <a:prstGeom prst="rightArrow">
            <a:avLst>
              <a:gd name="adj1" fmla="val 37930"/>
              <a:gd name="adj2" fmla="val 97351"/>
            </a:avLst>
          </a:prstGeom>
          <a:solidFill>
            <a:srgbClr val="A4325B"/>
          </a:solidFill>
          <a:ln w="12700">
            <a:miter lim="400000"/>
          </a:ln>
        </p:spPr>
        <p:txBody>
          <a:bodyPr lIns="50800" tIns="50800" rIns="50800" bIns="50800" anchor="ctr"/>
          <a:lstStyle/>
          <a:p>
            <a:pPr>
              <a:defRPr sz="1700">
                <a:solidFill>
                  <a:srgbClr val="FFFFFF"/>
                </a:solidFill>
                <a:latin typeface="Helvetica Neue Medium"/>
                <a:ea typeface="Helvetica Neue Medium"/>
                <a:cs typeface="Helvetica Neue Medium"/>
                <a:sym typeface="Helvetica Neue Medium"/>
              </a:defRPr>
            </a:pPr>
            <a:endParaRPr/>
          </a:p>
        </p:txBody>
      </p:sp>
      <p:sp>
        <p:nvSpPr>
          <p:cNvPr id="586" name="J. Sakstein and M. T., Phys. Rev. Lett. 124 (2020) no.16, 161301, [arXiv:1911.11760]. M. Carrillo Gonzalez, Q. Liang, J. Sakstein and M. T., JCAP 04, 063 (2021), [arXiv:2011.09895]"/>
          <p:cNvSpPr txBox="1"/>
          <p:nvPr/>
        </p:nvSpPr>
        <p:spPr>
          <a:xfrm>
            <a:off x="1791504" y="1001846"/>
            <a:ext cx="10954948" cy="764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577991">
              <a:defRPr sz="2300" i="1">
                <a:solidFill>
                  <a:srgbClr val="A4325B"/>
                </a:solidFill>
                <a:uFill>
                  <a:solidFill>
                    <a:srgbClr val="A4325B"/>
                  </a:solidFill>
                </a:uFill>
                <a:latin typeface="Gill Sans"/>
                <a:ea typeface="Gill Sans"/>
                <a:cs typeface="Gill Sans"/>
                <a:sym typeface="Gill Sans"/>
              </a:defRPr>
            </a:pPr>
            <a:r>
              <a:rPr i="0"/>
              <a:t>J. Sakstein and M. T.</a:t>
            </a:r>
            <a:r>
              <a:t>, </a:t>
            </a:r>
            <a:r>
              <a:rPr i="0"/>
              <a:t>Phys. Rev. Lett.</a:t>
            </a:r>
            <a:r>
              <a:t> </a:t>
            </a:r>
            <a:r>
              <a:rPr b="1" i="0"/>
              <a:t>124</a:t>
            </a:r>
            <a:r>
              <a:t> </a:t>
            </a:r>
            <a:r>
              <a:rPr i="0"/>
              <a:t>(2020) no.16, 161301, [arXiv:1911.11760].</a:t>
            </a:r>
            <a:br>
              <a:rPr i="0"/>
            </a:br>
            <a:r>
              <a:rPr i="0"/>
              <a:t>M. Carrillo Gonzalez, Q. Liang, J. Sakstein and M. T.</a:t>
            </a:r>
            <a:r>
              <a:t>, </a:t>
            </a:r>
            <a:r>
              <a:rPr i="0"/>
              <a:t>JCAP</a:t>
            </a:r>
            <a:r>
              <a:t> </a:t>
            </a:r>
            <a:r>
              <a:rPr b="1"/>
              <a:t>04</a:t>
            </a:r>
            <a:r>
              <a:t>, 063 (2021), </a:t>
            </a:r>
            <a:r>
              <a:rPr i="0"/>
              <a:t>[arXiv:2011.09895]</a:t>
            </a:r>
          </a:p>
        </p:txBody>
      </p:sp>
      <p:sp>
        <p:nvSpPr>
          <p:cNvPr id="587" name="(Modifying the gravity felt by neutrinos)"/>
          <p:cNvSpPr txBox="1"/>
          <p:nvPr/>
        </p:nvSpPr>
        <p:spPr>
          <a:xfrm>
            <a:off x="602915" y="4328130"/>
            <a:ext cx="7001174"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42508E"/>
                </a:solidFill>
                <a:latin typeface="Gill Sans"/>
                <a:ea typeface="Gill Sans"/>
                <a:cs typeface="Gill Sans"/>
                <a:sym typeface="Gill Sans"/>
              </a:defRPr>
            </a:lvl1pPr>
          </a:lstStyle>
          <a:p>
            <a:r>
              <a:t>(Modifying the gravity felt by neutrinos)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58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5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582">
                                            <p:bg/>
                                          </p:spTgt>
                                        </p:tgtEl>
                                        <p:attrNameLst>
                                          <p:attrName>style.visibility</p:attrName>
                                        </p:attrNameLst>
                                      </p:cBhvr>
                                      <p:to>
                                        <p:strVal val="visible"/>
                                      </p:to>
                                    </p:set>
                                  </p:childTnLst>
                                </p:cTn>
                              </p:par>
                              <p:par>
                                <p:cTn id="17" presetID="1" presetClass="entr" presetSubtype="0" fill="hold" grpId="4" nodeType="withEffect">
                                  <p:stCondLst>
                                    <p:cond delay="0"/>
                                  </p:stCondLst>
                                  <p:iterate>
                                    <p:tmAbs val="0"/>
                                  </p:iterate>
                                  <p:childTnLst>
                                    <p:set>
                                      <p:cBhvr>
                                        <p:cTn id="18" fill="hold"/>
                                        <p:tgtEl>
                                          <p:spTgt spid="582">
                                            <p:txEl>
                                              <p:pRg st="0" end="0"/>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5" nodeType="afterEffect">
                                  <p:stCondLst>
                                    <p:cond delay="0"/>
                                  </p:stCondLst>
                                  <p:iterate>
                                    <p:tmAbs val="0"/>
                                  </p:iterate>
                                  <p:childTnLst>
                                    <p:set>
                                      <p:cBhvr>
                                        <p:cTn id="21" fill="hold"/>
                                        <p:tgtEl>
                                          <p:spTgt spid="57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6" nodeType="clickEffect">
                                  <p:stCondLst>
                                    <p:cond delay="0"/>
                                  </p:stCondLst>
                                  <p:iterate>
                                    <p:tmAbs val="0"/>
                                  </p:iterate>
                                  <p:childTnLst>
                                    <p:set>
                                      <p:cBhvr>
                                        <p:cTn id="25" fill="hold"/>
                                        <p:tgtEl>
                                          <p:spTgt spid="583">
                                            <p:bg/>
                                          </p:spTgt>
                                        </p:tgtEl>
                                        <p:attrNameLst>
                                          <p:attrName>style.visibility</p:attrName>
                                        </p:attrNameLst>
                                      </p:cBhvr>
                                      <p:to>
                                        <p:strVal val="visible"/>
                                      </p:to>
                                    </p:set>
                                  </p:childTnLst>
                                </p:cTn>
                              </p:par>
                              <p:par>
                                <p:cTn id="26" presetID="1" presetClass="entr" presetSubtype="0" fill="hold" grpId="6" nodeType="withEffect">
                                  <p:stCondLst>
                                    <p:cond delay="0"/>
                                  </p:stCondLst>
                                  <p:iterate>
                                    <p:tmAbs val="0"/>
                                  </p:iterate>
                                  <p:childTnLst>
                                    <p:set>
                                      <p:cBhvr>
                                        <p:cTn id="27" fill="hold"/>
                                        <p:tgtEl>
                                          <p:spTgt spid="583">
                                            <p:txEl>
                                              <p:pRg st="0" end="0"/>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7" nodeType="afterEffect">
                                  <p:stCondLst>
                                    <p:cond delay="0"/>
                                  </p:stCondLst>
                                  <p:iterate>
                                    <p:tmAbs val="0"/>
                                  </p:iterate>
                                  <p:childTnLst>
                                    <p:set>
                                      <p:cBhvr>
                                        <p:cTn id="30" fill="hold"/>
                                        <p:tgtEl>
                                          <p:spTgt spid="57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8" nodeType="afterEffect">
                                  <p:stCondLst>
                                    <p:cond delay="0"/>
                                  </p:stCondLst>
                                  <p:iterate>
                                    <p:tmAbs val="0"/>
                                  </p:iterate>
                                  <p:childTnLst>
                                    <p:set>
                                      <p:cBhvr>
                                        <p:cTn id="33" fill="hold"/>
                                        <p:tgtEl>
                                          <p:spTgt spid="57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9" nodeType="clickEffect">
                                  <p:stCondLst>
                                    <p:cond delay="0"/>
                                  </p:stCondLst>
                                  <p:iterate>
                                    <p:tmAbs val="0"/>
                                  </p:iterate>
                                  <p:childTnLst>
                                    <p:set>
                                      <p:cBhvr>
                                        <p:cTn id="37" fill="hold"/>
                                        <p:tgtEl>
                                          <p:spTgt spid="584"/>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10" nodeType="afterEffect">
                                  <p:stCondLst>
                                    <p:cond delay="0"/>
                                  </p:stCondLst>
                                  <p:iterate>
                                    <p:tmAbs val="0"/>
                                  </p:iterate>
                                  <p:childTnLst>
                                    <p:set>
                                      <p:cBhvr>
                                        <p:cTn id="40" fill="hold"/>
                                        <p:tgtEl>
                                          <p:spTgt spid="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 grpId="1" animBg="1" advAuto="0"/>
      <p:bldP spid="577" grpId="5" animBg="1" advAuto="0"/>
      <p:bldP spid="578" grpId="8" animBg="1" advAuto="0"/>
      <p:bldP spid="579" grpId="7" animBg="1" advAuto="0"/>
      <p:bldP spid="580" grpId="2" animBg="1" advAuto="0"/>
      <p:bldP spid="582" grpId="4" build="p" animBg="1" advAuto="0"/>
      <p:bldP spid="583" grpId="6" build="p" animBg="1" advAuto="0"/>
      <p:bldP spid="584" grpId="9" animBg="1" advAuto="0"/>
      <p:bldP spid="585" grpId="10" animBg="1" advAuto="0"/>
      <p:bldP spid="587" grpId="3"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Behavior of EDE Field"/>
          <p:cNvSpPr txBox="1">
            <a:spLocks noGrp="1"/>
          </p:cNvSpPr>
          <p:nvPr>
            <p:ph type="title"/>
          </p:nvPr>
        </p:nvSpPr>
        <p:spPr>
          <a:prstGeom prst="rect">
            <a:avLst/>
          </a:prstGeom>
        </p:spPr>
        <p:txBody>
          <a:bodyPr/>
          <a:lstStyle>
            <a:lvl1pPr defTabSz="368045">
              <a:spcBef>
                <a:spcPts val="1000"/>
              </a:spcBef>
              <a:defRPr sz="4410"/>
            </a:lvl1pPr>
          </a:lstStyle>
          <a:p>
            <a:r>
              <a:t>Behavior of EDE Field</a:t>
            </a:r>
          </a:p>
        </p:txBody>
      </p:sp>
      <p:pic>
        <p:nvPicPr>
          <p:cNvPr id="590" name="Image" descr="Image"/>
          <p:cNvPicPr>
            <a:picLocks noChangeAspect="1"/>
          </p:cNvPicPr>
          <p:nvPr/>
        </p:nvPicPr>
        <p:blipFill>
          <a:blip r:embed="rId2"/>
          <a:stretch>
            <a:fillRect/>
          </a:stretch>
        </p:blipFill>
        <p:spPr>
          <a:xfrm>
            <a:off x="3783882" y="1913099"/>
            <a:ext cx="4937816" cy="389551"/>
          </a:xfrm>
          <a:prstGeom prst="rect">
            <a:avLst/>
          </a:prstGeom>
          <a:ln w="12700">
            <a:miter lim="400000"/>
          </a:ln>
        </p:spPr>
      </p:pic>
      <p:pic>
        <p:nvPicPr>
          <p:cNvPr id="591" name="Image" descr="Image"/>
          <p:cNvPicPr>
            <a:picLocks noChangeAspect="1"/>
          </p:cNvPicPr>
          <p:nvPr/>
        </p:nvPicPr>
        <p:blipFill>
          <a:blip r:embed="rId3"/>
          <a:stretch>
            <a:fillRect/>
          </a:stretch>
        </p:blipFill>
        <p:spPr>
          <a:xfrm>
            <a:off x="698331" y="3422370"/>
            <a:ext cx="5270452" cy="808743"/>
          </a:xfrm>
          <a:prstGeom prst="rect">
            <a:avLst/>
          </a:prstGeom>
          <a:ln w="12700">
            <a:miter lim="400000"/>
          </a:ln>
        </p:spPr>
      </p:pic>
      <p:pic>
        <p:nvPicPr>
          <p:cNvPr id="592" name="Image" descr="Image"/>
          <p:cNvPicPr>
            <a:picLocks noChangeAspect="1"/>
          </p:cNvPicPr>
          <p:nvPr/>
        </p:nvPicPr>
        <p:blipFill>
          <a:blip r:embed="rId4"/>
          <a:stretch>
            <a:fillRect/>
          </a:stretch>
        </p:blipFill>
        <p:spPr>
          <a:xfrm>
            <a:off x="7774410" y="3241804"/>
            <a:ext cx="4451817" cy="992505"/>
          </a:xfrm>
          <a:prstGeom prst="rect">
            <a:avLst/>
          </a:prstGeom>
          <a:ln w="12700">
            <a:miter lim="400000"/>
          </a:ln>
        </p:spPr>
      </p:pic>
      <p:sp>
        <p:nvSpPr>
          <p:cNvPr id="593" name="Can treat as motion in an effective potential"/>
          <p:cNvSpPr txBox="1"/>
          <p:nvPr/>
        </p:nvSpPr>
        <p:spPr>
          <a:xfrm>
            <a:off x="358194" y="1111250"/>
            <a:ext cx="8115304" cy="596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defTabSz="406400">
              <a:buClr>
                <a:srgbClr val="A4325B"/>
              </a:buClr>
              <a:buSzPct val="125000"/>
              <a:buChar char="•"/>
              <a:defRPr sz="3400">
                <a:solidFill>
                  <a:srgbClr val="A4325B"/>
                </a:solidFill>
                <a:uFill>
                  <a:solidFill>
                    <a:srgbClr val="A4325B"/>
                  </a:solidFill>
                </a:uFill>
                <a:latin typeface="Gill Sans"/>
                <a:ea typeface="Gill Sans"/>
                <a:cs typeface="Gill Sans"/>
                <a:sym typeface="Gill Sans"/>
              </a:defRPr>
            </a:lvl1pPr>
          </a:lstStyle>
          <a:p>
            <a:r>
              <a:t> Can treat as motion in an effective potential</a:t>
            </a:r>
          </a:p>
        </p:txBody>
      </p:sp>
      <p:sp>
        <p:nvSpPr>
          <p:cNvPr id="594" name="Where, integrating over the Fermi-Dirac distribution, we have:"/>
          <p:cNvSpPr txBox="1"/>
          <p:nvPr/>
        </p:nvSpPr>
        <p:spPr>
          <a:xfrm>
            <a:off x="457802" y="2334640"/>
            <a:ext cx="11377207"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defTabSz="406400">
              <a:buClr>
                <a:srgbClr val="A4325B"/>
              </a:buClr>
              <a:buSzPct val="125000"/>
              <a:buChar char="•"/>
              <a:defRPr sz="3400">
                <a:solidFill>
                  <a:srgbClr val="A4325B"/>
                </a:solidFill>
                <a:uFill>
                  <a:solidFill>
                    <a:srgbClr val="A4325B"/>
                  </a:solidFill>
                </a:uFill>
                <a:latin typeface="Gill Sans"/>
                <a:ea typeface="Gill Sans"/>
                <a:cs typeface="Gill Sans"/>
                <a:sym typeface="Gill Sans"/>
              </a:defRPr>
            </a:lvl1pPr>
          </a:lstStyle>
          <a:p>
            <a:r>
              <a:t>  Where, integrating over the Fermi-Dirac distribution, we have:</a:t>
            </a:r>
          </a:p>
        </p:txBody>
      </p:sp>
      <p:sp>
        <p:nvSpPr>
          <p:cNvPr id="595" name="At first order the details aren’t too important.  What matters is …"/>
          <p:cNvSpPr txBox="1"/>
          <p:nvPr/>
        </p:nvSpPr>
        <p:spPr>
          <a:xfrm>
            <a:off x="492055" y="4456433"/>
            <a:ext cx="12020690"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defTabSz="406400">
              <a:buClr>
                <a:srgbClr val="A4325B"/>
              </a:buClr>
              <a:buSzPct val="125000"/>
              <a:buChar char="•"/>
              <a:defRPr sz="3400">
                <a:solidFill>
                  <a:srgbClr val="A4325B"/>
                </a:solidFill>
                <a:uFill>
                  <a:solidFill>
                    <a:srgbClr val="A4325B"/>
                  </a:solidFill>
                </a:uFill>
                <a:latin typeface="Gill Sans"/>
                <a:ea typeface="Gill Sans"/>
                <a:cs typeface="Gill Sans"/>
                <a:sym typeface="Gill Sans"/>
              </a:defRPr>
            </a:lvl1pPr>
          </a:lstStyle>
          <a:p>
            <a:r>
              <a:t> At first order the details aren’t too important.  What matters is …</a:t>
            </a:r>
          </a:p>
        </p:txBody>
      </p:sp>
      <p:pic>
        <p:nvPicPr>
          <p:cNvPr id="596" name="ddot_phi+3H_dot_.pdf" descr="ddot_phi+3H_dot_.pdf"/>
          <p:cNvPicPr>
            <a:picLocks noChangeAspect="1"/>
          </p:cNvPicPr>
          <p:nvPr/>
        </p:nvPicPr>
        <p:blipFill>
          <a:blip r:embed="rId5"/>
          <a:stretch>
            <a:fillRect/>
          </a:stretch>
        </p:blipFill>
        <p:spPr>
          <a:xfrm>
            <a:off x="1073224" y="5174925"/>
            <a:ext cx="5040061" cy="738237"/>
          </a:xfrm>
          <a:prstGeom prst="rect">
            <a:avLst/>
          </a:prstGeom>
          <a:ln w="12700">
            <a:miter lim="400000"/>
          </a:ln>
        </p:spPr>
      </p:pic>
      <p:sp>
        <p:nvSpPr>
          <p:cNvPr id="597" name="Arrow"/>
          <p:cNvSpPr/>
          <p:nvPr/>
        </p:nvSpPr>
        <p:spPr>
          <a:xfrm rot="10798447">
            <a:off x="6350207" y="5432909"/>
            <a:ext cx="1984546" cy="221598"/>
          </a:xfrm>
          <a:prstGeom prst="rightArrow">
            <a:avLst>
              <a:gd name="adj1" fmla="val 37930"/>
              <a:gd name="adj2" fmla="val 112158"/>
            </a:avLst>
          </a:prstGeom>
          <a:solidFill>
            <a:srgbClr val="A4325B"/>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598" name="Forcing term"/>
          <p:cNvSpPr txBox="1"/>
          <p:nvPr/>
        </p:nvSpPr>
        <p:spPr>
          <a:xfrm>
            <a:off x="8571695" y="5278564"/>
            <a:ext cx="2367335"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42508E"/>
                </a:solidFill>
                <a:latin typeface="Gill Sans"/>
                <a:ea typeface="Gill Sans"/>
                <a:cs typeface="Gill Sans"/>
                <a:sym typeface="Gill Sans"/>
              </a:defRPr>
            </a:lvl1pPr>
          </a:lstStyle>
          <a:p>
            <a:r>
              <a:t>Forcing term</a:t>
            </a:r>
          </a:p>
        </p:txBody>
      </p:sp>
      <p:pic>
        <p:nvPicPr>
          <p:cNvPr id="599" name="T_sim_m_nu_sim_m.pdf" descr="T_sim_m_nu_sim_m.pdf"/>
          <p:cNvPicPr>
            <a:picLocks noChangeAspect="1"/>
          </p:cNvPicPr>
          <p:nvPr/>
        </p:nvPicPr>
        <p:blipFill>
          <a:blip r:embed="rId6"/>
          <a:stretch>
            <a:fillRect/>
          </a:stretch>
        </p:blipFill>
        <p:spPr>
          <a:xfrm>
            <a:off x="6864806" y="6538366"/>
            <a:ext cx="1830132" cy="252669"/>
          </a:xfrm>
          <a:prstGeom prst="rect">
            <a:avLst/>
          </a:prstGeom>
          <a:ln w="12700">
            <a:miter lim="400000"/>
          </a:ln>
        </p:spPr>
      </p:pic>
      <p:pic>
        <p:nvPicPr>
          <p:cNvPr id="600" name="sketchOmgeaphi.pdf" descr="sketchOmgeaphi.pdf"/>
          <p:cNvPicPr>
            <a:picLocks noChangeAspect="1"/>
          </p:cNvPicPr>
          <p:nvPr/>
        </p:nvPicPr>
        <p:blipFill>
          <a:blip r:embed="rId7"/>
          <a:stretch>
            <a:fillRect/>
          </a:stretch>
        </p:blipFill>
        <p:spPr>
          <a:xfrm>
            <a:off x="4995249" y="5945421"/>
            <a:ext cx="5201107" cy="345295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94">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59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59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4" nodeType="afterEffect">
                                  <p:stCondLst>
                                    <p:cond delay="0"/>
                                  </p:stCondLst>
                                  <p:iterate>
                                    <p:tmAbs val="0"/>
                                  </p:iterate>
                                  <p:childTnLst>
                                    <p:set>
                                      <p:cBhvr>
                                        <p:cTn id="19" fill="hold"/>
                                        <p:tgtEl>
                                          <p:spTgt spid="59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p:tmAbs val="0"/>
                                  </p:iterate>
                                  <p:childTnLst>
                                    <p:set>
                                      <p:cBhvr>
                                        <p:cTn id="23" fill="hold"/>
                                        <p:tgtEl>
                                          <p:spTgt spid="595">
                                            <p:bg/>
                                          </p:spTgt>
                                        </p:tgtEl>
                                        <p:attrNameLst>
                                          <p:attrName>style.visibility</p:attrName>
                                        </p:attrNameLst>
                                      </p:cBhvr>
                                      <p:to>
                                        <p:strVal val="visible"/>
                                      </p:to>
                                    </p:set>
                                  </p:childTnLst>
                                </p:cTn>
                              </p:par>
                              <p:par>
                                <p:cTn id="24" presetID="1" presetClass="entr" presetSubtype="0" fill="hold" grpId="5" nodeType="withEffect">
                                  <p:stCondLst>
                                    <p:cond delay="0"/>
                                  </p:stCondLst>
                                  <p:iterate>
                                    <p:tmAbs val="0"/>
                                  </p:iterate>
                                  <p:childTnLst>
                                    <p:set>
                                      <p:cBhvr>
                                        <p:cTn id="25" fill="hold"/>
                                        <p:tgtEl>
                                          <p:spTgt spid="595">
                                            <p:txEl>
                                              <p:pRg st="0" end="0"/>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6" nodeType="afterEffect">
                                  <p:stCondLst>
                                    <p:cond delay="0"/>
                                  </p:stCondLst>
                                  <p:iterate>
                                    <p:tmAbs val="0"/>
                                  </p:iterate>
                                  <p:childTnLst>
                                    <p:set>
                                      <p:cBhvr>
                                        <p:cTn id="28" fill="hold"/>
                                        <p:tgtEl>
                                          <p:spTgt spid="596"/>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7" nodeType="afterEffect">
                                  <p:stCondLst>
                                    <p:cond delay="0"/>
                                  </p:stCondLst>
                                  <p:iterate>
                                    <p:tmAbs val="0"/>
                                  </p:iterate>
                                  <p:childTnLst>
                                    <p:set>
                                      <p:cBhvr>
                                        <p:cTn id="31" fill="hold"/>
                                        <p:tgtEl>
                                          <p:spTgt spid="597"/>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8" nodeType="afterEffect">
                                  <p:stCondLst>
                                    <p:cond delay="0"/>
                                  </p:stCondLst>
                                  <p:iterate>
                                    <p:tmAbs val="0"/>
                                  </p:iterate>
                                  <p:childTnLst>
                                    <p:set>
                                      <p:cBhvr>
                                        <p:cTn id="34" fill="hold"/>
                                        <p:tgtEl>
                                          <p:spTgt spid="5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599"/>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0" nodeType="afterEffect">
                                  <p:stCondLst>
                                    <p:cond delay="0"/>
                                  </p:stCondLst>
                                  <p:iterate>
                                    <p:tmAbs val="0"/>
                                  </p:iterate>
                                  <p:childTnLst>
                                    <p:set>
                                      <p:cBhvr>
                                        <p:cTn id="41" fill="hold"/>
                                        <p:tgtEl>
                                          <p:spTgt spid="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1" animBg="1" advAuto="0"/>
      <p:bldP spid="591" grpId="3" animBg="1" advAuto="0"/>
      <p:bldP spid="592" grpId="4" animBg="1" advAuto="0"/>
      <p:bldP spid="594" grpId="2" build="p" animBg="1" advAuto="0"/>
      <p:bldP spid="595" grpId="5" build="p" animBg="1" advAuto="0"/>
      <p:bldP spid="596" grpId="6" animBg="1" advAuto="0"/>
      <p:bldP spid="597" grpId="7" animBg="1" advAuto="0"/>
      <p:bldP spid="598" grpId="8" animBg="1" advAuto="0"/>
      <p:bldP spid="599" grpId="9" animBg="1" advAuto="0"/>
      <p:bldP spid="600" grpId="1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 name="phi.pdf" descr="phi.pdf"/>
          <p:cNvPicPr>
            <a:picLocks noChangeAspect="1"/>
          </p:cNvPicPr>
          <p:nvPr/>
        </p:nvPicPr>
        <p:blipFill>
          <a:blip r:embed="rId2"/>
          <a:stretch>
            <a:fillRect/>
          </a:stretch>
        </p:blipFill>
        <p:spPr>
          <a:xfrm>
            <a:off x="164117" y="3777296"/>
            <a:ext cx="6315778" cy="4141494"/>
          </a:xfrm>
          <a:prstGeom prst="rect">
            <a:avLst/>
          </a:prstGeom>
          <a:ln w="12700">
            <a:miter lim="400000"/>
          </a:ln>
        </p:spPr>
      </p:pic>
      <p:sp>
        <p:nvSpPr>
          <p:cNvPr id="603" name="Evolution of the EDE field"/>
          <p:cNvSpPr txBox="1"/>
          <p:nvPr/>
        </p:nvSpPr>
        <p:spPr>
          <a:xfrm>
            <a:off x="273380" y="2807528"/>
            <a:ext cx="4637870"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defTabSz="406400">
              <a:buClr>
                <a:srgbClr val="A4325B"/>
              </a:buClr>
              <a:defRPr sz="3400">
                <a:solidFill>
                  <a:srgbClr val="A4325B"/>
                </a:solidFill>
                <a:uFill>
                  <a:solidFill>
                    <a:srgbClr val="A4325B"/>
                  </a:solidFill>
                </a:uFill>
                <a:latin typeface="Gill Sans"/>
                <a:ea typeface="Gill Sans"/>
                <a:cs typeface="Gill Sans"/>
                <a:sym typeface="Gill Sans"/>
              </a:defRPr>
            </a:lvl1pPr>
          </a:lstStyle>
          <a:p>
            <a:r>
              <a:t>Evolution of the EDE field</a:t>
            </a:r>
          </a:p>
        </p:txBody>
      </p:sp>
      <p:sp>
        <p:nvSpPr>
          <p:cNvPr id="604" name="Full Numerical Solutions"/>
          <p:cNvSpPr txBox="1">
            <a:spLocks noGrp="1"/>
          </p:cNvSpPr>
          <p:nvPr>
            <p:ph type="title"/>
          </p:nvPr>
        </p:nvSpPr>
        <p:spPr>
          <a:prstGeom prst="rect">
            <a:avLst/>
          </a:prstGeom>
        </p:spPr>
        <p:txBody>
          <a:bodyPr/>
          <a:lstStyle>
            <a:lvl1pPr defTabSz="368045">
              <a:spcBef>
                <a:spcPts val="1000"/>
              </a:spcBef>
              <a:defRPr sz="4410"/>
            </a:lvl1pPr>
          </a:lstStyle>
          <a:p>
            <a:r>
              <a:t>Full Numerical Solutions</a:t>
            </a:r>
          </a:p>
        </p:txBody>
      </p:sp>
      <p:pic>
        <p:nvPicPr>
          <p:cNvPr id="605" name="H.pdf" descr="H.pdf"/>
          <p:cNvPicPr>
            <a:picLocks noChangeAspect="1"/>
          </p:cNvPicPr>
          <p:nvPr/>
        </p:nvPicPr>
        <p:blipFill>
          <a:blip r:embed="rId3"/>
          <a:stretch>
            <a:fillRect/>
          </a:stretch>
        </p:blipFill>
        <p:spPr>
          <a:xfrm>
            <a:off x="6821162" y="3629627"/>
            <a:ext cx="6315778" cy="4198047"/>
          </a:xfrm>
          <a:prstGeom prst="rect">
            <a:avLst/>
          </a:prstGeom>
          <a:ln w="12700">
            <a:miter lim="400000"/>
          </a:ln>
        </p:spPr>
      </p:pic>
      <p:sp>
        <p:nvSpPr>
          <p:cNvPr id="606" name="And the Hubble parameter"/>
          <p:cNvSpPr txBox="1"/>
          <p:nvPr/>
        </p:nvSpPr>
        <p:spPr>
          <a:xfrm>
            <a:off x="7340986" y="2807528"/>
            <a:ext cx="4845547"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defTabSz="406400">
              <a:buClr>
                <a:srgbClr val="A4325B"/>
              </a:buClr>
              <a:defRPr sz="3400">
                <a:solidFill>
                  <a:srgbClr val="A4325B"/>
                </a:solidFill>
                <a:uFill>
                  <a:solidFill>
                    <a:srgbClr val="A4325B"/>
                  </a:solidFill>
                </a:uFill>
                <a:latin typeface="Gill Sans"/>
                <a:ea typeface="Gill Sans"/>
                <a:cs typeface="Gill Sans"/>
                <a:sym typeface="Gill Sans"/>
              </a:defRPr>
            </a:lvl1pPr>
          </a:lstStyle>
          <a:p>
            <a:r>
              <a:t>And the Hubble parameter</a:t>
            </a:r>
          </a:p>
        </p:txBody>
      </p:sp>
      <p:sp>
        <p:nvSpPr>
          <p:cNvPr id="607" name="This is the key result"/>
          <p:cNvSpPr txBox="1"/>
          <p:nvPr/>
        </p:nvSpPr>
        <p:spPr>
          <a:xfrm>
            <a:off x="8861984" y="8658011"/>
            <a:ext cx="4008414" cy="685801"/>
          </a:xfrm>
          <a:prstGeom prst="rect">
            <a:avLst/>
          </a:prstGeom>
          <a:ln w="63500">
            <a:solidFill>
              <a:srgbClr val="42508E"/>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defTabSz="406400">
              <a:buClr>
                <a:srgbClr val="A4325B"/>
              </a:buClr>
              <a:defRPr sz="3600">
                <a:solidFill>
                  <a:srgbClr val="42508E"/>
                </a:solidFill>
                <a:uFill>
                  <a:solidFill>
                    <a:srgbClr val="A4325B"/>
                  </a:solidFill>
                </a:uFill>
                <a:latin typeface="Gill Sans"/>
                <a:ea typeface="Gill Sans"/>
                <a:cs typeface="Gill Sans"/>
                <a:sym typeface="Gill Sans"/>
              </a:defRPr>
            </a:lvl1pPr>
          </a:lstStyle>
          <a:p>
            <a:r>
              <a:t>This is the key result</a:t>
            </a:r>
          </a:p>
        </p:txBody>
      </p:sp>
      <p:pic>
        <p:nvPicPr>
          <p:cNvPr id="608" name="Image" descr="Image"/>
          <p:cNvPicPr>
            <a:picLocks noChangeAspect="1"/>
          </p:cNvPicPr>
          <p:nvPr/>
        </p:nvPicPr>
        <p:blipFill>
          <a:blip r:embed="rId4"/>
          <a:stretch>
            <a:fillRect/>
          </a:stretch>
        </p:blipFill>
        <p:spPr>
          <a:xfrm>
            <a:off x="217197" y="1652556"/>
            <a:ext cx="6209619" cy="811652"/>
          </a:xfrm>
          <a:prstGeom prst="rect">
            <a:avLst/>
          </a:prstGeom>
          <a:ln w="12700">
            <a:miter lim="400000"/>
          </a:ln>
        </p:spPr>
      </p:pic>
      <p:pic>
        <p:nvPicPr>
          <p:cNvPr id="609" name="Image" descr="Image"/>
          <p:cNvPicPr>
            <a:picLocks noChangeAspect="1"/>
          </p:cNvPicPr>
          <p:nvPr/>
        </p:nvPicPr>
        <p:blipFill>
          <a:blip r:embed="rId5"/>
          <a:stretch>
            <a:fillRect/>
          </a:stretch>
        </p:blipFill>
        <p:spPr>
          <a:xfrm>
            <a:off x="7566211" y="1617193"/>
            <a:ext cx="4825680" cy="965137"/>
          </a:xfrm>
          <a:prstGeom prst="rect">
            <a:avLst/>
          </a:prstGeom>
          <a:ln w="12700">
            <a:miter lim="400000"/>
          </a:ln>
        </p:spPr>
      </p:pic>
      <p:sp>
        <p:nvSpPr>
          <p:cNvPr id="610" name="Solve EDE EOM in conjunction with Einstein equations"/>
          <p:cNvSpPr txBox="1"/>
          <p:nvPr/>
        </p:nvSpPr>
        <p:spPr>
          <a:xfrm>
            <a:off x="73960" y="1010104"/>
            <a:ext cx="10009700"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defTabSz="406400">
              <a:buClr>
                <a:srgbClr val="A4325B"/>
              </a:buClr>
              <a:buSzPct val="125000"/>
              <a:buChar char="•"/>
              <a:defRPr sz="3400">
                <a:solidFill>
                  <a:srgbClr val="A4325B"/>
                </a:solidFill>
                <a:uFill>
                  <a:solidFill>
                    <a:srgbClr val="A4325B"/>
                  </a:solidFill>
                </a:uFill>
                <a:latin typeface="Gill Sans"/>
                <a:ea typeface="Gill Sans"/>
                <a:cs typeface="Gill Sans"/>
                <a:sym typeface="Gill Sans"/>
              </a:defRPr>
            </a:lvl1pPr>
          </a:lstStyle>
          <a:p>
            <a:r>
              <a:t> Solve EDE EOM in conjunction with Einstein equations</a:t>
            </a:r>
          </a:p>
        </p:txBody>
      </p:sp>
      <p:pic>
        <p:nvPicPr>
          <p:cNvPr id="611" name="Image" descr="Image"/>
          <p:cNvPicPr>
            <a:picLocks noChangeAspect="1"/>
          </p:cNvPicPr>
          <p:nvPr/>
        </p:nvPicPr>
        <p:blipFill>
          <a:blip r:embed="rId6"/>
          <a:stretch>
            <a:fillRect/>
          </a:stretch>
        </p:blipFill>
        <p:spPr>
          <a:xfrm>
            <a:off x="4397848" y="8785011"/>
            <a:ext cx="3314701" cy="431801"/>
          </a:xfrm>
          <a:prstGeom prst="rect">
            <a:avLst/>
          </a:prstGeom>
          <a:ln w="12700">
            <a:miter lim="400000"/>
          </a:ln>
        </p:spPr>
      </p:pic>
      <p:sp>
        <p:nvSpPr>
          <p:cNvPr id="612" name="Quick check - can perform a simple analytic estimate of the     displacement (kick)"/>
          <p:cNvSpPr txBox="1"/>
          <p:nvPr/>
        </p:nvSpPr>
        <p:spPr>
          <a:xfrm>
            <a:off x="68614" y="7926482"/>
            <a:ext cx="10962274"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406400">
              <a:buClr>
                <a:srgbClr val="A4325B"/>
              </a:buClr>
              <a:buSzPct val="125000"/>
              <a:buChar char="•"/>
              <a:defRPr sz="3400">
                <a:solidFill>
                  <a:srgbClr val="A4325B"/>
                </a:solidFill>
                <a:uFill>
                  <a:solidFill>
                    <a:srgbClr val="A4325B"/>
                  </a:solidFill>
                </a:uFill>
                <a:latin typeface="Gill Sans"/>
                <a:ea typeface="Gill Sans"/>
                <a:cs typeface="Gill Sans"/>
                <a:sym typeface="Gill Sans"/>
              </a:defRPr>
            </a:pPr>
            <a:r>
              <a:t> Quick check - can perform a simple analytic estimate of the </a:t>
            </a:r>
            <a:br/>
            <a:r>
              <a:t>   displacement (kick)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1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1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609"/>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3" nodeType="afterEffect">
                                  <p:stCondLst>
                                    <p:cond delay="0"/>
                                  </p:stCondLst>
                                  <p:iterate>
                                    <p:tmAbs val="0"/>
                                  </p:iterate>
                                  <p:childTnLst>
                                    <p:set>
                                      <p:cBhvr>
                                        <p:cTn id="14" fill="hold"/>
                                        <p:tgtEl>
                                          <p:spTgt spid="6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03">
                                            <p:bg/>
                                          </p:spTgt>
                                        </p:tgtEl>
                                        <p:attrNameLst>
                                          <p:attrName>style.visibility</p:attrName>
                                        </p:attrNameLst>
                                      </p:cBhvr>
                                      <p:to>
                                        <p:strVal val="visible"/>
                                      </p:to>
                                    </p:set>
                                  </p:childTnLst>
                                </p:cTn>
                              </p:par>
                              <p:par>
                                <p:cTn id="19" presetID="1" presetClass="entr" presetSubtype="0" fill="hold" grpId="4" nodeType="withEffect">
                                  <p:stCondLst>
                                    <p:cond delay="0"/>
                                  </p:stCondLst>
                                  <p:iterate>
                                    <p:tmAbs val="0"/>
                                  </p:iterate>
                                  <p:childTnLst>
                                    <p:set>
                                      <p:cBhvr>
                                        <p:cTn id="20" fill="hold"/>
                                        <p:tgtEl>
                                          <p:spTgt spid="603">
                                            <p:txEl>
                                              <p:pRg st="0" end="0"/>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5" nodeType="afterEffect">
                                  <p:stCondLst>
                                    <p:cond delay="0"/>
                                  </p:stCondLst>
                                  <p:iterate>
                                    <p:tmAbs val="0"/>
                                  </p:iterate>
                                  <p:childTnLst>
                                    <p:set>
                                      <p:cBhvr>
                                        <p:cTn id="23" fill="hold"/>
                                        <p:tgtEl>
                                          <p:spTgt spid="60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iterate>
                                    <p:tmAbs val="0"/>
                                  </p:iterate>
                                  <p:childTnLst>
                                    <p:set>
                                      <p:cBhvr>
                                        <p:cTn id="27" fill="hold"/>
                                        <p:tgtEl>
                                          <p:spTgt spid="606">
                                            <p:bg/>
                                          </p:spTgt>
                                        </p:tgtEl>
                                        <p:attrNameLst>
                                          <p:attrName>style.visibility</p:attrName>
                                        </p:attrNameLst>
                                      </p:cBhvr>
                                      <p:to>
                                        <p:strVal val="visible"/>
                                      </p:to>
                                    </p:set>
                                  </p:childTnLst>
                                </p:cTn>
                              </p:par>
                              <p:par>
                                <p:cTn id="28" presetID="1" presetClass="entr" presetSubtype="0" fill="hold" grpId="6" nodeType="withEffect">
                                  <p:stCondLst>
                                    <p:cond delay="0"/>
                                  </p:stCondLst>
                                  <p:iterate>
                                    <p:tmAbs val="0"/>
                                  </p:iterate>
                                  <p:childTnLst>
                                    <p:set>
                                      <p:cBhvr>
                                        <p:cTn id="29" fill="hold"/>
                                        <p:tgtEl>
                                          <p:spTgt spid="606">
                                            <p:txEl>
                                              <p:pRg st="0" end="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7" nodeType="afterEffect">
                                  <p:stCondLst>
                                    <p:cond delay="0"/>
                                  </p:stCondLst>
                                  <p:iterate>
                                    <p:tmAbs val="0"/>
                                  </p:iterate>
                                  <p:childTnLst>
                                    <p:set>
                                      <p:cBhvr>
                                        <p:cTn id="32" fill="hold"/>
                                        <p:tgtEl>
                                          <p:spTgt spid="60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8" nodeType="clickEffect">
                                  <p:stCondLst>
                                    <p:cond delay="0"/>
                                  </p:stCondLst>
                                  <p:iterate>
                                    <p:tmAbs val="0"/>
                                  </p:iterate>
                                  <p:childTnLst>
                                    <p:set>
                                      <p:cBhvr>
                                        <p:cTn id="36" fill="hold"/>
                                        <p:tgtEl>
                                          <p:spTgt spid="607">
                                            <p:bg/>
                                          </p:spTgt>
                                        </p:tgtEl>
                                        <p:attrNameLst>
                                          <p:attrName>style.visibility</p:attrName>
                                        </p:attrNameLst>
                                      </p:cBhvr>
                                      <p:to>
                                        <p:strVal val="visible"/>
                                      </p:to>
                                    </p:set>
                                  </p:childTnLst>
                                </p:cTn>
                              </p:par>
                              <p:par>
                                <p:cTn id="37" presetID="1" presetClass="entr" presetSubtype="0" fill="hold" grpId="8" nodeType="withEffect">
                                  <p:stCondLst>
                                    <p:cond delay="0"/>
                                  </p:stCondLst>
                                  <p:iterate>
                                    <p:tmAbs val="0"/>
                                  </p:iterate>
                                  <p:childTnLst>
                                    <p:set>
                                      <p:cBhvr>
                                        <p:cTn id="38" fill="hold"/>
                                        <p:tgtEl>
                                          <p:spTgt spid="60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9" nodeType="clickEffect">
                                  <p:stCondLst>
                                    <p:cond delay="0"/>
                                  </p:stCondLst>
                                  <p:iterate>
                                    <p:tmAbs val="0"/>
                                  </p:iterate>
                                  <p:childTnLst>
                                    <p:set>
                                      <p:cBhvr>
                                        <p:cTn id="42" fill="hold"/>
                                        <p:tgtEl>
                                          <p:spTgt spid="612">
                                            <p:bg/>
                                          </p:spTgt>
                                        </p:tgtEl>
                                        <p:attrNameLst>
                                          <p:attrName>style.visibility</p:attrName>
                                        </p:attrNameLst>
                                      </p:cBhvr>
                                      <p:to>
                                        <p:strVal val="visible"/>
                                      </p:to>
                                    </p:set>
                                  </p:childTnLst>
                                </p:cTn>
                              </p:par>
                              <p:par>
                                <p:cTn id="43" presetID="1" presetClass="entr" presetSubtype="0" fill="hold" grpId="9" nodeType="withEffect">
                                  <p:stCondLst>
                                    <p:cond delay="0"/>
                                  </p:stCondLst>
                                  <p:iterate>
                                    <p:tmAbs val="0"/>
                                  </p:iterate>
                                  <p:childTnLst>
                                    <p:set>
                                      <p:cBhvr>
                                        <p:cTn id="44" fill="hold"/>
                                        <p:tgtEl>
                                          <p:spTgt spid="612">
                                            <p:txEl>
                                              <p:pRg st="0" end="0"/>
                                            </p:txEl>
                                          </p:spTgt>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0" nodeType="afterEffect">
                                  <p:stCondLst>
                                    <p:cond delay="0"/>
                                  </p:stCondLst>
                                  <p:iterate>
                                    <p:tmAbs val="0"/>
                                  </p:iterate>
                                  <p:childTnLst>
                                    <p:set>
                                      <p:cBhvr>
                                        <p:cTn id="47" fill="hold"/>
                                        <p:tgtEl>
                                          <p:spTgt spid="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 grpId="5" animBg="1" advAuto="0"/>
      <p:bldP spid="603" grpId="4" build="p" animBg="1" advAuto="0"/>
      <p:bldP spid="605" grpId="7" animBg="1" advAuto="0"/>
      <p:bldP spid="606" grpId="6" build="p" animBg="1" advAuto="0"/>
      <p:bldP spid="607" grpId="8" build="p" animBg="1" advAuto="0"/>
      <p:bldP spid="608" grpId="3" animBg="1" advAuto="0"/>
      <p:bldP spid="609" grpId="2" animBg="1" advAuto="0"/>
      <p:bldP spid="610" grpId="1" build="p" animBg="1" advAuto="0"/>
      <p:bldP spid="611" grpId="10" animBg="1" advAuto="0"/>
      <p:bldP spid="612" grpId="9" build="p"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More Complete Model"/>
          <p:cNvSpPr txBox="1">
            <a:spLocks noGrp="1"/>
          </p:cNvSpPr>
          <p:nvPr>
            <p:ph type="title"/>
          </p:nvPr>
        </p:nvSpPr>
        <p:spPr>
          <a:prstGeom prst="rect">
            <a:avLst/>
          </a:prstGeom>
        </p:spPr>
        <p:txBody>
          <a:bodyPr/>
          <a:lstStyle>
            <a:lvl1pPr defTabSz="368045">
              <a:spcBef>
                <a:spcPts val="1000"/>
              </a:spcBef>
              <a:defRPr sz="4410"/>
            </a:lvl1pPr>
          </a:lstStyle>
          <a:p>
            <a:r>
              <a:t>More Complete Model</a:t>
            </a:r>
          </a:p>
        </p:txBody>
      </p:sp>
      <p:pic>
        <p:nvPicPr>
          <p:cNvPr id="615" name="Image" descr="Image"/>
          <p:cNvPicPr>
            <a:picLocks noChangeAspect="1"/>
          </p:cNvPicPr>
          <p:nvPr/>
        </p:nvPicPr>
        <p:blipFill>
          <a:blip r:embed="rId2"/>
          <a:stretch>
            <a:fillRect/>
          </a:stretch>
        </p:blipFill>
        <p:spPr>
          <a:xfrm>
            <a:off x="446969" y="1086707"/>
            <a:ext cx="11927829" cy="1123711"/>
          </a:xfrm>
          <a:prstGeom prst="rect">
            <a:avLst/>
          </a:prstGeom>
          <a:ln w="12700">
            <a:miter lim="400000"/>
          </a:ln>
        </p:spPr>
      </p:pic>
      <p:pic>
        <p:nvPicPr>
          <p:cNvPr id="616" name="Image" descr="Image"/>
          <p:cNvPicPr>
            <a:picLocks noChangeAspect="1"/>
          </p:cNvPicPr>
          <p:nvPr/>
        </p:nvPicPr>
        <p:blipFill>
          <a:blip r:embed="rId3"/>
          <a:stretch>
            <a:fillRect/>
          </a:stretch>
        </p:blipFill>
        <p:spPr>
          <a:xfrm>
            <a:off x="230150" y="3264121"/>
            <a:ext cx="12361466" cy="1019986"/>
          </a:xfrm>
          <a:prstGeom prst="rect">
            <a:avLst/>
          </a:prstGeom>
          <a:ln w="12700">
            <a:miter lim="400000"/>
          </a:ln>
        </p:spPr>
      </p:pic>
      <p:sp>
        <p:nvSpPr>
          <p:cNvPr id="617" name="Don’t specify origin of neutrino mass or whether Dirac or Majorana"/>
          <p:cNvSpPr txBox="1"/>
          <p:nvPr/>
        </p:nvSpPr>
        <p:spPr>
          <a:xfrm>
            <a:off x="390128" y="2390824"/>
            <a:ext cx="12041511"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42508E"/>
                </a:solidFill>
                <a:latin typeface="Gill Sans"/>
                <a:ea typeface="Gill Sans"/>
                <a:cs typeface="Gill Sans"/>
                <a:sym typeface="Gill Sans"/>
              </a:defRPr>
            </a:lvl1pPr>
          </a:lstStyle>
          <a:p>
            <a:r>
              <a:t>Don’t specify origin of neutrino mass or whether Dirac or Majorana</a:t>
            </a:r>
          </a:p>
        </p:txBody>
      </p:sp>
      <p:sp>
        <p:nvSpPr>
          <p:cNvPr id="618" name="Have redefined                       and generalized conformal coupling"/>
          <p:cNvSpPr txBox="1"/>
          <p:nvPr/>
        </p:nvSpPr>
        <p:spPr>
          <a:xfrm>
            <a:off x="236781" y="4416303"/>
            <a:ext cx="11927829"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400">
                <a:solidFill>
                  <a:srgbClr val="42508E"/>
                </a:solidFill>
                <a:latin typeface="Gill Sans"/>
                <a:ea typeface="Gill Sans"/>
                <a:cs typeface="Gill Sans"/>
                <a:sym typeface="Gill Sans"/>
              </a:defRPr>
            </a:lvl1pPr>
          </a:lstStyle>
          <a:p>
            <a:r>
              <a:t>Have redefined                       and generalized conformal coupling</a:t>
            </a:r>
          </a:p>
        </p:txBody>
      </p:sp>
      <p:pic>
        <p:nvPicPr>
          <p:cNvPr id="619" name="Image" descr="Image"/>
          <p:cNvPicPr>
            <a:picLocks noChangeAspect="1"/>
          </p:cNvPicPr>
          <p:nvPr/>
        </p:nvPicPr>
        <p:blipFill>
          <a:blip r:embed="rId4"/>
          <a:stretch>
            <a:fillRect/>
          </a:stretch>
        </p:blipFill>
        <p:spPr>
          <a:xfrm>
            <a:off x="3175724" y="4510709"/>
            <a:ext cx="2282739" cy="474193"/>
          </a:xfrm>
          <a:prstGeom prst="rect">
            <a:avLst/>
          </a:prstGeom>
          <a:ln w="12700">
            <a:miter lim="400000"/>
          </a:ln>
        </p:spPr>
      </p:pic>
      <p:sp>
        <p:nvSpPr>
          <p:cNvPr id="620" name="Although quartic potential is excellent fit, EFT suggests including a mass also, even though this is tightly constrained by late time expansion.…"/>
          <p:cNvSpPr txBox="1"/>
          <p:nvPr/>
        </p:nvSpPr>
        <p:spPr>
          <a:xfrm>
            <a:off x="206763" y="5384006"/>
            <a:ext cx="12591274" cy="257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228600" indent="-228600" algn="l">
              <a:buSzPct val="100000"/>
              <a:buChar char="•"/>
              <a:defRPr sz="3400">
                <a:solidFill>
                  <a:srgbClr val="42508E"/>
                </a:solidFill>
                <a:latin typeface="Gill Sans"/>
                <a:ea typeface="Gill Sans"/>
                <a:cs typeface="Gill Sans"/>
                <a:sym typeface="Gill Sans"/>
              </a:defRPr>
            </a:pPr>
            <a:r>
              <a:t>Although quartic potential is excellent fit, EFT suggests including a mass also, even though this is tightly constrained by late time expansion.</a:t>
            </a:r>
          </a:p>
          <a:p>
            <a:pPr marL="228600" indent="-228600" algn="l">
              <a:buSzPct val="100000"/>
              <a:buChar char="•"/>
              <a:defRPr sz="3400">
                <a:solidFill>
                  <a:srgbClr val="42508E"/>
                </a:solidFill>
                <a:latin typeface="Gill Sans"/>
                <a:ea typeface="Gill Sans"/>
                <a:cs typeface="Gill Sans"/>
                <a:sym typeface="Gill Sans"/>
              </a:defRPr>
            </a:pPr>
            <a:r>
              <a:t>Have generalized the coupling function also, because of EFT considerations. If exponential, then effective potential minimized at</a:t>
            </a:r>
          </a:p>
        </p:txBody>
      </p:sp>
      <p:pic>
        <p:nvPicPr>
          <p:cNvPr id="621" name="Image" descr="Image"/>
          <p:cNvPicPr>
            <a:picLocks noChangeAspect="1"/>
          </p:cNvPicPr>
          <p:nvPr/>
        </p:nvPicPr>
        <p:blipFill>
          <a:blip r:embed="rId5"/>
          <a:stretch>
            <a:fillRect/>
          </a:stretch>
        </p:blipFill>
        <p:spPr>
          <a:xfrm>
            <a:off x="955120" y="8038934"/>
            <a:ext cx="4880161" cy="1079682"/>
          </a:xfrm>
          <a:prstGeom prst="rect">
            <a:avLst/>
          </a:prstGeom>
          <a:ln w="12700">
            <a:miter lim="400000"/>
          </a:ln>
        </p:spPr>
      </p:pic>
      <p:sp>
        <p:nvSpPr>
          <p:cNvPr id="622" name="This grows with redshift, and eventually exits validity of the EFT"/>
          <p:cNvSpPr txBox="1"/>
          <p:nvPr/>
        </p:nvSpPr>
        <p:spPr>
          <a:xfrm>
            <a:off x="6403113" y="8031726"/>
            <a:ext cx="6446099" cy="1094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3400">
                <a:solidFill>
                  <a:srgbClr val="A4325B"/>
                </a:solidFill>
                <a:latin typeface="Gill Sans"/>
                <a:ea typeface="Gill Sans"/>
                <a:cs typeface="Gill Sans"/>
                <a:sym typeface="Gill Sans"/>
              </a:defRPr>
            </a:pPr>
            <a:r>
              <a:t>This </a:t>
            </a:r>
            <a:r>
              <a:rPr b="1"/>
              <a:t>grows</a:t>
            </a:r>
            <a:r>
              <a:t> with redshift, and eventually exits validity of the EFT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1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61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6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62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6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2" animBg="1" advAuto="0"/>
      <p:bldP spid="617" grpId="1" animBg="1" advAuto="0"/>
      <p:bldP spid="618" grpId="3" animBg="1" advAuto="0"/>
      <p:bldP spid="619" grpId="4" animBg="1" advAuto="0"/>
      <p:bldP spid="620" grpId="5" animBg="1" advAuto="0"/>
      <p:bldP spid="621" grpId="6" animBg="1" advAuto="0"/>
      <p:bldP spid="622" grpId="7"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Making the EFT Well-Behaved"/>
          <p:cNvSpPr txBox="1">
            <a:spLocks noGrp="1"/>
          </p:cNvSpPr>
          <p:nvPr>
            <p:ph type="title"/>
          </p:nvPr>
        </p:nvSpPr>
        <p:spPr>
          <a:prstGeom prst="rect">
            <a:avLst/>
          </a:prstGeom>
        </p:spPr>
        <p:txBody>
          <a:bodyPr/>
          <a:lstStyle>
            <a:lvl1pPr defTabSz="368045">
              <a:spcBef>
                <a:spcPts val="1000"/>
              </a:spcBef>
              <a:defRPr sz="4410"/>
            </a:lvl1pPr>
          </a:lstStyle>
          <a:p>
            <a:r>
              <a:t>Making the EFT Well-Behaved</a:t>
            </a:r>
          </a:p>
        </p:txBody>
      </p:sp>
      <p:sp>
        <p:nvSpPr>
          <p:cNvPr id="625" name="Can avoid if make one assumption about generalized coupling function:"/>
          <p:cNvSpPr txBox="1"/>
          <p:nvPr/>
        </p:nvSpPr>
        <p:spPr>
          <a:xfrm>
            <a:off x="306542" y="1111250"/>
            <a:ext cx="12486383" cy="596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400">
                <a:solidFill>
                  <a:srgbClr val="42508E"/>
                </a:solidFill>
                <a:latin typeface="Gill Sans"/>
                <a:ea typeface="Gill Sans"/>
                <a:cs typeface="Gill Sans"/>
                <a:sym typeface="Gill Sans"/>
              </a:defRPr>
            </a:lvl1pPr>
          </a:lstStyle>
          <a:p>
            <a:r>
              <a:t>Can avoid if make one assumption about generalized coupling function:</a:t>
            </a:r>
          </a:p>
        </p:txBody>
      </p:sp>
      <p:sp>
        <p:nvSpPr>
          <p:cNvPr id="626" name="When series is resummed, it has a minimum at some (as in some strongly-coupled string theory models)"/>
          <p:cNvSpPr txBox="1"/>
          <p:nvPr/>
        </p:nvSpPr>
        <p:spPr>
          <a:xfrm>
            <a:off x="239622" y="1737874"/>
            <a:ext cx="9327370"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3400">
                <a:solidFill>
                  <a:srgbClr val="42508E"/>
                </a:solidFill>
                <a:latin typeface="Gill Sans"/>
                <a:ea typeface="Gill Sans"/>
                <a:cs typeface="Gill Sans"/>
                <a:sym typeface="Gill Sans"/>
              </a:defRPr>
            </a:pPr>
            <a:r>
              <a:t>When series is resummed, it has a minimum at some</a:t>
            </a:r>
            <a:br/>
            <a:r>
              <a:t>(as in some strongly-coupled string theory models) </a:t>
            </a:r>
          </a:p>
        </p:txBody>
      </p:sp>
      <p:pic>
        <p:nvPicPr>
          <p:cNvPr id="627" name="Image" descr="Image"/>
          <p:cNvPicPr>
            <a:picLocks noChangeAspect="1"/>
          </p:cNvPicPr>
          <p:nvPr/>
        </p:nvPicPr>
        <p:blipFill>
          <a:blip r:embed="rId2"/>
          <a:stretch>
            <a:fillRect/>
          </a:stretch>
        </p:blipFill>
        <p:spPr>
          <a:xfrm>
            <a:off x="9738753" y="1821797"/>
            <a:ext cx="1485901" cy="495301"/>
          </a:xfrm>
          <a:prstGeom prst="rect">
            <a:avLst/>
          </a:prstGeom>
          <a:ln w="12700">
            <a:miter lim="400000"/>
          </a:ln>
        </p:spPr>
      </p:pic>
      <p:sp>
        <p:nvSpPr>
          <p:cNvPr id="628" name="Then:"/>
          <p:cNvSpPr txBox="1"/>
          <p:nvPr/>
        </p:nvSpPr>
        <p:spPr>
          <a:xfrm>
            <a:off x="259209" y="2859798"/>
            <a:ext cx="1108410"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400">
                <a:solidFill>
                  <a:srgbClr val="42508E"/>
                </a:solidFill>
                <a:latin typeface="Gill Sans"/>
                <a:ea typeface="Gill Sans"/>
                <a:cs typeface="Gill Sans"/>
                <a:sym typeface="Gill Sans"/>
              </a:defRPr>
            </a:lvl1pPr>
          </a:lstStyle>
          <a:p>
            <a:r>
              <a:t>Then:</a:t>
            </a:r>
          </a:p>
        </p:txBody>
      </p:sp>
      <p:pic>
        <p:nvPicPr>
          <p:cNvPr id="629" name="Image" descr="Image"/>
          <p:cNvPicPr>
            <a:picLocks noChangeAspect="1"/>
          </p:cNvPicPr>
          <p:nvPr/>
        </p:nvPicPr>
        <p:blipFill>
          <a:blip r:embed="rId3"/>
          <a:stretch>
            <a:fillRect/>
          </a:stretch>
        </p:blipFill>
        <p:spPr>
          <a:xfrm>
            <a:off x="2175006" y="3133213"/>
            <a:ext cx="7200901" cy="469901"/>
          </a:xfrm>
          <a:prstGeom prst="rect">
            <a:avLst/>
          </a:prstGeom>
          <a:ln w="12700">
            <a:miter lim="400000"/>
          </a:ln>
        </p:spPr>
      </p:pic>
      <p:pic>
        <p:nvPicPr>
          <p:cNvPr id="630" name="sketchphi.pdf" descr="sketchphi.pdf"/>
          <p:cNvPicPr>
            <a:picLocks noChangeAspect="1"/>
          </p:cNvPicPr>
          <p:nvPr/>
        </p:nvPicPr>
        <p:blipFill>
          <a:blip r:embed="rId4"/>
          <a:stretch>
            <a:fillRect/>
          </a:stretch>
        </p:blipFill>
        <p:spPr>
          <a:xfrm>
            <a:off x="556438" y="4089400"/>
            <a:ext cx="6601896" cy="4584650"/>
          </a:xfrm>
          <a:prstGeom prst="rect">
            <a:avLst/>
          </a:prstGeom>
          <a:ln w="12700">
            <a:miter lim="400000"/>
          </a:ln>
        </p:spPr>
      </p:pic>
      <p:sp>
        <p:nvSpPr>
          <p:cNvPr id="631" name="exponential coupling"/>
          <p:cNvSpPr txBox="1"/>
          <p:nvPr/>
        </p:nvSpPr>
        <p:spPr>
          <a:xfrm>
            <a:off x="3330692" y="4919893"/>
            <a:ext cx="2656583"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a:solidFill>
                  <a:srgbClr val="A4325B"/>
                </a:solidFill>
                <a:latin typeface="Gill Sans"/>
                <a:ea typeface="Gill Sans"/>
                <a:cs typeface="Gill Sans"/>
                <a:sym typeface="Gill Sans"/>
              </a:defRPr>
            </a:lvl1pPr>
          </a:lstStyle>
          <a:p>
            <a:r>
              <a:t>exponential coupling</a:t>
            </a:r>
          </a:p>
        </p:txBody>
      </p:sp>
      <p:sp>
        <p:nvSpPr>
          <p:cNvPr id="632" name="sample generalized coupling"/>
          <p:cNvSpPr txBox="1"/>
          <p:nvPr/>
        </p:nvSpPr>
        <p:spPr>
          <a:xfrm>
            <a:off x="3513458" y="6885826"/>
            <a:ext cx="3541218"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a:solidFill>
                  <a:srgbClr val="A4325B"/>
                </a:solidFill>
                <a:latin typeface="Gill Sans"/>
                <a:ea typeface="Gill Sans"/>
                <a:cs typeface="Gill Sans"/>
                <a:sym typeface="Gill Sans"/>
              </a:defRPr>
            </a:lvl1pPr>
          </a:lstStyle>
          <a:p>
            <a:r>
              <a:t>sample generalized coupling</a:t>
            </a:r>
          </a:p>
        </p:txBody>
      </p:sp>
      <p:sp>
        <p:nvSpPr>
          <p:cNvPr id="633" name="e.g. could take"/>
          <p:cNvSpPr txBox="1"/>
          <p:nvPr/>
        </p:nvSpPr>
        <p:spPr>
          <a:xfrm>
            <a:off x="7389288" y="4252007"/>
            <a:ext cx="3249869"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3400">
                <a:solidFill>
                  <a:srgbClr val="42508E"/>
                </a:solidFill>
                <a:latin typeface="Gill Sans"/>
                <a:ea typeface="Gill Sans"/>
                <a:cs typeface="Gill Sans"/>
                <a:sym typeface="Gill Sans"/>
              </a:defRPr>
            </a:lvl1pPr>
          </a:lstStyle>
          <a:p>
            <a:r>
              <a:t>e.g. could take</a:t>
            </a:r>
          </a:p>
        </p:txBody>
      </p:sp>
      <p:pic>
        <p:nvPicPr>
          <p:cNvPr id="634" name="Image" descr="Image"/>
          <p:cNvPicPr>
            <a:picLocks noChangeAspect="1"/>
          </p:cNvPicPr>
          <p:nvPr/>
        </p:nvPicPr>
        <p:blipFill>
          <a:blip r:embed="rId5"/>
          <a:stretch>
            <a:fillRect/>
          </a:stretch>
        </p:blipFill>
        <p:spPr>
          <a:xfrm>
            <a:off x="7418406" y="5025046"/>
            <a:ext cx="5371879" cy="678269"/>
          </a:xfrm>
          <a:prstGeom prst="rect">
            <a:avLst/>
          </a:prstGeom>
          <a:ln w="12700">
            <a:miter lim="400000"/>
          </a:ln>
        </p:spPr>
      </p:pic>
      <p:sp>
        <p:nvSpPr>
          <p:cNvPr id="635" name="And remain ignorant about any UV completion."/>
          <p:cNvSpPr txBox="1"/>
          <p:nvPr/>
        </p:nvSpPr>
        <p:spPr>
          <a:xfrm>
            <a:off x="7389288" y="5830027"/>
            <a:ext cx="5430114"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3400">
                <a:solidFill>
                  <a:srgbClr val="42508E"/>
                </a:solidFill>
                <a:latin typeface="Gill Sans"/>
                <a:ea typeface="Gill Sans"/>
                <a:cs typeface="Gill Sans"/>
                <a:sym typeface="Gill Sans"/>
              </a:defRPr>
            </a:pPr>
            <a:r>
              <a:t>And remain ignorant about</a:t>
            </a:r>
            <a:br/>
            <a:r>
              <a:t>any UV completion.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6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62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6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6" nodeType="clickEffect">
                                  <p:stCondLst>
                                    <p:cond delay="0"/>
                                  </p:stCondLst>
                                  <p:iterate>
                                    <p:tmAbs val="0"/>
                                  </p:iterate>
                                  <p:childTnLst>
                                    <p:set>
                                      <p:cBhvr>
                                        <p:cTn id="24" fill="hold"/>
                                        <p:tgtEl>
                                          <p:spTgt spid="63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7" nodeType="afterEffect">
                                  <p:stCondLst>
                                    <p:cond delay="0"/>
                                  </p:stCondLst>
                                  <p:iterate>
                                    <p:tmAbs val="0"/>
                                  </p:iterate>
                                  <p:childTnLst>
                                    <p:set>
                                      <p:cBhvr>
                                        <p:cTn id="27" fill="hold"/>
                                        <p:tgtEl>
                                          <p:spTgt spid="63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8" nodeType="afterEffect">
                                  <p:stCondLst>
                                    <p:cond delay="0"/>
                                  </p:stCondLst>
                                  <p:iterate>
                                    <p:tmAbs val="0"/>
                                  </p:iterate>
                                  <p:childTnLst>
                                    <p:set>
                                      <p:cBhvr>
                                        <p:cTn id="30" fill="hold"/>
                                        <p:tgtEl>
                                          <p:spTgt spid="6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9" nodeType="clickEffect">
                                  <p:stCondLst>
                                    <p:cond delay="0"/>
                                  </p:stCondLst>
                                  <p:iterate>
                                    <p:tmAbs val="0"/>
                                  </p:iterate>
                                  <p:childTnLst>
                                    <p:set>
                                      <p:cBhvr>
                                        <p:cTn id="34" fill="hold"/>
                                        <p:tgtEl>
                                          <p:spTgt spid="63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10" nodeType="afterEffect">
                                  <p:stCondLst>
                                    <p:cond delay="0"/>
                                  </p:stCondLst>
                                  <p:iterate>
                                    <p:tmAbs val="0"/>
                                  </p:iterate>
                                  <p:childTnLst>
                                    <p:set>
                                      <p:cBhvr>
                                        <p:cTn id="37" fill="hold"/>
                                        <p:tgtEl>
                                          <p:spTgt spid="63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1" nodeType="clickEffect">
                                  <p:stCondLst>
                                    <p:cond delay="0"/>
                                  </p:stCondLst>
                                  <p:iterate>
                                    <p:tmAbs val="0"/>
                                  </p:iterate>
                                  <p:childTnLst>
                                    <p:set>
                                      <p:cBhvr>
                                        <p:cTn id="41" fill="hold"/>
                                        <p:tgtEl>
                                          <p:spTgt spid="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 grpId="1" animBg="1" advAuto="0"/>
      <p:bldP spid="626" grpId="2" animBg="1" advAuto="0"/>
      <p:bldP spid="627" grpId="3" animBg="1" advAuto="0"/>
      <p:bldP spid="628" grpId="4" animBg="1" advAuto="0"/>
      <p:bldP spid="629" grpId="5" animBg="1" advAuto="0"/>
      <p:bldP spid="630" grpId="6" animBg="1" advAuto="0"/>
      <p:bldP spid="631" grpId="7" animBg="1" advAuto="0"/>
      <p:bldP spid="632" grpId="8" animBg="1" advAuto="0"/>
      <p:bldP spid="633" grpId="9" animBg="1" advAuto="0"/>
      <p:bldP spid="634" grpId="10" animBg="1" advAuto="0"/>
      <p:bldP spid="635" grpId="1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Radiative Stability"/>
          <p:cNvSpPr txBox="1">
            <a:spLocks noGrp="1"/>
          </p:cNvSpPr>
          <p:nvPr>
            <p:ph type="title"/>
          </p:nvPr>
        </p:nvSpPr>
        <p:spPr>
          <a:prstGeom prst="rect">
            <a:avLst/>
          </a:prstGeom>
        </p:spPr>
        <p:txBody>
          <a:bodyPr/>
          <a:lstStyle>
            <a:lvl1pPr defTabSz="368045">
              <a:spcBef>
                <a:spcPts val="1000"/>
              </a:spcBef>
              <a:defRPr sz="4410"/>
            </a:lvl1pPr>
          </a:lstStyle>
          <a:p>
            <a:r>
              <a:t>Radiative Stability</a:t>
            </a:r>
          </a:p>
        </p:txBody>
      </p:sp>
      <p:sp>
        <p:nvSpPr>
          <p:cNvPr id="638" name="EFT forces a mass term. But can’t be too large. Small value needs to be radiatively stable.  Won’t dwell on this, but there is a constraint."/>
          <p:cNvSpPr txBox="1"/>
          <p:nvPr/>
        </p:nvSpPr>
        <p:spPr>
          <a:xfrm>
            <a:off x="306542" y="1111250"/>
            <a:ext cx="12809597" cy="1149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400">
                <a:solidFill>
                  <a:srgbClr val="42508E"/>
                </a:solidFill>
                <a:latin typeface="Gill Sans"/>
                <a:ea typeface="Gill Sans"/>
                <a:cs typeface="Gill Sans"/>
                <a:sym typeface="Gill Sans"/>
              </a:defRPr>
            </a:lvl1pPr>
          </a:lstStyle>
          <a:p>
            <a:r>
              <a:rPr dirty="0"/>
              <a:t>EFT forces a mass term. But can’t be too large. Small value needs to be </a:t>
            </a:r>
            <a:br>
              <a:rPr lang="en-US" dirty="0"/>
            </a:br>
            <a:r>
              <a:rPr dirty="0"/>
              <a:t>radiatively stable.  Won’t dwell on this, but there is a constraint.</a:t>
            </a:r>
          </a:p>
        </p:txBody>
      </p:sp>
      <p:sp>
        <p:nvSpPr>
          <p:cNvPr id="639" name="Expand out interactions. Find coupling of EDE to neutrinos reads"/>
          <p:cNvSpPr txBox="1"/>
          <p:nvPr/>
        </p:nvSpPr>
        <p:spPr>
          <a:xfrm>
            <a:off x="306542" y="2219744"/>
            <a:ext cx="11449684"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400">
                <a:solidFill>
                  <a:srgbClr val="42508E"/>
                </a:solidFill>
                <a:latin typeface="Gill Sans"/>
                <a:ea typeface="Gill Sans"/>
                <a:cs typeface="Gill Sans"/>
                <a:sym typeface="Gill Sans"/>
              </a:defRPr>
            </a:lvl1pPr>
          </a:lstStyle>
          <a:p>
            <a:r>
              <a:t>Expand out interactions. Find coupling of EDE to neutrinos reads</a:t>
            </a:r>
          </a:p>
        </p:txBody>
      </p:sp>
      <p:pic>
        <p:nvPicPr>
          <p:cNvPr id="640" name="Image" descr="Image"/>
          <p:cNvPicPr>
            <a:picLocks noChangeAspect="1"/>
          </p:cNvPicPr>
          <p:nvPr/>
        </p:nvPicPr>
        <p:blipFill>
          <a:blip r:embed="rId2"/>
          <a:stretch>
            <a:fillRect/>
          </a:stretch>
        </p:blipFill>
        <p:spPr>
          <a:xfrm>
            <a:off x="4019307" y="3223444"/>
            <a:ext cx="5836275" cy="844600"/>
          </a:xfrm>
          <a:prstGeom prst="rect">
            <a:avLst/>
          </a:prstGeom>
          <a:ln w="12700">
            <a:miter lim="400000"/>
          </a:ln>
        </p:spPr>
      </p:pic>
      <p:sp>
        <p:nvSpPr>
          <p:cNvPr id="641" name="Also have cubic and quartic EDE self-interactions"/>
          <p:cNvSpPr txBox="1"/>
          <p:nvPr/>
        </p:nvSpPr>
        <p:spPr>
          <a:xfrm>
            <a:off x="306542" y="4209352"/>
            <a:ext cx="8676929"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400">
                <a:solidFill>
                  <a:srgbClr val="42508E"/>
                </a:solidFill>
                <a:latin typeface="Gill Sans"/>
                <a:ea typeface="Gill Sans"/>
                <a:cs typeface="Gill Sans"/>
                <a:sym typeface="Gill Sans"/>
              </a:defRPr>
            </a:lvl1pPr>
          </a:lstStyle>
          <a:p>
            <a:r>
              <a:t>Also have cubic and quartic EDE self-interactions</a:t>
            </a:r>
          </a:p>
        </p:txBody>
      </p:sp>
      <p:sp>
        <p:nvSpPr>
          <p:cNvPr id="642" name="Compute 1-loop quantum corrections to EDE mass"/>
          <p:cNvSpPr txBox="1"/>
          <p:nvPr/>
        </p:nvSpPr>
        <p:spPr>
          <a:xfrm>
            <a:off x="306542" y="4704413"/>
            <a:ext cx="9158909"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400">
                <a:solidFill>
                  <a:srgbClr val="42508E"/>
                </a:solidFill>
                <a:latin typeface="Gill Sans"/>
                <a:ea typeface="Gill Sans"/>
                <a:cs typeface="Gill Sans"/>
                <a:sym typeface="Gill Sans"/>
              </a:defRPr>
            </a:lvl1pPr>
          </a:lstStyle>
          <a:p>
            <a:r>
              <a:t>Compute 1-loop quantum corrections to EDE mass</a:t>
            </a:r>
          </a:p>
        </p:txBody>
      </p:sp>
      <p:pic>
        <p:nvPicPr>
          <p:cNvPr id="643" name="Screen Shot 2021-09-21 at 8.11.49 PM.png" descr="Screen Shot 2021-09-21 at 8.11.49 PM.png"/>
          <p:cNvPicPr>
            <a:picLocks noChangeAspect="1"/>
          </p:cNvPicPr>
          <p:nvPr/>
        </p:nvPicPr>
        <p:blipFill>
          <a:blip r:embed="rId3"/>
          <a:stretch>
            <a:fillRect/>
          </a:stretch>
        </p:blipFill>
        <p:spPr>
          <a:xfrm>
            <a:off x="1446665" y="5362818"/>
            <a:ext cx="10552453" cy="1701727"/>
          </a:xfrm>
          <a:prstGeom prst="rect">
            <a:avLst/>
          </a:prstGeom>
          <a:ln w="12700">
            <a:miter lim="400000"/>
          </a:ln>
        </p:spPr>
      </p:pic>
      <p:sp>
        <p:nvSpPr>
          <p:cNvPr id="644" name="Get"/>
          <p:cNvSpPr txBox="1"/>
          <p:nvPr/>
        </p:nvSpPr>
        <p:spPr>
          <a:xfrm>
            <a:off x="306542" y="7061461"/>
            <a:ext cx="784561"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400">
                <a:solidFill>
                  <a:srgbClr val="42508E"/>
                </a:solidFill>
                <a:latin typeface="Gill Sans"/>
                <a:ea typeface="Gill Sans"/>
                <a:cs typeface="Gill Sans"/>
                <a:sym typeface="Gill Sans"/>
              </a:defRPr>
            </a:lvl1pPr>
          </a:lstStyle>
          <a:p>
            <a:r>
              <a:t>Get</a:t>
            </a:r>
          </a:p>
        </p:txBody>
      </p:sp>
      <p:pic>
        <p:nvPicPr>
          <p:cNvPr id="645" name="Image" descr="Image"/>
          <p:cNvPicPr>
            <a:picLocks noChangeAspect="1"/>
          </p:cNvPicPr>
          <p:nvPr/>
        </p:nvPicPr>
        <p:blipFill>
          <a:blip r:embed="rId4"/>
          <a:stretch>
            <a:fillRect/>
          </a:stretch>
        </p:blipFill>
        <p:spPr>
          <a:xfrm>
            <a:off x="1395607" y="7516207"/>
            <a:ext cx="4243653" cy="1092201"/>
          </a:xfrm>
          <a:prstGeom prst="rect">
            <a:avLst/>
          </a:prstGeom>
          <a:ln w="12700">
            <a:miter lim="400000"/>
          </a:ln>
        </p:spPr>
      </p:pic>
      <p:pic>
        <p:nvPicPr>
          <p:cNvPr id="646" name="Image" descr="Image"/>
          <p:cNvPicPr>
            <a:picLocks noChangeAspect="1"/>
          </p:cNvPicPr>
          <p:nvPr/>
        </p:nvPicPr>
        <p:blipFill>
          <a:blip r:embed="rId5"/>
          <a:stretch>
            <a:fillRect/>
          </a:stretch>
        </p:blipFill>
        <p:spPr>
          <a:xfrm>
            <a:off x="7107677" y="7546138"/>
            <a:ext cx="5161574" cy="938469"/>
          </a:xfrm>
          <a:prstGeom prst="rect">
            <a:avLst/>
          </a:prstGeom>
          <a:ln w="12700">
            <a:miter lim="400000"/>
          </a:ln>
        </p:spPr>
      </p:pic>
      <p:sp>
        <p:nvSpPr>
          <p:cNvPr id="647" name="So need"/>
          <p:cNvSpPr txBox="1"/>
          <p:nvPr/>
        </p:nvSpPr>
        <p:spPr>
          <a:xfrm>
            <a:off x="5981188" y="7047549"/>
            <a:ext cx="1519971"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400">
                <a:solidFill>
                  <a:srgbClr val="42508E"/>
                </a:solidFill>
                <a:latin typeface="Gill Sans"/>
                <a:ea typeface="Gill Sans"/>
                <a:cs typeface="Gill Sans"/>
                <a:sym typeface="Gill Sans"/>
              </a:defRPr>
            </a:lvl1pPr>
          </a:lstStyle>
          <a:p>
            <a:r>
              <a:t>So need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3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64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64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64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6" nodeType="afterEffect">
                                  <p:stCondLst>
                                    <p:cond delay="0"/>
                                  </p:stCondLst>
                                  <p:iterate>
                                    <p:tmAbs val="0"/>
                                  </p:iterate>
                                  <p:childTnLst>
                                    <p:set>
                                      <p:cBhvr>
                                        <p:cTn id="24" fill="hold"/>
                                        <p:tgtEl>
                                          <p:spTgt spid="6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64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8" nodeType="afterEffect">
                                  <p:stCondLst>
                                    <p:cond delay="0"/>
                                  </p:stCondLst>
                                  <p:iterate>
                                    <p:tmAbs val="0"/>
                                  </p:iterate>
                                  <p:childTnLst>
                                    <p:set>
                                      <p:cBhvr>
                                        <p:cTn id="31" fill="hold"/>
                                        <p:tgtEl>
                                          <p:spTgt spid="64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9" nodeType="clickEffect">
                                  <p:stCondLst>
                                    <p:cond delay="0"/>
                                  </p:stCondLst>
                                  <p:iterate>
                                    <p:tmAbs val="0"/>
                                  </p:iterate>
                                  <p:childTnLst>
                                    <p:set>
                                      <p:cBhvr>
                                        <p:cTn id="35" fill="hold"/>
                                        <p:tgtEl>
                                          <p:spTgt spid="647"/>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0" nodeType="afterEffect">
                                  <p:stCondLst>
                                    <p:cond delay="0"/>
                                  </p:stCondLst>
                                  <p:iterate>
                                    <p:tmAbs val="0"/>
                                  </p:iterate>
                                  <p:childTnLst>
                                    <p:set>
                                      <p:cBhvr>
                                        <p:cTn id="38" fill="hold"/>
                                        <p:tgtEl>
                                          <p:spTgt spid="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 grpId="1" animBg="1" advAuto="0"/>
      <p:bldP spid="639" grpId="2" animBg="1" advAuto="0"/>
      <p:bldP spid="640" grpId="3" animBg="1" advAuto="0"/>
      <p:bldP spid="641" grpId="4" animBg="1" advAuto="0"/>
      <p:bldP spid="642" grpId="5" animBg="1" advAuto="0"/>
      <p:bldP spid="643" grpId="6" animBg="1" advAuto="0"/>
      <p:bldP spid="644" grpId="7" animBg="1" advAuto="0"/>
      <p:bldP spid="645" grpId="8" animBg="1" advAuto="0"/>
      <p:bldP spid="646" grpId="10" animBg="1" advAuto="0"/>
      <p:bldP spid="647" grpId="9"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Cosmological Evolution (Qualitative)"/>
          <p:cNvSpPr txBox="1">
            <a:spLocks noGrp="1"/>
          </p:cNvSpPr>
          <p:nvPr>
            <p:ph type="title"/>
          </p:nvPr>
        </p:nvSpPr>
        <p:spPr>
          <a:prstGeom prst="rect">
            <a:avLst/>
          </a:prstGeom>
        </p:spPr>
        <p:txBody>
          <a:bodyPr/>
          <a:lstStyle>
            <a:lvl1pPr defTabSz="368045">
              <a:spcBef>
                <a:spcPts val="1000"/>
              </a:spcBef>
              <a:defRPr sz="4410"/>
            </a:lvl1pPr>
          </a:lstStyle>
          <a:p>
            <a:r>
              <a:t>Cosmological Evolution (Qualitative)</a:t>
            </a:r>
          </a:p>
        </p:txBody>
      </p:sp>
      <p:sp>
        <p:nvSpPr>
          <p:cNvPr id="650" name="At high redshifts, effective potential minimized at    . Field is stuck there. Robust initial conditions for later evolution (improves fit)…"/>
          <p:cNvSpPr txBox="1"/>
          <p:nvPr/>
        </p:nvSpPr>
        <p:spPr>
          <a:xfrm>
            <a:off x="172702" y="1010104"/>
            <a:ext cx="12659396" cy="8474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3200">
                <a:solidFill>
                  <a:srgbClr val="42508E"/>
                </a:solidFill>
                <a:latin typeface="Gill Sans"/>
                <a:ea typeface="Gill Sans"/>
                <a:cs typeface="Gill Sans"/>
                <a:sym typeface="Gill Sans"/>
              </a:defRPr>
            </a:pPr>
            <a:r>
              <a:rPr dirty="0"/>
              <a:t>At high redshifts, effective potential minimized at    . Field is stuck there. Robust initial conditions for later evolution (improves fit)</a:t>
            </a:r>
            <a:br>
              <a:rPr dirty="0"/>
            </a:br>
            <a:endParaRPr dirty="0"/>
          </a:p>
          <a:p>
            <a:pPr algn="l">
              <a:defRPr sz="3200">
                <a:solidFill>
                  <a:srgbClr val="42508E"/>
                </a:solidFill>
                <a:latin typeface="Gill Sans"/>
                <a:ea typeface="Gill Sans"/>
                <a:cs typeface="Gill Sans"/>
                <a:sym typeface="Gill Sans"/>
              </a:defRPr>
            </a:pPr>
            <a:r>
              <a:rPr dirty="0"/>
              <a:t>Universe expands and                 redshifts until contribution from quartic part of potential is non-negligible.</a:t>
            </a:r>
            <a:r>
              <a:rPr lang="en-US" dirty="0"/>
              <a:t> </a:t>
            </a:r>
            <a:r>
              <a:rPr dirty="0"/>
              <a:t>Then minimum adiabatically evolves away from    towards zero.</a:t>
            </a:r>
          </a:p>
          <a:p>
            <a:pPr algn="l">
              <a:defRPr sz="3200">
                <a:solidFill>
                  <a:srgbClr val="42508E"/>
                </a:solidFill>
                <a:latin typeface="Gill Sans"/>
                <a:ea typeface="Gill Sans"/>
                <a:cs typeface="Gill Sans"/>
                <a:sym typeface="Gill Sans"/>
              </a:defRPr>
            </a:pPr>
            <a:endParaRPr dirty="0"/>
          </a:p>
          <a:p>
            <a:pPr algn="l">
              <a:defRPr sz="3200">
                <a:solidFill>
                  <a:srgbClr val="42508E"/>
                </a:solidFill>
                <a:latin typeface="Gill Sans"/>
                <a:ea typeface="Gill Sans"/>
                <a:cs typeface="Gill Sans"/>
                <a:sym typeface="Gill Sans"/>
              </a:defRPr>
            </a:pPr>
            <a:r>
              <a:rPr dirty="0"/>
              <a:t>At this point, higher-order terms in the expansion of coupling function are not relevant, and evolution proceeds until               , neutrinos become non-relativistic and inject energy into scalar.</a:t>
            </a:r>
          </a:p>
          <a:p>
            <a:pPr algn="l">
              <a:defRPr sz="3200">
                <a:solidFill>
                  <a:srgbClr val="42508E"/>
                </a:solidFill>
                <a:latin typeface="Gill Sans"/>
                <a:ea typeface="Gill Sans"/>
                <a:cs typeface="Gill Sans"/>
                <a:sym typeface="Gill Sans"/>
              </a:defRPr>
            </a:pPr>
            <a:endParaRPr dirty="0"/>
          </a:p>
          <a:p>
            <a:pPr algn="l">
              <a:defRPr sz="3200">
                <a:solidFill>
                  <a:srgbClr val="42508E"/>
                </a:solidFill>
                <a:latin typeface="Gill Sans"/>
                <a:ea typeface="Gill Sans"/>
                <a:cs typeface="Gill Sans"/>
                <a:sym typeface="Gill Sans"/>
              </a:defRPr>
            </a:pPr>
            <a:r>
              <a:rPr dirty="0"/>
              <a:t>Leads to a kick feature in       : onset of early dark energy phase, EDE causes Hubble constant to redshift at slower rate than in LCDM, lowering sound horizon, and increasing value of       inferred from CMB. </a:t>
            </a:r>
            <a:r>
              <a:rPr dirty="0">
                <a:solidFill>
                  <a:srgbClr val="A4325B"/>
                </a:solidFill>
              </a:rPr>
              <a:t>Transient effect as field reverts to tracking the minimum of the effective potential, which continues to decrease towards zero as neutrino density redshifts. Eventually, quartic term becomes negligible and mass term dominates</a:t>
            </a:r>
          </a:p>
        </p:txBody>
      </p:sp>
      <p:pic>
        <p:nvPicPr>
          <p:cNvPr id="651" name="Image" descr="Image"/>
          <p:cNvPicPr>
            <a:picLocks noChangeAspect="1"/>
          </p:cNvPicPr>
          <p:nvPr/>
        </p:nvPicPr>
        <p:blipFill>
          <a:blip r:embed="rId2"/>
          <a:stretch>
            <a:fillRect/>
          </a:stretch>
        </p:blipFill>
        <p:spPr>
          <a:xfrm>
            <a:off x="8416259" y="1141742"/>
            <a:ext cx="206098" cy="401890"/>
          </a:xfrm>
          <a:prstGeom prst="rect">
            <a:avLst/>
          </a:prstGeom>
          <a:ln w="12700">
            <a:miter lim="400000"/>
          </a:ln>
        </p:spPr>
      </p:pic>
      <p:pic>
        <p:nvPicPr>
          <p:cNvPr id="652" name="Image" descr="Image"/>
          <p:cNvPicPr>
            <a:picLocks noChangeAspect="1"/>
          </p:cNvPicPr>
          <p:nvPr/>
        </p:nvPicPr>
        <p:blipFill>
          <a:blip r:embed="rId3"/>
          <a:stretch>
            <a:fillRect/>
          </a:stretch>
        </p:blipFill>
        <p:spPr>
          <a:xfrm>
            <a:off x="3970553" y="2617842"/>
            <a:ext cx="1615263" cy="371210"/>
          </a:xfrm>
          <a:prstGeom prst="rect">
            <a:avLst/>
          </a:prstGeom>
          <a:ln w="12700">
            <a:miter lim="400000"/>
          </a:ln>
        </p:spPr>
      </p:pic>
      <p:pic>
        <p:nvPicPr>
          <p:cNvPr id="653" name="Image" descr="Image"/>
          <p:cNvPicPr>
            <a:picLocks noChangeAspect="1"/>
          </p:cNvPicPr>
          <p:nvPr/>
        </p:nvPicPr>
        <p:blipFill>
          <a:blip r:embed="rId2"/>
          <a:stretch>
            <a:fillRect/>
          </a:stretch>
        </p:blipFill>
        <p:spPr>
          <a:xfrm>
            <a:off x="1099025" y="3587157"/>
            <a:ext cx="206098" cy="401890"/>
          </a:xfrm>
          <a:prstGeom prst="rect">
            <a:avLst/>
          </a:prstGeom>
          <a:ln w="12700">
            <a:miter lim="400000"/>
          </a:ln>
        </p:spPr>
      </p:pic>
      <p:pic>
        <p:nvPicPr>
          <p:cNvPr id="654" name="Image" descr="Image"/>
          <p:cNvPicPr>
            <a:picLocks noChangeAspect="1"/>
          </p:cNvPicPr>
          <p:nvPr/>
        </p:nvPicPr>
        <p:blipFill>
          <a:blip r:embed="rId4"/>
          <a:stretch>
            <a:fillRect/>
          </a:stretch>
        </p:blipFill>
        <p:spPr>
          <a:xfrm>
            <a:off x="7270038" y="5089559"/>
            <a:ext cx="1352319" cy="315203"/>
          </a:xfrm>
          <a:prstGeom prst="rect">
            <a:avLst/>
          </a:prstGeom>
          <a:ln w="12700">
            <a:miter lim="400000"/>
          </a:ln>
        </p:spPr>
      </p:pic>
      <p:pic>
        <p:nvPicPr>
          <p:cNvPr id="655" name="Image" descr="Image"/>
          <p:cNvPicPr>
            <a:picLocks noChangeAspect="1"/>
          </p:cNvPicPr>
          <p:nvPr/>
        </p:nvPicPr>
        <p:blipFill>
          <a:blip r:embed="rId5"/>
          <a:stretch>
            <a:fillRect/>
          </a:stretch>
        </p:blipFill>
        <p:spPr>
          <a:xfrm>
            <a:off x="4511483" y="6529598"/>
            <a:ext cx="533401" cy="469901"/>
          </a:xfrm>
          <a:prstGeom prst="rect">
            <a:avLst/>
          </a:prstGeom>
          <a:ln w="12700">
            <a:miter lim="400000"/>
          </a:ln>
        </p:spPr>
      </p:pic>
      <p:pic>
        <p:nvPicPr>
          <p:cNvPr id="656" name="Image" descr="Image"/>
          <p:cNvPicPr>
            <a:picLocks noChangeAspect="1"/>
          </p:cNvPicPr>
          <p:nvPr/>
        </p:nvPicPr>
        <p:blipFill>
          <a:blip r:embed="rId6"/>
          <a:stretch>
            <a:fillRect/>
          </a:stretch>
        </p:blipFill>
        <p:spPr>
          <a:xfrm>
            <a:off x="6652515" y="7502630"/>
            <a:ext cx="502929" cy="37121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5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5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6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650">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3" nodeType="afterEffect">
                                  <p:stCondLst>
                                    <p:cond delay="0"/>
                                  </p:stCondLst>
                                  <p:iterate>
                                    <p:tmAbs val="0"/>
                                  </p:iterate>
                                  <p:childTnLst>
                                    <p:set>
                                      <p:cBhvr>
                                        <p:cTn id="18" fill="hold"/>
                                        <p:tgtEl>
                                          <p:spTgt spid="65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4" nodeType="afterEffect">
                                  <p:stCondLst>
                                    <p:cond delay="0"/>
                                  </p:stCondLst>
                                  <p:iterate>
                                    <p:tmAbs val="0"/>
                                  </p:iterate>
                                  <p:childTnLst>
                                    <p:set>
                                      <p:cBhvr>
                                        <p:cTn id="21" fill="hold"/>
                                        <p:tgtEl>
                                          <p:spTgt spid="65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650">
                                            <p:txEl>
                                              <p:pRg st="3" end="3"/>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5" nodeType="afterEffect">
                                  <p:stCondLst>
                                    <p:cond delay="0"/>
                                  </p:stCondLst>
                                  <p:iterate>
                                    <p:tmAbs val="0"/>
                                  </p:iterate>
                                  <p:childTnLst>
                                    <p:set>
                                      <p:cBhvr>
                                        <p:cTn id="28" fill="hold"/>
                                        <p:tgtEl>
                                          <p:spTgt spid="6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650">
                                            <p:txEl>
                                              <p:pRg st="5" end="5"/>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6" nodeType="afterEffect">
                                  <p:stCondLst>
                                    <p:cond delay="0"/>
                                  </p:stCondLst>
                                  <p:iterate>
                                    <p:tmAbs val="0"/>
                                  </p:iterate>
                                  <p:childTnLst>
                                    <p:set>
                                      <p:cBhvr>
                                        <p:cTn id="35" fill="hold"/>
                                        <p:tgtEl>
                                          <p:spTgt spid="655"/>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7" nodeType="afterEffect">
                                  <p:stCondLst>
                                    <p:cond delay="0"/>
                                  </p:stCondLst>
                                  <p:iterate>
                                    <p:tmAbs val="0"/>
                                  </p:iterate>
                                  <p:childTnLst>
                                    <p:set>
                                      <p:cBhvr>
                                        <p:cTn id="38" fill="hold"/>
                                        <p:tgtEl>
                                          <p:spTgt spid="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1" build="p" bldLvl="5" animBg="1" advAuto="0"/>
      <p:bldP spid="651" grpId="2" animBg="1" advAuto="0"/>
      <p:bldP spid="652" grpId="3" animBg="1" advAuto="0"/>
      <p:bldP spid="653" grpId="4" animBg="1" advAuto="0"/>
      <p:bldP spid="654" grpId="5" animBg="1" advAuto="0"/>
      <p:bldP spid="655" grpId="6" animBg="1" advAuto="0"/>
      <p:bldP spid="656" grpId="7"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Overview"/>
          <p:cNvSpPr txBox="1">
            <a:spLocks noGrp="1"/>
          </p:cNvSpPr>
          <p:nvPr>
            <p:ph type="title"/>
          </p:nvPr>
        </p:nvSpPr>
        <p:spPr>
          <a:prstGeom prst="rect">
            <a:avLst/>
          </a:prstGeom>
        </p:spPr>
        <p:txBody>
          <a:bodyPr/>
          <a:lstStyle>
            <a:lvl1pPr defTabSz="368045">
              <a:spcBef>
                <a:spcPts val="1000"/>
              </a:spcBef>
              <a:defRPr sz="4410"/>
            </a:lvl1pPr>
          </a:lstStyle>
          <a:p>
            <a:r>
              <a:t>Overview</a:t>
            </a:r>
          </a:p>
        </p:txBody>
      </p:sp>
      <p:sp>
        <p:nvSpPr>
          <p:cNvPr id="397" name="The Hubble tension and possible solutions…"/>
          <p:cNvSpPr txBox="1"/>
          <p:nvPr/>
        </p:nvSpPr>
        <p:spPr>
          <a:xfrm>
            <a:off x="195241" y="1266613"/>
            <a:ext cx="12614317" cy="82193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p>
            <a:pPr algn="l" defTabSz="406400">
              <a:buClr>
                <a:srgbClr val="42508E"/>
              </a:buClr>
              <a:buSzPct val="75000"/>
              <a:buChar char="•"/>
              <a:defRPr sz="3100">
                <a:solidFill>
                  <a:srgbClr val="42508E"/>
                </a:solidFill>
                <a:latin typeface="Gill Sans"/>
                <a:ea typeface="Gill Sans"/>
                <a:cs typeface="Gill Sans"/>
                <a:sym typeface="Gill Sans"/>
              </a:defRPr>
            </a:pPr>
            <a:r>
              <a:rPr dirty="0"/>
              <a:t> The Hubble tension and possible solutions</a:t>
            </a:r>
            <a:br>
              <a:rPr lang="en-US" dirty="0"/>
            </a:br>
            <a:endParaRPr lang="en-US" dirty="0"/>
          </a:p>
          <a:p>
            <a:pPr algn="l" defTabSz="406400">
              <a:buClr>
                <a:srgbClr val="42508E"/>
              </a:buClr>
              <a:buSzPct val="75000"/>
              <a:buChar char="•"/>
              <a:defRPr sz="3100">
                <a:solidFill>
                  <a:srgbClr val="42508E"/>
                </a:solidFill>
                <a:latin typeface="Gill Sans"/>
                <a:ea typeface="Gill Sans"/>
                <a:cs typeface="Gill Sans"/>
                <a:sym typeface="Gill Sans"/>
              </a:defRPr>
            </a:pPr>
            <a:r>
              <a:rPr lang="en-US" dirty="0"/>
              <a:t> Some comments about how theorists think.</a:t>
            </a:r>
            <a:br>
              <a:rPr dirty="0"/>
            </a:br>
            <a:endParaRPr dirty="0"/>
          </a:p>
          <a:p>
            <a:pPr algn="l" defTabSz="406400">
              <a:buClr>
                <a:srgbClr val="42508E"/>
              </a:buClr>
              <a:buSzPct val="75000"/>
              <a:buChar char="•"/>
              <a:defRPr sz="3100">
                <a:solidFill>
                  <a:srgbClr val="42508E"/>
                </a:solidFill>
                <a:latin typeface="Gill Sans"/>
                <a:ea typeface="Gill Sans"/>
                <a:cs typeface="Gill Sans"/>
                <a:sym typeface="Gill Sans"/>
              </a:defRPr>
            </a:pPr>
            <a:r>
              <a:rPr dirty="0"/>
              <a:t> Early Dark energy and its coincidence problem</a:t>
            </a:r>
            <a:br>
              <a:rPr dirty="0"/>
            </a:br>
            <a:endParaRPr dirty="0"/>
          </a:p>
          <a:p>
            <a:pPr algn="l" defTabSz="406400">
              <a:buClr>
                <a:srgbClr val="42508E"/>
              </a:buClr>
              <a:buSzPct val="75000"/>
              <a:buChar char="•"/>
              <a:defRPr sz="3100">
                <a:solidFill>
                  <a:srgbClr val="42508E"/>
                </a:solidFill>
                <a:latin typeface="Gill Sans"/>
                <a:ea typeface="Gill Sans"/>
                <a:cs typeface="Gill Sans"/>
                <a:sym typeface="Gill Sans"/>
              </a:defRPr>
            </a:pPr>
            <a:r>
              <a:rPr dirty="0"/>
              <a:t> Possible Solutions - coupling to matter species for which equality is an </a:t>
            </a:r>
            <a:br>
              <a:rPr dirty="0"/>
            </a:br>
            <a:r>
              <a:rPr dirty="0"/>
              <a:t>  important epoch. In effect modifying the gravity felt by particular types of</a:t>
            </a:r>
            <a:br>
              <a:rPr dirty="0"/>
            </a:br>
            <a:r>
              <a:rPr dirty="0"/>
              <a:t>  mass-energy.</a:t>
            </a:r>
            <a:br>
              <a:rPr dirty="0"/>
            </a:br>
            <a:endParaRPr dirty="0"/>
          </a:p>
          <a:p>
            <a:pPr algn="l" defTabSz="406400">
              <a:buClr>
                <a:srgbClr val="42508E"/>
              </a:buClr>
              <a:buSzPct val="75000"/>
              <a:buChar char="•"/>
              <a:defRPr sz="3100">
                <a:solidFill>
                  <a:srgbClr val="42508E"/>
                </a:solidFill>
                <a:latin typeface="Gill Sans"/>
                <a:ea typeface="Gill Sans"/>
                <a:cs typeface="Gill Sans"/>
                <a:sym typeface="Gill Sans"/>
              </a:defRPr>
            </a:pPr>
            <a:r>
              <a:rPr dirty="0"/>
              <a:t> Neutrino-Assisted Early Dark Energy</a:t>
            </a:r>
            <a:br>
              <a:rPr dirty="0"/>
            </a:br>
            <a:endParaRPr dirty="0"/>
          </a:p>
          <a:p>
            <a:pPr algn="l" defTabSz="406400">
              <a:buClr>
                <a:srgbClr val="42508E"/>
              </a:buClr>
              <a:buSzPct val="75000"/>
              <a:buChar char="•"/>
              <a:defRPr sz="3100">
                <a:solidFill>
                  <a:srgbClr val="42508E"/>
                </a:solidFill>
                <a:latin typeface="Gill Sans"/>
                <a:ea typeface="Gill Sans"/>
                <a:cs typeface="Gill Sans"/>
                <a:sym typeface="Gill Sans"/>
              </a:defRPr>
            </a:pPr>
            <a:r>
              <a:rPr dirty="0"/>
              <a:t> Just give the basics here to get the idea across. We can chat about details.</a:t>
            </a:r>
            <a:br>
              <a:rPr dirty="0"/>
            </a:br>
            <a:endParaRPr dirty="0"/>
          </a:p>
          <a:p>
            <a:pPr algn="l" defTabSz="406400">
              <a:buClr>
                <a:srgbClr val="42508E"/>
              </a:buClr>
              <a:buSzPct val="75000"/>
              <a:buChar char="•"/>
              <a:defRPr sz="3100">
                <a:solidFill>
                  <a:srgbClr val="42508E"/>
                </a:solidFill>
                <a:latin typeface="Gill Sans"/>
                <a:ea typeface="Gill Sans"/>
                <a:cs typeface="Gill Sans"/>
                <a:sym typeface="Gill Sans"/>
              </a:defRPr>
            </a:pPr>
            <a:r>
              <a:rPr dirty="0"/>
              <a:t> Some important work remains to be done, so some of this is work in </a:t>
            </a:r>
            <a:br>
              <a:rPr dirty="0"/>
            </a:br>
            <a:r>
              <a:rPr dirty="0"/>
              <a:t>  progress.</a:t>
            </a:r>
            <a:br>
              <a:rPr dirty="0"/>
            </a:b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Cosmological Later-Time Behavior"/>
          <p:cNvSpPr txBox="1">
            <a:spLocks noGrp="1"/>
          </p:cNvSpPr>
          <p:nvPr>
            <p:ph type="title"/>
          </p:nvPr>
        </p:nvSpPr>
        <p:spPr>
          <a:prstGeom prst="rect">
            <a:avLst/>
          </a:prstGeom>
        </p:spPr>
        <p:txBody>
          <a:bodyPr/>
          <a:lstStyle>
            <a:lvl1pPr defTabSz="368045">
              <a:spcBef>
                <a:spcPts val="1000"/>
              </a:spcBef>
              <a:defRPr sz="4410"/>
            </a:lvl1pPr>
          </a:lstStyle>
          <a:p>
            <a:r>
              <a:t>Cosmological Later-Time Behavior</a:t>
            </a:r>
          </a:p>
        </p:txBody>
      </p:sp>
      <p:sp>
        <p:nvSpPr>
          <p:cNvPr id="659" name="During matter epoch, field can be decomposed into:…"/>
          <p:cNvSpPr txBox="1"/>
          <p:nvPr/>
        </p:nvSpPr>
        <p:spPr>
          <a:xfrm>
            <a:off x="172702" y="1010104"/>
            <a:ext cx="12659396" cy="238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3200">
                <a:solidFill>
                  <a:srgbClr val="42508E"/>
                </a:solidFill>
                <a:latin typeface="Gill Sans"/>
                <a:ea typeface="Gill Sans"/>
                <a:cs typeface="Gill Sans"/>
                <a:sym typeface="Gill Sans"/>
              </a:defRPr>
            </a:pPr>
            <a:r>
              <a:t>During matter epoch, field can be decomposed into:</a:t>
            </a:r>
          </a:p>
          <a:p>
            <a:pPr marL="228600" indent="-228600" algn="l">
              <a:buSzPct val="100000"/>
              <a:buAutoNum type="romanLcParenR"/>
              <a:defRPr sz="3200">
                <a:solidFill>
                  <a:srgbClr val="42508E"/>
                </a:solidFill>
                <a:latin typeface="Gill Sans"/>
                <a:ea typeface="Gill Sans"/>
                <a:cs typeface="Gill Sans"/>
                <a:sym typeface="Gill Sans"/>
              </a:defRPr>
            </a:pPr>
            <a:r>
              <a:t> an adiabatic component that tracks          - acts as additional dark energy</a:t>
            </a:r>
            <a:br/>
            <a:endParaRPr/>
          </a:p>
          <a:p>
            <a:pPr marL="228600" indent="-228600" algn="l">
              <a:buSzPct val="100000"/>
              <a:buAutoNum type="romanLcParenR"/>
              <a:defRPr sz="3200">
                <a:solidFill>
                  <a:srgbClr val="42508E"/>
                </a:solidFill>
                <a:latin typeface="Gill Sans"/>
                <a:ea typeface="Gill Sans"/>
                <a:cs typeface="Gill Sans"/>
                <a:sym typeface="Gill Sans"/>
              </a:defRPr>
            </a:pPr>
            <a:r>
              <a:t> a rapidly-varying component       from oscillations about minimum - as an additional dark matter component</a:t>
            </a:r>
          </a:p>
        </p:txBody>
      </p:sp>
      <p:pic>
        <p:nvPicPr>
          <p:cNvPr id="660" name="Image" descr="Image"/>
          <p:cNvPicPr>
            <a:picLocks noChangeAspect="1"/>
          </p:cNvPicPr>
          <p:nvPr/>
        </p:nvPicPr>
        <p:blipFill>
          <a:blip r:embed="rId2"/>
          <a:stretch>
            <a:fillRect/>
          </a:stretch>
        </p:blipFill>
        <p:spPr>
          <a:xfrm>
            <a:off x="6498154" y="1607127"/>
            <a:ext cx="850901" cy="419101"/>
          </a:xfrm>
          <a:prstGeom prst="rect">
            <a:avLst/>
          </a:prstGeom>
          <a:ln w="12700">
            <a:miter lim="400000"/>
          </a:ln>
        </p:spPr>
      </p:pic>
      <p:pic>
        <p:nvPicPr>
          <p:cNvPr id="661" name="Image" descr="Image"/>
          <p:cNvPicPr>
            <a:picLocks noChangeAspect="1"/>
          </p:cNvPicPr>
          <p:nvPr/>
        </p:nvPicPr>
        <p:blipFill>
          <a:blip r:embed="rId3"/>
          <a:stretch>
            <a:fillRect/>
          </a:stretch>
        </p:blipFill>
        <p:spPr>
          <a:xfrm>
            <a:off x="5487755" y="2595837"/>
            <a:ext cx="469901" cy="431801"/>
          </a:xfrm>
          <a:prstGeom prst="rect">
            <a:avLst/>
          </a:prstGeom>
          <a:ln w="12700">
            <a:miter lim="400000"/>
          </a:ln>
        </p:spPr>
      </p:pic>
      <p:sp>
        <p:nvSpPr>
          <p:cNvPr id="662" name="Total energy density of dark energy (including a cosmological constant) is"/>
          <p:cNvSpPr txBox="1"/>
          <p:nvPr/>
        </p:nvSpPr>
        <p:spPr>
          <a:xfrm>
            <a:off x="140365" y="3501508"/>
            <a:ext cx="12140805"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200">
                <a:solidFill>
                  <a:srgbClr val="42508E"/>
                </a:solidFill>
                <a:latin typeface="Gill Sans"/>
                <a:ea typeface="Gill Sans"/>
                <a:cs typeface="Gill Sans"/>
                <a:sym typeface="Gill Sans"/>
              </a:defRPr>
            </a:lvl1pPr>
          </a:lstStyle>
          <a:p>
            <a:r>
              <a:t>Total energy density of dark energy (including a cosmological constant) is</a:t>
            </a:r>
          </a:p>
        </p:txBody>
      </p:sp>
      <p:pic>
        <p:nvPicPr>
          <p:cNvPr id="663" name="Image" descr="Image"/>
          <p:cNvPicPr>
            <a:picLocks noChangeAspect="1"/>
          </p:cNvPicPr>
          <p:nvPr/>
        </p:nvPicPr>
        <p:blipFill>
          <a:blip r:embed="rId4"/>
          <a:stretch>
            <a:fillRect/>
          </a:stretch>
        </p:blipFill>
        <p:spPr>
          <a:xfrm>
            <a:off x="4134894" y="4164112"/>
            <a:ext cx="4557742" cy="803031"/>
          </a:xfrm>
          <a:prstGeom prst="rect">
            <a:avLst/>
          </a:prstGeom>
          <a:ln w="12700">
            <a:miter lim="400000"/>
          </a:ln>
        </p:spPr>
      </p:pic>
      <p:sp>
        <p:nvSpPr>
          <p:cNvPr id="664" name="For the masses we need to choose, this is an irrelevant contribution."/>
          <p:cNvSpPr txBox="1"/>
          <p:nvPr/>
        </p:nvSpPr>
        <p:spPr>
          <a:xfrm>
            <a:off x="140365" y="5070946"/>
            <a:ext cx="11390512"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200">
                <a:solidFill>
                  <a:srgbClr val="42508E"/>
                </a:solidFill>
                <a:latin typeface="Gill Sans"/>
                <a:ea typeface="Gill Sans"/>
                <a:cs typeface="Gill Sans"/>
                <a:sym typeface="Gill Sans"/>
              </a:defRPr>
            </a:lvl1pPr>
          </a:lstStyle>
          <a:p>
            <a:r>
              <a:t>For the masses we need to choose, this is an irrelevant contribution.</a:t>
            </a:r>
          </a:p>
        </p:txBody>
      </p:sp>
      <p:sp>
        <p:nvSpPr>
          <p:cNvPr id="665" name="Additional dark matter contribution at late times is"/>
          <p:cNvSpPr txBox="1"/>
          <p:nvPr/>
        </p:nvSpPr>
        <p:spPr>
          <a:xfrm>
            <a:off x="140365" y="5639473"/>
            <a:ext cx="8523487"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200">
                <a:solidFill>
                  <a:srgbClr val="42508E"/>
                </a:solidFill>
                <a:latin typeface="Gill Sans"/>
                <a:ea typeface="Gill Sans"/>
                <a:cs typeface="Gill Sans"/>
                <a:sym typeface="Gill Sans"/>
              </a:defRPr>
            </a:lvl1pPr>
          </a:lstStyle>
          <a:p>
            <a:r>
              <a:t>Additional dark matter contribution at late times is</a:t>
            </a:r>
          </a:p>
        </p:txBody>
      </p:sp>
      <p:pic>
        <p:nvPicPr>
          <p:cNvPr id="666" name="Image" descr="Image"/>
          <p:cNvPicPr>
            <a:picLocks noChangeAspect="1"/>
          </p:cNvPicPr>
          <p:nvPr/>
        </p:nvPicPr>
        <p:blipFill>
          <a:blip r:embed="rId5"/>
          <a:stretch>
            <a:fillRect/>
          </a:stretch>
        </p:blipFill>
        <p:spPr>
          <a:xfrm>
            <a:off x="4825540" y="6335716"/>
            <a:ext cx="3176451" cy="1049104"/>
          </a:xfrm>
          <a:prstGeom prst="rect">
            <a:avLst/>
          </a:prstGeom>
          <a:ln w="12700">
            <a:miter lim="400000"/>
          </a:ln>
        </p:spPr>
      </p:pic>
      <p:sp>
        <p:nvSpPr>
          <p:cNvPr id="667" name="Potential tension with data - motivation behind neglecting mass term in EDE models. Important question: can EDE models can include mass large enough to be radiatively stable, but small enough not to be in tension with data."/>
          <p:cNvSpPr txBox="1"/>
          <p:nvPr/>
        </p:nvSpPr>
        <p:spPr>
          <a:xfrm>
            <a:off x="120054" y="7524128"/>
            <a:ext cx="12880129"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a:solidFill>
                  <a:srgbClr val="42508E"/>
                </a:solidFill>
                <a:latin typeface="Gill Sans"/>
                <a:ea typeface="Gill Sans"/>
                <a:cs typeface="Gill Sans"/>
                <a:sym typeface="Gill Sans"/>
              </a:defRPr>
            </a:lvl1pPr>
          </a:lstStyle>
          <a:p>
            <a:r>
              <a:rPr dirty="0"/>
              <a:t>Potential tension with data - motivation behind neglecting mass term in EDE </a:t>
            </a:r>
            <a:br>
              <a:rPr lang="en-US" dirty="0"/>
            </a:br>
            <a:r>
              <a:rPr dirty="0"/>
              <a:t>models. Important question: can EDE models can include mass large enough </a:t>
            </a:r>
            <a:br>
              <a:rPr lang="en-US" dirty="0"/>
            </a:br>
            <a:r>
              <a:rPr dirty="0"/>
              <a:t>to be radiatively stable, but small enough not to be in tension with data.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5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66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6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66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66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6" nodeType="clickEffect">
                                  <p:stCondLst>
                                    <p:cond delay="0"/>
                                  </p:stCondLst>
                                  <p:iterate>
                                    <p:tmAbs val="0"/>
                                  </p:iterate>
                                  <p:childTnLst>
                                    <p:set>
                                      <p:cBhvr>
                                        <p:cTn id="23" fill="hold"/>
                                        <p:tgtEl>
                                          <p:spTgt spid="66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665"/>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8" nodeType="afterEffect">
                                  <p:stCondLst>
                                    <p:cond delay="0"/>
                                  </p:stCondLst>
                                  <p:iterate>
                                    <p:tmAbs val="0"/>
                                  </p:iterate>
                                  <p:childTnLst>
                                    <p:set>
                                      <p:cBhvr>
                                        <p:cTn id="30" fill="hold"/>
                                        <p:tgtEl>
                                          <p:spTgt spid="6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9" nodeType="clickEffect">
                                  <p:stCondLst>
                                    <p:cond delay="0"/>
                                  </p:stCondLst>
                                  <p:iterate>
                                    <p:tmAbs val="0"/>
                                  </p:iterate>
                                  <p:childTnLst>
                                    <p:set>
                                      <p:cBhvr>
                                        <p:cTn id="34" fill="hold"/>
                                        <p:tgtEl>
                                          <p:spTgt spid="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 grpId="1" animBg="1" advAuto="0"/>
      <p:bldP spid="660" grpId="2" animBg="1" advAuto="0"/>
      <p:bldP spid="661" grpId="3" animBg="1" advAuto="0"/>
      <p:bldP spid="662" grpId="4" animBg="1" advAuto="0"/>
      <p:bldP spid="663" grpId="5" animBg="1" advAuto="0"/>
      <p:bldP spid="664" grpId="6" animBg="1" advAuto="0"/>
      <p:bldP spid="665" grpId="7" animBg="1" advAuto="0"/>
      <p:bldP spid="666" grpId="8" animBg="1" advAuto="0"/>
      <p:bldP spid="667" grpId="9"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Comment on Constraints and Probes"/>
          <p:cNvSpPr txBox="1">
            <a:spLocks noGrp="1"/>
          </p:cNvSpPr>
          <p:nvPr>
            <p:ph type="title"/>
          </p:nvPr>
        </p:nvSpPr>
        <p:spPr>
          <a:prstGeom prst="rect">
            <a:avLst/>
          </a:prstGeom>
        </p:spPr>
        <p:txBody>
          <a:bodyPr/>
          <a:lstStyle>
            <a:lvl1pPr defTabSz="368045">
              <a:spcBef>
                <a:spcPts val="1000"/>
              </a:spcBef>
              <a:defRPr sz="4410"/>
            </a:lvl1pPr>
          </a:lstStyle>
          <a:p>
            <a:r>
              <a:t>Comment on Constraints and Probes</a:t>
            </a:r>
          </a:p>
        </p:txBody>
      </p:sp>
      <p:grpSp>
        <p:nvGrpSpPr>
          <p:cNvPr id="672" name="Group"/>
          <p:cNvGrpSpPr/>
          <p:nvPr/>
        </p:nvGrpSpPr>
        <p:grpSpPr>
          <a:xfrm>
            <a:off x="153514" y="1010104"/>
            <a:ext cx="12697772" cy="3561075"/>
            <a:chOff x="0" y="0"/>
            <a:chExt cx="12697770" cy="3561074"/>
          </a:xfrm>
        </p:grpSpPr>
        <p:sp>
          <p:nvSpPr>
            <p:cNvPr id="670" name="Constraints on neutrino self-interactions  Can alter cosmological evolution &amp; affect CMB (Planck) Bounds can't be directly applied, since cosmological evolution is different in our case.…"/>
            <p:cNvSpPr txBox="1"/>
            <p:nvPr/>
          </p:nvSpPr>
          <p:spPr>
            <a:xfrm>
              <a:off x="0" y="0"/>
              <a:ext cx="12697771" cy="2413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a:defRPr sz="3200">
                  <a:solidFill>
                    <a:srgbClr val="42508E"/>
                  </a:solidFill>
                  <a:latin typeface="Gill Sans"/>
                  <a:ea typeface="Gill Sans"/>
                  <a:cs typeface="Gill Sans"/>
                  <a:sym typeface="Gill Sans"/>
                </a:defRPr>
              </a:pPr>
              <a:r>
                <a:rPr b="1" u="sng"/>
                <a:t>Constraints on neutrino self-interactions</a:t>
              </a:r>
              <a:r>
                <a:t> </a:t>
              </a:r>
              <a:br/>
              <a:r>
                <a:t>Can alter cosmological evolution &amp; affect CMB (Planck) Bounds can't be directly applied, since cosmological evolution is different in our case. </a:t>
              </a:r>
            </a:p>
            <a:p>
              <a:pPr algn="l">
                <a:defRPr sz="3200">
                  <a:solidFill>
                    <a:srgbClr val="42508E"/>
                  </a:solidFill>
                  <a:latin typeface="Gill Sans"/>
                  <a:ea typeface="Gill Sans"/>
                  <a:cs typeface="Gill Sans"/>
                  <a:sym typeface="Gill Sans"/>
                </a:defRPr>
              </a:pPr>
              <a:r>
                <a:t>But, once we’ve implemented model into cosmological solvers and MCMC codes, similar result could apply.</a:t>
              </a:r>
            </a:p>
          </p:txBody>
        </p:sp>
        <p:pic>
          <p:nvPicPr>
            <p:cNvPr id="671" name="Image" descr="Image"/>
            <p:cNvPicPr>
              <a:picLocks noChangeAspect="1"/>
            </p:cNvPicPr>
            <p:nvPr/>
          </p:nvPicPr>
          <p:blipFill>
            <a:blip r:embed="rId2"/>
            <a:stretch>
              <a:fillRect/>
            </a:stretch>
          </p:blipFill>
          <p:spPr>
            <a:xfrm>
              <a:off x="4119237" y="2637906"/>
              <a:ext cx="3288140" cy="923169"/>
            </a:xfrm>
            <a:prstGeom prst="rect">
              <a:avLst/>
            </a:prstGeom>
            <a:ln w="12700" cap="flat">
              <a:noFill/>
              <a:miter lim="400000"/>
            </a:ln>
            <a:effectLst/>
          </p:spPr>
        </p:pic>
      </p:grpSp>
      <p:sp>
        <p:nvSpPr>
          <p:cNvPr id="673" name="Might be seen in the future in nonlinear matter power spectrum, or neutrino clustering within voids. Possibly constrained by next generation of lensing surveys."/>
          <p:cNvSpPr txBox="1"/>
          <p:nvPr/>
        </p:nvSpPr>
        <p:spPr>
          <a:xfrm>
            <a:off x="99601" y="7695862"/>
            <a:ext cx="12805598"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200">
                <a:solidFill>
                  <a:srgbClr val="42508E"/>
                </a:solidFill>
                <a:latin typeface="Gill Sans"/>
                <a:ea typeface="Gill Sans"/>
                <a:cs typeface="Gill Sans"/>
                <a:sym typeface="Gill Sans"/>
              </a:defRPr>
            </a:lvl1pPr>
          </a:lstStyle>
          <a:p>
            <a:r>
              <a:t>Might be seen in the future in nonlinear matter power spectrum, or neutrino clustering within voids. Possibly constrained by next generation of lensing surveys.</a:t>
            </a:r>
          </a:p>
        </p:txBody>
      </p:sp>
      <p:grpSp>
        <p:nvGrpSpPr>
          <p:cNvPr id="678" name="Group"/>
          <p:cNvGrpSpPr/>
          <p:nvPr/>
        </p:nvGrpSpPr>
        <p:grpSpPr>
          <a:xfrm>
            <a:off x="153514" y="4796084"/>
            <a:ext cx="12697772" cy="2678155"/>
            <a:chOff x="0" y="0"/>
            <a:chExt cx="12697770" cy="2678153"/>
          </a:xfrm>
        </p:grpSpPr>
        <p:sp>
          <p:nvSpPr>
            <p:cNvPr id="674" name="Weak Equivalence Principle Violations  Neutrino-Scalar interaction leads to fifth force       x strength gravity. Affects neutrino perturbations."/>
            <p:cNvSpPr txBox="1"/>
            <p:nvPr/>
          </p:nvSpPr>
          <p:spPr>
            <a:xfrm>
              <a:off x="0" y="0"/>
              <a:ext cx="12697771" cy="1498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a:defRPr sz="3200">
                  <a:solidFill>
                    <a:srgbClr val="42508E"/>
                  </a:solidFill>
                  <a:latin typeface="Gill Sans"/>
                  <a:ea typeface="Gill Sans"/>
                  <a:cs typeface="Gill Sans"/>
                  <a:sym typeface="Gill Sans"/>
                </a:defRPr>
              </a:pPr>
              <a:r>
                <a:rPr b="1" u="sng"/>
                <a:t>Weak Equivalence Principle Violations</a:t>
              </a:r>
              <a:r>
                <a:t> </a:t>
              </a:r>
              <a:br/>
              <a:r>
                <a:t>Neutrino-Scalar interaction leads to fifth force       x strength gravity. Affects neutrino perturbations.</a:t>
              </a:r>
            </a:p>
          </p:txBody>
        </p:sp>
        <p:pic>
          <p:nvPicPr>
            <p:cNvPr id="675" name="Image" descr="Image"/>
            <p:cNvPicPr>
              <a:picLocks noChangeAspect="1"/>
            </p:cNvPicPr>
            <p:nvPr/>
          </p:nvPicPr>
          <p:blipFill>
            <a:blip r:embed="rId3"/>
            <a:stretch>
              <a:fillRect/>
            </a:stretch>
          </p:blipFill>
          <p:spPr>
            <a:xfrm>
              <a:off x="7863768" y="539270"/>
              <a:ext cx="582456" cy="436842"/>
            </a:xfrm>
            <a:prstGeom prst="rect">
              <a:avLst/>
            </a:prstGeom>
            <a:ln w="12700" cap="flat">
              <a:noFill/>
              <a:miter lim="400000"/>
            </a:ln>
            <a:effectLst/>
          </p:spPr>
        </p:pic>
        <p:pic>
          <p:nvPicPr>
            <p:cNvPr id="676" name="Image" descr="Image"/>
            <p:cNvPicPr>
              <a:picLocks noChangeAspect="1"/>
            </p:cNvPicPr>
            <p:nvPr/>
          </p:nvPicPr>
          <p:blipFill>
            <a:blip r:embed="rId4"/>
            <a:stretch>
              <a:fillRect/>
            </a:stretch>
          </p:blipFill>
          <p:spPr>
            <a:xfrm>
              <a:off x="281229" y="1891508"/>
              <a:ext cx="6672382" cy="758821"/>
            </a:xfrm>
            <a:prstGeom prst="rect">
              <a:avLst/>
            </a:prstGeom>
            <a:ln w="12700" cap="flat">
              <a:noFill/>
              <a:miter lim="400000"/>
            </a:ln>
            <a:effectLst/>
          </p:spPr>
        </p:pic>
        <p:pic>
          <p:nvPicPr>
            <p:cNvPr id="677" name="Image" descr="Image"/>
            <p:cNvPicPr>
              <a:picLocks noChangeAspect="1"/>
            </p:cNvPicPr>
            <p:nvPr/>
          </p:nvPicPr>
          <p:blipFill>
            <a:blip r:embed="rId5"/>
            <a:stretch>
              <a:fillRect/>
            </a:stretch>
          </p:blipFill>
          <p:spPr>
            <a:xfrm>
              <a:off x="8135463" y="1809334"/>
              <a:ext cx="3674381" cy="868820"/>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1" animBg="1" advAuto="0"/>
      <p:bldP spid="673" grpId="3" animBg="1" advAuto="0"/>
      <p:bldP spid="678"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Summary"/>
          <p:cNvSpPr txBox="1">
            <a:spLocks noGrp="1"/>
          </p:cNvSpPr>
          <p:nvPr>
            <p:ph type="title"/>
          </p:nvPr>
        </p:nvSpPr>
        <p:spPr>
          <a:prstGeom prst="rect">
            <a:avLst/>
          </a:prstGeom>
        </p:spPr>
        <p:txBody>
          <a:bodyPr/>
          <a:lstStyle>
            <a:lvl1pPr defTabSz="368045">
              <a:spcBef>
                <a:spcPts val="1000"/>
              </a:spcBef>
              <a:defRPr sz="4410"/>
            </a:lvl1pPr>
          </a:lstStyle>
          <a:p>
            <a:r>
              <a:t>Summary</a:t>
            </a:r>
          </a:p>
        </p:txBody>
      </p:sp>
      <p:sp>
        <p:nvSpPr>
          <p:cNvPr id="681" name="EDE promising resolution of Hubble tension, but suffers from a    coincidence problem.…"/>
          <p:cNvSpPr txBox="1"/>
          <p:nvPr/>
        </p:nvSpPr>
        <p:spPr>
          <a:xfrm>
            <a:off x="75481" y="1135293"/>
            <a:ext cx="13055601" cy="802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406400">
              <a:buClr>
                <a:srgbClr val="A4325B"/>
              </a:buClr>
              <a:buSzPct val="125000"/>
              <a:buChar char="•"/>
              <a:defRPr sz="3400">
                <a:solidFill>
                  <a:srgbClr val="A4325B"/>
                </a:solidFill>
                <a:uFill>
                  <a:solidFill>
                    <a:srgbClr val="A4325B"/>
                  </a:solidFill>
                </a:uFill>
                <a:latin typeface="Gill Sans"/>
                <a:ea typeface="Gill Sans"/>
                <a:cs typeface="Gill Sans"/>
                <a:sym typeface="Gill Sans"/>
              </a:defRPr>
            </a:pPr>
            <a:r>
              <a:t> EDE promising resolution of Hubble tension, but suffers from a </a:t>
            </a:r>
            <a:br/>
            <a:r>
              <a:t>  coincidence problem.</a:t>
            </a:r>
          </a:p>
          <a:p>
            <a:pPr algn="l" defTabSz="406400">
              <a:buClr>
                <a:srgbClr val="42508E"/>
              </a:buClr>
              <a:buSzPct val="125000"/>
              <a:buChar char="•"/>
              <a:defRPr sz="3400">
                <a:solidFill>
                  <a:srgbClr val="42508E"/>
                </a:solidFill>
                <a:uFill>
                  <a:solidFill>
                    <a:srgbClr val="A4325B"/>
                  </a:solidFill>
                </a:uFill>
                <a:latin typeface="Gill Sans"/>
                <a:ea typeface="Gill Sans"/>
                <a:cs typeface="Gill Sans"/>
                <a:sym typeface="Gill Sans"/>
              </a:defRPr>
            </a:pPr>
            <a:r>
              <a:t> Have proposed two new mechanisms to address this problem, both</a:t>
            </a:r>
            <a:br/>
            <a:r>
              <a:t>  involving coupling to other mass-energy components.</a:t>
            </a:r>
          </a:p>
          <a:p>
            <a:pPr algn="l" defTabSz="406400">
              <a:buClr>
                <a:srgbClr val="A4325B"/>
              </a:buClr>
              <a:buSzPct val="125000"/>
              <a:buChar char="•"/>
              <a:defRPr sz="3400">
                <a:solidFill>
                  <a:srgbClr val="A4325B"/>
                </a:solidFill>
                <a:uFill>
                  <a:solidFill>
                    <a:srgbClr val="A4325B"/>
                  </a:solidFill>
                </a:uFill>
                <a:latin typeface="Gill Sans"/>
                <a:ea typeface="Gill Sans"/>
                <a:cs typeface="Gill Sans"/>
                <a:sym typeface="Gill Sans"/>
              </a:defRPr>
            </a:pPr>
            <a:r>
              <a:t> If EDE scalar is coupled to neutrinos then it receives an energy </a:t>
            </a:r>
            <a:br/>
            <a:r>
              <a:t>  injection when they become non-relativistic - around matter-radiation </a:t>
            </a:r>
            <a:br/>
            <a:r>
              <a:t>  equality for an eV neutrino mass. </a:t>
            </a:r>
          </a:p>
          <a:p>
            <a:pPr algn="l" defTabSz="406400">
              <a:buClr>
                <a:srgbClr val="42508E"/>
              </a:buClr>
              <a:buSzPct val="125000"/>
              <a:buChar char="•"/>
              <a:defRPr sz="3400">
                <a:solidFill>
                  <a:srgbClr val="42508E"/>
                </a:solidFill>
                <a:uFill>
                  <a:solidFill>
                    <a:srgbClr val="A4325B"/>
                  </a:solidFill>
                </a:uFill>
                <a:latin typeface="Gill Sans"/>
                <a:ea typeface="Gill Sans"/>
                <a:cs typeface="Gill Sans"/>
                <a:sym typeface="Gill Sans"/>
              </a:defRPr>
            </a:pPr>
            <a:r>
              <a:t> Displaces scalar up its potential yielding onset of EDE without </a:t>
            </a:r>
            <a:br/>
            <a:r>
              <a:t>  need to tune the scalar's mass.</a:t>
            </a:r>
          </a:p>
          <a:p>
            <a:pPr algn="l" defTabSz="406400">
              <a:buClr>
                <a:srgbClr val="A4325B"/>
              </a:buClr>
              <a:buSzPct val="125000"/>
              <a:buChar char="•"/>
              <a:defRPr sz="3400">
                <a:solidFill>
                  <a:srgbClr val="A4325B"/>
                </a:solidFill>
                <a:uFill>
                  <a:solidFill>
                    <a:srgbClr val="A4325B"/>
                  </a:solidFill>
                </a:uFill>
                <a:latin typeface="Gill Sans"/>
                <a:ea typeface="Gill Sans"/>
                <a:cs typeface="Gill Sans"/>
                <a:sym typeface="Gill Sans"/>
              </a:defRPr>
            </a:pPr>
            <a:r>
              <a:t> Proposal on verge of being excluded by neutrino mass bounds (Planck -   </a:t>
            </a:r>
            <a:br/>
            <a:r>
              <a:t>  m&lt;0.54eV; Planck + lensing + BAO - m&lt;0.12eV (for LCDM).</a:t>
            </a:r>
          </a:p>
          <a:p>
            <a:pPr algn="l" defTabSz="406400">
              <a:buClr>
                <a:srgbClr val="42508E"/>
              </a:buClr>
              <a:buSzPct val="125000"/>
              <a:buChar char="•"/>
              <a:defRPr sz="3400">
                <a:solidFill>
                  <a:srgbClr val="42508E"/>
                </a:solidFill>
                <a:uFill>
                  <a:solidFill>
                    <a:srgbClr val="A4325B"/>
                  </a:solidFill>
                </a:uFill>
                <a:latin typeface="Gill Sans"/>
                <a:ea typeface="Gill Sans"/>
                <a:cs typeface="Gill Sans"/>
                <a:sym typeface="Gill Sans"/>
              </a:defRPr>
            </a:pPr>
            <a:r>
              <a:t> Full MCMC analysis underway (complete this year) - crucial to </a:t>
            </a:r>
            <a:br/>
            <a:r>
              <a:t>  understand the fit our models have to joint cosmological datasets. </a:t>
            </a:r>
          </a:p>
          <a:p>
            <a:pPr algn="l" defTabSz="406400">
              <a:buClr>
                <a:srgbClr val="42508E"/>
              </a:buClr>
              <a:buSzPct val="125000"/>
              <a:buChar char="•"/>
              <a:defRPr sz="3400">
                <a:solidFill>
                  <a:srgbClr val="A4325B"/>
                </a:solidFill>
                <a:uFill>
                  <a:solidFill>
                    <a:srgbClr val="A4325B"/>
                  </a:solidFill>
                </a:uFill>
                <a:latin typeface="Gill Sans"/>
                <a:ea typeface="Gill Sans"/>
                <a:cs typeface="Gill Sans"/>
                <a:sym typeface="Gill Sans"/>
              </a:defRPr>
            </a:pPr>
            <a:r>
              <a:rPr>
                <a:solidFill>
                  <a:srgbClr val="42508E"/>
                </a:solidFill>
              </a:rPr>
              <a:t> </a:t>
            </a:r>
            <a:r>
              <a:t>As with other suggestions of new physics, we might expect that it does</a:t>
            </a:r>
            <a:br/>
            <a:r>
              <a:t>  not exist in a vacuum. These are first attempts to understand the</a:t>
            </a:r>
            <a:br/>
            <a:r>
              <a:t>  consequences of coupling to other matter.</a:t>
            </a:r>
          </a:p>
        </p:txBody>
      </p:sp>
      <p:sp>
        <p:nvSpPr>
          <p:cNvPr id="682" name="Thank You!"/>
          <p:cNvSpPr txBox="1"/>
          <p:nvPr/>
        </p:nvSpPr>
        <p:spPr>
          <a:xfrm>
            <a:off x="9153055" y="8780693"/>
            <a:ext cx="3576321"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nchor="ctr">
            <a:spAutoFit/>
          </a:bodyPr>
          <a:lstStyle>
            <a:lvl1pPr defTabSz="406400">
              <a:defRPr sz="4400">
                <a:solidFill>
                  <a:srgbClr val="A4325B"/>
                </a:solidFill>
                <a:latin typeface="Gill Sans"/>
                <a:ea typeface="Gill Sans"/>
                <a:cs typeface="Gill Sans"/>
                <a:sym typeface="Gill Sans"/>
              </a:defRPr>
            </a:lvl1pPr>
          </a:lstStyle>
          <a:p>
            <a:r>
              <a:rPr dirty="0"/>
              <a:t>Thank You!</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8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8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8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8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68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681">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iterate>
                                    <p:tmAbs val="0"/>
                                  </p:iterate>
                                  <p:childTnLst>
                                    <p:set>
                                      <p:cBhvr>
                                        <p:cTn id="36" fill="hold"/>
                                        <p:tgtEl>
                                          <p:spTgt spid="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 grpId="1" build="p" bldLvl="5" animBg="1" advAuto="0"/>
      <p:bldP spid="682"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M. Carrillo González and M.T., “Field Theories and Fluids for an Interacting Dark Sector” Phys. Rev. D97 (2018) no.4, 043508 [arXiv:1705.04737]…"/>
          <p:cNvSpPr txBox="1"/>
          <p:nvPr/>
        </p:nvSpPr>
        <p:spPr>
          <a:xfrm>
            <a:off x="344203" y="1919956"/>
            <a:ext cx="12316394" cy="5701561"/>
          </a:xfrm>
          <a:prstGeom prst="rect">
            <a:avLst/>
          </a:prstGeom>
          <a:ln w="63500">
            <a:solidFill>
              <a:srgbClr val="A4325B"/>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spAutoFit/>
          </a:bodyPr>
          <a:lstStyle/>
          <a:p>
            <a:pPr marL="228600" indent="-228600" algn="l" defTabSz="577991">
              <a:buSzPct val="100000"/>
              <a:buChar char="•"/>
              <a:defRPr sz="2100" i="1">
                <a:solidFill>
                  <a:srgbClr val="A4325B"/>
                </a:solidFill>
                <a:uFill>
                  <a:solidFill>
                    <a:srgbClr val="A4325B"/>
                  </a:solidFill>
                </a:uFill>
                <a:latin typeface="Gill Sans"/>
                <a:ea typeface="Gill Sans"/>
                <a:cs typeface="Gill Sans"/>
                <a:sym typeface="Gill Sans"/>
              </a:defRPr>
            </a:pPr>
            <a:r>
              <a:rPr sz="2000" i="0" dirty="0"/>
              <a:t>M. Carrillo González and M.T., </a:t>
            </a:r>
            <a:r>
              <a:rPr sz="2000" dirty="0"/>
              <a:t>“Field Theories and Fluids for an Interacting Dark Sector”</a:t>
            </a:r>
            <a:br>
              <a:rPr sz="2000" dirty="0"/>
            </a:br>
            <a:r>
              <a:rPr sz="2000" i="0" dirty="0"/>
              <a:t>Phys. Rev. </a:t>
            </a:r>
            <a:r>
              <a:rPr sz="2000" b="1" i="0" dirty="0"/>
              <a:t>D97</a:t>
            </a:r>
            <a:r>
              <a:rPr sz="2000" i="0" dirty="0"/>
              <a:t> (2018) no.4, 043508 [arXiv:1705.04737]</a:t>
            </a:r>
            <a:br>
              <a:rPr sz="2000" i="0" dirty="0"/>
            </a:br>
            <a:endParaRPr sz="2000" i="0" dirty="0"/>
          </a:p>
          <a:p>
            <a:pPr marL="228600" indent="-228600" algn="l" defTabSz="577991">
              <a:buSzPct val="100000"/>
              <a:buChar char="•"/>
              <a:defRPr sz="2100" i="1">
                <a:solidFill>
                  <a:srgbClr val="A4325B"/>
                </a:solidFill>
                <a:uFill>
                  <a:solidFill>
                    <a:srgbClr val="A4325B"/>
                  </a:solidFill>
                </a:uFill>
                <a:latin typeface="Gill Sans"/>
                <a:ea typeface="Gill Sans"/>
                <a:cs typeface="Gill Sans"/>
                <a:sym typeface="Gill Sans"/>
              </a:defRPr>
            </a:pPr>
            <a:r>
              <a:rPr sz="2000" i="0" dirty="0"/>
              <a:t>V. Miranda, M. Carrillo González,  E. Krause and M.T., </a:t>
            </a:r>
            <a:r>
              <a:rPr sz="2000" dirty="0"/>
              <a:t>“Finding structure in the dark: coupled dark energy, weak lensing, and the mildly nonlinear regime”</a:t>
            </a:r>
            <a:br>
              <a:rPr sz="2000" dirty="0"/>
            </a:br>
            <a:r>
              <a:rPr sz="2000" i="0" dirty="0"/>
              <a:t>Phys. Rev. </a:t>
            </a:r>
            <a:r>
              <a:rPr sz="2000" b="1" i="0" dirty="0"/>
              <a:t>D97</a:t>
            </a:r>
            <a:r>
              <a:rPr sz="2000" i="0" dirty="0"/>
              <a:t> (2018) no.6, 063511 [arXiv:1707.05694]</a:t>
            </a:r>
            <a:br>
              <a:rPr sz="2000" dirty="0"/>
            </a:br>
            <a:endParaRPr sz="2000" dirty="0"/>
          </a:p>
          <a:p>
            <a:pPr marL="228600" indent="-228600" algn="l" defTabSz="577991">
              <a:buSzPct val="100000"/>
              <a:buChar char="•"/>
              <a:defRPr sz="2100" i="1">
                <a:solidFill>
                  <a:srgbClr val="A4325B"/>
                </a:solidFill>
                <a:uFill>
                  <a:solidFill>
                    <a:srgbClr val="A4325B"/>
                  </a:solidFill>
                </a:uFill>
                <a:latin typeface="Gill Sans"/>
                <a:ea typeface="Gill Sans"/>
                <a:cs typeface="Gill Sans"/>
                <a:sym typeface="Gill Sans"/>
              </a:defRPr>
            </a:pPr>
            <a:r>
              <a:rPr sz="2000" i="0" dirty="0"/>
              <a:t>J. </a:t>
            </a:r>
            <a:r>
              <a:rPr sz="2000" i="0" dirty="0" err="1"/>
              <a:t>Sakstein</a:t>
            </a:r>
            <a:r>
              <a:rPr sz="2000" i="0" dirty="0"/>
              <a:t> and M. T.</a:t>
            </a:r>
            <a:r>
              <a:rPr sz="2000" dirty="0"/>
              <a:t>, “Early dark energy from massive neutrinos -- a natural resolution of the Hubble tension,” </a:t>
            </a:r>
            <a:br>
              <a:rPr sz="2000" dirty="0"/>
            </a:br>
            <a:r>
              <a:rPr sz="2000" i="0" dirty="0"/>
              <a:t>Phys. Rev. Lett.</a:t>
            </a:r>
            <a:r>
              <a:rPr sz="2000" dirty="0"/>
              <a:t> </a:t>
            </a:r>
            <a:r>
              <a:rPr sz="2000" b="1" i="0" dirty="0"/>
              <a:t>124</a:t>
            </a:r>
            <a:r>
              <a:rPr sz="2000" dirty="0"/>
              <a:t> </a:t>
            </a:r>
            <a:r>
              <a:rPr sz="2000" i="0" dirty="0"/>
              <a:t>(2020) no.16, 161301, [arXiv:1911.11760].</a:t>
            </a:r>
            <a:br>
              <a:rPr sz="2000" i="0" dirty="0"/>
            </a:br>
            <a:endParaRPr sz="2000" i="0" dirty="0"/>
          </a:p>
          <a:p>
            <a:pPr marL="228600" indent="-228600" algn="l" defTabSz="577991">
              <a:buSzPct val="100000"/>
              <a:buChar char="•"/>
              <a:defRPr sz="2100" i="1">
                <a:solidFill>
                  <a:srgbClr val="A4325B"/>
                </a:solidFill>
                <a:uFill>
                  <a:solidFill>
                    <a:srgbClr val="A4325B"/>
                  </a:solidFill>
                </a:uFill>
                <a:latin typeface="Gill Sans"/>
                <a:ea typeface="Gill Sans"/>
                <a:cs typeface="Gill Sans"/>
                <a:sym typeface="Gill Sans"/>
              </a:defRPr>
            </a:pPr>
            <a:r>
              <a:rPr sz="2000" i="0" dirty="0"/>
              <a:t>M. Carrillo Gonzalez, Q. Liang, J. </a:t>
            </a:r>
            <a:r>
              <a:rPr sz="2000" i="0" dirty="0" err="1"/>
              <a:t>Sakstein</a:t>
            </a:r>
            <a:r>
              <a:rPr sz="2000" i="0" dirty="0"/>
              <a:t> and M. T.</a:t>
            </a:r>
            <a:r>
              <a:rPr sz="2000" dirty="0"/>
              <a:t>, “Neutrino-Assisted Early Dark Energy: Theory and Cosmology,”</a:t>
            </a:r>
            <a:br>
              <a:rPr sz="2000" dirty="0"/>
            </a:br>
            <a:r>
              <a:rPr sz="2000" i="0" dirty="0"/>
              <a:t>JCAP</a:t>
            </a:r>
            <a:r>
              <a:rPr sz="2000" dirty="0"/>
              <a:t> </a:t>
            </a:r>
            <a:r>
              <a:rPr sz="2000" b="1" dirty="0"/>
              <a:t>04</a:t>
            </a:r>
            <a:r>
              <a:rPr sz="2000" dirty="0"/>
              <a:t>, 063 (2021), </a:t>
            </a:r>
            <a:r>
              <a:rPr sz="2000" i="0" dirty="0"/>
              <a:t>[arXiv:2011.09895]</a:t>
            </a:r>
            <a:br>
              <a:rPr sz="2000" i="0" dirty="0"/>
            </a:br>
            <a:endParaRPr sz="2000" i="0" dirty="0"/>
          </a:p>
          <a:p>
            <a:pPr marL="228600" indent="-228600" algn="l" defTabSz="577991">
              <a:buSzPct val="100000"/>
              <a:buChar char="•"/>
              <a:defRPr sz="2100" i="1">
                <a:solidFill>
                  <a:srgbClr val="A4325B"/>
                </a:solidFill>
                <a:uFill>
                  <a:solidFill>
                    <a:srgbClr val="A4325B"/>
                  </a:solidFill>
                </a:uFill>
                <a:latin typeface="Gill Sans"/>
                <a:ea typeface="Gill Sans"/>
                <a:cs typeface="Gill Sans"/>
                <a:sym typeface="Gill Sans"/>
              </a:defRPr>
            </a:pPr>
            <a:r>
              <a:rPr sz="2000" i="0" dirty="0"/>
              <a:t>T. </a:t>
            </a:r>
            <a:r>
              <a:rPr sz="2000" i="0" dirty="0" err="1"/>
              <a:t>Karwal</a:t>
            </a:r>
            <a:r>
              <a:rPr sz="2000" i="0" dirty="0"/>
              <a:t>, M. </a:t>
            </a:r>
            <a:r>
              <a:rPr sz="2000" i="0" dirty="0" err="1"/>
              <a:t>Raveri</a:t>
            </a:r>
            <a:r>
              <a:rPr sz="2000" i="0" dirty="0"/>
              <a:t>, B. Jain, J. Khoury and M. T., “C</a:t>
            </a:r>
            <a:r>
              <a:rPr sz="2000" dirty="0"/>
              <a:t>hameleon Early Dark Energy and the Hubble Tension</a:t>
            </a:r>
            <a:r>
              <a:rPr sz="2000" i="0" dirty="0"/>
              <a:t>,”</a:t>
            </a:r>
            <a:br>
              <a:rPr sz="2000" i="0" dirty="0"/>
            </a:br>
            <a:r>
              <a:rPr sz="2000" i="0" dirty="0"/>
              <a:t>Phys. Rev. </a:t>
            </a:r>
            <a:r>
              <a:rPr sz="2000" b="1" i="0" dirty="0"/>
              <a:t>D105</a:t>
            </a:r>
            <a:r>
              <a:rPr sz="2000" i="0" dirty="0"/>
              <a:t> (2022) 6, 063535 [arXiv:2106.13290]</a:t>
            </a:r>
            <a:br>
              <a:rPr sz="2000" i="0" dirty="0"/>
            </a:br>
            <a:endParaRPr sz="2000" i="0" dirty="0"/>
          </a:p>
          <a:p>
            <a:pPr marL="228600" indent="-228600" algn="l" defTabSz="577991">
              <a:buSzPct val="100000"/>
              <a:buChar char="•"/>
              <a:defRPr sz="2100" i="1">
                <a:solidFill>
                  <a:srgbClr val="A4325B"/>
                </a:solidFill>
                <a:uFill>
                  <a:solidFill>
                    <a:srgbClr val="A4325B"/>
                  </a:solidFill>
                </a:uFill>
                <a:latin typeface="Gill Sans"/>
                <a:ea typeface="Gill Sans"/>
                <a:cs typeface="Gill Sans"/>
                <a:sym typeface="Gill Sans"/>
              </a:defRPr>
            </a:pPr>
            <a:r>
              <a:rPr sz="2000" i="0" dirty="0"/>
              <a:t>M. Carrillo Gonzalez, Q. Liang, J. </a:t>
            </a:r>
            <a:r>
              <a:rPr sz="2000" i="0" dirty="0" err="1"/>
              <a:t>Sakstein</a:t>
            </a:r>
            <a:r>
              <a:rPr sz="2000" i="0" dirty="0"/>
              <a:t> and M. T. , “</a:t>
            </a:r>
            <a:r>
              <a:rPr sz="2000" dirty="0"/>
              <a:t>Neutrino-Assisted Early Dark Energy is a Natural Resolution of the Hubble Tension</a:t>
            </a:r>
            <a:r>
              <a:rPr sz="2000" i="0" dirty="0"/>
              <a:t>,” [arXiv:2302.09091]</a:t>
            </a:r>
          </a:p>
        </p:txBody>
      </p:sp>
      <p:pic>
        <p:nvPicPr>
          <p:cNvPr id="685" name="Mariana.jpg" descr="Mariana.jpg"/>
          <p:cNvPicPr>
            <a:picLocks noChangeAspect="1"/>
          </p:cNvPicPr>
          <p:nvPr/>
        </p:nvPicPr>
        <p:blipFill>
          <a:blip r:embed="rId2"/>
          <a:stretch>
            <a:fillRect/>
          </a:stretch>
        </p:blipFill>
        <p:spPr>
          <a:xfrm>
            <a:off x="710607" y="17297"/>
            <a:ext cx="2635205" cy="1763334"/>
          </a:xfrm>
          <a:prstGeom prst="rect">
            <a:avLst/>
          </a:prstGeom>
          <a:ln w="12700">
            <a:miter lim="400000"/>
          </a:ln>
        </p:spPr>
      </p:pic>
      <p:pic>
        <p:nvPicPr>
          <p:cNvPr id="686" name="vivian1.jpg" descr="vivian1.jpg"/>
          <p:cNvPicPr>
            <a:picLocks noChangeAspect="1"/>
          </p:cNvPicPr>
          <p:nvPr/>
        </p:nvPicPr>
        <p:blipFill>
          <a:blip r:embed="rId3"/>
          <a:stretch>
            <a:fillRect/>
          </a:stretch>
        </p:blipFill>
        <p:spPr>
          <a:xfrm>
            <a:off x="4663381" y="-1861"/>
            <a:ext cx="1404627" cy="1788499"/>
          </a:xfrm>
          <a:prstGeom prst="rect">
            <a:avLst/>
          </a:prstGeom>
          <a:ln w="12700">
            <a:miter lim="400000"/>
          </a:ln>
        </p:spPr>
      </p:pic>
      <p:pic>
        <p:nvPicPr>
          <p:cNvPr id="687" name="Krause.jpg" descr="Krause.jpg"/>
          <p:cNvPicPr>
            <a:picLocks noChangeAspect="1"/>
          </p:cNvPicPr>
          <p:nvPr/>
        </p:nvPicPr>
        <p:blipFill>
          <a:blip r:embed="rId4"/>
          <a:stretch>
            <a:fillRect/>
          </a:stretch>
        </p:blipFill>
        <p:spPr>
          <a:xfrm>
            <a:off x="7672342" y="-1861"/>
            <a:ext cx="1404626" cy="1788499"/>
          </a:xfrm>
          <a:prstGeom prst="rect">
            <a:avLst/>
          </a:prstGeom>
          <a:ln w="12700">
            <a:miter lim="400000"/>
          </a:ln>
        </p:spPr>
      </p:pic>
      <p:pic>
        <p:nvPicPr>
          <p:cNvPr id="688" name="Jeremy.png" descr="Jeremy.png"/>
          <p:cNvPicPr>
            <a:picLocks noChangeAspect="1"/>
          </p:cNvPicPr>
          <p:nvPr/>
        </p:nvPicPr>
        <p:blipFill>
          <a:blip r:embed="rId5"/>
          <a:stretch>
            <a:fillRect/>
          </a:stretch>
        </p:blipFill>
        <p:spPr>
          <a:xfrm>
            <a:off x="10681461" y="-23680"/>
            <a:ext cx="1483583" cy="1832136"/>
          </a:xfrm>
          <a:prstGeom prst="rect">
            <a:avLst/>
          </a:prstGeom>
          <a:ln w="12700">
            <a:miter lim="400000"/>
          </a:ln>
        </p:spPr>
      </p:pic>
      <p:pic>
        <p:nvPicPr>
          <p:cNvPr id="689" name="Qiuyue_Liang.png" descr="Qiuyue_Liang.png"/>
          <p:cNvPicPr>
            <a:picLocks noChangeAspect="1"/>
          </p:cNvPicPr>
          <p:nvPr/>
        </p:nvPicPr>
        <p:blipFill>
          <a:blip r:embed="rId6"/>
          <a:stretch>
            <a:fillRect/>
          </a:stretch>
        </p:blipFill>
        <p:spPr>
          <a:xfrm>
            <a:off x="1020459" y="7731448"/>
            <a:ext cx="1515196" cy="2003264"/>
          </a:xfrm>
          <a:prstGeom prst="rect">
            <a:avLst/>
          </a:prstGeom>
          <a:ln w="12700">
            <a:miter lim="400000"/>
          </a:ln>
        </p:spPr>
      </p:pic>
      <p:pic>
        <p:nvPicPr>
          <p:cNvPr id="690" name="Bhuv Jain new.jpg" descr="Bhuv Jain new.jpg"/>
          <p:cNvPicPr>
            <a:picLocks noChangeAspect="1"/>
          </p:cNvPicPr>
          <p:nvPr/>
        </p:nvPicPr>
        <p:blipFill>
          <a:blip r:embed="rId7"/>
          <a:stretch>
            <a:fillRect/>
          </a:stretch>
        </p:blipFill>
        <p:spPr>
          <a:xfrm>
            <a:off x="8334508" y="7728091"/>
            <a:ext cx="1502474" cy="1986443"/>
          </a:xfrm>
          <a:prstGeom prst="rect">
            <a:avLst/>
          </a:prstGeom>
          <a:ln w="12700">
            <a:miter lim="400000"/>
          </a:ln>
        </p:spPr>
      </p:pic>
      <p:pic>
        <p:nvPicPr>
          <p:cNvPr id="691" name="khoury_new.jpg" descr="khoury_new.jpg"/>
          <p:cNvPicPr>
            <a:picLocks noChangeAspect="1"/>
          </p:cNvPicPr>
          <p:nvPr/>
        </p:nvPicPr>
        <p:blipFill>
          <a:blip r:embed="rId8"/>
          <a:stretch>
            <a:fillRect/>
          </a:stretch>
        </p:blipFill>
        <p:spPr>
          <a:xfrm>
            <a:off x="10672016" y="7739858"/>
            <a:ext cx="1502474" cy="1986444"/>
          </a:xfrm>
          <a:prstGeom prst="rect">
            <a:avLst/>
          </a:prstGeom>
          <a:ln w="12700">
            <a:miter lim="400000"/>
          </a:ln>
        </p:spPr>
      </p:pic>
      <p:pic>
        <p:nvPicPr>
          <p:cNvPr id="692" name="Marco.jpg" descr="Marco.jpg"/>
          <p:cNvPicPr>
            <a:picLocks noChangeAspect="1"/>
          </p:cNvPicPr>
          <p:nvPr/>
        </p:nvPicPr>
        <p:blipFill>
          <a:blip r:embed="rId9"/>
          <a:stretch>
            <a:fillRect/>
          </a:stretch>
        </p:blipFill>
        <p:spPr>
          <a:xfrm>
            <a:off x="5607958" y="7728091"/>
            <a:ext cx="1994148" cy="1994148"/>
          </a:xfrm>
          <a:prstGeom prst="rect">
            <a:avLst/>
          </a:prstGeom>
          <a:ln w="12700">
            <a:miter lim="400000"/>
          </a:ln>
        </p:spPr>
      </p:pic>
      <p:pic>
        <p:nvPicPr>
          <p:cNvPr id="693" name="Tanvi.jpg" descr="Tanvi.jpg"/>
          <p:cNvPicPr>
            <a:picLocks noChangeAspect="1"/>
          </p:cNvPicPr>
          <p:nvPr/>
        </p:nvPicPr>
        <p:blipFill>
          <a:blip r:embed="rId10"/>
          <a:stretch>
            <a:fillRect/>
          </a:stretch>
        </p:blipFill>
        <p:spPr>
          <a:xfrm>
            <a:off x="3353565" y="7783482"/>
            <a:ext cx="1436482" cy="189919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he H0 Problem"/>
          <p:cNvSpPr txBox="1">
            <a:spLocks noGrp="1"/>
          </p:cNvSpPr>
          <p:nvPr>
            <p:ph type="title"/>
          </p:nvPr>
        </p:nvSpPr>
        <p:spPr>
          <a:prstGeom prst="rect">
            <a:avLst/>
          </a:prstGeom>
        </p:spPr>
        <p:txBody>
          <a:bodyPr/>
          <a:lstStyle/>
          <a:p>
            <a:pPr defTabSz="356362">
              <a:spcBef>
                <a:spcPts val="900"/>
              </a:spcBef>
              <a:defRPr sz="4270"/>
            </a:pPr>
            <a:r>
              <a:t>The H</a:t>
            </a:r>
            <a:r>
              <a:rPr baseline="-5999"/>
              <a:t>0</a:t>
            </a:r>
            <a:r>
              <a:t> Problem</a:t>
            </a:r>
          </a:p>
        </p:txBody>
      </p:sp>
      <p:sp>
        <p:nvSpPr>
          <p:cNvPr id="400" name="Standard cosmological model explains most observations, but several anomalies and tensions have been found between datasets…"/>
          <p:cNvSpPr txBox="1"/>
          <p:nvPr/>
        </p:nvSpPr>
        <p:spPr>
          <a:xfrm>
            <a:off x="139095" y="1114348"/>
            <a:ext cx="12726611" cy="479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p>
            <a:pPr marL="228600" indent="-228600" algn="l" defTabSz="406400">
              <a:buSzPct val="100000"/>
              <a:buChar char="•"/>
              <a:defRPr sz="3600">
                <a:solidFill>
                  <a:srgbClr val="42508E"/>
                </a:solidFill>
                <a:uFill>
                  <a:solidFill>
                    <a:srgbClr val="42508E"/>
                  </a:solidFill>
                </a:uFill>
                <a:latin typeface="Gill Sans"/>
                <a:ea typeface="Gill Sans"/>
                <a:cs typeface="Gill Sans"/>
                <a:sym typeface="Gill Sans"/>
              </a:defRPr>
            </a:pPr>
            <a:r>
              <a:t>Standard cosmological model explains most observations, but several anomalies and tensions have been found between datasets</a:t>
            </a:r>
            <a:br/>
            <a:br/>
            <a:br/>
            <a:br/>
            <a:r>
              <a:t> </a:t>
            </a:r>
          </a:p>
          <a:p>
            <a:pPr marL="228600" indent="-228600" algn="l" defTabSz="406400">
              <a:buSzPct val="100000"/>
              <a:buChar char="•"/>
              <a:defRPr sz="3600">
                <a:solidFill>
                  <a:srgbClr val="42508E"/>
                </a:solidFill>
                <a:uFill>
                  <a:solidFill>
                    <a:srgbClr val="42508E"/>
                  </a:solidFill>
                </a:uFill>
                <a:latin typeface="Gill Sans"/>
                <a:ea typeface="Gill Sans"/>
                <a:cs typeface="Gill Sans"/>
                <a:sym typeface="Gill Sans"/>
              </a:defRPr>
            </a:pPr>
            <a:r>
              <a:rPr u="sng"/>
              <a:t>May</a:t>
            </a:r>
            <a:r>
              <a:t> point to the presence of new physics.</a:t>
            </a:r>
          </a:p>
          <a:p>
            <a:pPr marL="228600" indent="-228600" algn="l" defTabSz="406400">
              <a:buSzPct val="100000"/>
              <a:buChar char="•"/>
              <a:defRPr sz="3600">
                <a:solidFill>
                  <a:srgbClr val="42508E"/>
                </a:solidFill>
                <a:uFill>
                  <a:solidFill>
                    <a:srgbClr val="42508E"/>
                  </a:solidFill>
                </a:uFill>
                <a:latin typeface="Gill Sans"/>
                <a:ea typeface="Gill Sans"/>
                <a:cs typeface="Gill Sans"/>
                <a:sym typeface="Gill Sans"/>
              </a:defRPr>
            </a:pPr>
            <a:r>
              <a:t>One much-discussed discrepancy is between measurements of the Hubble parameter at different redshifts.</a:t>
            </a:r>
          </a:p>
        </p:txBody>
      </p:sp>
      <p:sp>
        <p:nvSpPr>
          <p:cNvPr id="401" name="Local measurement obtained by observing Cepheid variables"/>
          <p:cNvSpPr txBox="1"/>
          <p:nvPr/>
        </p:nvSpPr>
        <p:spPr>
          <a:xfrm>
            <a:off x="139095" y="6220012"/>
            <a:ext cx="12726611" cy="629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marL="228600" indent="-228600" algn="l" defTabSz="406400">
              <a:buSzPct val="100000"/>
              <a:buChar char="•"/>
              <a:defRPr sz="3600">
                <a:solidFill>
                  <a:srgbClr val="A4325B"/>
                </a:solidFill>
                <a:uFill>
                  <a:solidFill>
                    <a:srgbClr val="42508E"/>
                  </a:solidFill>
                </a:uFill>
                <a:latin typeface="Gill Sans"/>
                <a:ea typeface="Gill Sans"/>
                <a:cs typeface="Gill Sans"/>
                <a:sym typeface="Gill Sans"/>
              </a:defRPr>
            </a:lvl1pPr>
          </a:lstStyle>
          <a:p>
            <a:r>
              <a:t>Local measurement obtained by observing Cepheid variables</a:t>
            </a:r>
          </a:p>
        </p:txBody>
      </p:sp>
      <p:sp>
        <p:nvSpPr>
          <p:cNvPr id="402" name="Planck data estimate (LCDM, three 0.06eV neutrinos)"/>
          <p:cNvSpPr txBox="1"/>
          <p:nvPr/>
        </p:nvSpPr>
        <p:spPr>
          <a:xfrm>
            <a:off x="139095" y="7464751"/>
            <a:ext cx="12726611" cy="629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marL="228600" indent="-228600" algn="l" defTabSz="406400">
              <a:buSzPct val="100000"/>
              <a:buChar char="•"/>
              <a:defRPr sz="3600">
                <a:solidFill>
                  <a:srgbClr val="A4325B"/>
                </a:solidFill>
                <a:uFill>
                  <a:solidFill>
                    <a:srgbClr val="42508E"/>
                  </a:solidFill>
                </a:uFill>
                <a:latin typeface="Gill Sans"/>
                <a:ea typeface="Gill Sans"/>
                <a:cs typeface="Gill Sans"/>
                <a:sym typeface="Gill Sans"/>
              </a:defRPr>
            </a:lvl1pPr>
          </a:lstStyle>
          <a:p>
            <a:r>
              <a:t>Planck data estimate (LCDM, three 0.06eV neutrinos)</a:t>
            </a:r>
          </a:p>
        </p:txBody>
      </p:sp>
      <p:sp>
        <p:nvSpPr>
          <p:cNvPr id="403" name="[Riess et al. (2019)]"/>
          <p:cNvSpPr txBox="1"/>
          <p:nvPr/>
        </p:nvSpPr>
        <p:spPr>
          <a:xfrm>
            <a:off x="8035425" y="6995331"/>
            <a:ext cx="1854345"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5155" marR="45155" algn="l" defTabSz="1016000">
              <a:buClr>
                <a:srgbClr val="00A500"/>
              </a:buClr>
              <a:buFont typeface="Verdana"/>
              <a:defRPr sz="1600">
                <a:solidFill>
                  <a:srgbClr val="A4325B"/>
                </a:solidFill>
                <a:uFill>
                  <a:solidFill>
                    <a:srgbClr val="A4325B"/>
                  </a:solidFill>
                </a:uFill>
                <a:latin typeface="Gill Sans"/>
                <a:ea typeface="Gill Sans"/>
                <a:cs typeface="Gill Sans"/>
                <a:sym typeface="Gill Sans"/>
              </a:defRPr>
            </a:lvl1pPr>
          </a:lstStyle>
          <a:p>
            <a:r>
              <a:t>[Riess et al. (2019)]</a:t>
            </a:r>
          </a:p>
        </p:txBody>
      </p:sp>
      <p:sp>
        <p:nvSpPr>
          <p:cNvPr id="404" name="[Planck (2018)]"/>
          <p:cNvSpPr txBox="1"/>
          <p:nvPr/>
        </p:nvSpPr>
        <p:spPr>
          <a:xfrm>
            <a:off x="8269268" y="8271031"/>
            <a:ext cx="1621635"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5155" marR="45155" algn="l" defTabSz="1016000">
              <a:buClr>
                <a:srgbClr val="00A500"/>
              </a:buClr>
              <a:buFont typeface="Verdana"/>
              <a:defRPr sz="1600">
                <a:solidFill>
                  <a:srgbClr val="A4325B"/>
                </a:solidFill>
                <a:uFill>
                  <a:solidFill>
                    <a:srgbClr val="A4325B"/>
                  </a:solidFill>
                </a:uFill>
                <a:latin typeface="Gill Sans"/>
                <a:ea typeface="Gill Sans"/>
                <a:cs typeface="Gill Sans"/>
                <a:sym typeface="Gill Sans"/>
              </a:defRPr>
            </a:lvl1pPr>
          </a:lstStyle>
          <a:p>
            <a:r>
              <a:t>[Planck (2018)]</a:t>
            </a:r>
          </a:p>
        </p:txBody>
      </p:sp>
      <p:pic>
        <p:nvPicPr>
          <p:cNvPr id="405" name="Image" descr="Image"/>
          <p:cNvPicPr>
            <a:picLocks noChangeAspect="1"/>
          </p:cNvPicPr>
          <p:nvPr/>
        </p:nvPicPr>
        <p:blipFill>
          <a:blip r:embed="rId2"/>
          <a:stretch>
            <a:fillRect/>
          </a:stretch>
        </p:blipFill>
        <p:spPr>
          <a:xfrm>
            <a:off x="2355456" y="6969441"/>
            <a:ext cx="5410201" cy="469901"/>
          </a:xfrm>
          <a:prstGeom prst="rect">
            <a:avLst/>
          </a:prstGeom>
          <a:ln w="12700">
            <a:miter lim="400000"/>
          </a:ln>
        </p:spPr>
      </p:pic>
      <p:pic>
        <p:nvPicPr>
          <p:cNvPr id="406" name="Image" descr="Image"/>
          <p:cNvPicPr>
            <a:picLocks noChangeAspect="1"/>
          </p:cNvPicPr>
          <p:nvPr/>
        </p:nvPicPr>
        <p:blipFill>
          <a:blip r:embed="rId3"/>
          <a:stretch>
            <a:fillRect/>
          </a:stretch>
        </p:blipFill>
        <p:spPr>
          <a:xfrm>
            <a:off x="2345131" y="8252259"/>
            <a:ext cx="5867401" cy="469901"/>
          </a:xfrm>
          <a:prstGeom prst="rect">
            <a:avLst/>
          </a:prstGeom>
          <a:ln w="12700">
            <a:miter lim="400000"/>
          </a:ln>
        </p:spPr>
      </p:pic>
      <p:sp>
        <p:nvSpPr>
          <p:cNvPr id="407" name="This is a tension of            and it doesn’t seem to be going away!!!"/>
          <p:cNvSpPr txBox="1"/>
          <p:nvPr/>
        </p:nvSpPr>
        <p:spPr>
          <a:xfrm>
            <a:off x="139095" y="8741885"/>
            <a:ext cx="12726611" cy="629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marL="228600" indent="-228600" algn="l" defTabSz="406400">
              <a:buSzPct val="100000"/>
              <a:buChar char="•"/>
              <a:defRPr sz="3600">
                <a:solidFill>
                  <a:srgbClr val="42508E"/>
                </a:solidFill>
                <a:uFill>
                  <a:solidFill>
                    <a:srgbClr val="42508E"/>
                  </a:solidFill>
                </a:uFill>
                <a:latin typeface="Gill Sans"/>
                <a:ea typeface="Gill Sans"/>
                <a:cs typeface="Gill Sans"/>
                <a:sym typeface="Gill Sans"/>
              </a:defRPr>
            </a:lvl1pPr>
          </a:lstStyle>
          <a:p>
            <a:r>
              <a:t>This is a tension of            and it doesn’t seem to be going away!!!</a:t>
            </a:r>
          </a:p>
        </p:txBody>
      </p:sp>
      <p:pic>
        <p:nvPicPr>
          <p:cNvPr id="408" name="Image" descr="Image"/>
          <p:cNvPicPr>
            <a:picLocks noChangeAspect="1"/>
          </p:cNvPicPr>
          <p:nvPr/>
        </p:nvPicPr>
        <p:blipFill>
          <a:blip r:embed="rId4"/>
          <a:stretch>
            <a:fillRect/>
          </a:stretch>
        </p:blipFill>
        <p:spPr>
          <a:xfrm>
            <a:off x="4173280" y="8862912"/>
            <a:ext cx="1146173" cy="387020"/>
          </a:xfrm>
          <a:prstGeom prst="rect">
            <a:avLst/>
          </a:prstGeom>
          <a:ln w="12700">
            <a:miter lim="400000"/>
          </a:ln>
        </p:spPr>
      </p:pic>
      <p:pic>
        <p:nvPicPr>
          <p:cNvPr id="409" name="h0.png" descr="h0.png"/>
          <p:cNvPicPr>
            <a:picLocks noChangeAspect="1"/>
          </p:cNvPicPr>
          <p:nvPr/>
        </p:nvPicPr>
        <p:blipFill>
          <a:blip r:embed="rId5"/>
          <a:stretch>
            <a:fillRect/>
          </a:stretch>
        </p:blipFill>
        <p:spPr>
          <a:xfrm>
            <a:off x="774746" y="2231041"/>
            <a:ext cx="2882753" cy="2096174"/>
          </a:xfrm>
          <a:prstGeom prst="rect">
            <a:avLst/>
          </a:prstGeom>
          <a:ln w="12700">
            <a:miter lim="400000"/>
          </a:ln>
        </p:spPr>
      </p:pic>
      <p:pic>
        <p:nvPicPr>
          <p:cNvPr id="410" name="power.png" descr="power.png"/>
          <p:cNvPicPr>
            <a:picLocks noChangeAspect="1"/>
          </p:cNvPicPr>
          <p:nvPr/>
        </p:nvPicPr>
        <p:blipFill>
          <a:blip r:embed="rId6"/>
          <a:stretch>
            <a:fillRect/>
          </a:stretch>
        </p:blipFill>
        <p:spPr>
          <a:xfrm>
            <a:off x="8497659" y="2231041"/>
            <a:ext cx="2655727" cy="2096174"/>
          </a:xfrm>
          <a:prstGeom prst="rect">
            <a:avLst/>
          </a:prstGeom>
          <a:ln w="12700">
            <a:miter lim="400000"/>
          </a:ln>
        </p:spPr>
      </p:pic>
      <p:pic>
        <p:nvPicPr>
          <p:cNvPr id="411" name="sigma.png" descr="sigma.png"/>
          <p:cNvPicPr>
            <a:picLocks noChangeAspect="1"/>
          </p:cNvPicPr>
          <p:nvPr/>
        </p:nvPicPr>
        <p:blipFill>
          <a:blip r:embed="rId7"/>
          <a:stretch>
            <a:fillRect/>
          </a:stretch>
        </p:blipFill>
        <p:spPr>
          <a:xfrm>
            <a:off x="4684420" y="2231041"/>
            <a:ext cx="2612293" cy="209617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0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409"/>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3" nodeType="afterEffect">
                                  <p:stCondLst>
                                    <p:cond delay="0"/>
                                  </p:stCondLst>
                                  <p:iterate>
                                    <p:tmAbs val="0"/>
                                  </p:iterate>
                                  <p:childTnLst>
                                    <p:set>
                                      <p:cBhvr>
                                        <p:cTn id="14" fill="hold"/>
                                        <p:tgtEl>
                                          <p:spTgt spid="4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4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400">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400">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5" nodeType="clickEffect">
                                  <p:stCondLst>
                                    <p:cond delay="0"/>
                                  </p:stCondLst>
                                  <p:iterate>
                                    <p:tmAbs val="0"/>
                                  </p:iterate>
                                  <p:childTnLst>
                                    <p:set>
                                      <p:cBhvr>
                                        <p:cTn id="29" fill="hold"/>
                                        <p:tgtEl>
                                          <p:spTgt spid="401">
                                            <p:bg/>
                                          </p:spTgt>
                                        </p:tgtEl>
                                        <p:attrNameLst>
                                          <p:attrName>style.visibility</p:attrName>
                                        </p:attrNameLst>
                                      </p:cBhvr>
                                      <p:to>
                                        <p:strVal val="visible"/>
                                      </p:to>
                                    </p:set>
                                  </p:childTnLst>
                                </p:cTn>
                              </p:par>
                              <p:par>
                                <p:cTn id="30" presetID="1" presetClass="entr" presetSubtype="0" fill="hold" grpId="5" nodeType="withEffect">
                                  <p:stCondLst>
                                    <p:cond delay="0"/>
                                  </p:stCondLst>
                                  <p:iterate>
                                    <p:tmAbs val="0"/>
                                  </p:iterate>
                                  <p:childTnLst>
                                    <p:set>
                                      <p:cBhvr>
                                        <p:cTn id="31" fill="hold"/>
                                        <p:tgtEl>
                                          <p:spTgt spid="401">
                                            <p:txEl>
                                              <p:pRg st="0" end="0"/>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6" nodeType="afterEffect">
                                  <p:stCondLst>
                                    <p:cond delay="0"/>
                                  </p:stCondLst>
                                  <p:iterate>
                                    <p:tmAbs val="0"/>
                                  </p:iterate>
                                  <p:childTnLst>
                                    <p:set>
                                      <p:cBhvr>
                                        <p:cTn id="34" fill="hold"/>
                                        <p:tgtEl>
                                          <p:spTgt spid="405"/>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7" nodeType="afterEffect">
                                  <p:stCondLst>
                                    <p:cond delay="0"/>
                                  </p:stCondLst>
                                  <p:iterate>
                                    <p:tmAbs val="0"/>
                                  </p:iterate>
                                  <p:childTnLst>
                                    <p:set>
                                      <p:cBhvr>
                                        <p:cTn id="37" fill="hold"/>
                                        <p:tgtEl>
                                          <p:spTgt spid="40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8" nodeType="clickEffect">
                                  <p:stCondLst>
                                    <p:cond delay="0"/>
                                  </p:stCondLst>
                                  <p:iterate>
                                    <p:tmAbs val="0"/>
                                  </p:iterate>
                                  <p:childTnLst>
                                    <p:set>
                                      <p:cBhvr>
                                        <p:cTn id="41" fill="hold"/>
                                        <p:tgtEl>
                                          <p:spTgt spid="402">
                                            <p:bg/>
                                          </p:spTgt>
                                        </p:tgtEl>
                                        <p:attrNameLst>
                                          <p:attrName>style.visibility</p:attrName>
                                        </p:attrNameLst>
                                      </p:cBhvr>
                                      <p:to>
                                        <p:strVal val="visible"/>
                                      </p:to>
                                    </p:set>
                                  </p:childTnLst>
                                </p:cTn>
                              </p:par>
                              <p:par>
                                <p:cTn id="42" presetID="1" presetClass="entr" presetSubtype="0" fill="hold" grpId="8" nodeType="withEffect">
                                  <p:stCondLst>
                                    <p:cond delay="0"/>
                                  </p:stCondLst>
                                  <p:iterate>
                                    <p:tmAbs val="0"/>
                                  </p:iterate>
                                  <p:childTnLst>
                                    <p:set>
                                      <p:cBhvr>
                                        <p:cTn id="43" fill="hold"/>
                                        <p:tgtEl>
                                          <p:spTgt spid="402">
                                            <p:txEl>
                                              <p:pRg st="0" end="0"/>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9" nodeType="afterEffect">
                                  <p:stCondLst>
                                    <p:cond delay="0"/>
                                  </p:stCondLst>
                                  <p:iterate>
                                    <p:tmAbs val="0"/>
                                  </p:iterate>
                                  <p:childTnLst>
                                    <p:set>
                                      <p:cBhvr>
                                        <p:cTn id="46" fill="hold"/>
                                        <p:tgtEl>
                                          <p:spTgt spid="406"/>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10" nodeType="afterEffect">
                                  <p:stCondLst>
                                    <p:cond delay="0"/>
                                  </p:stCondLst>
                                  <p:iterate>
                                    <p:tmAbs val="0"/>
                                  </p:iterate>
                                  <p:childTnLst>
                                    <p:set>
                                      <p:cBhvr>
                                        <p:cTn id="49" fill="hold"/>
                                        <p:tgtEl>
                                          <p:spTgt spid="40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1" nodeType="clickEffect">
                                  <p:stCondLst>
                                    <p:cond delay="0"/>
                                  </p:stCondLst>
                                  <p:iterate>
                                    <p:tmAbs val="0"/>
                                  </p:iterate>
                                  <p:childTnLst>
                                    <p:set>
                                      <p:cBhvr>
                                        <p:cTn id="53" fill="hold"/>
                                        <p:tgtEl>
                                          <p:spTgt spid="407">
                                            <p:bg/>
                                          </p:spTgt>
                                        </p:tgtEl>
                                        <p:attrNameLst>
                                          <p:attrName>style.visibility</p:attrName>
                                        </p:attrNameLst>
                                      </p:cBhvr>
                                      <p:to>
                                        <p:strVal val="visible"/>
                                      </p:to>
                                    </p:set>
                                  </p:childTnLst>
                                </p:cTn>
                              </p:par>
                              <p:par>
                                <p:cTn id="54" presetID="1" presetClass="entr" presetSubtype="0" fill="hold" grpId="11" nodeType="withEffect">
                                  <p:stCondLst>
                                    <p:cond delay="0"/>
                                  </p:stCondLst>
                                  <p:iterate>
                                    <p:tmAbs val="0"/>
                                  </p:iterate>
                                  <p:childTnLst>
                                    <p:set>
                                      <p:cBhvr>
                                        <p:cTn id="55" fill="hold"/>
                                        <p:tgtEl>
                                          <p:spTgt spid="407">
                                            <p:txEl>
                                              <p:pRg st="0" end="0"/>
                                            </p:txEl>
                                          </p:spTgt>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12" nodeType="afterEffect">
                                  <p:stCondLst>
                                    <p:cond delay="0"/>
                                  </p:stCondLst>
                                  <p:iterate>
                                    <p:tmAbs val="0"/>
                                  </p:iterate>
                                  <p:childTnLst>
                                    <p:set>
                                      <p:cBhvr>
                                        <p:cTn id="58" fill="hold"/>
                                        <p:tgtEl>
                                          <p:spTgt spid="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1" build="p" bldLvl="5" animBg="1" advAuto="0"/>
      <p:bldP spid="401" grpId="5" build="p" bldLvl="5" animBg="1" advAuto="0"/>
      <p:bldP spid="402" grpId="8" build="p" bldLvl="5" animBg="1" advAuto="0"/>
      <p:bldP spid="403" grpId="7" animBg="1" advAuto="0"/>
      <p:bldP spid="404" grpId="10" animBg="1" advAuto="0"/>
      <p:bldP spid="405" grpId="6" animBg="1" advAuto="0"/>
      <p:bldP spid="406" grpId="9" animBg="1" advAuto="0"/>
      <p:bldP spid="407" grpId="11" build="p" bldLvl="5" animBg="1" advAuto="0"/>
      <p:bldP spid="408" grpId="12" animBg="1" advAuto="0"/>
      <p:bldP spid="409" grpId="2" animBg="1" advAuto="0"/>
      <p:bldP spid="410" grpId="4" animBg="1" advAuto="0"/>
      <p:bldP spid="411"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Ways to measure the Hubble constant - I"/>
          <p:cNvSpPr txBox="1">
            <a:spLocks noGrp="1"/>
          </p:cNvSpPr>
          <p:nvPr>
            <p:ph type="title"/>
          </p:nvPr>
        </p:nvSpPr>
        <p:spPr>
          <a:prstGeom prst="rect">
            <a:avLst/>
          </a:prstGeom>
        </p:spPr>
        <p:txBody>
          <a:bodyPr/>
          <a:lstStyle>
            <a:lvl1pPr defTabSz="368045">
              <a:spcBef>
                <a:spcPts val="1000"/>
              </a:spcBef>
              <a:defRPr sz="4410"/>
            </a:lvl1pPr>
          </a:lstStyle>
          <a:p>
            <a:r>
              <a:t>Ways to measure the Hubble constant - I</a:t>
            </a:r>
          </a:p>
        </p:txBody>
      </p:sp>
      <p:sp>
        <p:nvSpPr>
          <p:cNvPr id="414" name="Locally — by measuring the distances to galaxies"/>
          <p:cNvSpPr txBox="1"/>
          <p:nvPr/>
        </p:nvSpPr>
        <p:spPr>
          <a:xfrm>
            <a:off x="668671" y="1396234"/>
            <a:ext cx="9998647" cy="662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800">
                <a:solidFill>
                  <a:srgbClr val="42508E"/>
                </a:solidFill>
                <a:latin typeface="Gill Sans"/>
                <a:ea typeface="Gill Sans"/>
                <a:cs typeface="Gill Sans"/>
                <a:sym typeface="Gill Sans"/>
              </a:defRPr>
            </a:pPr>
            <a:r>
              <a:rPr b="1" u="sng"/>
              <a:t>Locally</a:t>
            </a:r>
            <a:r>
              <a:t> — by measuring the distances to galaxies</a:t>
            </a:r>
          </a:p>
        </p:txBody>
      </p:sp>
      <p:pic>
        <p:nvPicPr>
          <p:cNvPr id="415" name="left(a=(1+z)^-1_.pdf" descr="left(a=(1+z)^-1_.pdf"/>
          <p:cNvPicPr>
            <a:picLocks noChangeAspect="1"/>
          </p:cNvPicPr>
          <p:nvPr/>
        </p:nvPicPr>
        <p:blipFill>
          <a:blip r:embed="rId2"/>
          <a:stretch>
            <a:fillRect/>
          </a:stretch>
        </p:blipFill>
        <p:spPr>
          <a:xfrm>
            <a:off x="9578553" y="8545611"/>
            <a:ext cx="2997201" cy="571501"/>
          </a:xfrm>
          <a:prstGeom prst="rect">
            <a:avLst/>
          </a:prstGeom>
          <a:ln w="12700">
            <a:miter lim="400000"/>
          </a:ln>
        </p:spPr>
      </p:pic>
      <p:sp>
        <p:nvSpPr>
          <p:cNvPr id="416" name="Arrow"/>
          <p:cNvSpPr/>
          <p:nvPr/>
        </p:nvSpPr>
        <p:spPr>
          <a:xfrm rot="16200000">
            <a:off x="-683397" y="4273718"/>
            <a:ext cx="3923645" cy="671802"/>
          </a:xfrm>
          <a:prstGeom prst="rightArrow">
            <a:avLst>
              <a:gd name="adj1" fmla="val 32844"/>
              <a:gd name="adj2" fmla="val 38724"/>
            </a:avLst>
          </a:prstGeom>
          <a:solidFill>
            <a:srgbClr val="42508E"/>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417" name="Arrow"/>
          <p:cNvSpPr/>
          <p:nvPr/>
        </p:nvSpPr>
        <p:spPr>
          <a:xfrm>
            <a:off x="1164051" y="6202904"/>
            <a:ext cx="11468101" cy="671802"/>
          </a:xfrm>
          <a:prstGeom prst="rightArrow">
            <a:avLst>
              <a:gd name="adj1" fmla="val 32844"/>
              <a:gd name="adj2" fmla="val 38725"/>
            </a:avLst>
          </a:prstGeom>
          <a:solidFill>
            <a:srgbClr val="42508E"/>
          </a:solidFill>
          <a:ln w="12700">
            <a:miter lim="400000"/>
          </a:ln>
        </p:spPr>
        <p:txBody>
          <a:bodyPr lIns="50800" tIns="50800" rIns="50800" bIns="50800" anchor="ctr"/>
          <a:lstStyle/>
          <a:p>
            <a:pPr>
              <a:defRPr sz="2200">
                <a:solidFill>
                  <a:srgbClr val="42508E"/>
                </a:solidFill>
                <a:latin typeface="Helvetica Neue Medium"/>
                <a:ea typeface="Helvetica Neue Medium"/>
                <a:cs typeface="Helvetica Neue Medium"/>
                <a:sym typeface="Helvetica Neue Medium"/>
              </a:defRPr>
            </a:pPr>
            <a:endParaRPr/>
          </a:p>
        </p:txBody>
      </p:sp>
      <p:sp>
        <p:nvSpPr>
          <p:cNvPr id="418" name="redshift (time)"/>
          <p:cNvSpPr txBox="1"/>
          <p:nvPr/>
        </p:nvSpPr>
        <p:spPr>
          <a:xfrm>
            <a:off x="10212012" y="6803663"/>
            <a:ext cx="2122628"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433FF"/>
                </a:solidFill>
                <a:latin typeface="Helvetica Neue"/>
                <a:ea typeface="Helvetica Neue"/>
                <a:cs typeface="Helvetica Neue"/>
                <a:sym typeface="Helvetica Neue"/>
              </a:defRPr>
            </a:lvl1pPr>
          </a:lstStyle>
          <a:p>
            <a:r>
              <a:t>redshift (time)</a:t>
            </a:r>
          </a:p>
        </p:txBody>
      </p:sp>
      <p:sp>
        <p:nvSpPr>
          <p:cNvPr id="419" name="distance"/>
          <p:cNvSpPr txBox="1"/>
          <p:nvPr/>
        </p:nvSpPr>
        <p:spPr>
          <a:xfrm rot="16200000">
            <a:off x="-123350" y="4021437"/>
            <a:ext cx="1355751"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433FF"/>
                </a:solidFill>
                <a:latin typeface="Helvetica Neue"/>
                <a:ea typeface="Helvetica Neue"/>
                <a:cs typeface="Helvetica Neue"/>
                <a:sym typeface="Helvetica Neue"/>
              </a:defRPr>
            </a:lvl1pPr>
          </a:lstStyle>
          <a:p>
            <a:r>
              <a:t>distance</a:t>
            </a:r>
          </a:p>
        </p:txBody>
      </p:sp>
      <p:pic>
        <p:nvPicPr>
          <p:cNvPr id="420" name="Image" descr="Image"/>
          <p:cNvPicPr>
            <a:picLocks noChangeAspect="1"/>
          </p:cNvPicPr>
          <p:nvPr/>
        </p:nvPicPr>
        <p:blipFill>
          <a:blip r:embed="rId3"/>
          <a:stretch>
            <a:fillRect/>
          </a:stretch>
        </p:blipFill>
        <p:spPr>
          <a:xfrm>
            <a:off x="1860696" y="5484572"/>
            <a:ext cx="954191" cy="787622"/>
          </a:xfrm>
          <a:prstGeom prst="rect">
            <a:avLst/>
          </a:prstGeom>
          <a:ln w="12700">
            <a:miter lim="400000"/>
          </a:ln>
        </p:spPr>
      </p:pic>
      <p:pic>
        <p:nvPicPr>
          <p:cNvPr id="421" name="Image" descr="Image"/>
          <p:cNvPicPr>
            <a:picLocks noChangeAspect="1"/>
          </p:cNvPicPr>
          <p:nvPr/>
        </p:nvPicPr>
        <p:blipFill>
          <a:blip r:embed="rId4"/>
          <a:stretch>
            <a:fillRect/>
          </a:stretch>
        </p:blipFill>
        <p:spPr>
          <a:xfrm>
            <a:off x="3494230" y="4910573"/>
            <a:ext cx="1365407" cy="989067"/>
          </a:xfrm>
          <a:prstGeom prst="rect">
            <a:avLst/>
          </a:prstGeom>
          <a:ln w="12700">
            <a:miter lim="400000"/>
          </a:ln>
        </p:spPr>
      </p:pic>
      <p:pic>
        <p:nvPicPr>
          <p:cNvPr id="422" name="Image" descr="Image"/>
          <p:cNvPicPr>
            <a:picLocks noChangeAspect="1"/>
          </p:cNvPicPr>
          <p:nvPr/>
        </p:nvPicPr>
        <p:blipFill>
          <a:blip r:embed="rId5"/>
          <a:stretch>
            <a:fillRect/>
          </a:stretch>
        </p:blipFill>
        <p:spPr>
          <a:xfrm>
            <a:off x="5538980" y="4124365"/>
            <a:ext cx="1714224" cy="1285668"/>
          </a:xfrm>
          <a:prstGeom prst="rect">
            <a:avLst/>
          </a:prstGeom>
          <a:ln w="12700">
            <a:miter lim="400000"/>
          </a:ln>
        </p:spPr>
      </p:pic>
      <p:pic>
        <p:nvPicPr>
          <p:cNvPr id="423" name="Image" descr="Image"/>
          <p:cNvPicPr>
            <a:picLocks noChangeAspect="1"/>
          </p:cNvPicPr>
          <p:nvPr/>
        </p:nvPicPr>
        <p:blipFill>
          <a:blip r:embed="rId6"/>
          <a:stretch>
            <a:fillRect/>
          </a:stretch>
        </p:blipFill>
        <p:spPr>
          <a:xfrm>
            <a:off x="7601570" y="3363734"/>
            <a:ext cx="1817135" cy="1211424"/>
          </a:xfrm>
          <a:prstGeom prst="rect">
            <a:avLst/>
          </a:prstGeom>
          <a:ln w="12700">
            <a:miter lim="400000"/>
          </a:ln>
        </p:spPr>
      </p:pic>
      <p:sp>
        <p:nvSpPr>
          <p:cNvPr id="424" name="Line"/>
          <p:cNvSpPr/>
          <p:nvPr/>
        </p:nvSpPr>
        <p:spPr>
          <a:xfrm flipV="1">
            <a:off x="1332797" y="3166607"/>
            <a:ext cx="9753999" cy="3201184"/>
          </a:xfrm>
          <a:prstGeom prst="line">
            <a:avLst/>
          </a:prstGeom>
          <a:ln w="101600">
            <a:solidFill>
              <a:srgbClr val="A4325B"/>
            </a:solidFill>
            <a:custDash>
              <a:ds d="200000" sp="200000"/>
            </a:custDash>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425" name="slope ~"/>
          <p:cNvSpPr txBox="1"/>
          <p:nvPr/>
        </p:nvSpPr>
        <p:spPr>
          <a:xfrm>
            <a:off x="8117985" y="5172894"/>
            <a:ext cx="1637082" cy="585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b="1">
                <a:solidFill>
                  <a:srgbClr val="A4325B"/>
                </a:solidFill>
                <a:latin typeface="Helvetica Neue"/>
                <a:ea typeface="Helvetica Neue"/>
                <a:cs typeface="Helvetica Neue"/>
                <a:sym typeface="Helvetica Neue"/>
              </a:defRPr>
            </a:lvl1pPr>
          </a:lstStyle>
          <a:p>
            <a:r>
              <a:t>slope ~ </a:t>
            </a:r>
          </a:p>
        </p:txBody>
      </p:sp>
      <p:pic>
        <p:nvPicPr>
          <p:cNvPr id="426" name="color_red_H_0^-1.pdf" descr="color_red_H_0^-1.pdf"/>
          <p:cNvPicPr>
            <a:picLocks noChangeAspect="1"/>
          </p:cNvPicPr>
          <p:nvPr/>
        </p:nvPicPr>
        <p:blipFill>
          <a:blip r:embed="rId7"/>
          <a:stretch>
            <a:fillRect/>
          </a:stretch>
        </p:blipFill>
        <p:spPr>
          <a:xfrm>
            <a:off x="9777255" y="5192400"/>
            <a:ext cx="838201" cy="546101"/>
          </a:xfrm>
          <a:prstGeom prst="rect">
            <a:avLst/>
          </a:prstGeom>
          <a:ln w="12700">
            <a:miter lim="400000"/>
          </a:ln>
        </p:spPr>
      </p:pic>
      <p:pic>
        <p:nvPicPr>
          <p:cNvPr id="427" name="d_L(z)=_frac_1+z.pdf" descr="d_L(z)=_frac_1+z.pdf"/>
          <p:cNvPicPr>
            <a:picLocks noChangeAspect="1"/>
          </p:cNvPicPr>
          <p:nvPr/>
        </p:nvPicPr>
        <p:blipFill>
          <a:blip r:embed="rId8"/>
          <a:stretch>
            <a:fillRect/>
          </a:stretch>
        </p:blipFill>
        <p:spPr>
          <a:xfrm>
            <a:off x="429046" y="7087847"/>
            <a:ext cx="11468101" cy="11684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Screen Shot 2019-09-05 at 12.19.17 PM.png" descr="Screen Shot 2019-09-05 at 12.19.17 PM.png"/>
          <p:cNvPicPr>
            <a:picLocks noChangeAspect="1"/>
          </p:cNvPicPr>
          <p:nvPr/>
        </p:nvPicPr>
        <p:blipFill>
          <a:blip r:embed="rId2"/>
          <a:stretch>
            <a:fillRect/>
          </a:stretch>
        </p:blipFill>
        <p:spPr>
          <a:xfrm>
            <a:off x="-62059" y="3759338"/>
            <a:ext cx="6844770" cy="4362428"/>
          </a:xfrm>
          <a:prstGeom prst="rect">
            <a:avLst/>
          </a:prstGeom>
          <a:ln w="12700">
            <a:miter lim="400000"/>
          </a:ln>
        </p:spPr>
      </p:pic>
      <p:sp>
        <p:nvSpPr>
          <p:cNvPr id="430" name="Rectangle"/>
          <p:cNvSpPr/>
          <p:nvPr/>
        </p:nvSpPr>
        <p:spPr>
          <a:xfrm>
            <a:off x="-1194561" y="7479846"/>
            <a:ext cx="2630836" cy="1456632"/>
          </a:xfrm>
          <a:prstGeom prst="rect">
            <a:avLst/>
          </a:prstGeom>
          <a:solidFill>
            <a:srgbClr val="FFFFFF"/>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pic>
        <p:nvPicPr>
          <p:cNvPr id="431" name="Screen Shot 2019-09-05 at 12.19.51 PM.png" descr="Screen Shot 2019-09-05 at 12.19.51 PM.png"/>
          <p:cNvPicPr>
            <a:picLocks noChangeAspect="1"/>
          </p:cNvPicPr>
          <p:nvPr/>
        </p:nvPicPr>
        <p:blipFill>
          <a:blip r:embed="rId3"/>
          <a:srcRect r="46705" b="39447"/>
          <a:stretch>
            <a:fillRect/>
          </a:stretch>
        </p:blipFill>
        <p:spPr>
          <a:xfrm>
            <a:off x="10408093" y="1766550"/>
            <a:ext cx="2098811" cy="2587021"/>
          </a:xfrm>
          <a:prstGeom prst="rect">
            <a:avLst/>
          </a:prstGeom>
          <a:ln w="12700">
            <a:miter lim="400000"/>
          </a:ln>
        </p:spPr>
      </p:pic>
      <p:sp>
        <p:nvSpPr>
          <p:cNvPr id="432" name="Line"/>
          <p:cNvSpPr/>
          <p:nvPr/>
        </p:nvSpPr>
        <p:spPr>
          <a:xfrm flipV="1">
            <a:off x="1675639" y="2635796"/>
            <a:ext cx="10473730" cy="510679"/>
          </a:xfrm>
          <a:prstGeom prst="line">
            <a:avLst/>
          </a:prstGeom>
          <a:ln w="25400">
            <a:solidFill>
              <a:srgbClr val="000000"/>
            </a:solidFill>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433" name="Line"/>
          <p:cNvSpPr/>
          <p:nvPr/>
        </p:nvSpPr>
        <p:spPr>
          <a:xfrm>
            <a:off x="1675638" y="3146473"/>
            <a:ext cx="10473731" cy="556274"/>
          </a:xfrm>
          <a:prstGeom prst="line">
            <a:avLst/>
          </a:prstGeom>
          <a:ln w="25400">
            <a:solidFill>
              <a:srgbClr val="000000"/>
            </a:solidFill>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434" name="Eye"/>
          <p:cNvSpPr/>
          <p:nvPr/>
        </p:nvSpPr>
        <p:spPr>
          <a:xfrm>
            <a:off x="103251" y="2749269"/>
            <a:ext cx="1519177" cy="7921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707" y="0"/>
                  <a:pt x="2918" y="3569"/>
                  <a:pt x="407" y="9790"/>
                </a:cubicBezTo>
                <a:lnTo>
                  <a:pt x="0" y="10800"/>
                </a:lnTo>
                <a:lnTo>
                  <a:pt x="407" y="11810"/>
                </a:lnTo>
                <a:cubicBezTo>
                  <a:pt x="2918" y="18032"/>
                  <a:pt x="6707" y="21600"/>
                  <a:pt x="10800" y="21600"/>
                </a:cubicBezTo>
                <a:cubicBezTo>
                  <a:pt x="14893" y="21600"/>
                  <a:pt x="18680" y="18032"/>
                  <a:pt x="21192" y="11810"/>
                </a:cubicBezTo>
                <a:lnTo>
                  <a:pt x="21600" y="10800"/>
                </a:lnTo>
                <a:lnTo>
                  <a:pt x="21192" y="9790"/>
                </a:lnTo>
                <a:cubicBezTo>
                  <a:pt x="18680" y="3569"/>
                  <a:pt x="14893" y="0"/>
                  <a:pt x="10800" y="0"/>
                </a:cubicBezTo>
                <a:close/>
                <a:moveTo>
                  <a:pt x="8667" y="3677"/>
                </a:moveTo>
                <a:cubicBezTo>
                  <a:pt x="7382" y="5094"/>
                  <a:pt x="6517" y="7753"/>
                  <a:pt x="6517" y="10800"/>
                </a:cubicBezTo>
                <a:cubicBezTo>
                  <a:pt x="6517" y="13847"/>
                  <a:pt x="7382" y="16502"/>
                  <a:pt x="8667" y="17920"/>
                </a:cubicBezTo>
                <a:cubicBezTo>
                  <a:pt x="6166" y="17019"/>
                  <a:pt x="3899" y="14543"/>
                  <a:pt x="2199" y="10800"/>
                </a:cubicBezTo>
                <a:cubicBezTo>
                  <a:pt x="3899" y="7057"/>
                  <a:pt x="6166" y="4577"/>
                  <a:pt x="8667" y="3677"/>
                </a:cubicBezTo>
                <a:close/>
                <a:moveTo>
                  <a:pt x="12931" y="3677"/>
                </a:moveTo>
                <a:cubicBezTo>
                  <a:pt x="15432" y="4577"/>
                  <a:pt x="17699" y="7057"/>
                  <a:pt x="19400" y="10800"/>
                </a:cubicBezTo>
                <a:cubicBezTo>
                  <a:pt x="17699" y="14543"/>
                  <a:pt x="15432" y="17019"/>
                  <a:pt x="12931" y="17920"/>
                </a:cubicBezTo>
                <a:cubicBezTo>
                  <a:pt x="14216" y="16502"/>
                  <a:pt x="15081" y="13847"/>
                  <a:pt x="15081" y="10800"/>
                </a:cubicBezTo>
                <a:cubicBezTo>
                  <a:pt x="15081" y="7753"/>
                  <a:pt x="14216" y="5094"/>
                  <a:pt x="12931" y="3677"/>
                </a:cubicBezTo>
                <a:close/>
                <a:moveTo>
                  <a:pt x="12219" y="6169"/>
                </a:moveTo>
                <a:cubicBezTo>
                  <a:pt x="12805" y="6169"/>
                  <a:pt x="13279" y="7078"/>
                  <a:pt x="13279" y="8201"/>
                </a:cubicBezTo>
                <a:cubicBezTo>
                  <a:pt x="13279" y="9324"/>
                  <a:pt x="12805" y="10234"/>
                  <a:pt x="12219" y="10234"/>
                </a:cubicBezTo>
                <a:cubicBezTo>
                  <a:pt x="11634" y="10234"/>
                  <a:pt x="11159" y="9324"/>
                  <a:pt x="11159" y="8201"/>
                </a:cubicBezTo>
                <a:cubicBezTo>
                  <a:pt x="11159" y="7078"/>
                  <a:pt x="11634" y="6169"/>
                  <a:pt x="12219" y="6169"/>
                </a:cubicBezTo>
                <a:close/>
              </a:path>
            </a:pathLst>
          </a:custGeom>
          <a:solidFill>
            <a:srgbClr val="000000"/>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455" name="Connection Line"/>
          <p:cNvSpPr/>
          <p:nvPr/>
        </p:nvSpPr>
        <p:spPr>
          <a:xfrm>
            <a:off x="5386056" y="2979792"/>
            <a:ext cx="374347" cy="352327"/>
          </a:xfrm>
          <a:custGeom>
            <a:avLst/>
            <a:gdLst/>
            <a:ahLst/>
            <a:cxnLst>
              <a:cxn ang="0">
                <a:pos x="wd2" y="hd2"/>
              </a:cxn>
              <a:cxn ang="5400000">
                <a:pos x="wd2" y="hd2"/>
              </a:cxn>
              <a:cxn ang="10800000">
                <a:pos x="wd2" y="hd2"/>
              </a:cxn>
              <a:cxn ang="16200000">
                <a:pos x="wd2" y="hd2"/>
              </a:cxn>
            </a:cxnLst>
            <a:rect l="0" t="0" r="r" b="b"/>
            <a:pathLst>
              <a:path w="16213" h="21600" extrusionOk="0">
                <a:moveTo>
                  <a:pt x="1792" y="0"/>
                </a:moveTo>
                <a:cubicBezTo>
                  <a:pt x="21600" y="7775"/>
                  <a:pt x="21003" y="14975"/>
                  <a:pt x="0" y="21600"/>
                </a:cubicBezTo>
              </a:path>
            </a:pathLst>
          </a:custGeom>
          <a:ln w="25400">
            <a:solidFill>
              <a:srgbClr val="000000"/>
            </a:solidFill>
            <a:miter lim="400000"/>
          </a:ln>
        </p:spPr>
        <p:txBody>
          <a:bodyPr/>
          <a:lstStyle/>
          <a:p>
            <a:endParaRPr/>
          </a:p>
        </p:txBody>
      </p:sp>
      <p:pic>
        <p:nvPicPr>
          <p:cNvPr id="436" name="theta.pdf" descr="theta.pdf"/>
          <p:cNvPicPr>
            <a:picLocks noChangeAspect="1"/>
          </p:cNvPicPr>
          <p:nvPr/>
        </p:nvPicPr>
        <p:blipFill>
          <a:blip r:embed="rId4"/>
          <a:stretch>
            <a:fillRect/>
          </a:stretch>
        </p:blipFill>
        <p:spPr>
          <a:xfrm>
            <a:off x="5913660" y="2984584"/>
            <a:ext cx="203201" cy="342901"/>
          </a:xfrm>
          <a:prstGeom prst="rect">
            <a:avLst/>
          </a:prstGeom>
          <a:ln w="12700">
            <a:miter lim="400000"/>
          </a:ln>
        </p:spPr>
      </p:pic>
      <p:pic>
        <p:nvPicPr>
          <p:cNvPr id="437" name="r_s=_int_z_rm_CM.pdf" descr="r_s=_int_z_rm_CM.pdf"/>
          <p:cNvPicPr>
            <a:picLocks noChangeAspect="1"/>
          </p:cNvPicPr>
          <p:nvPr/>
        </p:nvPicPr>
        <p:blipFill>
          <a:blip r:embed="rId5"/>
          <a:stretch>
            <a:fillRect/>
          </a:stretch>
        </p:blipFill>
        <p:spPr>
          <a:xfrm>
            <a:off x="7532860" y="4855697"/>
            <a:ext cx="3680480" cy="1255030"/>
          </a:xfrm>
          <a:prstGeom prst="rect">
            <a:avLst/>
          </a:prstGeom>
          <a:ln w="12700">
            <a:miter lim="400000"/>
          </a:ln>
        </p:spPr>
      </p:pic>
      <p:grpSp>
        <p:nvGrpSpPr>
          <p:cNvPr id="441" name="Group"/>
          <p:cNvGrpSpPr/>
          <p:nvPr/>
        </p:nvGrpSpPr>
        <p:grpSpPr>
          <a:xfrm>
            <a:off x="1125644" y="4373435"/>
            <a:ext cx="2090590" cy="2226243"/>
            <a:chOff x="-51189" y="0"/>
            <a:chExt cx="2090588" cy="2226241"/>
          </a:xfrm>
        </p:grpSpPr>
        <p:pic>
          <p:nvPicPr>
            <p:cNvPr id="438" name="theta.pdf" descr="theta.pdf"/>
            <p:cNvPicPr>
              <a:picLocks noChangeAspect="1"/>
            </p:cNvPicPr>
            <p:nvPr/>
          </p:nvPicPr>
          <p:blipFill>
            <a:blip r:embed="rId4"/>
            <a:stretch>
              <a:fillRect/>
            </a:stretch>
          </p:blipFill>
          <p:spPr>
            <a:xfrm>
              <a:off x="326785" y="1308641"/>
              <a:ext cx="203201" cy="342901"/>
            </a:xfrm>
            <a:prstGeom prst="rect">
              <a:avLst/>
            </a:prstGeom>
            <a:ln w="12700" cap="flat">
              <a:noFill/>
              <a:miter lim="400000"/>
            </a:ln>
            <a:effectLst/>
          </p:spPr>
        </p:pic>
        <p:sp>
          <p:nvSpPr>
            <p:cNvPr id="439" name="Arrow"/>
            <p:cNvSpPr/>
            <p:nvPr/>
          </p:nvSpPr>
          <p:spPr>
            <a:xfrm rot="16200000">
              <a:off x="-515830" y="626715"/>
              <a:ext cx="1456632" cy="203201"/>
            </a:xfrm>
            <a:prstGeom prst="rightArrow">
              <a:avLst>
                <a:gd name="adj1" fmla="val 27695"/>
                <a:gd name="adj2" fmla="val 145239"/>
              </a:avLst>
            </a:prstGeom>
            <a:solidFill>
              <a:srgbClr val="42508E"/>
            </a:solidFill>
            <a:ln w="12700" cap="flat">
              <a:noFill/>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endParaRPr/>
            </a:p>
          </p:txBody>
        </p:sp>
        <p:sp>
          <p:nvSpPr>
            <p:cNvPr id="440" name="Measure this"/>
            <p:cNvSpPr txBox="1"/>
            <p:nvPr/>
          </p:nvSpPr>
          <p:spPr>
            <a:xfrm>
              <a:off x="-51190" y="1769041"/>
              <a:ext cx="2090590"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1">
                  <a:solidFill>
                    <a:srgbClr val="A4325B"/>
                  </a:solidFill>
                  <a:latin typeface="Gill Sans"/>
                  <a:ea typeface="Gill Sans"/>
                  <a:cs typeface="Gill Sans"/>
                  <a:sym typeface="Gill Sans"/>
                </a:defRPr>
              </a:lvl1pPr>
            </a:lstStyle>
            <a:p>
              <a:r>
                <a:t>Measure this</a:t>
              </a:r>
            </a:p>
          </p:txBody>
        </p:sp>
      </p:grpSp>
      <p:pic>
        <p:nvPicPr>
          <p:cNvPr id="442" name="D_A(z)=_frac_1_(.pdf" descr="D_A(z)=_frac_1_(.pdf"/>
          <p:cNvPicPr>
            <a:picLocks noChangeAspect="1"/>
          </p:cNvPicPr>
          <p:nvPr/>
        </p:nvPicPr>
        <p:blipFill>
          <a:blip r:embed="rId6"/>
          <a:stretch>
            <a:fillRect/>
          </a:stretch>
        </p:blipFill>
        <p:spPr>
          <a:xfrm>
            <a:off x="19927" y="8270661"/>
            <a:ext cx="12865101" cy="1104901"/>
          </a:xfrm>
          <a:prstGeom prst="rect">
            <a:avLst/>
          </a:prstGeom>
          <a:ln w="12700">
            <a:miter lim="400000"/>
          </a:ln>
        </p:spPr>
      </p:pic>
      <p:grpSp>
        <p:nvGrpSpPr>
          <p:cNvPr id="445" name="Group"/>
          <p:cNvGrpSpPr/>
          <p:nvPr/>
        </p:nvGrpSpPr>
        <p:grpSpPr>
          <a:xfrm>
            <a:off x="3671003" y="6990662"/>
            <a:ext cx="1395537" cy="1439508"/>
            <a:chOff x="642268" y="228600"/>
            <a:chExt cx="1395535" cy="1439507"/>
          </a:xfrm>
        </p:grpSpPr>
        <p:sp>
          <p:nvSpPr>
            <p:cNvPr id="443" name="Infer this"/>
            <p:cNvSpPr/>
            <p:nvPr/>
          </p:nvSpPr>
          <p:spPr>
            <a:xfrm>
              <a:off x="767804" y="22860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1">
                  <a:solidFill>
                    <a:srgbClr val="A4325B"/>
                  </a:solidFill>
                  <a:latin typeface="Gill Sans"/>
                  <a:ea typeface="Gill Sans"/>
                  <a:cs typeface="Gill Sans"/>
                  <a:sym typeface="Gill Sans"/>
                </a:defRPr>
              </a:lvl1pPr>
            </a:lstStyle>
            <a:p>
              <a:r>
                <a:t>Infer this</a:t>
              </a:r>
            </a:p>
          </p:txBody>
        </p:sp>
        <p:sp>
          <p:nvSpPr>
            <p:cNvPr id="444" name="Arrow"/>
            <p:cNvSpPr/>
            <p:nvPr/>
          </p:nvSpPr>
          <p:spPr>
            <a:xfrm rot="5497870">
              <a:off x="221545" y="978013"/>
              <a:ext cx="1123425" cy="250101"/>
            </a:xfrm>
            <a:prstGeom prst="rightArrow">
              <a:avLst>
                <a:gd name="adj1" fmla="val 32414"/>
                <a:gd name="adj2" fmla="val 174277"/>
              </a:avLst>
            </a:prstGeom>
            <a:solidFill>
              <a:srgbClr val="42508E"/>
            </a:solidFill>
            <a:ln w="12700" cap="flat">
              <a:noFill/>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endParaRPr/>
            </a:p>
          </p:txBody>
        </p:sp>
      </p:grpSp>
      <p:grpSp>
        <p:nvGrpSpPr>
          <p:cNvPr id="448" name="Group"/>
          <p:cNvGrpSpPr/>
          <p:nvPr/>
        </p:nvGrpSpPr>
        <p:grpSpPr>
          <a:xfrm>
            <a:off x="6586372" y="4056962"/>
            <a:ext cx="2218135" cy="1300342"/>
            <a:chOff x="-58878" y="1929"/>
            <a:chExt cx="2218134" cy="1300341"/>
          </a:xfrm>
        </p:grpSpPr>
        <p:sp>
          <p:nvSpPr>
            <p:cNvPr id="446" name="Calculate this"/>
            <p:cNvSpPr txBox="1"/>
            <p:nvPr/>
          </p:nvSpPr>
          <p:spPr>
            <a:xfrm>
              <a:off x="-58879" y="1929"/>
              <a:ext cx="2218135"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1">
                  <a:solidFill>
                    <a:srgbClr val="A4325B"/>
                  </a:solidFill>
                  <a:latin typeface="Gill Sans"/>
                  <a:ea typeface="Gill Sans"/>
                  <a:cs typeface="Gill Sans"/>
                  <a:sym typeface="Gill Sans"/>
                </a:defRPr>
              </a:lvl1pPr>
            </a:lstStyle>
            <a:p>
              <a:r>
                <a:t>Calculate this</a:t>
              </a:r>
            </a:p>
          </p:txBody>
        </p:sp>
        <p:sp>
          <p:nvSpPr>
            <p:cNvPr id="447" name="Arrow"/>
            <p:cNvSpPr/>
            <p:nvPr/>
          </p:nvSpPr>
          <p:spPr>
            <a:xfrm rot="4291342">
              <a:off x="439751" y="597033"/>
              <a:ext cx="846953" cy="461060"/>
            </a:xfrm>
            <a:prstGeom prst="rightArrow">
              <a:avLst>
                <a:gd name="adj1" fmla="val 30414"/>
                <a:gd name="adj2" fmla="val 70703"/>
              </a:avLst>
            </a:prstGeom>
            <a:solidFill>
              <a:srgbClr val="42508E"/>
            </a:solidFill>
            <a:ln w="12700" cap="flat">
              <a:noFill/>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endParaRPr/>
            </a:p>
          </p:txBody>
        </p:sp>
      </p:grpSp>
      <p:grpSp>
        <p:nvGrpSpPr>
          <p:cNvPr id="452" name="Group"/>
          <p:cNvGrpSpPr/>
          <p:nvPr/>
        </p:nvGrpSpPr>
        <p:grpSpPr>
          <a:xfrm>
            <a:off x="665542" y="1854386"/>
            <a:ext cx="11545194" cy="5864033"/>
            <a:chOff x="0" y="0"/>
            <a:chExt cx="11545192" cy="5864031"/>
          </a:xfrm>
        </p:grpSpPr>
        <p:pic>
          <p:nvPicPr>
            <p:cNvPr id="449" name="D_A(z_rm_CMB_)=_.pdf" descr="D_A(z_rm_CMB_)=_.pdf"/>
            <p:cNvPicPr>
              <a:picLocks noChangeAspect="1"/>
            </p:cNvPicPr>
            <p:nvPr/>
          </p:nvPicPr>
          <p:blipFill>
            <a:blip r:embed="rId7"/>
            <a:stretch>
              <a:fillRect/>
            </a:stretch>
          </p:blipFill>
          <p:spPr>
            <a:xfrm>
              <a:off x="7126406" y="5025831"/>
              <a:ext cx="3162301" cy="838201"/>
            </a:xfrm>
            <a:prstGeom prst="rect">
              <a:avLst/>
            </a:prstGeom>
            <a:ln w="12700" cap="flat">
              <a:noFill/>
              <a:miter lim="400000"/>
            </a:ln>
            <a:effectLst/>
          </p:spPr>
        </p:pic>
        <p:sp>
          <p:nvSpPr>
            <p:cNvPr id="450" name="Double Arrow"/>
            <p:cNvSpPr/>
            <p:nvPr/>
          </p:nvSpPr>
          <p:spPr>
            <a:xfrm>
              <a:off x="0" y="300772"/>
              <a:ext cx="11545193" cy="376961"/>
            </a:xfrm>
            <a:prstGeom prst="leftRightArrow">
              <a:avLst>
                <a:gd name="adj1" fmla="val 32000"/>
                <a:gd name="adj2" fmla="val 148239"/>
              </a:avLst>
            </a:prstGeom>
            <a:solidFill>
              <a:srgbClr val="42508E"/>
            </a:solidFill>
            <a:ln w="12700" cap="flat">
              <a:noFill/>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endParaRPr/>
            </a:p>
          </p:txBody>
        </p:sp>
        <p:pic>
          <p:nvPicPr>
            <p:cNvPr id="451" name="D_A.pdf" descr="D_A.pdf"/>
            <p:cNvPicPr>
              <a:picLocks noChangeAspect="1"/>
            </p:cNvPicPr>
            <p:nvPr/>
          </p:nvPicPr>
          <p:blipFill>
            <a:blip r:embed="rId8"/>
            <a:stretch>
              <a:fillRect/>
            </a:stretch>
          </p:blipFill>
          <p:spPr>
            <a:xfrm>
              <a:off x="5222717" y="0"/>
              <a:ext cx="622301" cy="393700"/>
            </a:xfrm>
            <a:prstGeom prst="rect">
              <a:avLst/>
            </a:prstGeom>
            <a:ln w="12700" cap="flat">
              <a:noFill/>
              <a:miter lim="400000"/>
            </a:ln>
            <a:effectLst/>
          </p:spPr>
        </p:pic>
      </p:grpSp>
      <p:sp>
        <p:nvSpPr>
          <p:cNvPr id="453" name="Ways to measure the Hubble constant - II"/>
          <p:cNvSpPr txBox="1">
            <a:spLocks noGrp="1"/>
          </p:cNvSpPr>
          <p:nvPr>
            <p:ph type="title"/>
          </p:nvPr>
        </p:nvSpPr>
        <p:spPr>
          <a:xfrm>
            <a:off x="508000" y="136807"/>
            <a:ext cx="11988800" cy="769494"/>
          </a:xfrm>
          <a:prstGeom prst="rect">
            <a:avLst/>
          </a:prstGeom>
        </p:spPr>
        <p:txBody>
          <a:bodyPr/>
          <a:lstStyle>
            <a:lvl1pPr defTabSz="368045">
              <a:spcBef>
                <a:spcPts val="1000"/>
              </a:spcBef>
              <a:defRPr sz="4410"/>
            </a:lvl1pPr>
          </a:lstStyle>
          <a:p>
            <a:r>
              <a:t>Ways to measure the Hubble constant - II</a:t>
            </a:r>
          </a:p>
        </p:txBody>
      </p:sp>
      <p:sp>
        <p:nvSpPr>
          <p:cNvPr id="454" name="The CMB — by using the inherent distances in the CMB"/>
          <p:cNvSpPr txBox="1"/>
          <p:nvPr/>
        </p:nvSpPr>
        <p:spPr>
          <a:xfrm>
            <a:off x="670968" y="1034291"/>
            <a:ext cx="11534342" cy="662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800">
                <a:solidFill>
                  <a:srgbClr val="42508E"/>
                </a:solidFill>
                <a:latin typeface="Gill Sans"/>
                <a:ea typeface="Gill Sans"/>
                <a:cs typeface="Gill Sans"/>
                <a:sym typeface="Gill Sans"/>
              </a:defRPr>
            </a:pPr>
            <a:r>
              <a:rPr b="1" u="sng"/>
              <a:t>The CMB</a:t>
            </a:r>
            <a:r>
              <a:t> — by using the inherent distances in the CMB</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4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5" nodeType="afterEffect">
                                  <p:stCondLst>
                                    <p:cond delay="0"/>
                                  </p:stCondLst>
                                  <p:iterate>
                                    <p:tmAbs val="0"/>
                                  </p:iterate>
                                  <p:childTnLst>
                                    <p:set>
                                      <p:cBhvr>
                                        <p:cTn id="21" fill="hold"/>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2" animBg="1" advAuto="0"/>
      <p:bldP spid="442" grpId="4" animBg="1" advAuto="0"/>
      <p:bldP spid="445" grpId="5" animBg="1" advAuto="0"/>
      <p:bldP spid="448" grpId="1" animBg="1" advAuto="0"/>
      <p:bldP spid="452"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Possible Resolutions:"/>
          <p:cNvSpPr txBox="1">
            <a:spLocks noGrp="1"/>
          </p:cNvSpPr>
          <p:nvPr>
            <p:ph type="title"/>
          </p:nvPr>
        </p:nvSpPr>
        <p:spPr>
          <a:prstGeom prst="rect">
            <a:avLst/>
          </a:prstGeom>
        </p:spPr>
        <p:txBody>
          <a:bodyPr/>
          <a:lstStyle>
            <a:lvl1pPr defTabSz="368045">
              <a:spcBef>
                <a:spcPts val="1000"/>
              </a:spcBef>
              <a:defRPr sz="4410"/>
            </a:lvl1pPr>
          </a:lstStyle>
          <a:p>
            <a:r>
              <a:t>Possible Resolutions:</a:t>
            </a:r>
          </a:p>
        </p:txBody>
      </p:sp>
      <p:sp>
        <p:nvSpPr>
          <p:cNvPr id="458" name="Efforts to improve this seem to make the tension worse!"/>
          <p:cNvSpPr txBox="1"/>
          <p:nvPr/>
        </p:nvSpPr>
        <p:spPr>
          <a:xfrm>
            <a:off x="1911182" y="3608061"/>
            <a:ext cx="8871348" cy="546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A4325B"/>
                </a:solidFill>
                <a:latin typeface="Gill Sans"/>
                <a:ea typeface="Gill Sans"/>
                <a:cs typeface="Gill Sans"/>
                <a:sym typeface="Gill Sans"/>
              </a:defRPr>
            </a:lvl1pPr>
          </a:lstStyle>
          <a:p>
            <a:r>
              <a:t>Efforts to improve this seem to make the tension worse!</a:t>
            </a:r>
          </a:p>
        </p:txBody>
      </p:sp>
      <p:grpSp>
        <p:nvGrpSpPr>
          <p:cNvPr id="462" name="Group"/>
          <p:cNvGrpSpPr/>
          <p:nvPr/>
        </p:nvGrpSpPr>
        <p:grpSpPr>
          <a:xfrm>
            <a:off x="296025" y="1111249"/>
            <a:ext cx="11285719" cy="2100232"/>
            <a:chOff x="-237738" y="-106591"/>
            <a:chExt cx="11285718" cy="2100230"/>
          </a:xfrm>
        </p:grpSpPr>
        <p:sp>
          <p:nvSpPr>
            <p:cNvPr id="459" name="1) One or more measurements have unknown systematics"/>
            <p:cNvSpPr txBox="1"/>
            <p:nvPr/>
          </p:nvSpPr>
          <p:spPr>
            <a:xfrm>
              <a:off x="-237739" y="-106592"/>
              <a:ext cx="10348467" cy="596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400">
                  <a:solidFill>
                    <a:srgbClr val="42508E"/>
                  </a:solidFill>
                  <a:latin typeface="Gill Sans"/>
                  <a:ea typeface="Gill Sans"/>
                  <a:cs typeface="Gill Sans"/>
                  <a:sym typeface="Gill Sans"/>
                </a:defRPr>
              </a:lvl1pPr>
            </a:lstStyle>
            <a:p>
              <a:r>
                <a:t>1) One or more measurements have unknown systematics</a:t>
              </a:r>
            </a:p>
          </p:txBody>
        </p:sp>
        <p:sp>
          <p:nvSpPr>
            <p:cNvPr id="460" name="Planck calibration issues…"/>
            <p:cNvSpPr txBox="1"/>
            <p:nvPr/>
          </p:nvSpPr>
          <p:spPr>
            <a:xfrm>
              <a:off x="470750" y="802378"/>
              <a:ext cx="7009012" cy="11912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marL="333374" indent="-333374" algn="l">
                <a:lnSpc>
                  <a:spcPct val="120000"/>
                </a:lnSpc>
                <a:buSzPct val="145000"/>
                <a:buChar char="•"/>
                <a:defRPr sz="3400">
                  <a:solidFill>
                    <a:srgbClr val="A4325B"/>
                  </a:solidFill>
                  <a:latin typeface="Gill Sans"/>
                  <a:ea typeface="Gill Sans"/>
                  <a:cs typeface="Gill Sans"/>
                  <a:sym typeface="Gill Sans"/>
                </a:defRPr>
              </a:pPr>
              <a:r>
                <a:t>Planck calibration issues</a:t>
              </a:r>
            </a:p>
            <a:p>
              <a:pPr marL="333374" indent="-333374" algn="l">
                <a:lnSpc>
                  <a:spcPct val="120000"/>
                </a:lnSpc>
                <a:buSzPct val="145000"/>
                <a:buChar char="•"/>
                <a:defRPr sz="3400">
                  <a:solidFill>
                    <a:srgbClr val="A4325B"/>
                  </a:solidFill>
                  <a:latin typeface="Gill Sans"/>
                  <a:ea typeface="Gill Sans"/>
                  <a:cs typeface="Gill Sans"/>
                  <a:sym typeface="Gill Sans"/>
                </a:defRPr>
              </a:pPr>
              <a:r>
                <a:t>Unknown distance ladder systematics</a:t>
              </a:r>
            </a:p>
          </p:txBody>
        </p:sp>
        <p:sp>
          <p:nvSpPr>
            <p:cNvPr id="461" name="Riess et al.,…"/>
            <p:cNvSpPr txBox="1"/>
            <p:nvPr/>
          </p:nvSpPr>
          <p:spPr>
            <a:xfrm>
              <a:off x="8875678" y="928108"/>
              <a:ext cx="2172302" cy="939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1900" b="1">
                  <a:solidFill>
                    <a:srgbClr val="42508E"/>
                  </a:solidFill>
                  <a:latin typeface="Gill Sans"/>
                  <a:ea typeface="Gill Sans"/>
                  <a:cs typeface="Gill Sans"/>
                  <a:sym typeface="Gill Sans"/>
                </a:defRPr>
              </a:pPr>
              <a:r>
                <a:t>Riess et al., </a:t>
              </a:r>
            </a:p>
            <a:p>
              <a:pPr>
                <a:defRPr sz="1900" b="1">
                  <a:solidFill>
                    <a:srgbClr val="42508E"/>
                  </a:solidFill>
                  <a:latin typeface="Gill Sans"/>
                  <a:ea typeface="Gill Sans"/>
                  <a:cs typeface="Gill Sans"/>
                  <a:sym typeface="Gill Sans"/>
                </a:defRPr>
              </a:pPr>
              <a:r>
                <a:t>Freedman et al., </a:t>
              </a:r>
            </a:p>
            <a:p>
              <a:pPr>
                <a:defRPr sz="1900" b="1">
                  <a:solidFill>
                    <a:srgbClr val="42508E"/>
                  </a:solidFill>
                  <a:latin typeface="Gill Sans"/>
                  <a:ea typeface="Gill Sans"/>
                  <a:cs typeface="Gill Sans"/>
                  <a:sym typeface="Gill Sans"/>
                </a:defRPr>
              </a:pPr>
              <a:r>
                <a:t>…. many more</a:t>
              </a:r>
            </a:p>
          </p:txBody>
        </p:sp>
      </p:grpSp>
      <p:grpSp>
        <p:nvGrpSpPr>
          <p:cNvPr id="466" name="Group"/>
          <p:cNvGrpSpPr/>
          <p:nvPr/>
        </p:nvGrpSpPr>
        <p:grpSpPr>
          <a:xfrm>
            <a:off x="1118662" y="4809030"/>
            <a:ext cx="10748379" cy="2269307"/>
            <a:chOff x="854217" y="298449"/>
            <a:chExt cx="10748378" cy="2269306"/>
          </a:xfrm>
        </p:grpSpPr>
        <p:sp>
          <p:nvSpPr>
            <p:cNvPr id="463" name="2) Statistics need to be refined (tension not as bad as we think)"/>
            <p:cNvSpPr/>
            <p:nvPr/>
          </p:nvSpPr>
          <p:spPr>
            <a:xfrm>
              <a:off x="5590747" y="2984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400">
                  <a:solidFill>
                    <a:srgbClr val="42508E"/>
                  </a:solidFill>
                  <a:latin typeface="Gill Sans"/>
                  <a:ea typeface="Gill Sans"/>
                  <a:cs typeface="Gill Sans"/>
                  <a:sym typeface="Gill Sans"/>
                </a:defRPr>
              </a:lvl1pPr>
            </a:lstStyle>
            <a:p>
              <a:r>
                <a:t>2) Statistics need to be refined (tension not as bad as we think)</a:t>
              </a:r>
            </a:p>
          </p:txBody>
        </p:sp>
        <p:sp>
          <p:nvSpPr>
            <p:cNvPr id="464" name="Change statistical measure of the tension…"/>
            <p:cNvSpPr/>
            <p:nvPr/>
          </p:nvSpPr>
          <p:spPr>
            <a:xfrm>
              <a:off x="854217" y="129775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marL="333374" indent="-333374" algn="l">
                <a:lnSpc>
                  <a:spcPct val="120000"/>
                </a:lnSpc>
                <a:buSzPct val="145000"/>
                <a:buChar char="•"/>
                <a:defRPr sz="3400">
                  <a:solidFill>
                    <a:srgbClr val="A4325B"/>
                  </a:solidFill>
                  <a:latin typeface="Gill Sans"/>
                  <a:ea typeface="Gill Sans"/>
                  <a:cs typeface="Gill Sans"/>
                  <a:sym typeface="Gill Sans"/>
                </a:defRPr>
              </a:pPr>
              <a:r>
                <a:t>Change statistical measure of the tension</a:t>
              </a:r>
            </a:p>
            <a:p>
              <a:pPr marL="333374" indent="-333374" algn="l">
                <a:lnSpc>
                  <a:spcPct val="120000"/>
                </a:lnSpc>
                <a:buSzPct val="145000"/>
                <a:buChar char="•"/>
                <a:defRPr sz="3400">
                  <a:solidFill>
                    <a:srgbClr val="A4325B"/>
                  </a:solidFill>
                  <a:latin typeface="Gill Sans"/>
                  <a:ea typeface="Gill Sans"/>
                  <a:cs typeface="Gill Sans"/>
                  <a:sym typeface="Gill Sans"/>
                </a:defRPr>
              </a:pPr>
              <a:r>
                <a:t>Different cuts, priors, etc. </a:t>
              </a:r>
            </a:p>
          </p:txBody>
        </p:sp>
        <p:sp>
          <p:nvSpPr>
            <p:cNvPr id="465" name="Cardona et al.,…"/>
            <p:cNvSpPr/>
            <p:nvPr/>
          </p:nvSpPr>
          <p:spPr>
            <a:xfrm>
              <a:off x="10332595" y="129775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1900" b="1">
                  <a:solidFill>
                    <a:srgbClr val="42508E"/>
                  </a:solidFill>
                  <a:latin typeface="Gill Sans"/>
                  <a:ea typeface="Gill Sans"/>
                  <a:cs typeface="Gill Sans"/>
                  <a:sym typeface="Gill Sans"/>
                </a:defRPr>
              </a:pPr>
              <a:r>
                <a:t>Cardona et al., </a:t>
              </a:r>
            </a:p>
            <a:p>
              <a:pPr>
                <a:defRPr sz="1900" b="1">
                  <a:solidFill>
                    <a:srgbClr val="42508E"/>
                  </a:solidFill>
                  <a:latin typeface="Gill Sans"/>
                  <a:ea typeface="Gill Sans"/>
                  <a:cs typeface="Gill Sans"/>
                  <a:sym typeface="Gill Sans"/>
                </a:defRPr>
              </a:pPr>
              <a:r>
                <a:t>Spergel et al., </a:t>
              </a:r>
            </a:p>
            <a:p>
              <a:pPr>
                <a:defRPr sz="1900" b="1">
                  <a:solidFill>
                    <a:srgbClr val="42508E"/>
                  </a:solidFill>
                  <a:latin typeface="Gill Sans"/>
                  <a:ea typeface="Gill Sans"/>
                  <a:cs typeface="Gill Sans"/>
                  <a:sym typeface="Gill Sans"/>
                </a:defRPr>
              </a:pPr>
              <a:r>
                <a:t>…. many more</a:t>
              </a:r>
            </a:p>
          </p:txBody>
        </p:sp>
      </p:grpSp>
      <p:sp>
        <p:nvSpPr>
          <p:cNvPr id="467" name="3) New physics"/>
          <p:cNvSpPr txBox="1"/>
          <p:nvPr/>
        </p:nvSpPr>
        <p:spPr>
          <a:xfrm>
            <a:off x="323664" y="8266349"/>
            <a:ext cx="2779527"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42508E"/>
                </a:solidFill>
                <a:latin typeface="Gill Sans"/>
                <a:ea typeface="Gill Sans"/>
                <a:cs typeface="Gill Sans"/>
                <a:sym typeface="Gill Sans"/>
              </a:defRPr>
            </a:lvl1pPr>
          </a:lstStyle>
          <a:p>
            <a:r>
              <a:t>3) New physics</a:t>
            </a:r>
          </a:p>
        </p:txBody>
      </p:sp>
      <p:sp>
        <p:nvSpPr>
          <p:cNvPr id="468" name="Different approaches agree, magnitude of discrepancy is getting larger!"/>
          <p:cNvSpPr txBox="1"/>
          <p:nvPr/>
        </p:nvSpPr>
        <p:spPr>
          <a:xfrm>
            <a:off x="433342" y="6874494"/>
            <a:ext cx="10918478" cy="546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A4325B"/>
                </a:solidFill>
                <a:latin typeface="Gill Sans"/>
                <a:ea typeface="Gill Sans"/>
                <a:cs typeface="Gill Sans"/>
                <a:sym typeface="Gill Sans"/>
              </a:defRPr>
            </a:lvl1pPr>
          </a:lstStyle>
          <a:p>
            <a:r>
              <a:t>Different approaches agree, magnitude of discrepancy is getting larger!</a:t>
            </a:r>
          </a:p>
        </p:txBody>
      </p:sp>
      <p:sp>
        <p:nvSpPr>
          <p:cNvPr id="469" name="Group"/>
          <p:cNvSpPr/>
          <p:nvPr/>
        </p:nvSpPr>
        <p:spPr>
          <a:xfrm>
            <a:off x="38758" y="7929799"/>
            <a:ext cx="3653820" cy="1270001"/>
          </a:xfrm>
          <a:prstGeom prst="ellipse">
            <a:avLst/>
          </a:prstGeom>
          <a:ln w="50800">
            <a:solidFill>
              <a:srgbClr val="EE220C"/>
            </a:solidFill>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2" animBg="1" advAuto="0"/>
      <p:bldP spid="462" grpId="1" animBg="1" advAuto="0"/>
      <p:bldP spid="466" grpId="3" animBg="1" advAuto="0"/>
      <p:bldP spid="467" grpId="5" animBg="1" advAuto="0"/>
      <p:bldP spid="468" grpId="4" animBg="1" advAuto="0"/>
      <p:bldP spid="469" grpId="6"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One promising idea is Early dark energy (EDE) as a resolution to the Hubble tension!"/>
          <p:cNvSpPr txBox="1"/>
          <p:nvPr/>
        </p:nvSpPr>
        <p:spPr>
          <a:xfrm>
            <a:off x="386345" y="1164669"/>
            <a:ext cx="12232110"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400">
                <a:solidFill>
                  <a:srgbClr val="42508E"/>
                </a:solidFill>
                <a:latin typeface="Gill Sans"/>
                <a:ea typeface="Gill Sans"/>
                <a:cs typeface="Gill Sans"/>
                <a:sym typeface="Gill Sans"/>
              </a:defRPr>
            </a:lvl1pPr>
          </a:lstStyle>
          <a:p>
            <a:r>
              <a:t>One promising idea is Early dark energy (EDE) as a resolution to the Hubble tension!</a:t>
            </a:r>
          </a:p>
        </p:txBody>
      </p:sp>
      <p:sp>
        <p:nvSpPr>
          <p:cNvPr id="472" name="(Poulin et al. 2018)"/>
          <p:cNvSpPr txBox="1"/>
          <p:nvPr/>
        </p:nvSpPr>
        <p:spPr>
          <a:xfrm>
            <a:off x="8488067" y="1923010"/>
            <a:ext cx="2743499"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50000"/>
              </a:lnSpc>
              <a:defRPr>
                <a:solidFill>
                  <a:srgbClr val="A4325B"/>
                </a:solidFill>
                <a:latin typeface="Gill Sans"/>
                <a:ea typeface="Gill Sans"/>
                <a:cs typeface="Gill Sans"/>
                <a:sym typeface="Gill Sans"/>
              </a:defRPr>
            </a:lvl1pPr>
          </a:lstStyle>
          <a:p>
            <a:r>
              <a:t>(Poulin et al. 2018)</a:t>
            </a:r>
          </a:p>
        </p:txBody>
      </p:sp>
      <p:pic>
        <p:nvPicPr>
          <p:cNvPr id="473" name="r_s=_int_z=1100^.pdf" descr="r_s=_int_z=1100^.pdf"/>
          <p:cNvPicPr>
            <a:picLocks noChangeAspect="1"/>
          </p:cNvPicPr>
          <p:nvPr/>
        </p:nvPicPr>
        <p:blipFill>
          <a:blip r:embed="rId2"/>
          <a:stretch>
            <a:fillRect/>
          </a:stretch>
        </p:blipFill>
        <p:spPr>
          <a:xfrm>
            <a:off x="598892" y="6376966"/>
            <a:ext cx="9093201" cy="1168401"/>
          </a:xfrm>
          <a:prstGeom prst="rect">
            <a:avLst/>
          </a:prstGeom>
          <a:ln w="12700">
            <a:miter lim="400000"/>
          </a:ln>
        </p:spPr>
      </p:pic>
      <p:pic>
        <p:nvPicPr>
          <p:cNvPr id="474" name="Screen Shot 2019-09-05 at 12.19.51 PM.png" descr="Screen Shot 2019-09-05 at 12.19.51 PM.png"/>
          <p:cNvPicPr>
            <a:picLocks noChangeAspect="1"/>
          </p:cNvPicPr>
          <p:nvPr/>
        </p:nvPicPr>
        <p:blipFill>
          <a:blip r:embed="rId3"/>
          <a:srcRect r="46705" b="39447"/>
          <a:stretch>
            <a:fillRect/>
          </a:stretch>
        </p:blipFill>
        <p:spPr>
          <a:xfrm>
            <a:off x="10533154" y="2844725"/>
            <a:ext cx="2098811" cy="2587021"/>
          </a:xfrm>
          <a:prstGeom prst="rect">
            <a:avLst/>
          </a:prstGeom>
          <a:ln w="12700">
            <a:miter lim="400000"/>
          </a:ln>
        </p:spPr>
      </p:pic>
      <p:sp>
        <p:nvSpPr>
          <p:cNvPr id="475" name="Line"/>
          <p:cNvSpPr/>
          <p:nvPr/>
        </p:nvSpPr>
        <p:spPr>
          <a:xfrm flipV="1">
            <a:off x="1800700" y="3713970"/>
            <a:ext cx="10473730" cy="510680"/>
          </a:xfrm>
          <a:prstGeom prst="line">
            <a:avLst/>
          </a:prstGeom>
          <a:ln w="25400">
            <a:solidFill>
              <a:srgbClr val="000000"/>
            </a:solidFill>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476" name="Line"/>
          <p:cNvSpPr/>
          <p:nvPr/>
        </p:nvSpPr>
        <p:spPr>
          <a:xfrm>
            <a:off x="1800700" y="4224648"/>
            <a:ext cx="10473730" cy="556274"/>
          </a:xfrm>
          <a:prstGeom prst="line">
            <a:avLst/>
          </a:prstGeom>
          <a:ln w="25400">
            <a:solidFill>
              <a:srgbClr val="000000"/>
            </a:solidFill>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477" name="Eye"/>
          <p:cNvSpPr/>
          <p:nvPr/>
        </p:nvSpPr>
        <p:spPr>
          <a:xfrm>
            <a:off x="228312" y="3827443"/>
            <a:ext cx="1519177" cy="7921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707" y="0"/>
                  <a:pt x="2918" y="3569"/>
                  <a:pt x="407" y="9790"/>
                </a:cubicBezTo>
                <a:lnTo>
                  <a:pt x="0" y="10800"/>
                </a:lnTo>
                <a:lnTo>
                  <a:pt x="407" y="11810"/>
                </a:lnTo>
                <a:cubicBezTo>
                  <a:pt x="2918" y="18032"/>
                  <a:pt x="6707" y="21600"/>
                  <a:pt x="10800" y="21600"/>
                </a:cubicBezTo>
                <a:cubicBezTo>
                  <a:pt x="14893" y="21600"/>
                  <a:pt x="18680" y="18032"/>
                  <a:pt x="21192" y="11810"/>
                </a:cubicBezTo>
                <a:lnTo>
                  <a:pt x="21600" y="10800"/>
                </a:lnTo>
                <a:lnTo>
                  <a:pt x="21192" y="9790"/>
                </a:lnTo>
                <a:cubicBezTo>
                  <a:pt x="18680" y="3569"/>
                  <a:pt x="14893" y="0"/>
                  <a:pt x="10800" y="0"/>
                </a:cubicBezTo>
                <a:close/>
                <a:moveTo>
                  <a:pt x="8667" y="3677"/>
                </a:moveTo>
                <a:cubicBezTo>
                  <a:pt x="7382" y="5094"/>
                  <a:pt x="6517" y="7753"/>
                  <a:pt x="6517" y="10800"/>
                </a:cubicBezTo>
                <a:cubicBezTo>
                  <a:pt x="6517" y="13847"/>
                  <a:pt x="7382" y="16502"/>
                  <a:pt x="8667" y="17920"/>
                </a:cubicBezTo>
                <a:cubicBezTo>
                  <a:pt x="6166" y="17019"/>
                  <a:pt x="3899" y="14543"/>
                  <a:pt x="2199" y="10800"/>
                </a:cubicBezTo>
                <a:cubicBezTo>
                  <a:pt x="3899" y="7057"/>
                  <a:pt x="6166" y="4577"/>
                  <a:pt x="8667" y="3677"/>
                </a:cubicBezTo>
                <a:close/>
                <a:moveTo>
                  <a:pt x="12931" y="3677"/>
                </a:moveTo>
                <a:cubicBezTo>
                  <a:pt x="15432" y="4577"/>
                  <a:pt x="17699" y="7057"/>
                  <a:pt x="19400" y="10800"/>
                </a:cubicBezTo>
                <a:cubicBezTo>
                  <a:pt x="17699" y="14543"/>
                  <a:pt x="15432" y="17019"/>
                  <a:pt x="12931" y="17920"/>
                </a:cubicBezTo>
                <a:cubicBezTo>
                  <a:pt x="14216" y="16502"/>
                  <a:pt x="15081" y="13847"/>
                  <a:pt x="15081" y="10800"/>
                </a:cubicBezTo>
                <a:cubicBezTo>
                  <a:pt x="15081" y="7753"/>
                  <a:pt x="14216" y="5094"/>
                  <a:pt x="12931" y="3677"/>
                </a:cubicBezTo>
                <a:close/>
                <a:moveTo>
                  <a:pt x="12219" y="6169"/>
                </a:moveTo>
                <a:cubicBezTo>
                  <a:pt x="12805" y="6169"/>
                  <a:pt x="13279" y="7078"/>
                  <a:pt x="13279" y="8201"/>
                </a:cubicBezTo>
                <a:cubicBezTo>
                  <a:pt x="13279" y="9324"/>
                  <a:pt x="12805" y="10234"/>
                  <a:pt x="12219" y="10234"/>
                </a:cubicBezTo>
                <a:cubicBezTo>
                  <a:pt x="11634" y="10234"/>
                  <a:pt x="11159" y="9324"/>
                  <a:pt x="11159" y="8201"/>
                </a:cubicBezTo>
                <a:cubicBezTo>
                  <a:pt x="11159" y="7078"/>
                  <a:pt x="11634" y="6169"/>
                  <a:pt x="12219" y="6169"/>
                </a:cubicBezTo>
                <a:close/>
              </a:path>
            </a:pathLst>
          </a:custGeom>
          <a:solidFill>
            <a:srgbClr val="000000"/>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489" name="Connection Line"/>
          <p:cNvSpPr/>
          <p:nvPr/>
        </p:nvSpPr>
        <p:spPr>
          <a:xfrm>
            <a:off x="5511117" y="4057967"/>
            <a:ext cx="374347" cy="352327"/>
          </a:xfrm>
          <a:custGeom>
            <a:avLst/>
            <a:gdLst/>
            <a:ahLst/>
            <a:cxnLst>
              <a:cxn ang="0">
                <a:pos x="wd2" y="hd2"/>
              </a:cxn>
              <a:cxn ang="5400000">
                <a:pos x="wd2" y="hd2"/>
              </a:cxn>
              <a:cxn ang="10800000">
                <a:pos x="wd2" y="hd2"/>
              </a:cxn>
              <a:cxn ang="16200000">
                <a:pos x="wd2" y="hd2"/>
              </a:cxn>
            </a:cxnLst>
            <a:rect l="0" t="0" r="r" b="b"/>
            <a:pathLst>
              <a:path w="16213" h="21600" extrusionOk="0">
                <a:moveTo>
                  <a:pt x="1792" y="0"/>
                </a:moveTo>
                <a:cubicBezTo>
                  <a:pt x="21600" y="7775"/>
                  <a:pt x="21003" y="14975"/>
                  <a:pt x="0" y="21600"/>
                </a:cubicBezTo>
              </a:path>
            </a:pathLst>
          </a:custGeom>
          <a:ln w="25400">
            <a:solidFill>
              <a:srgbClr val="000000"/>
            </a:solidFill>
            <a:miter lim="400000"/>
          </a:ln>
        </p:spPr>
        <p:txBody>
          <a:bodyPr/>
          <a:lstStyle/>
          <a:p>
            <a:endParaRPr/>
          </a:p>
        </p:txBody>
      </p:sp>
      <p:pic>
        <p:nvPicPr>
          <p:cNvPr id="479" name="theta.pdf" descr="theta.pdf"/>
          <p:cNvPicPr>
            <a:picLocks noChangeAspect="1"/>
          </p:cNvPicPr>
          <p:nvPr/>
        </p:nvPicPr>
        <p:blipFill>
          <a:blip r:embed="rId4"/>
          <a:stretch>
            <a:fillRect/>
          </a:stretch>
        </p:blipFill>
        <p:spPr>
          <a:xfrm>
            <a:off x="6038721" y="4062759"/>
            <a:ext cx="203201" cy="342901"/>
          </a:xfrm>
          <a:prstGeom prst="rect">
            <a:avLst/>
          </a:prstGeom>
          <a:ln w="12700">
            <a:miter lim="400000"/>
          </a:ln>
        </p:spPr>
      </p:pic>
      <p:grpSp>
        <p:nvGrpSpPr>
          <p:cNvPr id="482" name="Group"/>
          <p:cNvGrpSpPr/>
          <p:nvPr/>
        </p:nvGrpSpPr>
        <p:grpSpPr>
          <a:xfrm>
            <a:off x="908767" y="2703290"/>
            <a:ext cx="11545194" cy="677733"/>
            <a:chOff x="0" y="0"/>
            <a:chExt cx="11545192" cy="677732"/>
          </a:xfrm>
        </p:grpSpPr>
        <p:sp>
          <p:nvSpPr>
            <p:cNvPr id="480" name="Double Arrow"/>
            <p:cNvSpPr/>
            <p:nvPr/>
          </p:nvSpPr>
          <p:spPr>
            <a:xfrm>
              <a:off x="0" y="300772"/>
              <a:ext cx="11545193" cy="376961"/>
            </a:xfrm>
            <a:prstGeom prst="leftRightArrow">
              <a:avLst>
                <a:gd name="adj1" fmla="val 32000"/>
                <a:gd name="adj2" fmla="val 148239"/>
              </a:avLst>
            </a:prstGeom>
            <a:solidFill>
              <a:srgbClr val="A4325B"/>
            </a:solidFill>
            <a:ln w="12700" cap="flat">
              <a:noFill/>
              <a:miter lim="400000"/>
            </a:ln>
            <a:effectLst/>
          </p:spPr>
          <p:txBody>
            <a:bodyPr wrap="square" lIns="50800" tIns="50800" rIns="50800" bIns="50800" numCol="1" anchor="ctr">
              <a:noAutofit/>
            </a:bodyPr>
            <a:lstStyle/>
            <a:p>
              <a:pPr>
                <a:defRPr sz="2200">
                  <a:solidFill>
                    <a:srgbClr val="FFFFFF"/>
                  </a:solidFill>
                  <a:latin typeface="Helvetica Neue Medium"/>
                  <a:ea typeface="Helvetica Neue Medium"/>
                  <a:cs typeface="Helvetica Neue Medium"/>
                  <a:sym typeface="Helvetica Neue Medium"/>
                </a:defRPr>
              </a:pPr>
              <a:endParaRPr/>
            </a:p>
          </p:txBody>
        </p:sp>
        <p:pic>
          <p:nvPicPr>
            <p:cNvPr id="481" name="D_A.pdf" descr="D_A.pdf"/>
            <p:cNvPicPr>
              <a:picLocks noChangeAspect="1"/>
            </p:cNvPicPr>
            <p:nvPr/>
          </p:nvPicPr>
          <p:blipFill>
            <a:blip r:embed="rId5"/>
            <a:stretch>
              <a:fillRect/>
            </a:stretch>
          </p:blipFill>
          <p:spPr>
            <a:xfrm>
              <a:off x="5222717" y="0"/>
              <a:ext cx="622301" cy="393700"/>
            </a:xfrm>
            <a:prstGeom prst="rect">
              <a:avLst/>
            </a:prstGeom>
            <a:ln w="12700" cap="flat">
              <a:noFill/>
              <a:miter lim="400000"/>
            </a:ln>
            <a:effectLst/>
          </p:spPr>
        </p:pic>
      </p:grpSp>
      <p:pic>
        <p:nvPicPr>
          <p:cNvPr id="483" name="D_A=_frac_r_s_th.pdf" descr="D_A=_frac_r_s_th.pdf"/>
          <p:cNvPicPr>
            <a:picLocks noChangeAspect="1"/>
          </p:cNvPicPr>
          <p:nvPr/>
        </p:nvPicPr>
        <p:blipFill>
          <a:blip r:embed="rId6"/>
          <a:stretch>
            <a:fillRect/>
          </a:stretch>
        </p:blipFill>
        <p:spPr>
          <a:xfrm>
            <a:off x="4918731" y="5214735"/>
            <a:ext cx="3238501" cy="838201"/>
          </a:xfrm>
          <a:prstGeom prst="rect">
            <a:avLst/>
          </a:prstGeom>
          <a:ln w="12700">
            <a:miter lim="400000"/>
          </a:ln>
        </p:spPr>
      </p:pic>
      <p:grpSp>
        <p:nvGrpSpPr>
          <p:cNvPr id="486" name="Group"/>
          <p:cNvGrpSpPr/>
          <p:nvPr/>
        </p:nvGrpSpPr>
        <p:grpSpPr>
          <a:xfrm>
            <a:off x="9010398" y="7369856"/>
            <a:ext cx="3065190" cy="1075420"/>
            <a:chOff x="-111159" y="0"/>
            <a:chExt cx="3065189" cy="1075419"/>
          </a:xfrm>
        </p:grpSpPr>
        <p:sp>
          <p:nvSpPr>
            <p:cNvPr id="484" name="Add new stuff here"/>
            <p:cNvSpPr txBox="1"/>
            <p:nvPr/>
          </p:nvSpPr>
          <p:spPr>
            <a:xfrm>
              <a:off x="-111160" y="529319"/>
              <a:ext cx="3065190" cy="546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000">
                  <a:solidFill>
                    <a:srgbClr val="A4325B"/>
                  </a:solidFill>
                  <a:latin typeface="Gill Sans"/>
                  <a:ea typeface="Gill Sans"/>
                  <a:cs typeface="Gill Sans"/>
                  <a:sym typeface="Gill Sans"/>
                </a:defRPr>
              </a:lvl1pPr>
            </a:lstStyle>
            <a:p>
              <a:r>
                <a:t>Add new stuff here</a:t>
              </a:r>
            </a:p>
          </p:txBody>
        </p:sp>
        <p:sp>
          <p:nvSpPr>
            <p:cNvPr id="485" name="Arrow"/>
            <p:cNvSpPr/>
            <p:nvPr/>
          </p:nvSpPr>
          <p:spPr>
            <a:xfrm rot="14011203">
              <a:off x="82586" y="271293"/>
              <a:ext cx="824797" cy="297449"/>
            </a:xfrm>
            <a:prstGeom prst="rightArrow">
              <a:avLst>
                <a:gd name="adj1" fmla="val 30680"/>
                <a:gd name="adj2" fmla="val 57753"/>
              </a:avLst>
            </a:prstGeom>
            <a:solidFill>
              <a:srgbClr val="42508E"/>
            </a:solidFill>
            <a:ln w="12700" cap="flat">
              <a:noFill/>
              <a:miter lim="400000"/>
            </a:ln>
            <a:effectLst/>
          </p:spPr>
          <p:txBody>
            <a:bodyPr wrap="square" lIns="50800" tIns="50800" rIns="50800" bIns="50800" numCol="1" anchor="ctr">
              <a:noAutofit/>
            </a:bodyPr>
            <a:lstStyle/>
            <a:p>
              <a:pPr>
                <a:defRPr sz="2200">
                  <a:solidFill>
                    <a:srgbClr val="42508E"/>
                  </a:solidFill>
                  <a:latin typeface="Helvetica Neue Medium"/>
                  <a:ea typeface="Helvetica Neue Medium"/>
                  <a:cs typeface="Helvetica Neue Medium"/>
                  <a:sym typeface="Helvetica Neue Medium"/>
                </a:defRPr>
              </a:pPr>
              <a:endParaRPr/>
            </a:p>
          </p:txBody>
        </p:sp>
      </p:grpSp>
      <p:sp>
        <p:nvSpPr>
          <p:cNvPr id="487" name="An Early Time Resolution"/>
          <p:cNvSpPr txBox="1">
            <a:spLocks noGrp="1"/>
          </p:cNvSpPr>
          <p:nvPr>
            <p:ph type="title"/>
          </p:nvPr>
        </p:nvSpPr>
        <p:spPr>
          <a:prstGeom prst="rect">
            <a:avLst/>
          </a:prstGeom>
        </p:spPr>
        <p:txBody>
          <a:bodyPr/>
          <a:lstStyle>
            <a:lvl1pPr defTabSz="368045">
              <a:spcBef>
                <a:spcPts val="1000"/>
              </a:spcBef>
              <a:defRPr sz="4410"/>
            </a:lvl1pPr>
          </a:lstStyle>
          <a:p>
            <a:r>
              <a:t>An Early Time Resolution</a:t>
            </a:r>
          </a:p>
        </p:txBody>
      </p:sp>
      <p:sp>
        <p:nvSpPr>
          <p:cNvPr id="488" name="Roughly, need ~8% increase in H around equality, cf LCDM.  Mostly irrelevant before and after that point."/>
          <p:cNvSpPr txBox="1"/>
          <p:nvPr/>
        </p:nvSpPr>
        <p:spPr>
          <a:xfrm>
            <a:off x="137820" y="8377163"/>
            <a:ext cx="10509760"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3400">
                <a:solidFill>
                  <a:srgbClr val="42508E"/>
                </a:solidFill>
                <a:latin typeface="Gill Sans"/>
                <a:ea typeface="Gill Sans"/>
                <a:cs typeface="Gill Sans"/>
                <a:sym typeface="Gill Sans"/>
              </a:defRPr>
            </a:pPr>
            <a:r>
              <a:t>Roughly, need ~8% increase in H around equality, cf LCDM. </a:t>
            </a:r>
            <a:br/>
            <a:r>
              <a:t>Mostly irrelevant before and after that point.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1" animBg="1" advAuto="0"/>
      <p:bldP spid="488"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You can’t always get what you want!"/>
          <p:cNvSpPr txBox="1">
            <a:spLocks noGrp="1"/>
          </p:cNvSpPr>
          <p:nvPr>
            <p:ph type="title"/>
          </p:nvPr>
        </p:nvSpPr>
        <p:spPr>
          <a:prstGeom prst="rect">
            <a:avLst/>
          </a:prstGeom>
        </p:spPr>
        <p:txBody>
          <a:bodyPr/>
          <a:lstStyle>
            <a:lvl1pPr defTabSz="368045">
              <a:spcBef>
                <a:spcPts val="1000"/>
              </a:spcBef>
              <a:defRPr sz="4410"/>
            </a:lvl1pPr>
          </a:lstStyle>
          <a:p>
            <a:r>
              <a:t>You can’t always get what you want!</a:t>
            </a:r>
          </a:p>
        </p:txBody>
      </p:sp>
      <p:sp>
        <p:nvSpPr>
          <p:cNvPr id="492" name="Resolves the Hubble tension…"/>
          <p:cNvSpPr txBox="1">
            <a:spLocks noGrp="1"/>
          </p:cNvSpPr>
          <p:nvPr>
            <p:ph type="body" sz="half" idx="4294967295"/>
          </p:nvPr>
        </p:nvSpPr>
        <p:spPr>
          <a:xfrm>
            <a:off x="355158" y="2006731"/>
            <a:ext cx="4876801" cy="5319887"/>
          </a:xfrm>
          <a:prstGeom prst="rect">
            <a:avLst/>
          </a:prstGeom>
        </p:spPr>
        <p:txBody>
          <a:bodyPr lIns="48767" tIns="48767" rIns="48767" bIns="48767" anchor="t">
            <a:normAutofit lnSpcReduction="10000"/>
          </a:bodyPr>
          <a:lstStyle/>
          <a:p>
            <a:pPr marL="347472" indent="-304038" defTabSz="1235455">
              <a:lnSpc>
                <a:spcPct val="90000"/>
              </a:lnSpc>
              <a:buClrTx/>
              <a:buSzPct val="80000"/>
              <a:buFont typeface="Arial"/>
              <a:buChar char="•"/>
              <a:defRPr sz="3230">
                <a:solidFill>
                  <a:srgbClr val="42508E"/>
                </a:solidFill>
                <a:latin typeface="Gill Sans"/>
                <a:ea typeface="Gill Sans"/>
                <a:cs typeface="Gill Sans"/>
                <a:sym typeface="Gill Sans"/>
              </a:defRPr>
            </a:pPr>
            <a:r>
              <a:t>Resolves the Hubble tension </a:t>
            </a:r>
          </a:p>
          <a:p>
            <a:pPr marL="347472" indent="-304038" defTabSz="1235455">
              <a:lnSpc>
                <a:spcPct val="90000"/>
              </a:lnSpc>
              <a:buClrTx/>
              <a:buSzPct val="80000"/>
              <a:buFont typeface="Arial"/>
              <a:buChar char="•"/>
              <a:defRPr sz="3230">
                <a:solidFill>
                  <a:srgbClr val="42508E"/>
                </a:solidFill>
                <a:latin typeface="Gill Sans"/>
                <a:ea typeface="Gill Sans"/>
                <a:cs typeface="Gill Sans"/>
                <a:sym typeface="Gill Sans"/>
              </a:defRPr>
            </a:pPr>
            <a:r>
              <a:t>Improves the fit to cosmological data relative to LCDM </a:t>
            </a:r>
          </a:p>
          <a:p>
            <a:pPr marL="347472" indent="-304038" defTabSz="1235455">
              <a:lnSpc>
                <a:spcPct val="90000"/>
              </a:lnSpc>
              <a:buClrTx/>
              <a:buSzPct val="80000"/>
              <a:buFont typeface="Arial"/>
              <a:buChar char="•"/>
              <a:defRPr sz="3230">
                <a:solidFill>
                  <a:srgbClr val="42508E"/>
                </a:solidFill>
                <a:latin typeface="Gill Sans"/>
                <a:ea typeface="Gill Sans"/>
                <a:cs typeface="Gill Sans"/>
                <a:sym typeface="Gill Sans"/>
              </a:defRPr>
            </a:pPr>
            <a:r>
              <a:t>Can arise from numerous theoretical scenarios</a:t>
            </a:r>
          </a:p>
          <a:p>
            <a:pPr marL="347472" indent="-304038" defTabSz="1235455">
              <a:lnSpc>
                <a:spcPct val="90000"/>
              </a:lnSpc>
              <a:buClrTx/>
              <a:buSzPct val="80000"/>
              <a:buFont typeface="Arial"/>
              <a:buChar char="•"/>
              <a:defRPr sz="3230">
                <a:solidFill>
                  <a:srgbClr val="42508E"/>
                </a:solidFill>
                <a:latin typeface="Gill Sans"/>
                <a:ea typeface="Gill Sans"/>
                <a:cs typeface="Gill Sans"/>
                <a:sym typeface="Gill Sans"/>
              </a:defRPr>
            </a:pPr>
            <a:r>
              <a:t>A simple scalar field (</a:t>
            </a:r>
            <a:r>
              <a:rPr strike="sngStrike"/>
              <a:t>shocking!</a:t>
            </a:r>
            <a:r>
              <a:rPr>
                <a:solidFill>
                  <a:srgbClr val="A4325B"/>
                </a:solidFill>
              </a:rPr>
              <a:t> amazing!!</a:t>
            </a:r>
            <a:r>
              <a:t>) seems to do quite well </a:t>
            </a:r>
          </a:p>
        </p:txBody>
      </p:sp>
      <p:sp>
        <p:nvSpPr>
          <p:cNvPr id="493" name="Content Placeholder 3"/>
          <p:cNvSpPr txBox="1"/>
          <p:nvPr/>
        </p:nvSpPr>
        <p:spPr>
          <a:xfrm>
            <a:off x="7014159" y="2006731"/>
            <a:ext cx="4779265" cy="5235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normAutofit lnSpcReduction="10000"/>
          </a:bodyPr>
          <a:lstStyle/>
          <a:p>
            <a:pPr marL="340156" indent="-297637" algn="l" defTabSz="1209446">
              <a:lnSpc>
                <a:spcPct val="90000"/>
              </a:lnSpc>
              <a:spcBef>
                <a:spcPts val="2300"/>
              </a:spcBef>
              <a:buSzPct val="80000"/>
              <a:buFont typeface="Arial"/>
              <a:buChar char="•"/>
              <a:defRPr sz="3162">
                <a:solidFill>
                  <a:srgbClr val="42508E"/>
                </a:solidFill>
                <a:latin typeface="Gill Sans"/>
                <a:ea typeface="Gill Sans"/>
                <a:cs typeface="Gill Sans"/>
                <a:sym typeface="Gill Sans"/>
              </a:defRPr>
            </a:pPr>
            <a:r>
              <a:t>Worsens the LSS tension </a:t>
            </a:r>
          </a:p>
          <a:p>
            <a:pPr marL="340156" indent="-297637" algn="l" defTabSz="1209446">
              <a:lnSpc>
                <a:spcPct val="90000"/>
              </a:lnSpc>
              <a:spcBef>
                <a:spcPts val="2300"/>
              </a:spcBef>
              <a:buSzPct val="80000"/>
              <a:buFont typeface="Arial"/>
              <a:buChar char="•"/>
              <a:defRPr sz="3162">
                <a:solidFill>
                  <a:srgbClr val="42508E"/>
                </a:solidFill>
                <a:latin typeface="Gill Sans"/>
                <a:ea typeface="Gill Sans"/>
                <a:cs typeface="Gill Sans"/>
                <a:sym typeface="Gill Sans"/>
              </a:defRPr>
            </a:pPr>
            <a:r>
              <a:t>Need to include local </a:t>
            </a:r>
            <a:br/>
            <a:r>
              <a:t>while fitting </a:t>
            </a:r>
          </a:p>
          <a:p>
            <a:pPr marL="340156" indent="-297637" algn="l" defTabSz="1209446">
              <a:lnSpc>
                <a:spcPct val="90000"/>
              </a:lnSpc>
              <a:spcBef>
                <a:spcPts val="2300"/>
              </a:spcBef>
              <a:buSzPct val="80000"/>
              <a:buFont typeface="Arial"/>
              <a:buChar char="•"/>
              <a:defRPr sz="3162">
                <a:solidFill>
                  <a:srgbClr val="42508E"/>
                </a:solidFill>
                <a:latin typeface="Gill Sans"/>
                <a:ea typeface="Gill Sans"/>
                <a:cs typeface="Gill Sans"/>
                <a:sym typeface="Gill Sans"/>
              </a:defRPr>
            </a:pPr>
            <a:r>
              <a:t>The potentials needed, e.g.</a:t>
            </a:r>
            <a:br/>
            <a:br/>
            <a:br/>
            <a:br/>
            <a:r>
              <a:t>seem to be very contrived </a:t>
            </a:r>
          </a:p>
          <a:p>
            <a:pPr marL="340156" indent="-297637" algn="l" defTabSz="1209446">
              <a:lnSpc>
                <a:spcPct val="90000"/>
              </a:lnSpc>
              <a:spcBef>
                <a:spcPts val="2300"/>
              </a:spcBef>
              <a:buSzPct val="80000"/>
              <a:buFont typeface="Arial"/>
              <a:buChar char="•"/>
              <a:defRPr sz="3162">
                <a:solidFill>
                  <a:srgbClr val="42508E"/>
                </a:solidFill>
                <a:latin typeface="Gill Sans"/>
                <a:ea typeface="Gill Sans"/>
                <a:cs typeface="Gill Sans"/>
                <a:sym typeface="Gill Sans"/>
              </a:defRPr>
            </a:pPr>
            <a:r>
              <a:t>Solution is fine-tuned in theoretical parameters </a:t>
            </a:r>
          </a:p>
        </p:txBody>
      </p:sp>
      <p:sp>
        <p:nvSpPr>
          <p:cNvPr id="494" name="TextBox 5"/>
          <p:cNvSpPr txBox="1"/>
          <p:nvPr/>
        </p:nvSpPr>
        <p:spPr>
          <a:xfrm>
            <a:off x="7332343" y="1103329"/>
            <a:ext cx="4142896" cy="712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lvl1pPr algn="l" defTabSz="1300480">
              <a:defRPr sz="4800">
                <a:solidFill>
                  <a:srgbClr val="42508E"/>
                </a:solidFill>
                <a:latin typeface="Calibri"/>
                <a:ea typeface="Calibri"/>
                <a:cs typeface="Calibri"/>
                <a:sym typeface="Calibri"/>
              </a:defRPr>
            </a:lvl1pPr>
          </a:lstStyle>
          <a:p>
            <a:r>
              <a:t>…and negatives</a:t>
            </a:r>
          </a:p>
        </p:txBody>
      </p:sp>
      <p:sp>
        <p:nvSpPr>
          <p:cNvPr id="495" name="Title 1"/>
          <p:cNvSpPr txBox="1"/>
          <p:nvPr/>
        </p:nvSpPr>
        <p:spPr>
          <a:xfrm>
            <a:off x="823229" y="1011366"/>
            <a:ext cx="3940659" cy="8962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nchor="b">
            <a:normAutofit/>
          </a:bodyPr>
          <a:lstStyle>
            <a:lvl1pPr algn="l" defTabSz="1300480">
              <a:lnSpc>
                <a:spcPct val="90000"/>
              </a:lnSpc>
              <a:defRPr sz="4800">
                <a:solidFill>
                  <a:srgbClr val="42508E"/>
                </a:solidFill>
                <a:latin typeface="Calibri"/>
                <a:ea typeface="Calibri"/>
                <a:cs typeface="Calibri"/>
                <a:sym typeface="Calibri"/>
              </a:defRPr>
            </a:lvl1pPr>
          </a:lstStyle>
          <a:p>
            <a:r>
              <a:t>EDE positives</a:t>
            </a:r>
          </a:p>
        </p:txBody>
      </p:sp>
      <p:pic>
        <p:nvPicPr>
          <p:cNvPr id="496" name="Image" descr="Image"/>
          <p:cNvPicPr>
            <a:picLocks noChangeAspect="1"/>
          </p:cNvPicPr>
          <p:nvPr/>
        </p:nvPicPr>
        <p:blipFill>
          <a:blip r:embed="rId2"/>
          <a:stretch>
            <a:fillRect/>
          </a:stretch>
        </p:blipFill>
        <p:spPr>
          <a:xfrm>
            <a:off x="11044597" y="2827698"/>
            <a:ext cx="533401" cy="393701"/>
          </a:xfrm>
          <a:prstGeom prst="rect">
            <a:avLst/>
          </a:prstGeom>
          <a:ln w="12700">
            <a:miter lim="400000"/>
          </a:ln>
        </p:spPr>
      </p:pic>
      <p:pic>
        <p:nvPicPr>
          <p:cNvPr id="497" name="Image" descr="Image"/>
          <p:cNvPicPr>
            <a:picLocks noChangeAspect="1"/>
          </p:cNvPicPr>
          <p:nvPr/>
        </p:nvPicPr>
        <p:blipFill>
          <a:blip r:embed="rId3"/>
          <a:stretch>
            <a:fillRect/>
          </a:stretch>
        </p:blipFill>
        <p:spPr>
          <a:xfrm>
            <a:off x="7491669" y="4661103"/>
            <a:ext cx="3824245" cy="431394"/>
          </a:xfrm>
          <a:prstGeom prst="rect">
            <a:avLst/>
          </a:prstGeom>
          <a:ln w="12700">
            <a:miter lim="400000"/>
          </a:ln>
        </p:spPr>
      </p:pic>
      <p:sp>
        <p:nvSpPr>
          <p:cNvPr id="498" name="Without dwelling on details in this talk, it is not that easy to make this idea work. Changing the sound horizon comes with other effects  (such as on the damping scale of perturbations, which can conflict with observations in many models."/>
          <p:cNvSpPr txBox="1"/>
          <p:nvPr/>
        </p:nvSpPr>
        <p:spPr>
          <a:xfrm>
            <a:off x="124614" y="7049848"/>
            <a:ext cx="12747079" cy="2195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3400">
                <a:solidFill>
                  <a:srgbClr val="A4325B"/>
                </a:solidFill>
                <a:latin typeface="Gill Sans"/>
                <a:ea typeface="Gill Sans"/>
                <a:cs typeface="Gill Sans"/>
                <a:sym typeface="Gill Sans"/>
              </a:defRPr>
            </a:pPr>
            <a:r>
              <a:rPr dirty="0"/>
              <a:t>Without dwelling on details in this talk, it is not that easy to make this </a:t>
            </a:r>
            <a:br>
              <a:rPr lang="en-US" dirty="0"/>
            </a:br>
            <a:r>
              <a:rPr dirty="0"/>
              <a:t>idea work. Changing the sound horizon comes with other effects </a:t>
            </a:r>
            <a:br>
              <a:rPr dirty="0"/>
            </a:br>
            <a:r>
              <a:rPr dirty="0"/>
              <a:t>(such as on the damping scale of perturbations, which can conflict with </a:t>
            </a:r>
            <a:br>
              <a:rPr lang="en-US" dirty="0"/>
            </a:br>
            <a:r>
              <a:rPr dirty="0"/>
              <a:t>observations in many models.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92">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49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49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49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49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3" nodeType="clickEffect">
                                  <p:stCondLst>
                                    <p:cond delay="0"/>
                                  </p:stCondLst>
                                  <p:iterate>
                                    <p:tmAbs val="0"/>
                                  </p:iterate>
                                  <p:childTnLst>
                                    <p:set>
                                      <p:cBhvr>
                                        <p:cTn id="28" fill="hold"/>
                                        <p:tgtEl>
                                          <p:spTgt spid="4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4" nodeType="clickEffect">
                                  <p:stCondLst>
                                    <p:cond delay="0"/>
                                  </p:stCondLst>
                                  <p:iterate>
                                    <p:tmAbs val="0"/>
                                  </p:iterate>
                                  <p:childTnLst>
                                    <p:set>
                                      <p:cBhvr>
                                        <p:cTn id="32" fill="hold"/>
                                        <p:tgtEl>
                                          <p:spTgt spid="493">
                                            <p:bg/>
                                          </p:spTgt>
                                        </p:tgtEl>
                                        <p:attrNameLst>
                                          <p:attrName>style.visibility</p:attrName>
                                        </p:attrNameLst>
                                      </p:cBhvr>
                                      <p:to>
                                        <p:strVal val="visible"/>
                                      </p:to>
                                    </p:set>
                                  </p:childTnLst>
                                </p:cTn>
                              </p:par>
                              <p:par>
                                <p:cTn id="33" presetID="1" presetClass="entr" presetSubtype="0" fill="hold" grpId="4" nodeType="withEffect">
                                  <p:stCondLst>
                                    <p:cond delay="0"/>
                                  </p:stCondLst>
                                  <p:iterate>
                                    <p:tmAbs val="0"/>
                                  </p:iterate>
                                  <p:childTnLst>
                                    <p:set>
                                      <p:cBhvr>
                                        <p:cTn id="34" fill="hold"/>
                                        <p:tgtEl>
                                          <p:spTgt spid="49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4" nodeType="clickEffect">
                                  <p:stCondLst>
                                    <p:cond delay="0"/>
                                  </p:stCondLst>
                                  <p:iterate>
                                    <p:tmAbs val="0"/>
                                  </p:iterate>
                                  <p:childTnLst>
                                    <p:set>
                                      <p:cBhvr>
                                        <p:cTn id="38" fill="hold"/>
                                        <p:tgtEl>
                                          <p:spTgt spid="493">
                                            <p:txEl>
                                              <p:pRg st="1" end="1"/>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5" nodeType="afterEffect">
                                  <p:stCondLst>
                                    <p:cond delay="0"/>
                                  </p:stCondLst>
                                  <p:iterate>
                                    <p:tmAbs val="0"/>
                                  </p:iterate>
                                  <p:childTnLst>
                                    <p:set>
                                      <p:cBhvr>
                                        <p:cTn id="41" fill="hold"/>
                                        <p:tgtEl>
                                          <p:spTgt spid="49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6" nodeType="clickEffect">
                                  <p:stCondLst>
                                    <p:cond delay="0"/>
                                  </p:stCondLst>
                                  <p:iterate>
                                    <p:tmAbs val="0"/>
                                  </p:iterate>
                                  <p:childTnLst>
                                    <p:set>
                                      <p:cBhvr>
                                        <p:cTn id="45" fill="hold"/>
                                        <p:tgtEl>
                                          <p:spTgt spid="497"/>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4" nodeType="afterEffect">
                                  <p:stCondLst>
                                    <p:cond delay="0"/>
                                  </p:stCondLst>
                                  <p:iterate>
                                    <p:tmAbs val="0"/>
                                  </p:iterate>
                                  <p:childTnLst>
                                    <p:set>
                                      <p:cBhvr>
                                        <p:cTn id="48" fill="hold"/>
                                        <p:tgtEl>
                                          <p:spTgt spid="493">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4" nodeType="clickEffect">
                                  <p:stCondLst>
                                    <p:cond delay="0"/>
                                  </p:stCondLst>
                                  <p:iterate>
                                    <p:tmAbs val="0"/>
                                  </p:iterate>
                                  <p:childTnLst>
                                    <p:set>
                                      <p:cBhvr>
                                        <p:cTn id="52" fill="hold"/>
                                        <p:tgtEl>
                                          <p:spTgt spid="493">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7" nodeType="clickEffect">
                                  <p:stCondLst>
                                    <p:cond delay="0"/>
                                  </p:stCondLst>
                                  <p:iterate>
                                    <p:tmAbs val="0"/>
                                  </p:iterate>
                                  <p:childTnLst>
                                    <p:set>
                                      <p:cBhvr>
                                        <p:cTn id="56" fill="hold"/>
                                        <p:tgtEl>
                                          <p:spTgt spid="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 grpId="2" build="p" animBg="1" advAuto="0"/>
      <p:bldP spid="493" grpId="4" build="p" animBg="1" advAuto="0"/>
      <p:bldP spid="494" grpId="3" animBg="1" advAuto="0"/>
      <p:bldP spid="495" grpId="1" animBg="1" advAuto="0"/>
      <p:bldP spid="496" grpId="5" animBg="1" advAuto="0"/>
      <p:bldP spid="497" grpId="6" animBg="1" advAuto="0"/>
      <p:bldP spid="498" grpId="7"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A common Language - EFT"/>
          <p:cNvSpPr txBox="1">
            <a:spLocks noGrp="1"/>
          </p:cNvSpPr>
          <p:nvPr>
            <p:ph type="title"/>
          </p:nvPr>
        </p:nvSpPr>
        <p:spPr>
          <a:prstGeom prst="rect">
            <a:avLst/>
          </a:prstGeom>
        </p:spPr>
        <p:txBody>
          <a:bodyPr/>
          <a:lstStyle>
            <a:lvl1pPr defTabSz="368045">
              <a:spcBef>
                <a:spcPts val="1000"/>
              </a:spcBef>
              <a:defRPr sz="4410"/>
            </a:lvl1pPr>
          </a:lstStyle>
          <a:p>
            <a:r>
              <a:rPr lang="en-US" dirty="0"/>
              <a:t>The Concerns of Theorists </a:t>
            </a:r>
            <a:r>
              <a:rPr dirty="0"/>
              <a:t>- EFT</a:t>
            </a:r>
            <a:r>
              <a:rPr lang="en-US" dirty="0"/>
              <a:t>s</a:t>
            </a:r>
            <a:endParaRPr dirty="0"/>
          </a:p>
        </p:txBody>
      </p:sp>
      <p:sp>
        <p:nvSpPr>
          <p:cNvPr id="501" name="How do theorists think about all this? Whatever “model” we consider, behind it should be a theory that consists of a set of interacting fields in a Lagrangian.  The Lagrangian contains 3 types of terms:"/>
          <p:cNvSpPr txBox="1"/>
          <p:nvPr/>
        </p:nvSpPr>
        <p:spPr>
          <a:xfrm>
            <a:off x="234808" y="1010104"/>
            <a:ext cx="12535183" cy="146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p>
            <a:pPr algn="l" defTabSz="577991">
              <a:defRPr sz="3000">
                <a:solidFill>
                  <a:srgbClr val="42508E"/>
                </a:solidFill>
                <a:latin typeface="Gill Sans"/>
                <a:ea typeface="Gill Sans"/>
                <a:cs typeface="Gill Sans"/>
                <a:sym typeface="Gill Sans"/>
              </a:defRPr>
            </a:pPr>
            <a:r>
              <a:t>How do theorists think about all this? </a:t>
            </a:r>
            <a:r>
              <a:rPr>
                <a:uFill>
                  <a:solidFill>
                    <a:srgbClr val="42508E"/>
                  </a:solidFill>
                </a:uFill>
              </a:rPr>
              <a:t>Whatever “model” we consider, behind it should be a theory that consists of a set of interacting fields in a Lagrangian.  The Lagrangian contains 3 types of terms:</a:t>
            </a:r>
          </a:p>
        </p:txBody>
      </p:sp>
      <p:sp>
        <p:nvSpPr>
          <p:cNvPr id="502" name="Kinetic Terms: e.g."/>
          <p:cNvSpPr txBox="1"/>
          <p:nvPr/>
        </p:nvSpPr>
        <p:spPr>
          <a:xfrm>
            <a:off x="234808" y="2518300"/>
            <a:ext cx="12535183" cy="5599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algn="l" defTabSz="577991">
              <a:buClr>
                <a:srgbClr val="A4325B"/>
              </a:buClr>
              <a:buSzPct val="125000"/>
              <a:buChar char="•"/>
              <a:defRPr sz="3000">
                <a:solidFill>
                  <a:srgbClr val="A4325B"/>
                </a:solidFill>
                <a:uFill>
                  <a:solidFill>
                    <a:srgbClr val="A4325B"/>
                  </a:solidFill>
                </a:uFill>
                <a:latin typeface="Gill Sans"/>
                <a:ea typeface="Gill Sans"/>
                <a:cs typeface="Gill Sans"/>
                <a:sym typeface="Gill Sans"/>
              </a:defRPr>
            </a:lvl1pPr>
          </a:lstStyle>
          <a:p>
            <a:pPr>
              <a:defRPr>
                <a:uFillTx/>
              </a:defRPr>
            </a:pPr>
            <a:r>
              <a:rPr>
                <a:uFill>
                  <a:solidFill>
                    <a:srgbClr val="A4325B"/>
                  </a:solidFill>
                </a:uFill>
              </a:rPr>
              <a:t> Kinetic Terms: e.g.</a:t>
            </a:r>
          </a:p>
        </p:txBody>
      </p:sp>
      <p:sp>
        <p:nvSpPr>
          <p:cNvPr id="503" name="Self Interactions (a potential)"/>
          <p:cNvSpPr txBox="1"/>
          <p:nvPr/>
        </p:nvSpPr>
        <p:spPr>
          <a:xfrm>
            <a:off x="234808" y="3818780"/>
            <a:ext cx="12535183" cy="559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algn="l" defTabSz="577991">
              <a:buClr>
                <a:srgbClr val="A4325B"/>
              </a:buClr>
              <a:buSzPct val="125000"/>
              <a:buChar char="•"/>
              <a:defRPr sz="3000">
                <a:solidFill>
                  <a:srgbClr val="A4325B"/>
                </a:solidFill>
                <a:uFill>
                  <a:solidFill>
                    <a:srgbClr val="A4325B"/>
                  </a:solidFill>
                </a:uFill>
                <a:latin typeface="Gill Sans"/>
                <a:ea typeface="Gill Sans"/>
                <a:cs typeface="Gill Sans"/>
                <a:sym typeface="Gill Sans"/>
              </a:defRPr>
            </a:lvl1pPr>
          </a:lstStyle>
          <a:p>
            <a:pPr>
              <a:defRPr>
                <a:uFillTx/>
              </a:defRPr>
            </a:pPr>
            <a:r>
              <a:rPr>
                <a:uFill>
                  <a:solidFill>
                    <a:srgbClr val="A4325B"/>
                  </a:solidFill>
                </a:uFill>
              </a:rPr>
              <a:t>Self Interactions (a potential)</a:t>
            </a:r>
          </a:p>
        </p:txBody>
      </p:sp>
      <p:sp>
        <p:nvSpPr>
          <p:cNvPr id="504" name="Interactions with other fields (such as matter, baryonic or dark)"/>
          <p:cNvSpPr txBox="1"/>
          <p:nvPr/>
        </p:nvSpPr>
        <p:spPr>
          <a:xfrm>
            <a:off x="234808" y="5281820"/>
            <a:ext cx="12535183" cy="5599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algn="l" defTabSz="577991">
              <a:buClr>
                <a:srgbClr val="A4325B"/>
              </a:buClr>
              <a:buSzPct val="125000"/>
              <a:buChar char="•"/>
              <a:defRPr sz="3000">
                <a:solidFill>
                  <a:srgbClr val="A4325B"/>
                </a:solidFill>
                <a:uFill>
                  <a:solidFill>
                    <a:srgbClr val="A4325B"/>
                  </a:solidFill>
                </a:uFill>
                <a:latin typeface="Gill Sans"/>
                <a:ea typeface="Gill Sans"/>
                <a:cs typeface="Gill Sans"/>
                <a:sym typeface="Gill Sans"/>
              </a:defRPr>
            </a:lvl1pPr>
          </a:lstStyle>
          <a:p>
            <a:pPr>
              <a:defRPr>
                <a:uFillTx/>
              </a:defRPr>
            </a:pPr>
            <a:r>
              <a:rPr>
                <a:uFill>
                  <a:solidFill>
                    <a:srgbClr val="A4325B"/>
                  </a:solidFill>
                </a:uFill>
              </a:rPr>
              <a:t> Interactions with other fields (such as matter, baryonic or dark)</a:t>
            </a:r>
          </a:p>
        </p:txBody>
      </p:sp>
      <p:grpSp>
        <p:nvGrpSpPr>
          <p:cNvPr id="511" name="Group"/>
          <p:cNvGrpSpPr/>
          <p:nvPr/>
        </p:nvGrpSpPr>
        <p:grpSpPr>
          <a:xfrm>
            <a:off x="487680" y="4595455"/>
            <a:ext cx="10680922" cy="614117"/>
            <a:chOff x="0" y="0"/>
            <a:chExt cx="10680922" cy="614115"/>
          </a:xfrm>
        </p:grpSpPr>
        <p:pic>
          <p:nvPicPr>
            <p:cNvPr id="505" name="droppedImage.pdf" descr="droppedImage.pdf"/>
            <p:cNvPicPr>
              <a:picLocks noChangeAspect="1"/>
            </p:cNvPicPr>
            <p:nvPr/>
          </p:nvPicPr>
          <p:blipFill>
            <a:blip r:embed="rId2"/>
            <a:stretch>
              <a:fillRect/>
            </a:stretch>
          </p:blipFill>
          <p:spPr>
            <a:xfrm>
              <a:off x="0" y="54186"/>
              <a:ext cx="997816" cy="505743"/>
            </a:xfrm>
            <a:prstGeom prst="rect">
              <a:avLst/>
            </a:prstGeom>
            <a:ln w="12700" cap="flat">
              <a:noFill/>
              <a:miter lim="400000"/>
            </a:ln>
            <a:effectLst/>
          </p:spPr>
        </p:pic>
        <p:pic>
          <p:nvPicPr>
            <p:cNvPr id="506" name="droppedImage.pdf" descr="droppedImage.pdf"/>
            <p:cNvPicPr>
              <a:picLocks noChangeAspect="1"/>
            </p:cNvPicPr>
            <p:nvPr/>
          </p:nvPicPr>
          <p:blipFill>
            <a:blip r:embed="rId3"/>
            <a:stretch>
              <a:fillRect/>
            </a:stretch>
          </p:blipFill>
          <p:spPr>
            <a:xfrm>
              <a:off x="1625600" y="18062"/>
              <a:ext cx="1137920" cy="561937"/>
            </a:xfrm>
            <a:prstGeom prst="rect">
              <a:avLst/>
            </a:prstGeom>
            <a:ln w="12700" cap="flat">
              <a:noFill/>
              <a:miter lim="400000"/>
            </a:ln>
            <a:effectLst/>
          </p:spPr>
        </p:pic>
        <p:pic>
          <p:nvPicPr>
            <p:cNvPr id="507" name="droppedImage.pdf" descr="droppedImage.pdf"/>
            <p:cNvPicPr>
              <a:picLocks noChangeAspect="1"/>
            </p:cNvPicPr>
            <p:nvPr/>
          </p:nvPicPr>
          <p:blipFill>
            <a:blip r:embed="rId4"/>
            <a:stretch>
              <a:fillRect/>
            </a:stretch>
          </p:blipFill>
          <p:spPr>
            <a:xfrm>
              <a:off x="3395697" y="54186"/>
              <a:ext cx="682753" cy="505743"/>
            </a:xfrm>
            <a:prstGeom prst="rect">
              <a:avLst/>
            </a:prstGeom>
            <a:ln w="12700" cap="flat">
              <a:noFill/>
              <a:miter lim="400000"/>
            </a:ln>
            <a:effectLst/>
          </p:spPr>
        </p:pic>
        <p:pic>
          <p:nvPicPr>
            <p:cNvPr id="508" name="droppedImage.pdf" descr="droppedImage.pdf"/>
            <p:cNvPicPr>
              <a:picLocks noChangeAspect="1"/>
            </p:cNvPicPr>
            <p:nvPr/>
          </p:nvPicPr>
          <p:blipFill>
            <a:blip r:embed="rId5"/>
            <a:stretch>
              <a:fillRect/>
            </a:stretch>
          </p:blipFill>
          <p:spPr>
            <a:xfrm>
              <a:off x="4750364" y="36124"/>
              <a:ext cx="1101797" cy="543925"/>
            </a:xfrm>
            <a:prstGeom prst="rect">
              <a:avLst/>
            </a:prstGeom>
            <a:ln w="12700" cap="flat">
              <a:noFill/>
              <a:miter lim="400000"/>
            </a:ln>
            <a:effectLst/>
          </p:spPr>
        </p:pic>
        <p:pic>
          <p:nvPicPr>
            <p:cNvPr id="509" name="droppedImage.pdf" descr="droppedImage.pdf"/>
            <p:cNvPicPr>
              <a:picLocks noChangeAspect="1"/>
            </p:cNvPicPr>
            <p:nvPr/>
          </p:nvPicPr>
          <p:blipFill>
            <a:blip r:embed="rId6"/>
            <a:stretch>
              <a:fillRect/>
            </a:stretch>
          </p:blipFill>
          <p:spPr>
            <a:xfrm>
              <a:off x="6285653" y="18062"/>
              <a:ext cx="2044393" cy="559930"/>
            </a:xfrm>
            <a:prstGeom prst="rect">
              <a:avLst/>
            </a:prstGeom>
            <a:ln w="12700" cap="flat">
              <a:noFill/>
              <a:miter lim="400000"/>
            </a:ln>
            <a:effectLst/>
          </p:spPr>
        </p:pic>
        <p:pic>
          <p:nvPicPr>
            <p:cNvPr id="510" name="droppedImage.pdf" descr="droppedImage.pdf"/>
            <p:cNvPicPr>
              <a:picLocks noChangeAspect="1"/>
            </p:cNvPicPr>
            <p:nvPr/>
          </p:nvPicPr>
          <p:blipFill>
            <a:blip r:embed="rId7"/>
            <a:stretch>
              <a:fillRect/>
            </a:stretch>
          </p:blipFill>
          <p:spPr>
            <a:xfrm>
              <a:off x="8760177" y="0"/>
              <a:ext cx="1920746" cy="614116"/>
            </a:xfrm>
            <a:prstGeom prst="rect">
              <a:avLst/>
            </a:prstGeom>
            <a:ln w="12700" cap="flat">
              <a:noFill/>
              <a:miter lim="400000"/>
            </a:ln>
            <a:effectLst/>
          </p:spPr>
        </p:pic>
      </p:grpSp>
      <p:grpSp>
        <p:nvGrpSpPr>
          <p:cNvPr id="517" name="Group"/>
          <p:cNvGrpSpPr/>
          <p:nvPr/>
        </p:nvGrpSpPr>
        <p:grpSpPr>
          <a:xfrm>
            <a:off x="487679" y="3186602"/>
            <a:ext cx="11281943" cy="541868"/>
            <a:chOff x="0" y="0"/>
            <a:chExt cx="11281941" cy="541866"/>
          </a:xfrm>
        </p:grpSpPr>
        <p:pic>
          <p:nvPicPr>
            <p:cNvPr id="512" name="droppedImage.pdf" descr="droppedImage.pdf"/>
            <p:cNvPicPr>
              <a:picLocks noChangeAspect="1"/>
            </p:cNvPicPr>
            <p:nvPr/>
          </p:nvPicPr>
          <p:blipFill>
            <a:blip r:embed="rId8"/>
            <a:stretch>
              <a:fillRect/>
            </a:stretch>
          </p:blipFill>
          <p:spPr>
            <a:xfrm>
              <a:off x="0" y="72248"/>
              <a:ext cx="1483004" cy="469619"/>
            </a:xfrm>
            <a:prstGeom prst="rect">
              <a:avLst/>
            </a:prstGeom>
            <a:ln w="12700" cap="flat">
              <a:noFill/>
              <a:miter lim="400000"/>
            </a:ln>
            <a:effectLst/>
          </p:spPr>
        </p:pic>
        <p:pic>
          <p:nvPicPr>
            <p:cNvPr id="513" name="droppedImage.pdf" descr="droppedImage.pdf"/>
            <p:cNvPicPr>
              <a:picLocks noChangeAspect="1"/>
            </p:cNvPicPr>
            <p:nvPr/>
          </p:nvPicPr>
          <p:blipFill>
            <a:blip r:embed="rId9"/>
            <a:stretch>
              <a:fillRect/>
            </a:stretch>
          </p:blipFill>
          <p:spPr>
            <a:xfrm>
              <a:off x="2149404" y="72248"/>
              <a:ext cx="1408854" cy="453700"/>
            </a:xfrm>
            <a:prstGeom prst="rect">
              <a:avLst/>
            </a:prstGeom>
            <a:ln w="12700" cap="flat">
              <a:noFill/>
              <a:miter lim="400000"/>
            </a:ln>
            <a:effectLst/>
          </p:spPr>
        </p:pic>
        <p:pic>
          <p:nvPicPr>
            <p:cNvPr id="514" name="droppedImage.pdf" descr="droppedImage.pdf"/>
            <p:cNvPicPr>
              <a:picLocks noChangeAspect="1"/>
            </p:cNvPicPr>
            <p:nvPr/>
          </p:nvPicPr>
          <p:blipFill>
            <a:blip r:embed="rId10"/>
            <a:stretch>
              <a:fillRect/>
            </a:stretch>
          </p:blipFill>
          <p:spPr>
            <a:xfrm>
              <a:off x="4045937" y="0"/>
              <a:ext cx="1721073" cy="523805"/>
            </a:xfrm>
            <a:prstGeom prst="rect">
              <a:avLst/>
            </a:prstGeom>
            <a:ln w="12700" cap="flat">
              <a:noFill/>
              <a:miter lim="400000"/>
            </a:ln>
            <a:effectLst/>
          </p:spPr>
        </p:pic>
        <p:pic>
          <p:nvPicPr>
            <p:cNvPr id="515" name="droppedImage.pdf" descr="droppedImage.pdf"/>
            <p:cNvPicPr>
              <a:picLocks noChangeAspect="1"/>
            </p:cNvPicPr>
            <p:nvPr/>
          </p:nvPicPr>
          <p:blipFill>
            <a:blip r:embed="rId11"/>
            <a:stretch>
              <a:fillRect/>
            </a:stretch>
          </p:blipFill>
          <p:spPr>
            <a:xfrm>
              <a:off x="6249529" y="18062"/>
              <a:ext cx="2402276" cy="509918"/>
            </a:xfrm>
            <a:prstGeom prst="rect">
              <a:avLst/>
            </a:prstGeom>
            <a:ln w="12700" cap="flat">
              <a:noFill/>
              <a:miter lim="400000"/>
            </a:ln>
            <a:effectLst/>
          </p:spPr>
        </p:pic>
        <p:pic>
          <p:nvPicPr>
            <p:cNvPr id="516" name="droppedImage.pdf" descr="droppedImage.pdf"/>
            <p:cNvPicPr>
              <a:picLocks noChangeAspect="1"/>
            </p:cNvPicPr>
            <p:nvPr/>
          </p:nvPicPr>
          <p:blipFill>
            <a:blip r:embed="rId12"/>
            <a:stretch>
              <a:fillRect/>
            </a:stretch>
          </p:blipFill>
          <p:spPr>
            <a:xfrm>
              <a:off x="9132537" y="36124"/>
              <a:ext cx="2149405" cy="470938"/>
            </a:xfrm>
            <a:prstGeom prst="rect">
              <a:avLst/>
            </a:prstGeom>
            <a:ln w="12700" cap="flat">
              <a:noFill/>
              <a:miter lim="400000"/>
            </a:ln>
            <a:effectLst/>
          </p:spPr>
        </p:pic>
      </p:grpSp>
      <p:grpSp>
        <p:nvGrpSpPr>
          <p:cNvPr id="523" name="Group"/>
          <p:cNvGrpSpPr/>
          <p:nvPr/>
        </p:nvGrpSpPr>
        <p:grpSpPr>
          <a:xfrm>
            <a:off x="523804" y="5643064"/>
            <a:ext cx="11957192" cy="1054948"/>
            <a:chOff x="0" y="0"/>
            <a:chExt cx="11957191" cy="1054946"/>
          </a:xfrm>
        </p:grpSpPr>
        <p:pic>
          <p:nvPicPr>
            <p:cNvPr id="518" name="droppedImage.pdf" descr="droppedImage.pdf"/>
            <p:cNvPicPr>
              <a:picLocks noChangeAspect="1"/>
            </p:cNvPicPr>
            <p:nvPr/>
          </p:nvPicPr>
          <p:blipFill>
            <a:blip r:embed="rId13"/>
            <a:stretch>
              <a:fillRect/>
            </a:stretch>
          </p:blipFill>
          <p:spPr>
            <a:xfrm>
              <a:off x="0" y="397368"/>
              <a:ext cx="1033715" cy="559930"/>
            </a:xfrm>
            <a:prstGeom prst="rect">
              <a:avLst/>
            </a:prstGeom>
            <a:ln w="12700" cap="flat">
              <a:noFill/>
              <a:miter lim="400000"/>
            </a:ln>
            <a:effectLst/>
          </p:spPr>
        </p:pic>
        <p:pic>
          <p:nvPicPr>
            <p:cNvPr id="519" name="droppedImage.pdf" descr="droppedImage.pdf"/>
            <p:cNvPicPr>
              <a:picLocks noChangeAspect="1"/>
            </p:cNvPicPr>
            <p:nvPr/>
          </p:nvPicPr>
          <p:blipFill>
            <a:blip r:embed="rId14"/>
            <a:stretch>
              <a:fillRect/>
            </a:stretch>
          </p:blipFill>
          <p:spPr>
            <a:xfrm>
              <a:off x="1463040" y="451555"/>
              <a:ext cx="1950721" cy="562709"/>
            </a:xfrm>
            <a:prstGeom prst="rect">
              <a:avLst/>
            </a:prstGeom>
            <a:ln w="12700" cap="flat">
              <a:noFill/>
              <a:miter lim="400000"/>
            </a:ln>
            <a:effectLst/>
          </p:spPr>
        </p:pic>
        <p:pic>
          <p:nvPicPr>
            <p:cNvPr id="520" name="droppedImage.pdf" descr="droppedImage.pdf"/>
            <p:cNvPicPr>
              <a:picLocks noChangeAspect="1"/>
            </p:cNvPicPr>
            <p:nvPr/>
          </p:nvPicPr>
          <p:blipFill>
            <a:blip r:embed="rId15"/>
            <a:stretch>
              <a:fillRect/>
            </a:stretch>
          </p:blipFill>
          <p:spPr>
            <a:xfrm>
              <a:off x="3847253" y="397368"/>
              <a:ext cx="3688228" cy="559930"/>
            </a:xfrm>
            <a:prstGeom prst="rect">
              <a:avLst/>
            </a:prstGeom>
            <a:ln w="12700" cap="flat">
              <a:noFill/>
              <a:miter lim="400000"/>
            </a:ln>
            <a:effectLst/>
          </p:spPr>
        </p:pic>
        <p:pic>
          <p:nvPicPr>
            <p:cNvPr id="521" name="droppedImage.pdf" descr="droppedImage.pdf"/>
            <p:cNvPicPr>
              <a:picLocks noChangeAspect="1"/>
            </p:cNvPicPr>
            <p:nvPr/>
          </p:nvPicPr>
          <p:blipFill>
            <a:blip r:embed="rId16"/>
            <a:stretch>
              <a:fillRect/>
            </a:stretch>
          </p:blipFill>
          <p:spPr>
            <a:xfrm>
              <a:off x="7965440" y="307057"/>
              <a:ext cx="1679787" cy="616798"/>
            </a:xfrm>
            <a:prstGeom prst="rect">
              <a:avLst/>
            </a:prstGeom>
            <a:ln w="12700" cap="flat">
              <a:noFill/>
              <a:miter lim="400000"/>
            </a:ln>
            <a:effectLst/>
          </p:spPr>
        </p:pic>
        <p:pic>
          <p:nvPicPr>
            <p:cNvPr id="522" name="droppedImage.pdf" descr="droppedImage.pdf"/>
            <p:cNvPicPr>
              <a:picLocks noChangeAspect="1"/>
            </p:cNvPicPr>
            <p:nvPr/>
          </p:nvPicPr>
          <p:blipFill>
            <a:blip r:embed="rId17"/>
            <a:stretch>
              <a:fillRect/>
            </a:stretch>
          </p:blipFill>
          <p:spPr>
            <a:xfrm>
              <a:off x="10349653" y="0"/>
              <a:ext cx="1607539" cy="1054947"/>
            </a:xfrm>
            <a:prstGeom prst="rect">
              <a:avLst/>
            </a:prstGeom>
            <a:ln w="12700" cap="flat">
              <a:noFill/>
              <a:miter lim="400000"/>
            </a:ln>
            <a:effectLst/>
          </p:spPr>
        </p:pic>
      </p:grpSp>
      <p:sp>
        <p:nvSpPr>
          <p:cNvPr id="524" name="Depending on the background, such terms might have functions in front of them that depend on time and/or space."/>
          <p:cNvSpPr txBox="1"/>
          <p:nvPr/>
        </p:nvSpPr>
        <p:spPr>
          <a:xfrm>
            <a:off x="234808" y="6708736"/>
            <a:ext cx="12535183"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algn="l" defTabSz="577991">
              <a:defRPr sz="3000">
                <a:solidFill>
                  <a:srgbClr val="42508E"/>
                </a:solidFill>
                <a:uFill>
                  <a:solidFill>
                    <a:srgbClr val="42508E"/>
                  </a:solidFill>
                </a:uFill>
                <a:latin typeface="Gill Sans"/>
                <a:ea typeface="Gill Sans"/>
                <a:cs typeface="Gill Sans"/>
                <a:sym typeface="Gill Sans"/>
              </a:defRPr>
            </a:lvl1pPr>
          </a:lstStyle>
          <a:p>
            <a:pPr>
              <a:defRPr>
                <a:uFillTx/>
              </a:defRPr>
            </a:pPr>
            <a:r>
              <a:rPr>
                <a:uFill>
                  <a:solidFill>
                    <a:srgbClr val="42508E"/>
                  </a:solidFill>
                </a:uFill>
              </a:rPr>
              <a:t>Depending on the background, such terms might have functions in front of them that depend on time and/or space.</a:t>
            </a:r>
          </a:p>
        </p:txBody>
      </p:sp>
      <p:sp>
        <p:nvSpPr>
          <p:cNvPr id="525" name="Many of the concerns of theorists can be expressed in this language"/>
          <p:cNvSpPr txBox="1"/>
          <p:nvPr/>
        </p:nvSpPr>
        <p:spPr>
          <a:xfrm>
            <a:off x="316343" y="8201444"/>
            <a:ext cx="12535184" cy="552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spAutoFit/>
          </a:bodyPr>
          <a:lstStyle>
            <a:lvl1pPr algn="l" defTabSz="577991">
              <a:defRPr sz="3000">
                <a:solidFill>
                  <a:srgbClr val="A4325B"/>
                </a:solidFill>
                <a:uFill>
                  <a:solidFill>
                    <a:srgbClr val="42508E"/>
                  </a:solidFill>
                </a:uFill>
                <a:latin typeface="Gill Sans"/>
                <a:ea typeface="Gill Sans"/>
                <a:cs typeface="Gill Sans"/>
                <a:sym typeface="Gill Sans"/>
              </a:defRPr>
            </a:lvl1pPr>
          </a:lstStyle>
          <a:p>
            <a:pPr>
              <a:defRPr>
                <a:uFillTx/>
              </a:defRPr>
            </a:pPr>
            <a:r>
              <a:rPr>
                <a:uFill>
                  <a:solidFill>
                    <a:srgbClr val="42508E"/>
                  </a:solidFill>
                </a:uFill>
              </a:rPr>
              <a:t>Many of the concerns of theorists can be expressed in this language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5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503"/>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5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6" nodeType="clickEffect">
                                  <p:stCondLst>
                                    <p:cond delay="0"/>
                                  </p:stCondLst>
                                  <p:iterate>
                                    <p:tmAbs val="0"/>
                                  </p:iterate>
                                  <p:childTnLst>
                                    <p:set>
                                      <p:cBhvr>
                                        <p:cTn id="24" fill="hold"/>
                                        <p:tgtEl>
                                          <p:spTgt spid="50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7" nodeType="afterEffect">
                                  <p:stCondLst>
                                    <p:cond delay="0"/>
                                  </p:stCondLst>
                                  <p:iterate>
                                    <p:tmAbs val="0"/>
                                  </p:iterate>
                                  <p:childTnLst>
                                    <p:set>
                                      <p:cBhvr>
                                        <p:cTn id="27" fill="hold"/>
                                        <p:tgtEl>
                                          <p:spTgt spid="5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8" nodeType="clickEffect">
                                  <p:stCondLst>
                                    <p:cond delay="0"/>
                                  </p:stCondLst>
                                  <p:iterate>
                                    <p:tmAbs val="0"/>
                                  </p:iterate>
                                  <p:childTnLst>
                                    <p:set>
                                      <p:cBhvr>
                                        <p:cTn id="31" fill="hold"/>
                                        <p:tgtEl>
                                          <p:spTgt spid="5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9" nodeType="clickEffect">
                                  <p:stCondLst>
                                    <p:cond delay="0"/>
                                  </p:stCondLst>
                                  <p:iterate>
                                    <p:tmAbs val="0"/>
                                  </p:iterate>
                                  <p:childTnLst>
                                    <p:set>
                                      <p:cBhvr>
                                        <p:cTn id="35" fill="hold"/>
                                        <p:tgtEl>
                                          <p:spTgt spid="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1" animBg="1" advAuto="0"/>
      <p:bldP spid="502" grpId="2" animBg="1" advAuto="0"/>
      <p:bldP spid="503" grpId="4" animBg="1" advAuto="0"/>
      <p:bldP spid="504" grpId="6" animBg="1" advAuto="0"/>
      <p:bldP spid="511" grpId="5" animBg="1" advAuto="0"/>
      <p:bldP spid="517" grpId="3" animBg="1" advAuto="0"/>
      <p:bldP spid="523" grpId="7" animBg="1" advAuto="0"/>
      <p:bldP spid="524" grpId="8" animBg="1" advAuto="0"/>
      <p:bldP spid="525" grpId="9"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TotalTime>
  <Words>2188</Words>
  <Application>Microsoft Macintosh PowerPoint</Application>
  <PresentationFormat>Custom</PresentationFormat>
  <Paragraphs>164</Paragraphs>
  <Slides>23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Avenir</vt:lpstr>
      <vt:lpstr>Bodoni SvtyTwo ITC TT-Book</vt:lpstr>
      <vt:lpstr>Calibri</vt:lpstr>
      <vt:lpstr>Gill Sans</vt:lpstr>
      <vt:lpstr>Helvetica</vt:lpstr>
      <vt:lpstr>Helvetica Neue Light</vt:lpstr>
      <vt:lpstr>Helvetica Neue Medium</vt:lpstr>
      <vt:lpstr>Palatino</vt:lpstr>
      <vt:lpstr>Zapf Dingbats</vt:lpstr>
      <vt:lpstr>New_Template4</vt:lpstr>
      <vt:lpstr>Coupled Early Dark Energy</vt:lpstr>
      <vt:lpstr>Overview</vt:lpstr>
      <vt:lpstr>The H0 Problem</vt:lpstr>
      <vt:lpstr>Ways to measure the Hubble constant - I</vt:lpstr>
      <vt:lpstr>Ways to measure the Hubble constant - II</vt:lpstr>
      <vt:lpstr>Possible Resolutions:</vt:lpstr>
      <vt:lpstr>An Early Time Resolution</vt:lpstr>
      <vt:lpstr>You can’t always get what you want!</vt:lpstr>
      <vt:lpstr>The Concerns of Theorists - EFTs</vt:lpstr>
      <vt:lpstr>One Example Here: Technical Naturalness</vt:lpstr>
      <vt:lpstr>Early DE: Another Coincidence Problem</vt:lpstr>
      <vt:lpstr>An Idea</vt:lpstr>
      <vt:lpstr>Neutrino-Assisted EDE: A (too) Simple Model</vt:lpstr>
      <vt:lpstr>Behavior of EDE Field</vt:lpstr>
      <vt:lpstr>Full Numerical Solutions</vt:lpstr>
      <vt:lpstr>More Complete Model</vt:lpstr>
      <vt:lpstr>Making the EFT Well-Behaved</vt:lpstr>
      <vt:lpstr>Radiative Stability</vt:lpstr>
      <vt:lpstr>Cosmological Evolution (Qualitative)</vt:lpstr>
      <vt:lpstr>Cosmological Later-Time Behavior</vt:lpstr>
      <vt:lpstr>Comment on Constraints and Probes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Trodden, Mark</cp:lastModifiedBy>
  <cp:revision>7</cp:revision>
  <dcterms:modified xsi:type="dcterms:W3CDTF">2024-06-05T12:50:41Z</dcterms:modified>
</cp:coreProperties>
</file>