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  <p:sldMasterId id="2147483677" r:id="rId2"/>
  </p:sldMasterIdLst>
  <p:notesMasterIdLst>
    <p:notesMasterId r:id="rId96"/>
  </p:notesMasterIdLst>
  <p:handoutMasterIdLst>
    <p:handoutMasterId r:id="rId97"/>
  </p:handoutMasterIdLst>
  <p:sldIdLst>
    <p:sldId id="684" r:id="rId3"/>
    <p:sldId id="572" r:id="rId4"/>
    <p:sldId id="581" r:id="rId5"/>
    <p:sldId id="731" r:id="rId6"/>
    <p:sldId id="732" r:id="rId7"/>
    <p:sldId id="308" r:id="rId8"/>
    <p:sldId id="674" r:id="rId9"/>
    <p:sldId id="738" r:id="rId10"/>
    <p:sldId id="740" r:id="rId11"/>
    <p:sldId id="362" r:id="rId12"/>
    <p:sldId id="729" r:id="rId13"/>
    <p:sldId id="626" r:id="rId14"/>
    <p:sldId id="768" r:id="rId15"/>
    <p:sldId id="786" r:id="rId16"/>
    <p:sldId id="311" r:id="rId17"/>
    <p:sldId id="592" r:id="rId18"/>
    <p:sldId id="495" r:id="rId19"/>
    <p:sldId id="496" r:id="rId20"/>
    <p:sldId id="497" r:id="rId21"/>
    <p:sldId id="593" r:id="rId22"/>
    <p:sldId id="766" r:id="rId23"/>
    <p:sldId id="596" r:id="rId24"/>
    <p:sldId id="597" r:id="rId25"/>
    <p:sldId id="628" r:id="rId26"/>
    <p:sldId id="479" r:id="rId27"/>
    <p:sldId id="552" r:id="rId28"/>
    <p:sldId id="746" r:id="rId29"/>
    <p:sldId id="507" r:id="rId30"/>
    <p:sldId id="671" r:id="rId31"/>
    <p:sldId id="504" r:id="rId32"/>
    <p:sldId id="484" r:id="rId33"/>
    <p:sldId id="316" r:id="rId34"/>
    <p:sldId id="318" r:id="rId35"/>
    <p:sldId id="591" r:id="rId36"/>
    <p:sldId id="425" r:id="rId37"/>
    <p:sldId id="426" r:id="rId38"/>
    <p:sldId id="367" r:id="rId39"/>
    <p:sldId id="321" r:id="rId40"/>
    <p:sldId id="346" r:id="rId41"/>
    <p:sldId id="772" r:id="rId42"/>
    <p:sldId id="634" r:id="rId43"/>
    <p:sldId id="637" r:id="rId44"/>
    <p:sldId id="635" r:id="rId45"/>
    <p:sldId id="776" r:id="rId46"/>
    <p:sldId id="640" r:id="rId47"/>
    <p:sldId id="292" r:id="rId48"/>
    <p:sldId id="744" r:id="rId49"/>
    <p:sldId id="747" r:id="rId50"/>
    <p:sldId id="778" r:id="rId51"/>
    <p:sldId id="779" r:id="rId52"/>
    <p:sldId id="780" r:id="rId53"/>
    <p:sldId id="774" r:id="rId54"/>
    <p:sldId id="781" r:id="rId55"/>
    <p:sldId id="782" r:id="rId56"/>
    <p:sldId id="783" r:id="rId57"/>
    <p:sldId id="784" r:id="rId58"/>
    <p:sldId id="785" r:id="rId59"/>
    <p:sldId id="636" r:id="rId60"/>
    <p:sldId id="633" r:id="rId61"/>
    <p:sldId id="578" r:id="rId62"/>
    <p:sldId id="648" r:id="rId63"/>
    <p:sldId id="653" r:id="rId64"/>
    <p:sldId id="750" r:id="rId65"/>
    <p:sldId id="655" r:id="rId66"/>
    <p:sldId id="656" r:id="rId67"/>
    <p:sldId id="657" r:id="rId68"/>
    <p:sldId id="650" r:id="rId69"/>
    <p:sldId id="658" r:id="rId70"/>
    <p:sldId id="687" r:id="rId71"/>
    <p:sldId id="660" r:id="rId72"/>
    <p:sldId id="661" r:id="rId73"/>
    <p:sldId id="757" r:id="rId74"/>
    <p:sldId id="599" r:id="rId75"/>
    <p:sldId id="688" r:id="rId76"/>
    <p:sldId id="752" r:id="rId77"/>
    <p:sldId id="577" r:id="rId78"/>
    <p:sldId id="649" r:id="rId79"/>
    <p:sldId id="764" r:id="rId80"/>
    <p:sldId id="756" r:id="rId81"/>
    <p:sldId id="511" r:id="rId82"/>
    <p:sldId id="512" r:id="rId83"/>
    <p:sldId id="514" r:id="rId84"/>
    <p:sldId id="513" r:id="rId85"/>
    <p:sldId id="758" r:id="rId86"/>
    <p:sldId id="748" r:id="rId87"/>
    <p:sldId id="754" r:id="rId88"/>
    <p:sldId id="755" r:id="rId89"/>
    <p:sldId id="775" r:id="rId90"/>
    <p:sldId id="773" r:id="rId91"/>
    <p:sldId id="603" r:id="rId92"/>
    <p:sldId id="528" r:id="rId93"/>
    <p:sldId id="489" r:id="rId94"/>
    <p:sldId id="745" r:id="rId9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9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180D"/>
    <a:srgbClr val="00B3F1"/>
    <a:srgbClr val="66FF66"/>
    <a:srgbClr val="FF0000"/>
    <a:srgbClr val="000000"/>
    <a:srgbClr val="2694F2"/>
    <a:srgbClr val="FFFF00"/>
    <a:srgbClr val="8E5627"/>
    <a:srgbClr val="5A4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89230"/>
  </p:normalViewPr>
  <p:slideViewPr>
    <p:cSldViewPr>
      <p:cViewPr>
        <p:scale>
          <a:sx n="100" d="100"/>
          <a:sy n="100" d="100"/>
        </p:scale>
        <p:origin x="656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32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3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3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E05D61F-9E13-3342-A54B-9BC0CAF02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86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4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6B35A7A-4203-1B49-98F7-3D50FE529B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69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CD225-5F50-2647-98F5-C0D6F9E71211}" type="slidenum">
              <a:rPr lang="en-US"/>
              <a:pPr/>
              <a:t>1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35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765D-9146-714A-9593-BCC73CAAF8B6}" type="slidenum">
              <a:rPr lang="en-US"/>
              <a:pPr/>
              <a:t>11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44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27C552-47B2-1547-BE91-EACC880F8B8C}" type="slidenum">
              <a:rPr lang="en-US"/>
              <a:pPr/>
              <a:t>12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Not talk about:  cold spot (yesterday), SH (not anomalous),</a:t>
            </a:r>
            <a:r>
              <a:rPr lang="en-US" baseline="0"/>
              <a:t> …</a:t>
            </a: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4DB747-5245-B84D-B1E4-02E0B05C3E04}" type="slidenum">
              <a:rPr lang="en-US"/>
              <a:pPr/>
              <a:t>13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Three layers -- monopole, dipole, fluctuations</a:t>
            </a:r>
          </a:p>
        </p:txBody>
      </p:sp>
    </p:spTree>
    <p:extLst>
      <p:ext uri="{BB962C8B-B14F-4D97-AF65-F5344CB8AC3E}">
        <p14:creationId xmlns:p14="http://schemas.microsoft.com/office/powerpoint/2010/main" val="3509808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A84405-9876-1C45-9EC4-267ECFC89B62}" type="slidenum">
              <a:rPr lang="en-US"/>
              <a:pPr/>
              <a:t>14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sz="1400" b="1" dirty="0"/>
              <a:t>Galactic foreground removed by taking linear combination of  bands.</a:t>
            </a:r>
          </a:p>
        </p:txBody>
      </p:sp>
    </p:spTree>
    <p:extLst>
      <p:ext uri="{BB962C8B-B14F-4D97-AF65-F5344CB8AC3E}">
        <p14:creationId xmlns:p14="http://schemas.microsoft.com/office/powerpoint/2010/main" val="960999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6FB2DE-B74A-B34E-9555-153ACB3D410B}" type="slidenum">
              <a:rPr lang="en-US"/>
              <a:pPr/>
              <a:t>15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Low quadrupole.  </a:t>
            </a:r>
          </a:p>
          <a:p>
            <a:r>
              <a:rPr lang="en-US" dirty="0"/>
              <a:t>Not actually the first hint!!!  (wait a moment)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16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3C843-2798-1841-BD93-41121675B732}" type="slidenum">
              <a:rPr lang="en-US"/>
              <a:pPr/>
              <a:t>17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802675-3D3D-E048-A96E-79C68487B010}" type="slidenum">
              <a:rPr lang="en-US"/>
              <a:pPr/>
              <a:t>18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C9AF5D-23CF-2043-ADF4-F38D063A09EF}" type="slidenum">
              <a:rPr lang="en-US"/>
              <a:pPr/>
              <a:t>19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Just like Fourier Transforms -- sometimes you transform data to see signals more clearly!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802675-3D3D-E048-A96E-79C68487B010}" type="slidenum">
              <a:rPr lang="en-US"/>
              <a:pPr/>
              <a:t>20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COBE 1996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CD225-5F50-2647-98F5-C0D6F9E71211}" type="slidenum">
              <a:rPr lang="en-US"/>
              <a:pPr/>
              <a:t>2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A84405-9876-1C45-9EC4-267ECFC89B62}" type="slidenum">
              <a:rPr lang="en-US"/>
              <a:pPr/>
              <a:t>21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sz="1400" b="1" dirty="0"/>
              <a:t>Galactic foreground removed by taking linear combination of  bands.</a:t>
            </a:r>
          </a:p>
        </p:txBody>
      </p:sp>
    </p:spTree>
    <p:extLst>
      <p:ext uri="{BB962C8B-B14F-4D97-AF65-F5344CB8AC3E}">
        <p14:creationId xmlns:p14="http://schemas.microsoft.com/office/powerpoint/2010/main" val="2309276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B6C279-14C2-AA4A-AD6B-B0245A40F073}" type="slidenum">
              <a:rPr lang="en-US"/>
              <a:pPr/>
              <a:t>22</a:t>
            </a:fld>
            <a:endParaRPr 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QVW, ILC (kp0) -- very close to 0</a:t>
            </a:r>
          </a:p>
          <a:p>
            <a:r>
              <a:rPr lang="en-US" dirty="0"/>
              <a:t>MLE, ILC (full) --  less close to 0, but closer than theory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C4461D-C88E-3B4E-9A6B-62EA4791C5EE}" type="slidenum">
              <a:rPr lang="en-US"/>
              <a:pPr/>
              <a:t>23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4B7CD9-085E-4D44-91C1-A34E4B864281}" type="slidenum">
              <a:rPr lang="en-US"/>
              <a:pPr/>
              <a:t>24</a:t>
            </a:fld>
            <a:endParaRPr 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12153-4861-C044-B7F3-A87E600448E5}" type="slidenum">
              <a:rPr lang="en-US"/>
              <a:pPr/>
              <a:t>25</a:t>
            </a:fld>
            <a:endParaRPr 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7983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4B7CD9-085E-4D44-91C1-A34E4B864281}" type="slidenum">
              <a:rPr lang="en-US"/>
              <a:pPr/>
              <a:t>28</a:t>
            </a:fld>
            <a:endParaRPr 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6FB2DE-B74A-B34E-9555-153ACB3D410B}" type="slidenum">
              <a:rPr lang="en-US"/>
              <a:pPr/>
              <a:t>29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F648A-050E-A84C-9133-567C63B6E487}" type="slidenum">
              <a:rPr lang="en-US"/>
              <a:pPr/>
              <a:t>30</a:t>
            </a:fld>
            <a:endParaRPr lang="en-US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Take all the Cl’s above L and fix them to the  theoretical/reported values and ask how low can you make S1/2 by varying the ones &lt;=L.      Cut sky target: 1200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6302F3-A9E8-5C43-8992-854DEE5EDD89}" type="slidenum">
              <a:rPr lang="en-US"/>
              <a:pPr/>
              <a:t>31</a:t>
            </a:fld>
            <a:endParaRPr 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4DB747-5245-B84D-B1E4-02E0B05C3E04}" type="slidenum">
              <a:rPr lang="en-US"/>
              <a:pPr/>
              <a:t>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Three layers -- monopole, dipole, fluctuations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D5D3F6-F75E-2F4A-9489-4FA37D695CB4}" type="slidenum">
              <a:rPr lang="en-US"/>
              <a:pPr/>
              <a:t>32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33CA8C-8C6F-8E4C-993E-0EDA6E3BB1CF}" type="slidenum">
              <a:rPr lang="en-US"/>
              <a:pPr/>
              <a:t>33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34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2DB686-8E9B-D242-88B1-F283578ED05A}" type="slidenum">
              <a:rPr lang="en-US"/>
              <a:pPr/>
              <a:t>35</a:t>
            </a:fld>
            <a:endParaRPr 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22925-37FD-B448-8C33-B26121DB2F1F}" type="slidenum">
              <a:rPr lang="en-US"/>
              <a:pPr/>
              <a:t>36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F7B5E-F494-C345-834E-37F8AD804C2F}" type="slidenum">
              <a:rPr lang="en-US"/>
              <a:pPr/>
              <a:t>37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AD8343-0A15-414B-AD2B-CED9CBF03ECD}" type="slidenum">
              <a:rPr lang="en-US"/>
              <a:pPr/>
              <a:t>38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EF201A-240E-2742-8C03-996FCE1424C9}" type="slidenum">
              <a:rPr lang="en-US"/>
              <a:pPr/>
              <a:t>39</a:t>
            </a:fld>
            <a:endParaRPr lang="en-US" dirty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Quadrupole</a:t>
            </a:r>
            <a:r>
              <a:rPr lang="en-US" baseline="0" dirty="0"/>
              <a:t> –octopole axis IS the “Axis of Evil”  of Land and Maguejio</a:t>
            </a:r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ECC47B-9200-BE4A-957E-D6BB8C2FE4B2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1198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720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Compare S </a:t>
            </a:r>
            <a:r>
              <a:rPr lang="en-US" err="1"/>
              <a:t>vs</a:t>
            </a:r>
            <a:r>
              <a:rPr lang="en-US" baseline="0"/>
              <a:t>  N.  North looks much “quieter”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34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A84405-9876-1C45-9EC4-267ECFC89B62}" type="slidenum">
              <a:rPr lang="en-US"/>
              <a:pPr/>
              <a:t>4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sz="1400" b="1" dirty="0"/>
              <a:t>Galactic foreground removed by taking linear combination of  bands.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Compare S </a:t>
            </a:r>
            <a:r>
              <a:rPr lang="en-US" err="1"/>
              <a:t>vs</a:t>
            </a:r>
            <a:r>
              <a:rPr lang="en-US" baseline="0"/>
              <a:t>  N.  North looks much “quieter”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344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Temperature variance distributions for the unconditioned-CDM realizations considering three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dierent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sky coverage scenarios: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pixels in the northern Ecliptic hemisphere (Ecliptic-North, left), southern Ecliptic hemisphere (Ecliptic-South, middle) and the portion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the northern Ecliptic hemisphere that can be seen from the Chilean Atacama site (Atacama-North, right). The vertical lines represent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corresponding values calculated from the Planck SMICA temperature map with p-values displayed in the plot legends. The Ecliptic-North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temperature data has an anomalously low variance (p = 0:1 per cent) when compared with unconditioned-CDM while the Ecliptic-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South appears unremarkable (p = 42:3 per cent). The north variance p-value increases to 1:0 per cent when only the Atacama-North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pixels are considered. See section 2.2 for parameters.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759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Temperature variance distributions for the unconditioned-CDM realizations considering three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dierent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 sky coverage scenarios: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pixels in the northern Ecliptic hemisphere (Ecliptic-North, left), southern Ecliptic hemisphere (Ecliptic-South, middle) and the portion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the northern Ecliptic hemisphere that can be seen from the Chilean Atacama site (Atacama-North, right). The vertical lines represent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corresponding values calculated from the Planck SMICA temperature map with p-values displayed in the plot legends. The Ecliptic-North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temperature data has an anomalously low variance (p = 0:1 per cent) when compared with unconditioned-CDM while the Ecliptic-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South appears unremarkable (p = 42:3 per cent). The north variance p-value increases to 1:0 per cent when only the Atacama-North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Times New Roman" pitchFamily="-109" charset="0"/>
                <a:ea typeface="ＭＳ Ｐゴシック" pitchFamily="-109" charset="-128"/>
                <a:cs typeface="ＭＳ Ｐゴシック" pitchFamily="-109" charset="-128"/>
              </a:rPr>
              <a:t>pixels are considered. See section 2.2 for parameters.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085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426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Compare S </a:t>
            </a:r>
            <a:r>
              <a:rPr lang="en-US" err="1"/>
              <a:t>vs</a:t>
            </a:r>
            <a:r>
              <a:rPr lang="en-US" baseline="0"/>
              <a:t>  N.  North looks much “quieter”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344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Planck 2018 Non-</a:t>
            </a:r>
            <a:r>
              <a:rPr lang="en-US" dirty="0" err="1"/>
              <a:t>Gaussianity</a:t>
            </a:r>
            <a:r>
              <a:rPr lang="en-US" dirty="0"/>
              <a:t> paper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515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Compare S </a:t>
            </a:r>
            <a:r>
              <a:rPr lang="en-US" err="1"/>
              <a:t>vs</a:t>
            </a:r>
            <a:r>
              <a:rPr lang="en-US" baseline="0"/>
              <a:t>  N.  North looks much “quieter”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965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X,Y,Z == T,E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516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765D-9146-714A-9593-BCC73CAAF8B6}" type="slidenum">
              <a:rPr lang="en-US"/>
              <a:pPr/>
              <a:t>57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75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Compare S </a:t>
            </a:r>
            <a:r>
              <a:rPr lang="en-US" err="1"/>
              <a:t>vs</a:t>
            </a:r>
            <a:r>
              <a:rPr lang="en-US" baseline="0"/>
              <a:t>  N.  North looks much “quieter”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34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C4A922-E279-5A4B-9734-D359A7577B00}" type="slidenum">
              <a:rPr lang="en-US"/>
              <a:pPr/>
              <a:t>5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dirty="0"/>
              <a:t>Galactic foreground removed by taking linear combination of 5 bands.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share an office with: Alessandro Renzi		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6302F3-A9E8-5C43-8992-854DEE5EDD89}" type="slidenum">
              <a:rPr lang="en-US"/>
              <a:pPr/>
              <a:t>59</a:t>
            </a:fld>
            <a:endParaRPr 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60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Figure1.Histogram o</a:t>
            </a:r>
            <a:r>
              <a:rPr lang="en-US" baseline="0"/>
              <a:t>f </a:t>
            </a:r>
            <a:r>
              <a:rPr lang="en-US"/>
              <a:t>ST'1=2 values for 105 simulations for con-strained (</a:t>
            </a:r>
            <a:r>
              <a:rPr lang="en-US" err="1"/>
              <a:t>blacksolid</a:t>
            </a:r>
            <a:r>
              <a:rPr lang="en-US"/>
              <a:t>) and unconstrained (</a:t>
            </a:r>
            <a:r>
              <a:rPr lang="en-US" err="1"/>
              <a:t>reddashed</a:t>
            </a:r>
            <a:r>
              <a:rPr lang="en-US"/>
              <a:t>)CDM realizations from WMAP7 </a:t>
            </a:r>
            <a:r>
              <a:rPr lang="en-US" err="1"/>
              <a:t>parameters.The</a:t>
            </a:r>
            <a:r>
              <a:rPr lang="en-US"/>
              <a:t> dashed lines show the 99- percentile and 99:9- percentile values  for the constrained realizations.</a:t>
            </a:r>
          </a:p>
        </p:txBody>
      </p:sp>
    </p:spTree>
    <p:extLst>
      <p:ext uri="{BB962C8B-B14F-4D97-AF65-F5344CB8AC3E}">
        <p14:creationId xmlns:p14="http://schemas.microsoft.com/office/powerpoint/2010/main" val="2119217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6302F3-A9E8-5C43-8992-854DEE5EDD89}" type="slidenum">
              <a:rPr lang="en-US"/>
              <a:pPr/>
              <a:t>61</a:t>
            </a:fld>
            <a:endParaRPr 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738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62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Figure1.Histogram o</a:t>
            </a:r>
            <a:r>
              <a:rPr lang="en-US" baseline="0"/>
              <a:t>f </a:t>
            </a:r>
            <a:r>
              <a:rPr lang="en-US"/>
              <a:t>ST'1=2 values for 105 simulations for con-strained (</a:t>
            </a:r>
            <a:r>
              <a:rPr lang="en-US" err="1"/>
              <a:t>blacksolid</a:t>
            </a:r>
            <a:r>
              <a:rPr lang="en-US"/>
              <a:t>) and unconstrained (</a:t>
            </a:r>
            <a:r>
              <a:rPr lang="en-US" err="1"/>
              <a:t>reddashed</a:t>
            </a:r>
            <a:r>
              <a:rPr lang="en-US"/>
              <a:t>)CDM realizations from WMAP7 </a:t>
            </a:r>
            <a:r>
              <a:rPr lang="en-US" err="1"/>
              <a:t>parameters.The</a:t>
            </a:r>
            <a:r>
              <a:rPr lang="en-US"/>
              <a:t> dashed lines show the 99- percentile and 99:9- percentile values  for the constrained realizations.</a:t>
            </a:r>
          </a:p>
        </p:txBody>
      </p:sp>
    </p:spTree>
    <p:extLst>
      <p:ext uri="{BB962C8B-B14F-4D97-AF65-F5344CB8AC3E}">
        <p14:creationId xmlns:p14="http://schemas.microsoft.com/office/powerpoint/2010/main" val="7222312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63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Figure1.Histogram o</a:t>
            </a:r>
            <a:r>
              <a:rPr lang="en-US" baseline="0"/>
              <a:t>f </a:t>
            </a:r>
            <a:r>
              <a:rPr lang="en-US"/>
              <a:t>ST'1=2 values for 105 simulations for con-strained (</a:t>
            </a:r>
            <a:r>
              <a:rPr lang="en-US" err="1"/>
              <a:t>blacksolid</a:t>
            </a:r>
            <a:r>
              <a:rPr lang="en-US"/>
              <a:t>) and unconstrained (</a:t>
            </a:r>
            <a:r>
              <a:rPr lang="en-US" err="1"/>
              <a:t>reddashed</a:t>
            </a:r>
            <a:r>
              <a:rPr lang="en-US"/>
              <a:t>)CDM realizations from WMAP7 </a:t>
            </a:r>
            <a:r>
              <a:rPr lang="en-US" err="1"/>
              <a:t>parameters.The</a:t>
            </a:r>
            <a:r>
              <a:rPr lang="en-US"/>
              <a:t> dashed lines show the 99- percentile and 99:9- percentile values  for the constrained realizations.</a:t>
            </a:r>
          </a:p>
        </p:txBody>
      </p:sp>
    </p:spTree>
    <p:extLst>
      <p:ext uri="{BB962C8B-B14F-4D97-AF65-F5344CB8AC3E}">
        <p14:creationId xmlns:p14="http://schemas.microsoft.com/office/powerpoint/2010/main" val="5192106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037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083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Solid: LCDM</a:t>
            </a:r>
          </a:p>
          <a:p>
            <a:r>
              <a:rPr lang="en-US"/>
              <a:t>LCDM</a:t>
            </a:r>
            <a:r>
              <a:rPr lang="en-US" baseline="0"/>
              <a:t> conditioned on SMICA map.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847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67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Figure1.Histogram o</a:t>
            </a:r>
            <a:r>
              <a:rPr lang="en-US" baseline="0"/>
              <a:t>f </a:t>
            </a:r>
            <a:r>
              <a:rPr lang="en-US"/>
              <a:t>ST'1=2 values for 105 simulations for con-strained (</a:t>
            </a:r>
            <a:r>
              <a:rPr lang="en-US" err="1"/>
              <a:t>blacksolid</a:t>
            </a:r>
            <a:r>
              <a:rPr lang="en-US"/>
              <a:t>) and unconstrained (</a:t>
            </a:r>
            <a:r>
              <a:rPr lang="en-US" err="1"/>
              <a:t>reddashed</a:t>
            </a:r>
            <a:r>
              <a:rPr lang="en-US"/>
              <a:t>)CDM realizations from WMAP7 </a:t>
            </a:r>
            <a:r>
              <a:rPr lang="en-US" err="1"/>
              <a:t>parameters.The</a:t>
            </a:r>
            <a:r>
              <a:rPr lang="en-US"/>
              <a:t> dashed lines show the 99- percentile and 99:9- percentile values  for the constrained realizations.</a:t>
            </a:r>
          </a:p>
        </p:txBody>
      </p:sp>
    </p:spTree>
    <p:extLst>
      <p:ext uri="{BB962C8B-B14F-4D97-AF65-F5344CB8AC3E}">
        <p14:creationId xmlns:p14="http://schemas.microsoft.com/office/powerpoint/2010/main" val="20257601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Solid: LCDM</a:t>
            </a:r>
          </a:p>
          <a:p>
            <a:r>
              <a:rPr lang="en-US"/>
              <a:t>LCDM</a:t>
            </a:r>
            <a:r>
              <a:rPr lang="en-US" baseline="0"/>
              <a:t> conditioned on SMICA map.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76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765D-9146-714A-9593-BCC73CAAF8B6}" type="slidenum">
              <a:rPr lang="en-US"/>
              <a:pPr/>
              <a:t>6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41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70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Figure1.Histogram o</a:t>
            </a:r>
            <a:r>
              <a:rPr lang="en-US" baseline="0"/>
              <a:t>f </a:t>
            </a:r>
            <a:r>
              <a:rPr lang="en-US"/>
              <a:t>ST'1=2 values for 105 simulations for con-strained (</a:t>
            </a:r>
            <a:r>
              <a:rPr lang="en-US" err="1"/>
              <a:t>blacksolid</a:t>
            </a:r>
            <a:r>
              <a:rPr lang="en-US"/>
              <a:t>) and unconstrained (</a:t>
            </a:r>
            <a:r>
              <a:rPr lang="en-US" err="1"/>
              <a:t>reddashed</a:t>
            </a:r>
            <a:r>
              <a:rPr lang="en-US"/>
              <a:t>)CDM realizations from WMAP7 </a:t>
            </a:r>
            <a:r>
              <a:rPr lang="en-US" err="1"/>
              <a:t>parameters.The</a:t>
            </a:r>
            <a:r>
              <a:rPr lang="en-US"/>
              <a:t> dashed lines show the 99- percentile and 99:9- percentile values  for the constrained realizations.</a:t>
            </a:r>
          </a:p>
        </p:txBody>
      </p:sp>
    </p:spTree>
    <p:extLst>
      <p:ext uri="{BB962C8B-B14F-4D97-AF65-F5344CB8AC3E}">
        <p14:creationId xmlns:p14="http://schemas.microsoft.com/office/powerpoint/2010/main" val="23953227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B35A7A-4203-1B49-98F7-3D50FE529B6D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074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73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Implication</a:t>
            </a:r>
            <a:r>
              <a:rPr lang="en-US" baseline="0"/>
              <a:t> – if the absence of TT correlations at large angles is due to an absence of \Phi\Phi correlations at large distances, then this should result in an absence of QQ/UU correlations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876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74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Implication</a:t>
            </a:r>
            <a:r>
              <a:rPr lang="en-US" baseline="0"/>
              <a:t> – if the absence of TT correlations at large angles is due to an absence of \Phi\Phi correlations at large distances, then this should result in an absence of QQ/UU correlations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612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75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Figure1.Histogram o</a:t>
            </a:r>
            <a:r>
              <a:rPr lang="en-US" baseline="0"/>
              <a:t>f </a:t>
            </a:r>
            <a:r>
              <a:rPr lang="en-US"/>
              <a:t>ST'1=2 values for 105 simulations for con-strained (</a:t>
            </a:r>
            <a:r>
              <a:rPr lang="en-US" err="1"/>
              <a:t>blacksolid</a:t>
            </a:r>
            <a:r>
              <a:rPr lang="en-US"/>
              <a:t>) and unconstrained (</a:t>
            </a:r>
            <a:r>
              <a:rPr lang="en-US" err="1"/>
              <a:t>reddashed</a:t>
            </a:r>
            <a:r>
              <a:rPr lang="en-US"/>
              <a:t>)CDM realizations from WMAP7 </a:t>
            </a:r>
            <a:r>
              <a:rPr lang="en-US" err="1"/>
              <a:t>parameters.The</a:t>
            </a:r>
            <a:r>
              <a:rPr lang="en-US"/>
              <a:t> dashed lines show the 99- percentile and 99:9- percentile values  for the constrained realizations.</a:t>
            </a:r>
          </a:p>
        </p:txBody>
      </p:sp>
    </p:spTree>
    <p:extLst>
      <p:ext uri="{BB962C8B-B14F-4D97-AF65-F5344CB8AC3E}">
        <p14:creationId xmlns:p14="http://schemas.microsoft.com/office/powerpoint/2010/main" val="21375213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76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303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6302F3-A9E8-5C43-8992-854DEE5EDD89}" type="slidenum">
              <a:rPr lang="en-US"/>
              <a:pPr/>
              <a:t>77</a:t>
            </a:fld>
            <a:endParaRPr 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6302F3-A9E8-5C43-8992-854DEE5EDD89}" type="slidenum">
              <a:rPr lang="en-US"/>
              <a:pPr/>
              <a:t>78</a:t>
            </a:fld>
            <a:endParaRPr 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402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6302F3-A9E8-5C43-8992-854DEE5EDD89}" type="slidenum">
              <a:rPr lang="en-US"/>
              <a:pPr/>
              <a:t>79</a:t>
            </a:fld>
            <a:endParaRPr 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31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765D-9146-714A-9593-BCC73CAAF8B6}" type="slidenum">
              <a:rPr lang="en-US"/>
              <a:pPr/>
              <a:t>7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23870C-333A-7F4C-9731-93605F0F91F7}" type="slidenum">
              <a:rPr lang="en-US"/>
              <a:pPr/>
              <a:t>80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6F08A-40C7-D144-AFAB-8BE12B059EC1}" type="slidenum">
              <a:rPr lang="en-US"/>
              <a:pPr/>
              <a:t>81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164F32-092F-184D-8E3A-FB97EB63F128}" type="slidenum">
              <a:rPr lang="en-US"/>
              <a:pPr/>
              <a:t>82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CA8333-44AA-DB44-9E31-49537EEB812A}" type="slidenum">
              <a:rPr lang="en-US"/>
              <a:pPr/>
              <a:t>83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84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5258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85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1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86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528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87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1935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DC140-B72C-5746-84F7-55FA26DA8709}" type="slidenum">
              <a:rPr lang="en-US"/>
              <a:pPr/>
              <a:t>90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512A14-43F8-BF43-A874-1D3E50A79E16}" type="slidenum">
              <a:rPr lang="en-US"/>
              <a:pPr/>
              <a:t>91</a:t>
            </a:fld>
            <a:endParaRPr lang="en-US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765D-9146-714A-9593-BCC73CAAF8B6}" type="slidenum">
              <a:rPr lang="en-US"/>
              <a:pPr/>
              <a:t>8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Plus</a:t>
            </a:r>
            <a:r>
              <a:rPr lang="en-US" baseline="0"/>
              <a:t> polarization!!!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996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DA50A2-D690-E347-B414-BBF496108E7B}" type="slidenum">
              <a:rPr lang="en-US"/>
              <a:pPr/>
              <a:t>92</a:t>
            </a:fld>
            <a:endParaRPr lang="en-US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06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27C552-47B2-1547-BE91-EACC880F8B8C}" type="slidenum">
              <a:rPr lang="en-US"/>
              <a:pPr/>
              <a:t>10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Not talk about:  Ho tensions,  S8 tensions, curvature (!!!!)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  <a:solidFill>
            <a:schemeClr val="accent4">
              <a:lumMod val="25000"/>
            </a:schemeClr>
          </a:solidFill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pFill/>
            <a:ln w="9525">
              <a:solidFill>
                <a:schemeClr val="accent4">
                  <a:lumMod val="25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  <a:grpFill/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  <a:grpFill/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  <a:grpFill/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  <a:grpFill/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4">
                    <a:lumMod val="25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  <a:grpFill/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pFill/>
                <a:ln w="9525">
                  <a:solidFill>
                    <a:schemeClr val="accent4">
                      <a:lumMod val="2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pFill/>
                <a:ln w="9525">
                  <a:solidFill>
                    <a:schemeClr val="accent4">
                      <a:lumMod val="2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pFill/>
                <a:ln w="9525">
                  <a:solidFill>
                    <a:schemeClr val="accent4">
                      <a:lumMod val="2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pFill/>
                <a:ln w="9525">
                  <a:solidFill>
                    <a:schemeClr val="accent4">
                      <a:lumMod val="2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2157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7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4CC8B-5E28-2E49-970A-A42B66E44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5F75F-D620-734D-BF4C-ACC71E78A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A8AB8-2360-7D46-930E-CB38BDB50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ADD4-9148-ED4F-B2EC-28FAC2069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13A5-5A90-864B-82D4-C209D79C672D}" type="datetimeFigureOut">
              <a:rPr lang="en-US" smtClean="0"/>
              <a:t>6/1/24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4AE6-9606-0148-9ABC-EE096991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43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13A5-5A90-864B-82D4-C209D79C672D}" type="datetimeFigureOut">
              <a:rPr lang="en-US" smtClean="0"/>
              <a:t>6/1/24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4AE6-9606-0148-9ABC-EE096991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54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13A5-5A90-864B-82D4-C209D79C672D}" type="datetimeFigureOut">
              <a:rPr lang="en-US" smtClean="0"/>
              <a:t>6/1/24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4AE6-9606-0148-9ABC-EE096991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59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13A5-5A90-864B-82D4-C209D79C672D}" type="datetimeFigureOut">
              <a:rPr lang="en-US" smtClean="0"/>
              <a:t>6/1/24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4AE6-9606-0148-9ABC-EE096991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88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13A5-5A90-864B-82D4-C209D79C672D}" type="datetimeFigureOut">
              <a:rPr lang="en-US" smtClean="0"/>
              <a:t>6/1/24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4AE6-9606-0148-9ABC-EE096991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410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13A5-5A90-864B-82D4-C209D79C672D}" type="datetimeFigureOut">
              <a:rPr lang="en-US" smtClean="0"/>
              <a:t>6/1/24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4AE6-9606-0148-9ABC-EE096991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13A5-5A90-864B-82D4-C209D79C672D}" type="datetimeFigureOut">
              <a:rPr lang="en-US" smtClean="0"/>
              <a:t>6/1/24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4AE6-9606-0148-9ABC-EE096991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07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47818-D562-9E49-9769-2868375F0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13A5-5A90-864B-82D4-C209D79C672D}" type="datetimeFigureOut">
              <a:rPr lang="en-US" smtClean="0"/>
              <a:t>6/1/24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4AE6-9606-0148-9ABC-EE096991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0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13A5-5A90-864B-82D4-C209D79C672D}" type="datetimeFigureOut">
              <a:rPr lang="en-US" smtClean="0"/>
              <a:t>6/1/24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4AE6-9606-0148-9ABC-EE096991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72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13A5-5A90-864B-82D4-C209D79C672D}" type="datetimeFigureOut">
              <a:rPr lang="en-US" smtClean="0"/>
              <a:t>6/1/24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4AE6-9606-0148-9ABC-EE096991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71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B13A5-5A90-864B-82D4-C209D79C672D}" type="datetimeFigureOut">
              <a:rPr lang="en-US" smtClean="0"/>
              <a:t>6/1/24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54AE6-9606-0148-9ABC-EE096991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8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082E0-20EB-3943-8209-0AAF1BCD5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3AA5-A0D4-2841-888A-D4084FFC8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8821F-EB8A-CE45-B2F0-1B62A4FD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C292D-3769-6C41-A0A7-12EA4D6CD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C9B3D-F258-B84F-A972-BBCF6E6B1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CBB39-C1D0-2A4E-B394-02DBCE8395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4C91D-902B-5140-B4BD-BB3FB585F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1027" name="Group 3"/>
          <p:cNvGrpSpPr>
            <a:grpSpLocks/>
          </p:cNvGrpSpPr>
          <p:nvPr userDrawn="1"/>
        </p:nvGrpSpPr>
        <p:grpSpPr bwMode="auto">
          <a:xfrm>
            <a:off x="3175" y="4267200"/>
            <a:ext cx="9140825" cy="2590800"/>
            <a:chOff x="2" y="2688"/>
            <a:chExt cx="5758" cy="1632"/>
          </a:xfrm>
          <a:solidFill>
            <a:schemeClr val="accent4">
              <a:lumMod val="25000"/>
            </a:schemeClr>
          </a:solidFill>
        </p:grpSpPr>
        <p:sp>
          <p:nvSpPr>
            <p:cNvPr id="20484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  <a:grpFill/>
          </p:grpSpPr>
          <p:sp>
            <p:nvSpPr>
              <p:cNvPr id="2048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8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8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8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9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9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9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9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9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9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9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  <a:grpFill/>
          </p:grpSpPr>
          <p:sp>
            <p:nvSpPr>
              <p:cNvPr id="2049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9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0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0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0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0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0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0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0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0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0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0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10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11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1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1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1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15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  <a:grpFill/>
          </p:grpSpPr>
          <p:sp>
            <p:nvSpPr>
              <p:cNvPr id="2051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1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1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20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2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22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2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24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2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2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2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2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2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3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3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3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3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  <a:grpFill/>
          </p:grpSpPr>
          <p:sp>
            <p:nvSpPr>
              <p:cNvPr id="20535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36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37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38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39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40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41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  <a:grpFill/>
            </p:grpSpPr>
            <p:sp>
              <p:nvSpPr>
                <p:cNvPr id="2054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54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54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546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2054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4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54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38FC86BB-8DAB-8442-8033-00BD72CC1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-109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-109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-109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B13A5-5A90-864B-82D4-C209D79C672D}" type="datetimeFigureOut">
              <a:rPr lang="en-US" smtClean="0"/>
              <a:t>6/1/24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54AE6-9606-0148-9ABC-EE096991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24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35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0.png"/><Relationship Id="rId4" Type="http://schemas.openxmlformats.org/officeDocument/2006/relationships/image" Target="../media/image680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 r="-1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E26F28-243A-5C4E-8077-2A502B2B8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06" t="22460" r="2655"/>
          <a:stretch/>
        </p:blipFill>
        <p:spPr>
          <a:xfrm>
            <a:off x="-838200" y="-1066800"/>
            <a:ext cx="9982200" cy="7545121"/>
          </a:xfrm>
          <a:prstGeom prst="rect">
            <a:avLst/>
          </a:prstGeom>
          <a:scene3d>
            <a:camera prst="orthographicFront">
              <a:rot lat="0" lon="21599994" rev="10800000"/>
            </a:camera>
            <a:lightRig rig="threePt" dir="t"/>
          </a:scene3d>
        </p:spPr>
      </p:pic>
      <p:sp>
        <p:nvSpPr>
          <p:cNvPr id="6072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-76200" y="0"/>
            <a:ext cx="9220200" cy="1066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400" b="1" dirty="0">
                <a:solidFill>
                  <a:schemeClr val="tx1"/>
                </a:solidFill>
                <a:ea typeface="+mj-ea"/>
                <a:cs typeface="+mj-cs"/>
              </a:rPr>
              <a:t>The Universe is Not Isotropic 	</a:t>
            </a:r>
            <a:endParaRPr lang="en-US" sz="4000" b="1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6400800"/>
            <a:ext cx="2911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Image: ESA/AOES </a:t>
            </a:r>
            <a:r>
              <a:rPr lang="en-US" sz="1600" err="1"/>
              <a:t>Medialab</a:t>
            </a:r>
            <a:endParaRPr lang="en-US" sz="160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66800" y="4267200"/>
            <a:ext cx="801652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-109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-109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-109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pitchFamily="-109" charset="-128"/>
              </a:defRPr>
            </a:lvl9pPr>
          </a:lstStyle>
          <a:p>
            <a:pPr algn="r" eaLnBrk="1" hangingPunct="1">
              <a:defRPr/>
            </a:pPr>
            <a:r>
              <a:rPr lang="en-US" sz="2800" dirty="0">
                <a:solidFill>
                  <a:srgbClr val="FFCC00"/>
                </a:solidFill>
                <a:ea typeface="+mn-ea"/>
                <a:cs typeface="+mn-cs"/>
              </a:rPr>
              <a:t>Glenn </a:t>
            </a:r>
            <a:r>
              <a:rPr lang="en-US" sz="2800" dirty="0" err="1">
                <a:solidFill>
                  <a:srgbClr val="FFCC00"/>
                </a:solidFill>
                <a:ea typeface="+mn-ea"/>
                <a:cs typeface="+mn-cs"/>
              </a:rPr>
              <a:t>Starkman</a:t>
            </a:r>
            <a:endParaRPr lang="en-US" sz="2800" dirty="0">
              <a:solidFill>
                <a:srgbClr val="FFCC00"/>
              </a:solidFill>
              <a:ea typeface="+mn-ea"/>
              <a:cs typeface="+mn-cs"/>
            </a:endParaRPr>
          </a:p>
          <a:p>
            <a:pPr algn="r" eaLnBrk="1" hangingPunct="1">
              <a:defRPr/>
            </a:pPr>
            <a:r>
              <a:rPr lang="en-US" sz="2800" dirty="0">
                <a:solidFill>
                  <a:srgbClr val="FFCC00"/>
                </a:solidFill>
                <a:ea typeface="+mn-ea"/>
                <a:cs typeface="+mn-cs"/>
              </a:rPr>
              <a:t>Case Western Reserve University</a:t>
            </a:r>
          </a:p>
          <a:p>
            <a:pPr algn="r" eaLnBrk="1" hangingPunct="1">
              <a:defRPr/>
            </a:pPr>
            <a:r>
              <a:rPr lang="en-US" sz="2800" dirty="0">
                <a:solidFill>
                  <a:srgbClr val="FFCC00"/>
                </a:solidFill>
                <a:ea typeface="+mn-ea"/>
                <a:cs typeface="+mn-cs"/>
              </a:rPr>
              <a:t>Thessaloniki, June 2024</a:t>
            </a:r>
          </a:p>
          <a:p>
            <a:pPr algn="r" eaLnBrk="1" hangingPunct="1">
              <a:defRPr/>
            </a:pPr>
            <a:r>
              <a:rPr lang="en-US" sz="2800" dirty="0">
                <a:solidFill>
                  <a:srgbClr val="FFCC00"/>
                </a:solidFill>
                <a:ea typeface="+mn-ea"/>
                <a:cs typeface="+mn-cs"/>
              </a:rPr>
              <a:t>Standard Cosmology at the Threshold of Change</a:t>
            </a:r>
            <a:endParaRPr lang="en-US" sz="1400" dirty="0">
              <a:solidFill>
                <a:srgbClr val="FFCC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72010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733" y="574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28600" y="457200"/>
            <a:ext cx="8839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SzPct val="80000"/>
              <a:buFont typeface="Arial"/>
              <a:buChar char="•"/>
            </a:pPr>
            <a:r>
              <a:rPr lang="en-US" sz="4800" b="1" dirty="0"/>
              <a:t>Astonishing</a:t>
            </a:r>
            <a:r>
              <a:rPr lang="en-US" sz="4400" dirty="0"/>
              <a:t> </a:t>
            </a:r>
          </a:p>
          <a:p>
            <a:pPr eaLnBrk="1" hangingPunct="1">
              <a:spcBef>
                <a:spcPct val="20000"/>
              </a:spcBef>
              <a:buSzPct val="80000"/>
            </a:pPr>
            <a:r>
              <a:rPr lang="en-US" sz="4400" dirty="0"/>
              <a:t>	experimental accomplishment</a:t>
            </a:r>
          </a:p>
          <a:p>
            <a:pPr marL="457200" indent="-457200" eaLnBrk="1" hangingPunct="1">
              <a:spcBef>
                <a:spcPct val="20000"/>
              </a:spcBef>
              <a:buSzPct val="80000"/>
              <a:buFont typeface="Arial"/>
              <a:buChar char="•"/>
            </a:pPr>
            <a:r>
              <a:rPr lang="en-US" sz="4800" b="1" dirty="0"/>
              <a:t>Remarkable</a:t>
            </a:r>
            <a:r>
              <a:rPr lang="en-US" sz="4400" dirty="0"/>
              <a:t> </a:t>
            </a:r>
          </a:p>
          <a:p>
            <a:pPr lvl="1" eaLnBrk="1" hangingPunct="1">
              <a:spcBef>
                <a:spcPct val="20000"/>
              </a:spcBef>
              <a:buSzPct val="80000"/>
            </a:pPr>
            <a:r>
              <a:rPr lang="en-US" sz="4400" dirty="0"/>
              <a:t>	agreement with theory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52400" y="4267200"/>
            <a:ext cx="8839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SzPct val="80000"/>
              <a:buFont typeface="Arial"/>
              <a:buChar char="•"/>
            </a:pPr>
            <a:endParaRPr lang="en-US" sz="4400" dirty="0">
              <a:solidFill>
                <a:srgbClr val="00B0F0"/>
              </a:solidFill>
            </a:endParaRPr>
          </a:p>
          <a:p>
            <a:pPr algn="ctr" eaLnBrk="1" hangingPunct="1">
              <a:spcBef>
                <a:spcPct val="20000"/>
              </a:spcBef>
              <a:buSzPct val="80000"/>
            </a:pPr>
            <a:r>
              <a:rPr lang="en-US" sz="6600" b="1" dirty="0">
                <a:solidFill>
                  <a:srgbClr val="00B3F1"/>
                </a:solidFill>
              </a:rPr>
              <a:t>BUT !</a:t>
            </a:r>
            <a:r>
              <a:rPr lang="en-US" sz="6600" dirty="0">
                <a:solidFill>
                  <a:srgbClr val="00B3F1"/>
                </a:solidFill>
              </a:rPr>
              <a:t> </a:t>
            </a:r>
            <a:endParaRPr lang="en-US" sz="4800" i="1" dirty="0">
              <a:solidFill>
                <a:srgbClr val="00B3F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Text Box 15"/>
          <p:cNvSpPr txBox="1">
            <a:spLocks noChangeArrowheads="1"/>
          </p:cNvSpPr>
          <p:nvPr/>
        </p:nvSpPr>
        <p:spPr bwMode="auto">
          <a:xfrm>
            <a:off x="352925" y="393411"/>
            <a:ext cx="8550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B3F1"/>
                </a:solidFill>
              </a:rPr>
              <a:t>Standard Model for fluctuations (inflation):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785DDB-BC29-574F-AD31-36EE3DF9A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47" y="4768063"/>
            <a:ext cx="8686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9pPr>
          </a:lstStyle>
          <a:p>
            <a:pPr eaLnBrk="1" hangingPunct="1">
              <a:defRPr/>
            </a:pPr>
            <a:r>
              <a:rPr lang="en-US" sz="5400" b="1" i="1" dirty="0">
                <a:solidFill>
                  <a:srgbClr val="00B3F1"/>
                </a:solidFill>
                <a:latin typeface="Textile" pitchFamily="1" charset="0"/>
                <a:ea typeface="+mj-ea"/>
                <a:cs typeface="+mj-cs"/>
              </a:rPr>
              <a:t>Shouldn’t we check?!</a:t>
            </a:r>
            <a:endParaRPr lang="en-US" sz="4800" b="1" i="1" dirty="0">
              <a:solidFill>
                <a:srgbClr val="00B3F1"/>
              </a:solidFill>
              <a:ea typeface="+mj-ea"/>
              <a:cs typeface="+mj-cs"/>
            </a:endParaRPr>
          </a:p>
        </p:txBody>
      </p:sp>
      <p:sp>
        <p:nvSpPr>
          <p:cNvPr id="2" name="Text Box 15">
            <a:extLst>
              <a:ext uri="{FF2B5EF4-FFF2-40B4-BE49-F238E27FC236}">
                <a16:creationId xmlns:a16="http://schemas.microsoft.com/office/drawing/2014/main" id="{F7F2472C-AE67-22A3-157C-D79382F7E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25" y="978186"/>
            <a:ext cx="855027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ym typeface="Symbol" pitchFamily="-109" charset="2"/>
              </a:rPr>
              <a:t>Sky is statistically isotropic</a:t>
            </a: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ym typeface="Symbol" pitchFamily="-109" charset="2"/>
              </a:rPr>
              <a:t>a</a:t>
            </a:r>
            <a:r>
              <a:rPr lang="en-US" sz="2800" i="1" baseline="-25000" dirty="0">
                <a:latin typeface="Brush Script MT" pitchFamily="-109" charset="0"/>
              </a:rPr>
              <a:t>l </a:t>
            </a:r>
            <a:r>
              <a:rPr lang="en-US" sz="2800" baseline="-25000" dirty="0">
                <a:sym typeface="Symbol" pitchFamily="-109" charset="2"/>
              </a:rPr>
              <a:t>m </a:t>
            </a:r>
            <a:r>
              <a:rPr lang="en-US" sz="2800" dirty="0">
                <a:sym typeface="Symbol" pitchFamily="-109" charset="2"/>
              </a:rPr>
              <a:t>are independent (very nearly) Gaussian random variables </a:t>
            </a:r>
            <a:r>
              <a:rPr lang="en-US" sz="2400" dirty="0">
                <a:sym typeface="Symbol" pitchFamily="-109" charset="2"/>
              </a:rPr>
              <a:t>	 </a:t>
            </a:r>
          </a:p>
          <a:p>
            <a:endParaRPr lang="en-US" sz="2400" dirty="0">
              <a:sym typeface="Symbol" pitchFamily="-109" charset="2"/>
            </a:endParaRPr>
          </a:p>
          <a:p>
            <a:r>
              <a:rPr lang="en-US" sz="2400" dirty="0">
                <a:sym typeface="Symbol" pitchFamily="-109" charset="2"/>
              </a:rPr>
              <a:t>		</a:t>
            </a:r>
            <a:r>
              <a:rPr lang="en-US" sz="2800" b="1" dirty="0">
                <a:sym typeface="Symbol" pitchFamily="-109" charset="2"/>
              </a:rPr>
              <a:t>&lt; a</a:t>
            </a:r>
            <a:r>
              <a:rPr lang="en-US" sz="3200" b="1" baseline="-25000" dirty="0">
                <a:latin typeface="Brush Script MT" pitchFamily="-109" charset="0"/>
              </a:rPr>
              <a:t>l </a:t>
            </a:r>
            <a:r>
              <a:rPr lang="en-US" sz="2800" b="1" baseline="-25000" dirty="0">
                <a:sym typeface="Symbol" pitchFamily="-109" charset="2"/>
              </a:rPr>
              <a:t>m </a:t>
            </a:r>
            <a:r>
              <a:rPr lang="en-US" sz="2800" b="1" dirty="0">
                <a:sym typeface="Symbol" pitchFamily="-109" charset="2"/>
              </a:rPr>
              <a:t>a*</a:t>
            </a:r>
            <a:r>
              <a:rPr lang="en-US" sz="3200" b="1" baseline="-25000" dirty="0">
                <a:latin typeface="Brush Script MT" pitchFamily="-109" charset="0"/>
              </a:rPr>
              <a:t>l’ </a:t>
            </a:r>
            <a:r>
              <a:rPr lang="en-US" sz="2800" b="1" baseline="-25000" dirty="0">
                <a:sym typeface="Symbol" pitchFamily="-109" charset="2"/>
              </a:rPr>
              <a:t>m’</a:t>
            </a:r>
            <a:r>
              <a:rPr lang="en-US" sz="2800" b="1" dirty="0">
                <a:sym typeface="Symbol" pitchFamily="-109" charset="2"/>
              </a:rPr>
              <a:t>&gt; = C</a:t>
            </a:r>
            <a:r>
              <a:rPr lang="en-US" sz="3200" b="1" baseline="-25000" dirty="0">
                <a:latin typeface="Brush Script MT" pitchFamily="-109" charset="0"/>
              </a:rPr>
              <a:t>l </a:t>
            </a:r>
            <a:r>
              <a:rPr lang="en-US" sz="2800" b="1" dirty="0">
                <a:sym typeface="Symbol" pitchFamily="-109" charset="2"/>
              </a:rPr>
              <a:t></a:t>
            </a:r>
            <a:r>
              <a:rPr lang="en-US" sz="3200" b="1" baseline="-25000" dirty="0">
                <a:latin typeface="Brush Script MT" pitchFamily="-109" charset="0"/>
              </a:rPr>
              <a:t>l</a:t>
            </a:r>
            <a:r>
              <a:rPr lang="en-US" sz="2800" b="1" baseline="-25000" dirty="0">
                <a:sym typeface="Symbol" pitchFamily="-109" charset="2"/>
              </a:rPr>
              <a:t> </a:t>
            </a:r>
            <a:r>
              <a:rPr lang="en-US" sz="3200" b="1" baseline="-25000" dirty="0">
                <a:latin typeface="Brush Script MT" pitchFamily="-109" charset="0"/>
              </a:rPr>
              <a:t>l</a:t>
            </a:r>
            <a:r>
              <a:rPr lang="en-US" sz="2800" b="1" baseline="-25000" dirty="0">
                <a:sym typeface="Symbol" pitchFamily="-109" charset="2"/>
              </a:rPr>
              <a:t> ‘ </a:t>
            </a:r>
            <a:r>
              <a:rPr lang="en-US" sz="2800" b="1" dirty="0">
                <a:sym typeface="Symbol" pitchFamily="-109" charset="2"/>
              </a:rPr>
              <a:t></a:t>
            </a:r>
            <a:r>
              <a:rPr lang="en-US" sz="2800" b="1" baseline="-25000" dirty="0">
                <a:sym typeface="Symbol" pitchFamily="-109" charset="2"/>
              </a:rPr>
              <a:t>mm’ </a:t>
            </a:r>
            <a:endParaRPr lang="en-US" sz="2400" b="1" baseline="-25000" dirty="0">
              <a:sym typeface="Symbol" pitchFamily="-109" charset="2"/>
            </a:endParaRPr>
          </a:p>
          <a:p>
            <a:endParaRPr lang="en-US" sz="2400" baseline="-25000" dirty="0">
              <a:sym typeface="Symbol" pitchFamily="-109" charset="2"/>
            </a:endParaRPr>
          </a:p>
          <a:p>
            <a:pPr>
              <a:buFont typeface="Symbol" pitchFamily="-109" charset="2"/>
              <a:buNone/>
            </a:pPr>
            <a:r>
              <a:rPr lang="en-US" sz="3200" dirty="0">
                <a:sym typeface="Symbol" pitchFamily="-109" charset="2"/>
              </a:rPr>
              <a:t>ALL interesting information is contained in: </a:t>
            </a:r>
            <a:r>
              <a:rPr lang="en-US" sz="3600" b="1" dirty="0">
                <a:sym typeface="Symbol" pitchFamily="-109" charset="2"/>
              </a:rPr>
              <a:t>C</a:t>
            </a:r>
            <a:r>
              <a:rPr lang="en-US" sz="4000" b="1" baseline="-25000" dirty="0">
                <a:latin typeface="Brush Script MT" pitchFamily="-109" charset="0"/>
              </a:rPr>
              <a:t>l</a:t>
            </a:r>
            <a:endParaRPr lang="en-US" sz="3600" i="1" baseline="-25000" dirty="0">
              <a:latin typeface="Brush Script MT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8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33528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FF"/>
                </a:solidFill>
                <a:latin typeface="Textile" pitchFamily="1" charset="0"/>
                <a:ea typeface="+mj-ea"/>
                <a:cs typeface="+mj-cs"/>
              </a:rPr>
              <a:t>Outline</a:t>
            </a:r>
            <a:endParaRPr lang="en-US">
              <a:solidFill>
                <a:srgbClr val="FFFFFF"/>
              </a:solidFill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628" name="Rectangle 4"/>
              <p:cNvSpPr>
                <a:spLocks noChangeArrowheads="1"/>
              </p:cNvSpPr>
              <p:nvPr/>
            </p:nvSpPr>
            <p:spPr bwMode="auto">
              <a:xfrm>
                <a:off x="220134" y="1586087"/>
                <a:ext cx="9000066" cy="737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288925" indent="-288925" eaLnBrk="1" hangingPunct="1">
                  <a:spcBef>
                    <a:spcPct val="20000"/>
                  </a:spcBef>
                  <a:buSzPct val="80000"/>
                  <a:buFont typeface="Arial"/>
                  <a:buChar char="•"/>
                </a:pPr>
                <a:r>
                  <a:rPr lang="en-US" sz="3200" dirty="0">
                    <a:solidFill>
                      <a:srgbClr val="FFFFFF"/>
                    </a:solidFill>
                  </a:rPr>
                  <a:t>(low-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3200" dirty="0">
                    <a:solidFill>
                      <a:srgbClr val="FFFFFF"/>
                    </a:solidFill>
                  </a:rPr>
                  <a:t>) large-angle problem: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32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60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≃0</m:t>
                    </m:r>
                  </m:oMath>
                </a14:m>
                <a:endParaRPr lang="en-US" sz="3200" b="0" dirty="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26628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134" y="1586087"/>
                <a:ext cx="9000066" cy="737538"/>
              </a:xfrm>
              <a:prstGeom prst="rect">
                <a:avLst/>
              </a:prstGeom>
              <a:blipFill>
                <a:blip r:embed="rId3"/>
                <a:stretch>
                  <a:fillRect l="-1127" t="-10169" b="-50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629" name="Rectangle 5"/>
              <p:cNvSpPr>
                <a:spLocks noChangeArrowheads="1"/>
              </p:cNvSpPr>
              <p:nvPr/>
            </p:nvSpPr>
            <p:spPr bwMode="auto">
              <a:xfrm>
                <a:off x="220134" y="2233312"/>
                <a:ext cx="8868936" cy="561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marL="288925" indent="-277813" eaLnBrk="1" hangingPunct="1">
                  <a:spcBef>
                    <a:spcPct val="20000"/>
                  </a:spcBef>
                  <a:buSzPct val="80000"/>
                  <a:buFont typeface="Arial"/>
                  <a:buChar char="•"/>
                </a:pPr>
                <a:r>
                  <a:rPr lang="en-US" sz="3200" dirty="0">
                    <a:solidFill>
                      <a:srgbClr val="FFFFFF"/>
                    </a:solidFill>
                  </a:rPr>
                  <a:t>low-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3200" dirty="0">
                    <a:solidFill>
                      <a:srgbClr val="FFFFFF"/>
                    </a:solidFill>
                    <a:latin typeface="Brush Script MT" pitchFamily="-109" charset="0"/>
                  </a:rPr>
                  <a:t> </a:t>
                </a:r>
                <a:r>
                  <a:rPr lang="en-US" sz="3200" dirty="0">
                    <a:solidFill>
                      <a:srgbClr val="FFFFFF"/>
                    </a:solidFill>
                    <a:latin typeface="+mn-lt"/>
                  </a:rPr>
                  <a:t>alignments</a:t>
                </a:r>
                <a:endParaRPr lang="en-US" sz="2800" dirty="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26629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134" y="2233312"/>
                <a:ext cx="8868936" cy="561224"/>
              </a:xfrm>
              <a:prstGeom prst="rect">
                <a:avLst/>
              </a:prstGeom>
              <a:blipFill>
                <a:blip r:embed="rId4"/>
                <a:stretch>
                  <a:fillRect l="-1001" t="-17778" b="-3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30" name="Rectangle 7"/>
          <p:cNvSpPr>
            <a:spLocks noChangeArrowheads="1"/>
          </p:cNvSpPr>
          <p:nvPr/>
        </p:nvSpPr>
        <p:spPr bwMode="auto">
          <a:xfrm>
            <a:off x="143933" y="974510"/>
            <a:ext cx="9457267" cy="75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-109" charset="2"/>
              <a:buNone/>
            </a:pPr>
            <a:r>
              <a:rPr lang="en-US" sz="3900" b="1" dirty="0">
                <a:solidFill>
                  <a:srgbClr val="00B3F1"/>
                </a:solidFill>
              </a:rPr>
              <a:t>Troubles in (iso)tropical paradise: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20134" y="2704223"/>
            <a:ext cx="8763000" cy="71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8925" indent="-277813" eaLnBrk="1" hangingPunct="1">
              <a:spcBef>
                <a:spcPct val="20000"/>
              </a:spcBef>
              <a:buSzPct val="8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</a:rPr>
              <a:t>hemispheres</a:t>
            </a:r>
            <a:endParaRPr lang="en-US" sz="3200" dirty="0">
              <a:solidFill>
                <a:srgbClr val="FFFFFF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733" y="574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1650EEBA-9418-EB85-BA6A-F98C74CFE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3" y="5971986"/>
            <a:ext cx="8839200" cy="75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-109" charset="2"/>
              <a:buNone/>
            </a:pPr>
            <a:r>
              <a:rPr lang="en-US" sz="4000" b="1" dirty="0">
                <a:solidFill>
                  <a:srgbClr val="00B3F1"/>
                </a:solidFill>
              </a:rPr>
              <a:t>Promises of topological musings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846D07F-8D81-DBB3-9B4B-EB5EC8AF9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33" y="4468168"/>
            <a:ext cx="8839200" cy="150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-109" charset="2"/>
              <a:buNone/>
            </a:pPr>
            <a:r>
              <a:rPr lang="en-US" sz="4000" b="1" dirty="0">
                <a:solidFill>
                  <a:srgbClr val="00B3F1"/>
                </a:solidFill>
              </a:rPr>
              <a:t>Bottom line: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-109" charset="2"/>
              <a:buNone/>
            </a:pPr>
            <a:r>
              <a:rPr lang="en-US" sz="3400" b="1" dirty="0">
                <a:solidFill>
                  <a:srgbClr val="FF0000"/>
                </a:solidFill>
              </a:rPr>
              <a:t>  The Universe is not statistically isotropic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B8AC5-6F6B-F352-A6E6-BF3338913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134" y="3326255"/>
            <a:ext cx="8763000" cy="71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88925" indent="-277813" eaLnBrk="1" hangingPunct="1">
              <a:spcBef>
                <a:spcPct val="20000"/>
              </a:spcBef>
              <a:buSzPct val="80000"/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ea typeface="ＭＳ Ｐゴシック" pitchFamily="-109" charset="-128"/>
                <a:cs typeface="ＭＳ Ｐゴシック" pitchFamily="-109" charset="-128"/>
              </a:rPr>
              <a:t>parity</a:t>
            </a:r>
          </a:p>
        </p:txBody>
      </p:sp>
    </p:spTree>
    <p:extLst>
      <p:ext uri="{BB962C8B-B14F-4D97-AF65-F5344CB8AC3E}">
        <p14:creationId xmlns:p14="http://schemas.microsoft.com/office/powerpoint/2010/main" val="3331246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5181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i="1" dirty="0">
                <a:solidFill>
                  <a:srgbClr val="FFFFFF"/>
                </a:solidFill>
                <a:latin typeface="Textile" pitchFamily="1" charset="0"/>
                <a:ea typeface="+mj-ea"/>
                <a:cs typeface="+mj-cs"/>
              </a:rPr>
              <a:t>COBE - DMR</a:t>
            </a:r>
            <a:endParaRPr lang="en-US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344069" name="Picture 5" descr="cobeview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407" b="98397" l="322" r="46245"/>
                    </a14:imgEffect>
                  </a14:imgLayer>
                </a14:imgProps>
              </a:ext>
            </a:extLst>
          </a:blip>
          <a:srcRect t="50500" r="50987"/>
          <a:stretch>
            <a:fillRect/>
          </a:stretch>
        </p:blipFill>
        <p:spPr bwMode="auto">
          <a:xfrm>
            <a:off x="231775" y="2065552"/>
            <a:ext cx="7997825" cy="432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C65D11-0941-B144-8BCA-6895AAE7B3A4}"/>
              </a:ext>
            </a:extLst>
          </p:cNvPr>
          <p:cNvSpPr txBox="1"/>
          <p:nvPr/>
        </p:nvSpPr>
        <p:spPr>
          <a:xfrm>
            <a:off x="381000" y="6198969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NASA/COBE-DMR science team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49B330-D5C1-854B-8CB0-090CF4D989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7000"/>
          </a:blip>
          <a:srcRect t="11011" b="23450"/>
          <a:stretch/>
        </p:blipFill>
        <p:spPr>
          <a:xfrm>
            <a:off x="5154788" y="279400"/>
            <a:ext cx="3913011" cy="238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610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609600" y="4114800"/>
            <a:ext cx="10591800" cy="29718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257800" y="64770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NASA/WMAP Science team</a:t>
            </a:r>
          </a:p>
        </p:txBody>
      </p:sp>
      <p:pic>
        <p:nvPicPr>
          <p:cNvPr id="2" name="Picture 1" descr="ilc_9yr_temp_2048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8915400" cy="4572000"/>
          </a:xfrm>
          <a:prstGeom prst="rect">
            <a:avLst/>
          </a:prstGeom>
        </p:spPr>
      </p:pic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1" i="1" dirty="0">
                <a:solidFill>
                  <a:srgbClr val="FFFFFF"/>
                </a:solidFill>
                <a:latin typeface="Textile" pitchFamily="1" charset="0"/>
              </a:rPr>
              <a:t>WMAP</a:t>
            </a:r>
            <a:endParaRPr lang="en-US" sz="5400" dirty="0">
              <a:solidFill>
                <a:srgbClr val="FFFFFF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2774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1"/>
            <a:ext cx="4267200" cy="9874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i="1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The first hint</a:t>
            </a:r>
            <a:r>
              <a:rPr lang="en-US" sz="4800" b="1" i="1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:</a:t>
            </a:r>
            <a:endParaRPr lang="en-US" sz="4800" b="1" i="1" dirty="0">
              <a:solidFill>
                <a:srgbClr val="00B0F0"/>
              </a:solidFill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5353" name="Rectangle 9"/>
              <p:cNvSpPr>
                <a:spLocks noChangeArrowheads="1"/>
              </p:cNvSpPr>
              <p:nvPr/>
            </p:nvSpPr>
            <p:spPr bwMode="auto">
              <a:xfrm>
                <a:off x="3810000" y="74613"/>
                <a:ext cx="5105400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anchor="ctr" anchorCtr="1">
                <a:prstTxWarp prst="textNoShape">
                  <a:avLst/>
                </a:prstTxWarp>
              </a:bodyPr>
              <a:lstStyle/>
              <a:p>
                <a:pPr eaLnBrk="1" hangingPunct="1">
                  <a:defRPr/>
                </a:pPr>
                <a:r>
                  <a:rPr lang="en-US" sz="4400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extile" pitchFamily="1" charset="0"/>
                  </a:rPr>
                  <a:t>“The low-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B0F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4400" i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extile" pitchFamily="1" charset="0"/>
                  </a:rPr>
                  <a:t> </a:t>
                </a:r>
                <a:r>
                  <a:rPr lang="en-US" sz="4400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extile" pitchFamily="1" charset="0"/>
                  </a:rPr>
                  <a:t>Anomaly”</a:t>
                </a:r>
                <a:endParaRPr lang="en-US" sz="4800" dirty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85353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0" y="74613"/>
                <a:ext cx="5105400" cy="1143000"/>
              </a:xfrm>
              <a:prstGeom prst="rect">
                <a:avLst/>
              </a:prstGeom>
              <a:blipFill>
                <a:blip r:embed="rId3"/>
                <a:stretch>
                  <a:fillRect l="-4715" r="-5211" b="-1428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0" y="1217613"/>
            <a:ext cx="6858000" cy="5621337"/>
            <a:chOff x="1295400" y="1236663"/>
            <a:chExt cx="6858000" cy="5621337"/>
          </a:xfrm>
        </p:grpSpPr>
        <p:pic>
          <p:nvPicPr>
            <p:cNvPr id="40963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95400" y="1236663"/>
              <a:ext cx="6858000" cy="562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5" name="AutoShape 12"/>
            <p:cNvSpPr>
              <a:spLocks noChangeArrowheads="1"/>
            </p:cNvSpPr>
            <p:nvPr/>
          </p:nvSpPr>
          <p:spPr bwMode="auto">
            <a:xfrm>
              <a:off x="2667000" y="5638800"/>
              <a:ext cx="304800" cy="685800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17FA018-3D8A-C344-A52E-9938E3F8A195}"/>
              </a:ext>
            </a:extLst>
          </p:cNvPr>
          <p:cNvSpPr txBox="1"/>
          <p:nvPr/>
        </p:nvSpPr>
        <p:spPr>
          <a:xfrm>
            <a:off x="7239000" y="5500985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NASA WMAP Science Team</a:t>
            </a:r>
          </a:p>
          <a:p>
            <a:r>
              <a:rPr lang="en-US"/>
              <a:t>WMAP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5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53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146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The uncorrelation …</a:t>
            </a:r>
            <a:endParaRPr lang="en-US" dirty="0">
              <a:solidFill>
                <a:srgbClr val="00B0F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921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236663"/>
            <a:ext cx="6858000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AutoShape 4"/>
          <p:cNvSpPr>
            <a:spLocks/>
          </p:cNvSpPr>
          <p:nvPr/>
        </p:nvSpPr>
        <p:spPr bwMode="auto">
          <a:xfrm rot="5400000">
            <a:off x="2895600" y="4876800"/>
            <a:ext cx="152400" cy="304800"/>
          </a:xfrm>
          <a:prstGeom prst="leftBrace">
            <a:avLst>
              <a:gd name="adj1" fmla="val 1666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6020" name="Line 5"/>
          <p:cNvSpPr>
            <a:spLocks noChangeShapeType="1"/>
          </p:cNvSpPr>
          <p:nvPr/>
        </p:nvSpPr>
        <p:spPr bwMode="auto">
          <a:xfrm>
            <a:off x="2971800" y="5029200"/>
            <a:ext cx="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4550" name="Rectangle 6"/>
          <p:cNvSpPr>
            <a:spLocks noChangeArrowheads="1"/>
          </p:cNvSpPr>
          <p:nvPr/>
        </p:nvSpPr>
        <p:spPr bwMode="auto">
          <a:xfrm>
            <a:off x="1371600" y="228600"/>
            <a:ext cx="5943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en-US" sz="40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extile" pitchFamily="1" charset="0"/>
              </a:rPr>
              <a:t>“The Low-</a:t>
            </a:r>
            <a:r>
              <a:rPr lang="en-US" sz="40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extile" pitchFamily="1" charset="0"/>
              </a:rPr>
              <a:t>l </a:t>
            </a:r>
            <a:r>
              <a:rPr lang="en-US" sz="40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extile" pitchFamily="1" charset="0"/>
              </a:rPr>
              <a:t>Anomaly”</a:t>
            </a:r>
            <a:endParaRPr lang="en-US" sz="44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 flipV="1">
            <a:off x="990600" y="5486400"/>
            <a:ext cx="1752600" cy="609600"/>
          </a:xfrm>
          <a:prstGeom prst="line">
            <a:avLst/>
          </a:prstGeom>
          <a:noFill/>
          <a:ln w="44450">
            <a:solidFill>
              <a:srgbClr val="FFFF0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3" name="Text Box 9"/>
          <p:cNvSpPr txBox="1">
            <a:spLocks noChangeArrowheads="1"/>
          </p:cNvSpPr>
          <p:nvPr/>
        </p:nvSpPr>
        <p:spPr bwMode="auto">
          <a:xfrm>
            <a:off x="0" y="5402263"/>
            <a:ext cx="142557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The low</a:t>
            </a:r>
          </a:p>
          <a:p>
            <a:pPr>
              <a:spcBef>
                <a:spcPct val="50000"/>
              </a:spcBef>
            </a:pPr>
            <a:r>
              <a:rPr lang="en-US"/>
              <a:t>quadrupole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“The Large-Angle Anomaly”</a:t>
            </a:r>
            <a:endParaRPr lang="en-US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236663"/>
            <a:ext cx="6858000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8" name="AutoShape 4"/>
          <p:cNvSpPr>
            <a:spLocks/>
          </p:cNvSpPr>
          <p:nvPr/>
        </p:nvSpPr>
        <p:spPr bwMode="auto">
          <a:xfrm rot="5400000">
            <a:off x="2895600" y="4876800"/>
            <a:ext cx="152400" cy="304800"/>
          </a:xfrm>
          <a:prstGeom prst="leftBrace">
            <a:avLst>
              <a:gd name="adj1" fmla="val 1666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rot="10800000" vert="eaVert"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8069" name="Line 5"/>
          <p:cNvSpPr>
            <a:spLocks noChangeShapeType="1"/>
          </p:cNvSpPr>
          <p:nvPr/>
        </p:nvSpPr>
        <p:spPr bwMode="auto">
          <a:xfrm rot="10800000">
            <a:off x="2971800" y="2209800"/>
            <a:ext cx="0" cy="2743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0" name="AutoShape 6"/>
          <p:cNvSpPr>
            <a:spLocks/>
          </p:cNvSpPr>
          <p:nvPr/>
        </p:nvSpPr>
        <p:spPr bwMode="auto">
          <a:xfrm rot="-5448348">
            <a:off x="2895600" y="1981200"/>
            <a:ext cx="152400" cy="304800"/>
          </a:xfrm>
          <a:prstGeom prst="leftBrace">
            <a:avLst>
              <a:gd name="adj1" fmla="val 16667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vert="eaVert"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89154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Angular Correlation Function C(</a:t>
            </a:r>
            <a:r>
              <a:rPr lang="en-US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  <a:sym typeface="Symbol" pitchFamily="-109" charset="2"/>
              </a:rPr>
              <a:t>)</a:t>
            </a:r>
            <a:endParaRPr lang="en-US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sp>
        <p:nvSpPr>
          <p:cNvPr id="187400" name="Text Box 8"/>
          <p:cNvSpPr txBox="1">
            <a:spLocks noChangeArrowheads="1"/>
          </p:cNvSpPr>
          <p:nvPr/>
        </p:nvSpPr>
        <p:spPr bwMode="auto">
          <a:xfrm>
            <a:off x="152400" y="2433935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But  C(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9" charset="2"/>
              </a:rPr>
              <a:t>) = </a:t>
            </a:r>
            <a:r>
              <a:rPr lang="en-US" sz="2800" i="1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9" charset="2"/>
              </a:rPr>
              <a:t>l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9" charset="2"/>
              </a:rPr>
              <a:t>C</a:t>
            </a:r>
            <a:r>
              <a:rPr lang="en-US" sz="2800" i="1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9" charset="2"/>
              </a:rPr>
              <a:t>l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9" charset="2"/>
              </a:rPr>
              <a:t>P</a:t>
            </a:r>
            <a:r>
              <a:rPr lang="en-US" sz="2800" i="1" baseline="-250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9" charset="2"/>
              </a:rPr>
              <a:t>l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9" charset="2"/>
              </a:rPr>
              <a:t>(cos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9" charset="2"/>
              </a:rPr>
              <a:t>))</a:t>
            </a:r>
          </a:p>
        </p:txBody>
      </p:sp>
      <p:sp>
        <p:nvSpPr>
          <p:cNvPr id="187402" name="Text Box 10"/>
          <p:cNvSpPr txBox="1">
            <a:spLocks noChangeArrowheads="1"/>
          </p:cNvSpPr>
          <p:nvPr/>
        </p:nvSpPr>
        <p:spPr bwMode="auto">
          <a:xfrm>
            <a:off x="152400" y="1524000"/>
            <a:ext cx="6248400" cy="81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C(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-109" charset="2"/>
              </a:rPr>
              <a:t>) = &lt; </a:t>
            </a:r>
            <a:r>
              <a:rPr lang="en-US" sz="3600" dirty="0">
                <a:sym typeface="Symbol" pitchFamily="-109" charset="2"/>
              </a:rPr>
              <a:t>T(</a:t>
            </a:r>
            <a:r>
              <a:rPr lang="en-US" sz="3600" dirty="0">
                <a:latin typeface="Symbol" pitchFamily="-109" charset="2"/>
                <a:sym typeface="Symbol" pitchFamily="-109" charset="2"/>
              </a:rPr>
              <a:t></a:t>
            </a:r>
            <a:r>
              <a:rPr lang="en-US" sz="3600" baseline="-25000" dirty="0">
                <a:latin typeface="Symbol" pitchFamily="-109" charset="2"/>
                <a:sym typeface="Symbol" pitchFamily="-109" charset="2"/>
              </a:rPr>
              <a:t></a:t>
            </a:r>
            <a:r>
              <a:rPr lang="en-US" sz="3600" dirty="0">
                <a:latin typeface="Symbol" pitchFamily="-109" charset="2"/>
                <a:sym typeface="Symbol" pitchFamily="-109" charset="2"/>
              </a:rPr>
              <a:t></a:t>
            </a:r>
            <a:r>
              <a:rPr lang="en-US" sz="3600" dirty="0"/>
              <a:t>T</a:t>
            </a:r>
            <a:r>
              <a:rPr lang="en-US" sz="3600" dirty="0">
                <a:latin typeface="Symbol" pitchFamily="-109" charset="2"/>
                <a:sym typeface="Symbol" pitchFamily="-109" charset="2"/>
              </a:rPr>
              <a:t></a:t>
            </a:r>
            <a:r>
              <a:rPr lang="en-US" sz="3600" baseline="-25000" dirty="0">
                <a:latin typeface="Symbol" pitchFamily="-109" charset="2"/>
                <a:sym typeface="Symbol" pitchFamily="-109" charset="2"/>
              </a:rPr>
              <a:t></a:t>
            </a:r>
            <a:r>
              <a:rPr lang="en-US" sz="3600" dirty="0"/>
              <a:t>)&gt;</a:t>
            </a:r>
            <a:r>
              <a:rPr lang="en-US" sz="3600" baseline="-25000" dirty="0">
                <a:latin typeface="Symbol" pitchFamily="-109" charset="2"/>
                <a:sym typeface="Symbol" pitchFamily="-109" charset="2"/>
              </a:rPr>
              <a:t></a:t>
            </a:r>
            <a:r>
              <a:rPr lang="en-US" sz="3200" baseline="-37000" dirty="0">
                <a:latin typeface="Symbol" pitchFamily="-109" charset="2"/>
                <a:sym typeface="Symbol" pitchFamily="-109" charset="2"/>
              </a:rPr>
              <a:t></a:t>
            </a:r>
            <a:r>
              <a:rPr lang="en-US" sz="3600" baseline="-25000" dirty="0">
                <a:latin typeface="Symbol" pitchFamily="-109" charset="2"/>
                <a:sym typeface="Symbol" pitchFamily="-109" charset="2"/>
              </a:rPr>
              <a:t></a:t>
            </a:r>
            <a:r>
              <a:rPr lang="en-US" sz="3200" baseline="-37000" dirty="0">
                <a:latin typeface="Symbol" pitchFamily="-109" charset="2"/>
                <a:sym typeface="Symbol" pitchFamily="-109" charset="2"/>
              </a:rPr>
              <a:t></a:t>
            </a:r>
            <a:r>
              <a:rPr lang="en-US" sz="3600" baseline="-25000" dirty="0">
                <a:latin typeface="Symbol" pitchFamily="-109" charset="2"/>
                <a:sym typeface="Symbol" pitchFamily="-109" charset="2"/>
              </a:rPr>
              <a:t></a:t>
            </a:r>
            <a:r>
              <a:rPr lang="en-US" sz="3600" baseline="-25000" dirty="0"/>
              <a:t>cos</a:t>
            </a:r>
            <a:r>
              <a:rPr lang="en-US" sz="3600" baseline="-25000" dirty="0">
                <a:sym typeface="Symbol" pitchFamily="-109" charset="2"/>
              </a:rPr>
              <a:t></a:t>
            </a:r>
            <a:endParaRPr lang="en-US" sz="3600" baseline="-25000" dirty="0"/>
          </a:p>
        </p:txBody>
      </p:sp>
      <p:sp>
        <p:nvSpPr>
          <p:cNvPr id="187403" name="Text Box 11"/>
          <p:cNvSpPr txBox="1">
            <a:spLocks noChangeArrowheads="1"/>
          </p:cNvSpPr>
          <p:nvPr/>
        </p:nvSpPr>
        <p:spPr bwMode="auto">
          <a:xfrm>
            <a:off x="1524000" y="3048000"/>
            <a:ext cx="7543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400" dirty="0">
                <a:sym typeface="Symbol" pitchFamily="-109" charset="2"/>
              </a:rPr>
              <a:t> </a:t>
            </a:r>
            <a:r>
              <a:rPr lang="en-US" sz="2400" dirty="0"/>
              <a:t>Same information as C</a:t>
            </a:r>
            <a:r>
              <a:rPr lang="en-US" sz="2400" i="1" baseline="-25000" dirty="0">
                <a:sym typeface="Symbol" pitchFamily="-109" charset="2"/>
              </a:rPr>
              <a:t>l</a:t>
            </a:r>
            <a:r>
              <a:rPr lang="en-US" sz="2400" dirty="0">
                <a:sym typeface="Symbol" pitchFamily="-109" charset="2"/>
              </a:rPr>
              <a:t>, just differently organized</a:t>
            </a:r>
            <a:r>
              <a:rPr lang="en-US" dirty="0">
                <a:sym typeface="Symbol" pitchFamily="-109" charset="2"/>
              </a:rPr>
              <a:t>	</a:t>
            </a: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sym typeface="Symbol" pitchFamily="-109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0" grpId="0"/>
      <p:bldP spid="18740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alphaModFix amt="70000"/>
            <a:lum/>
          </a:blip>
          <a:srcRect/>
          <a:stretch>
            <a:fillRect r="-14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-76200" y="0"/>
            <a:ext cx="9220200" cy="1066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400" b="1" dirty="0">
                <a:solidFill>
                  <a:schemeClr val="tx1"/>
                </a:solidFill>
                <a:ea typeface="+mj-ea"/>
                <a:cs typeface="+mj-cs"/>
              </a:rPr>
              <a:t>The Universe is Not Isotropic 	</a:t>
            </a:r>
            <a:endParaRPr lang="en-US" sz="4000" b="1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607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299" y="3441700"/>
            <a:ext cx="8839201" cy="26670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sz="2000" dirty="0">
                <a:ea typeface="+mn-ea"/>
                <a:cs typeface="+mn-cs"/>
              </a:rPr>
              <a:t>Y. </a:t>
            </a:r>
            <a:r>
              <a:rPr lang="en-US" sz="2000" dirty="0" err="1">
                <a:ea typeface="+mn-ea"/>
                <a:cs typeface="+mn-cs"/>
              </a:rPr>
              <a:t>Akrami</a:t>
            </a:r>
            <a:r>
              <a:rPr lang="en-US" sz="2000" dirty="0">
                <a:ea typeface="+mn-ea"/>
                <a:cs typeface="+mn-cs"/>
              </a:rPr>
              <a:t>, S. </a:t>
            </a:r>
            <a:r>
              <a:rPr lang="en-US" sz="2000" dirty="0" err="1">
                <a:ea typeface="+mn-ea"/>
                <a:cs typeface="+mn-cs"/>
              </a:rPr>
              <a:t>Anselmi</a:t>
            </a:r>
            <a:r>
              <a:rPr lang="en-US" sz="2000" dirty="0">
                <a:ea typeface="+mn-ea"/>
                <a:cs typeface="+mn-cs"/>
              </a:rPr>
              <a:t>, </a:t>
            </a:r>
            <a:r>
              <a:rPr lang="en-US" sz="2000" dirty="0"/>
              <a:t>C. </a:t>
            </a:r>
            <a:r>
              <a:rPr lang="en-US" sz="2000" dirty="0" err="1"/>
              <a:t>Copi</a:t>
            </a:r>
            <a:r>
              <a:rPr lang="en-US" sz="2000" dirty="0"/>
              <a:t>, A. Jaffe, A. </a:t>
            </a:r>
            <a:r>
              <a:rPr lang="en-US" sz="2000" dirty="0" err="1"/>
              <a:t>Kosowsky</a:t>
            </a:r>
            <a:r>
              <a:rPr lang="en-US" sz="2000" dirty="0"/>
              <a:t>, T. Pereira</a:t>
            </a:r>
          </a:p>
          <a:p>
            <a:pPr algn="r" eaLnBrk="1" hangingPunct="1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Fernando Cornet, Deyan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Mihaylov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pPr algn="r" eaLnBrk="1" hangingPunct="1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Andrius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Tomasiunas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, Javier Carron</a:t>
            </a:r>
          </a:p>
          <a:p>
            <a:pPr algn="r" eaLnBrk="1" hangingPunct="1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Mikel Martin, Amirhossein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Samandar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  <a:p>
            <a:pPr algn="r" eaLnBrk="1" hangingPunct="1"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Joann Jones, Ananda Smith </a:t>
            </a:r>
            <a:endParaRPr lang="en-US" sz="2800" b="1" dirty="0">
              <a:solidFill>
                <a:schemeClr val="tx2">
                  <a:lumMod val="75000"/>
                </a:schemeClr>
              </a:solidFill>
              <a:ea typeface="+mn-ea"/>
              <a:cs typeface="+mn-cs"/>
            </a:endParaRPr>
          </a:p>
          <a:p>
            <a:pPr algn="r" eaLnBrk="1" hangingPunct="1">
              <a:defRPr/>
            </a:pPr>
            <a:r>
              <a:rPr lang="en-US" sz="1400" dirty="0"/>
              <a:t>A. </a:t>
            </a:r>
            <a:r>
              <a:rPr lang="en-US" sz="1400" dirty="0" err="1"/>
              <a:t>Bernui</a:t>
            </a:r>
            <a:r>
              <a:rPr lang="en-US" sz="1400" dirty="0"/>
              <a:t>, N. Cornish, F. Ferrer, D. </a:t>
            </a:r>
            <a:r>
              <a:rPr lang="en-US" sz="1400" dirty="0" err="1"/>
              <a:t>Huterer</a:t>
            </a:r>
            <a:r>
              <a:rPr lang="en-US" sz="1400" dirty="0"/>
              <a:t>, L. Knox, D. Schwarz, D. </a:t>
            </a:r>
            <a:r>
              <a:rPr lang="en-US" sz="1400" dirty="0" err="1"/>
              <a:t>Spergel</a:t>
            </a:r>
            <a:r>
              <a:rPr lang="en-US" sz="1400" dirty="0">
                <a:ea typeface="+mn-ea"/>
                <a:cs typeface="+mn-cs"/>
              </a:rPr>
              <a:t> </a:t>
            </a:r>
          </a:p>
          <a:p>
            <a:pPr algn="r" eaLnBrk="1" hangingPunct="1">
              <a:defRPr/>
            </a:pPr>
            <a:r>
              <a:rPr lang="en-US" sz="1400" dirty="0"/>
              <a:t>S. </a:t>
            </a:r>
            <a:r>
              <a:rPr lang="en-US" sz="1400" dirty="0" err="1"/>
              <a:t>Aiola</a:t>
            </a:r>
            <a:r>
              <a:rPr lang="en-US" sz="1400" dirty="0"/>
              <a:t>, M. </a:t>
            </a:r>
            <a:r>
              <a:rPr lang="en-US" sz="1400" dirty="0" err="1"/>
              <a:t>O’Dwyer</a:t>
            </a:r>
            <a:r>
              <a:rPr lang="en-US" sz="1400" dirty="0"/>
              <a:t>, </a:t>
            </a:r>
            <a:r>
              <a:rPr lang="en-US" sz="1400" dirty="0">
                <a:ea typeface="+mn-ea"/>
                <a:cs typeface="+mn-cs"/>
              </a:rPr>
              <a:t>O. </a:t>
            </a:r>
            <a:r>
              <a:rPr lang="en-US" sz="1400" dirty="0" err="1">
                <a:ea typeface="+mn-ea"/>
                <a:cs typeface="+mn-cs"/>
              </a:rPr>
              <a:t>Gungor</a:t>
            </a:r>
            <a:r>
              <a:rPr lang="en-US" sz="1400" dirty="0">
                <a:ea typeface="+mn-ea"/>
                <a:cs typeface="+mn-cs"/>
              </a:rPr>
              <a:t>, </a:t>
            </a:r>
            <a:r>
              <a:rPr lang="en-US" sz="1400" dirty="0"/>
              <a:t>J. </a:t>
            </a:r>
            <a:r>
              <a:rPr lang="en-US" sz="1400" dirty="0" err="1"/>
              <a:t>Gurian</a:t>
            </a:r>
            <a:r>
              <a:rPr lang="en-US" sz="1400" dirty="0"/>
              <a:t>, J. </a:t>
            </a:r>
            <a:r>
              <a:rPr lang="en-US" sz="1400" dirty="0" err="1"/>
              <a:t>Oskilt</a:t>
            </a:r>
            <a:r>
              <a:rPr lang="en-US" sz="1400" dirty="0"/>
              <a:t>, </a:t>
            </a:r>
            <a:r>
              <a:rPr lang="en-US" sz="1400" dirty="0">
                <a:ea typeface="+mn-ea"/>
                <a:cs typeface="+mn-cs"/>
              </a:rPr>
              <a:t>P. Petersen, Samanta Saha, </a:t>
            </a:r>
          </a:p>
          <a:p>
            <a:pPr algn="r" eaLnBrk="1" hangingPunct="1">
              <a:defRPr/>
            </a:pPr>
            <a:r>
              <a:rPr lang="en-US" sz="1400" dirty="0">
                <a:ea typeface="+mn-ea"/>
                <a:cs typeface="+mn-cs"/>
              </a:rPr>
              <a:t>Quinn </a:t>
            </a:r>
            <a:r>
              <a:rPr lang="en-US" sz="1400" dirty="0" err="1">
                <a:ea typeface="+mn-ea"/>
                <a:cs typeface="+mn-cs"/>
              </a:rPr>
              <a:t>Taylor,V</a:t>
            </a:r>
            <a:r>
              <a:rPr lang="en-US" sz="1400" dirty="0">
                <a:ea typeface="+mn-ea"/>
                <a:cs typeface="+mn-cs"/>
              </a:rPr>
              <a:t>. Vardanyan, P. </a:t>
            </a:r>
            <a:r>
              <a:rPr lang="en-US" sz="1400" dirty="0" err="1">
                <a:ea typeface="+mn-ea"/>
                <a:cs typeface="+mn-cs"/>
              </a:rPr>
              <a:t>Vaudrevange</a:t>
            </a:r>
            <a:r>
              <a:rPr lang="en-US" sz="1400" dirty="0">
                <a:ea typeface="+mn-ea"/>
                <a:cs typeface="+mn-cs"/>
              </a:rPr>
              <a:t>, A. Yoho, </a:t>
            </a:r>
          </a:p>
          <a:p>
            <a:pPr algn="r" eaLnBrk="1" hangingPunct="1">
              <a:defRPr/>
            </a:pPr>
            <a:endParaRPr lang="en-US" sz="700" dirty="0">
              <a:solidFill>
                <a:srgbClr val="66FF66"/>
              </a:solidFill>
              <a:ea typeface="+mn-ea"/>
              <a:cs typeface="+mn-cs"/>
            </a:endParaRPr>
          </a:p>
          <a:p>
            <a:pPr algn="r" eaLnBrk="1" hangingPunct="1">
              <a:defRPr/>
            </a:pPr>
            <a:r>
              <a:rPr lang="en-US" sz="900" dirty="0">
                <a:solidFill>
                  <a:srgbClr val="66FF66"/>
                </a:solidFill>
                <a:ea typeface="+mn-ea"/>
                <a:cs typeface="+mn-cs"/>
              </a:rPr>
              <a:t>\</a:t>
            </a:r>
            <a:endParaRPr lang="en-US" sz="1000" dirty="0">
              <a:solidFill>
                <a:srgbClr val="FFCC00"/>
              </a:solidFill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299" y="64686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Image: NASA/WMAP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7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07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07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07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07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072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072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072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072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235" grpId="0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1-12 at 5.11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645243"/>
          </a:xfrm>
          <a:prstGeom prst="rect">
            <a:avLst/>
          </a:prstGeom>
        </p:spPr>
      </p:pic>
      <p:pic>
        <p:nvPicPr>
          <p:cNvPr id="4" name="Picture 3" descr="Screen Shot 2014-11-12 at 5.35.5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" y="1752600"/>
            <a:ext cx="9155289" cy="513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8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609600" y="4114800"/>
            <a:ext cx="10591800" cy="29718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257800" y="64770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NASA/WMAP Science team</a:t>
            </a:r>
          </a:p>
        </p:txBody>
      </p:sp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3434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i="1" dirty="0">
                <a:solidFill>
                  <a:srgbClr val="FFFFFF"/>
                </a:solidFill>
                <a:latin typeface="Textile" pitchFamily="1" charset="0"/>
              </a:rPr>
              <a:t>WMAP</a:t>
            </a:r>
            <a:endParaRPr lang="en-US" sz="54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6" name="Picture 5" descr="WMAP satellite.jpg">
            <a:extLst>
              <a:ext uri="{FF2B5EF4-FFF2-40B4-BE49-F238E27FC236}">
                <a16:creationId xmlns:a16="http://schemas.microsoft.com/office/drawing/2014/main" id="{33B347A4-2B21-7B40-84C9-71FB258E0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5" t="12500" r="8890" b="22222"/>
          <a:stretch/>
        </p:blipFill>
        <p:spPr>
          <a:xfrm>
            <a:off x="5715000" y="560327"/>
            <a:ext cx="3124200" cy="3357562"/>
          </a:xfrm>
          <a:prstGeom prst="rect">
            <a:avLst/>
          </a:prstGeom>
        </p:spPr>
      </p:pic>
      <p:pic>
        <p:nvPicPr>
          <p:cNvPr id="2" name="Picture 1" descr="ilc_9yr_temp_2048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2414954"/>
            <a:ext cx="6629400" cy="339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42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0"/>
            <a:ext cx="8915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B0F0"/>
                </a:solidFill>
                <a:ea typeface="+mj-ea"/>
                <a:cs typeface="+mj-cs"/>
              </a:rPr>
              <a:t>Two-point angular correlation function</a:t>
            </a:r>
            <a:endParaRPr lang="en-US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sp>
        <p:nvSpPr>
          <p:cNvPr id="545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219200"/>
            <a:ext cx="7162800" cy="536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307240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Is the Large-Angle Anomaly Significant?</a:t>
            </a:r>
            <a:endParaRPr lang="en-US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sp>
        <p:nvSpPr>
          <p:cNvPr id="92164" name="Text Box 3"/>
          <p:cNvSpPr txBox="1">
            <a:spLocks noChangeArrowheads="1"/>
          </p:cNvSpPr>
          <p:nvPr/>
        </p:nvSpPr>
        <p:spPr bwMode="auto">
          <a:xfrm>
            <a:off x="1114926" y="2650315"/>
            <a:ext cx="6781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One measure (WMAP1):   </a:t>
            </a:r>
          </a:p>
        </p:txBody>
      </p:sp>
      <p:graphicFrame>
        <p:nvGraphicFramePr>
          <p:cNvPr id="92162" name="Object 2"/>
          <p:cNvGraphicFramePr>
            <a:graphicFrameLocks noChangeAspect="1"/>
          </p:cNvGraphicFramePr>
          <p:nvPr/>
        </p:nvGraphicFramePr>
        <p:xfrm>
          <a:off x="1143000" y="3352800"/>
          <a:ext cx="6859588" cy="17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858000" imgH="176784" progId="Word.Document.8">
                  <p:embed/>
                </p:oleObj>
              </mc:Choice>
              <mc:Fallback>
                <p:oleObj name="Document" r:id="rId3" imgW="6858000" imgH="176784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352800"/>
                        <a:ext cx="6859588" cy="17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3">
            <a:extLst>
              <a:ext uri="{FF2B5EF4-FFF2-40B4-BE49-F238E27FC236}">
                <a16:creationId xmlns:a16="http://schemas.microsoft.com/office/drawing/2014/main" id="{78083F21-49A4-D2CB-E2D0-82988A74B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4908642"/>
            <a:ext cx="6781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	S</a:t>
            </a:r>
            <a:r>
              <a:rPr lang="en-US" sz="4000" baseline="-25000" dirty="0"/>
              <a:t>1/2</a:t>
            </a:r>
            <a:r>
              <a:rPr lang="en-US" sz="4000" dirty="0"/>
              <a:t> = </a:t>
            </a:r>
            <a:r>
              <a:rPr lang="en-US" sz="4000" dirty="0">
                <a:sym typeface="Symbol" pitchFamily="-109" charset="2"/>
              </a:rPr>
              <a:t></a:t>
            </a:r>
            <a:r>
              <a:rPr lang="en-US" sz="4000" baseline="-41000" dirty="0">
                <a:sym typeface="Symbol" pitchFamily="-109" charset="2"/>
              </a:rPr>
              <a:t>-1</a:t>
            </a:r>
            <a:r>
              <a:rPr lang="en-US" sz="4000" baseline="42000" dirty="0">
                <a:sym typeface="Symbol" pitchFamily="-109" charset="2"/>
              </a:rPr>
              <a:t>1/2 </a:t>
            </a:r>
            <a:r>
              <a:rPr lang="en-US" sz="4000" dirty="0">
                <a:sym typeface="Symbol" pitchFamily="-109" charset="2"/>
              </a:rPr>
              <a:t>[C()]</a:t>
            </a:r>
            <a:r>
              <a:rPr lang="en-US" sz="4000" baseline="30000" dirty="0">
                <a:sym typeface="Symbol" pitchFamily="-109" charset="2"/>
              </a:rPr>
              <a:t>2</a:t>
            </a:r>
            <a:r>
              <a:rPr lang="en-US" sz="4000" dirty="0"/>
              <a:t> d cos </a:t>
            </a:r>
            <a:r>
              <a:rPr lang="en-US" sz="4000" dirty="0">
                <a:sym typeface="Symbol" pitchFamily="-109" charset="2"/>
              </a:rPr>
              <a:t></a:t>
            </a:r>
          </a:p>
        </p:txBody>
      </p:sp>
    </p:spTree>
    <p:extLst>
      <p:ext uri="{BB962C8B-B14F-4D97-AF65-F5344CB8AC3E}">
        <p14:creationId xmlns:p14="http://schemas.microsoft.com/office/powerpoint/2010/main" val="1302251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  <a:ea typeface="+mj-ea"/>
                <a:cs typeface="+mj-cs"/>
              </a:rPr>
              <a:t>WMAP statistics of C(</a:t>
            </a:r>
            <a:r>
              <a:rPr lang="en-US" dirty="0" err="1">
                <a:solidFill>
                  <a:srgbClr val="00B0F0"/>
                </a:solidFill>
                <a:ea typeface="+mj-ea"/>
                <a:cs typeface="+mj-cs"/>
              </a:rPr>
              <a:t>θ</a:t>
            </a:r>
            <a:r>
              <a:rPr lang="en-US" dirty="0">
                <a:solidFill>
                  <a:srgbClr val="00B0F0"/>
                </a:solidFill>
                <a:ea typeface="+mj-ea"/>
                <a:cs typeface="+mj-cs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939800"/>
            <a:ext cx="79502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3886200" y="1676400"/>
            <a:ext cx="990600" cy="47244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048000" y="4572000"/>
            <a:ext cx="1828800" cy="457200"/>
          </a:xfrm>
          <a:prstGeom prst="rect">
            <a:avLst/>
          </a:prstGeom>
          <a:noFill/>
          <a:ln w="38100" cap="rnd" cmpd="sng" algn="ctr">
            <a:solidFill>
              <a:schemeClr val="accent1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5479BD-982B-9147-9D57-7929F4C83C2F}"/>
              </a:ext>
            </a:extLst>
          </p:cNvPr>
          <p:cNvSpPr/>
          <p:nvPr/>
        </p:nvSpPr>
        <p:spPr bwMode="auto">
          <a:xfrm>
            <a:off x="3048000" y="6019800"/>
            <a:ext cx="1828800" cy="228600"/>
          </a:xfrm>
          <a:prstGeom prst="rect">
            <a:avLst/>
          </a:prstGeom>
          <a:noFill/>
          <a:ln w="38100" cap="rnd" cmpd="sng" algn="ctr">
            <a:solidFill>
              <a:schemeClr val="accent1"/>
            </a:solidFill>
            <a:prstDash val="solid"/>
            <a:bevel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196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  <a:ea typeface="+mj-ea"/>
                <a:cs typeface="+mj-cs"/>
              </a:rPr>
              <a:t>Origin of C(</a:t>
            </a:r>
            <a:r>
              <a:rPr lang="en-US" dirty="0" err="1">
                <a:solidFill>
                  <a:srgbClr val="00B0F0"/>
                </a:solidFill>
                <a:ea typeface="+mj-ea"/>
                <a:cs typeface="+mj-cs"/>
              </a:rPr>
              <a:t>θ</a:t>
            </a:r>
            <a:r>
              <a:rPr lang="en-US" dirty="0">
                <a:solidFill>
                  <a:srgbClr val="00B0F0"/>
                </a:solidFill>
                <a:ea typeface="+mj-ea"/>
                <a:cs typeface="+mj-cs"/>
              </a:rPr>
              <a:t>)</a:t>
            </a:r>
          </a:p>
        </p:txBody>
      </p:sp>
      <p:pic>
        <p:nvPicPr>
          <p:cNvPr id="15155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990600"/>
            <a:ext cx="7899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013502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</a:rPr>
              <a:t>Did this change in Planck?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69427-E7F8-1148-A390-F9658482F2D0}"/>
              </a:ext>
            </a:extLst>
          </p:cNvPr>
          <p:cNvSpPr txBox="1"/>
          <p:nvPr/>
        </p:nvSpPr>
        <p:spPr>
          <a:xfrm>
            <a:off x="3436976" y="3013502"/>
            <a:ext cx="2270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B3F1"/>
                </a:solidFill>
              </a:rPr>
              <a:t>No!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01AA3B-7180-407A-6164-DC6FA3CC54CD}"/>
              </a:ext>
            </a:extLst>
          </p:cNvPr>
          <p:cNvSpPr txBox="1"/>
          <p:nvPr/>
        </p:nvSpPr>
        <p:spPr>
          <a:xfrm>
            <a:off x="3813717" y="-234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2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 of theta Planck and IL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85725" cy="42844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965081-EFAC-EB4F-B89A-710D7D2E6369}"/>
              </a:ext>
            </a:extLst>
          </p:cNvPr>
          <p:cNvSpPr/>
          <p:nvPr/>
        </p:nvSpPr>
        <p:spPr>
          <a:xfrm>
            <a:off x="6172200" y="1357396"/>
            <a:ext cx="297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Helvetica" pitchFamily="2" charset="0"/>
              </a:rPr>
              <a:t>Planck 2018</a:t>
            </a:r>
            <a:r>
              <a:rPr lang="en-US" sz="3200" dirty="0">
                <a:latin typeface="Helvetica" pitchFamily="2" charset="0"/>
                <a:sym typeface="Wingdings" pitchFamily="2" charset="2"/>
              </a:rPr>
              <a:t> </a:t>
            </a:r>
          </a:p>
          <a:p>
            <a:r>
              <a:rPr lang="en-US" sz="3200" dirty="0"/>
              <a:t>A&amp;A 641, A7 (2020)</a:t>
            </a:r>
            <a:endParaRPr lang="en-US" sz="3200" dirty="0">
              <a:effectLst/>
              <a:latin typeface="Helvetica" pitchFamily="2" charset="0"/>
            </a:endParaRPr>
          </a:p>
        </p:txBody>
      </p:sp>
      <p:pic>
        <p:nvPicPr>
          <p:cNvPr id="7" name="Picture 6" descr="A black and white text with black text&#10;&#10;Description automatically generated">
            <a:extLst>
              <a:ext uri="{FF2B5EF4-FFF2-40B4-BE49-F238E27FC236}">
                <a16:creationId xmlns:a16="http://schemas.microsoft.com/office/drawing/2014/main" id="{7647862F-E34D-E7FB-8153-10D5553B6E56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9931" t="14138" r="4433"/>
          <a:stretch/>
        </p:blipFill>
        <p:spPr>
          <a:xfrm>
            <a:off x="1905000" y="5630655"/>
            <a:ext cx="5143499" cy="1227346"/>
          </a:xfrm>
          <a:prstGeom prst="rect">
            <a:avLst/>
          </a:prstGeom>
        </p:spPr>
      </p:pic>
      <p:pic>
        <p:nvPicPr>
          <p:cNvPr id="9" name="Picture 8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E04D9E8F-E9EE-A63A-9E2E-3B5BEABD6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84454"/>
            <a:ext cx="7048500" cy="1346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624849-67E2-74D5-9AB1-D81D896D38EA}"/>
              </a:ext>
            </a:extLst>
          </p:cNvPr>
          <p:cNvSpPr/>
          <p:nvPr/>
        </p:nvSpPr>
        <p:spPr bwMode="auto">
          <a:xfrm>
            <a:off x="0" y="5630654"/>
            <a:ext cx="1905000" cy="122734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01AA3B-7180-407A-6164-DC6FA3CC54CD}"/>
              </a:ext>
            </a:extLst>
          </p:cNvPr>
          <p:cNvSpPr txBox="1"/>
          <p:nvPr/>
        </p:nvSpPr>
        <p:spPr>
          <a:xfrm>
            <a:off x="3813717" y="-234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6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  <a:ea typeface="+mj-ea"/>
                <a:cs typeface="+mj-cs"/>
              </a:rPr>
              <a:t>Statistics of C(</a:t>
            </a:r>
            <a:r>
              <a:rPr lang="en-US" dirty="0" err="1">
                <a:solidFill>
                  <a:srgbClr val="00B0F0"/>
                </a:solidFill>
                <a:ea typeface="+mj-ea"/>
                <a:cs typeface="+mj-cs"/>
              </a:rPr>
              <a:t>θ</a:t>
            </a:r>
            <a:r>
              <a:rPr lang="en-US" dirty="0">
                <a:solidFill>
                  <a:srgbClr val="00B0F0"/>
                </a:solidFill>
                <a:ea typeface="+mj-ea"/>
                <a:cs typeface="+mj-cs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1600200"/>
            <a:ext cx="8458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000" dirty="0"/>
              <a:t> 0.03-0.1% of realizations of the concordance model of inflationary ΛCDM have so little </a:t>
            </a:r>
            <a:r>
              <a:rPr lang="en-US" sz="3000" b="1" u="sng" dirty="0">
                <a:solidFill>
                  <a:srgbClr val="00B0F0"/>
                </a:solidFill>
              </a:rPr>
              <a:t>cut sky </a:t>
            </a:r>
            <a:r>
              <a:rPr lang="en-US" sz="3000" dirty="0"/>
              <a:t>large-angle correlation !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78C5A4-C576-DA43-A8F2-21E46DB584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014" y="4695119"/>
                <a:ext cx="7790985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FFFF"/>
                    </a:solidFill>
                  </a:rPr>
                  <a:t>and  most of those have all low-</a:t>
                </a:r>
                <a14:m>
                  <m:oMath xmlns:m="http://schemas.openxmlformats.org/officeDocument/2006/math">
                    <m:r>
                      <a:rPr lang="en-US" sz="3200" i="1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3200" dirty="0">
                    <a:solidFill>
                      <a:srgbClr val="FFFFFF"/>
                    </a:solidFill>
                  </a:rPr>
                  <a:t> C</a:t>
                </a:r>
                <a14:m>
                  <m:oMath xmlns:m="http://schemas.openxmlformats.org/officeDocument/2006/math">
                    <m:r>
                      <a:rPr lang="en-US" sz="3200" i="1" baseline="-2500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3200" dirty="0">
                    <a:solidFill>
                      <a:srgbClr val="FFFFFF"/>
                    </a:solidFill>
                  </a:rPr>
                  <a:t> small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678C5A4-C576-DA43-A8F2-21E46DB58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014" y="4695119"/>
                <a:ext cx="7790985" cy="584775"/>
              </a:xfrm>
              <a:prstGeom prst="rect">
                <a:avLst/>
              </a:prstGeom>
              <a:blipFill>
                <a:blip r:embed="rId3"/>
                <a:stretch>
                  <a:fillRect l="-1466" t="-12766" r="-1466" b="-319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33400"/>
            <a:ext cx="6858000" cy="562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AutoShape 12"/>
          <p:cNvSpPr>
            <a:spLocks noChangeArrowheads="1"/>
          </p:cNvSpPr>
          <p:nvPr/>
        </p:nvSpPr>
        <p:spPr bwMode="auto">
          <a:xfrm>
            <a:off x="2514600" y="4478337"/>
            <a:ext cx="1371600" cy="1143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40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i="1" dirty="0">
                <a:solidFill>
                  <a:srgbClr val="FFFFFF"/>
                </a:solidFill>
                <a:latin typeface="Textile" pitchFamily="1" charset="0"/>
                <a:ea typeface="+mj-ea"/>
                <a:cs typeface="+mj-cs"/>
              </a:rPr>
              <a:t>COBE - DMR</a:t>
            </a:r>
            <a:endParaRPr lang="en-US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344069" name="Picture 5" descr="cobeview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407" b="98397" l="322" r="46245"/>
                    </a14:imgEffect>
                  </a14:imgLayer>
                </a14:imgProps>
              </a:ext>
            </a:extLst>
          </a:blip>
          <a:srcRect t="50500" r="50987"/>
          <a:stretch>
            <a:fillRect/>
          </a:stretch>
        </p:blipFill>
        <p:spPr bwMode="auto">
          <a:xfrm>
            <a:off x="231775" y="1447800"/>
            <a:ext cx="9140825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876800" y="5718175"/>
            <a:ext cx="46482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9pPr>
          </a:lstStyle>
          <a:p>
            <a:pPr eaLnBrk="1" hangingPunct="1">
              <a:defRPr/>
            </a:pPr>
            <a:r>
              <a:rPr lang="en-US" b="1" i="1" dirty="0">
                <a:solidFill>
                  <a:schemeClr val="tx1"/>
                </a:solidFill>
                <a:latin typeface="Textile" pitchFamily="1" charset="0"/>
                <a:ea typeface="+mj-ea"/>
                <a:cs typeface="+mj-cs"/>
              </a:rPr>
              <a:t>T=18μK</a:t>
            </a:r>
            <a:endParaRPr lang="en-US" sz="28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65D11-0941-B144-8BCA-6895AAE7B3A4}"/>
              </a:ext>
            </a:extLst>
          </p:cNvPr>
          <p:cNvSpPr txBox="1"/>
          <p:nvPr/>
        </p:nvSpPr>
        <p:spPr>
          <a:xfrm>
            <a:off x="381000" y="6198969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NASA/COBE-DMR science team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49B330-D5C1-854B-8CB0-090CF4D98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1825155"/>
            <a:ext cx="4495800" cy="41855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495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4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77724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00B0F0"/>
                </a:solidFill>
                <a:ea typeface="+mj-ea"/>
                <a:cs typeface="+mj-cs"/>
              </a:rPr>
              <a:t>The Conspiracy theory: minimizing </a:t>
            </a:r>
            <a:r>
              <a:rPr lang="en-US" sz="3600" dirty="0">
                <a:solidFill>
                  <a:srgbClr val="00B0F0"/>
                </a:solidFill>
                <a:effectLst/>
                <a:ea typeface="+mj-ea"/>
                <a:cs typeface="+mj-cs"/>
              </a:rPr>
              <a:t>S</a:t>
            </a:r>
            <a:r>
              <a:rPr lang="en-US" sz="3600" baseline="-25000" dirty="0">
                <a:solidFill>
                  <a:srgbClr val="00B0F0"/>
                </a:solidFill>
                <a:effectLst/>
                <a:ea typeface="+mj-ea"/>
                <a:cs typeface="+mj-cs"/>
              </a:rPr>
              <a:t>1/2</a:t>
            </a:r>
            <a:r>
              <a:rPr lang="en-US" sz="3600" dirty="0">
                <a:solidFill>
                  <a:srgbClr val="00B0F0"/>
                </a:solidFill>
                <a:effectLst/>
                <a:ea typeface="+mj-ea"/>
                <a:cs typeface="+mj-cs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180" name="Rectangle 7"/>
              <p:cNvSpPr>
                <a:spLocks noChangeArrowheads="1"/>
              </p:cNvSpPr>
              <p:nvPr/>
            </p:nvSpPr>
            <p:spPr bwMode="auto">
              <a:xfrm>
                <a:off x="141086" y="2895600"/>
                <a:ext cx="9002914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600" dirty="0">
                    <a:solidFill>
                      <a:srgbClr val="00B3F1"/>
                    </a:solidFill>
                  </a:rPr>
                  <a:t>To obtain S</a:t>
                </a:r>
                <a:r>
                  <a:rPr lang="en-US" sz="3600" baseline="-25000" dirty="0">
                    <a:solidFill>
                      <a:srgbClr val="00B3F1"/>
                    </a:solidFill>
                  </a:rPr>
                  <a:t>1/2 </a:t>
                </a:r>
                <a:r>
                  <a:rPr lang="en-US" sz="3600" dirty="0">
                    <a:solidFill>
                      <a:srgbClr val="00B3F1"/>
                    </a:solidFill>
                  </a:rPr>
                  <a:t>&lt; 1000 with the observed C</a:t>
                </a:r>
                <a14:m>
                  <m:oMath xmlns:m="http://schemas.openxmlformats.org/officeDocument/2006/math">
                    <m:r>
                      <a:rPr lang="en-US" sz="3600" i="1" baseline="-25000" smtClean="0">
                        <a:solidFill>
                          <a:srgbClr val="00B3F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3600" dirty="0">
                    <a:solidFill>
                      <a:srgbClr val="00B3F1"/>
                    </a:solidFill>
                  </a:rPr>
                  <a:t> </a:t>
                </a:r>
              </a:p>
              <a:p>
                <a:r>
                  <a:rPr lang="en-US" sz="3600" dirty="0">
                    <a:solidFill>
                      <a:srgbClr val="00B3F1"/>
                    </a:solidFill>
                  </a:rPr>
                  <a:t>requires varying C</a:t>
                </a:r>
                <a:r>
                  <a:rPr lang="en-US" sz="3600" baseline="-25000" dirty="0">
                    <a:solidFill>
                      <a:srgbClr val="00B3F1"/>
                    </a:solidFill>
                  </a:rPr>
                  <a:t>2</a:t>
                </a:r>
                <a:r>
                  <a:rPr lang="en-US" sz="3600" dirty="0">
                    <a:solidFill>
                      <a:srgbClr val="00B3F1"/>
                    </a:solidFill>
                  </a:rPr>
                  <a:t>, C</a:t>
                </a:r>
                <a:r>
                  <a:rPr lang="en-US" sz="3600" baseline="-25000" dirty="0">
                    <a:solidFill>
                      <a:srgbClr val="00B3F1"/>
                    </a:solidFill>
                  </a:rPr>
                  <a:t>3</a:t>
                </a:r>
                <a:r>
                  <a:rPr lang="en-US" sz="3600" dirty="0">
                    <a:solidFill>
                      <a:srgbClr val="00B3F1"/>
                    </a:solidFill>
                  </a:rPr>
                  <a:t>, C</a:t>
                </a:r>
                <a:r>
                  <a:rPr lang="en-US" sz="3600" baseline="-25000" dirty="0">
                    <a:solidFill>
                      <a:srgbClr val="00B3F1"/>
                    </a:solidFill>
                  </a:rPr>
                  <a:t>4</a:t>
                </a:r>
                <a:r>
                  <a:rPr lang="en-US" sz="3600" dirty="0">
                    <a:solidFill>
                      <a:srgbClr val="00B3F1"/>
                    </a:solidFill>
                  </a:rPr>
                  <a:t> &amp; C</a:t>
                </a:r>
                <a:r>
                  <a:rPr lang="en-US" sz="3600" baseline="-25000" dirty="0">
                    <a:solidFill>
                      <a:srgbClr val="00B3F1"/>
                    </a:solidFill>
                  </a:rPr>
                  <a:t>5</a:t>
                </a:r>
                <a:r>
                  <a:rPr lang="en-US" sz="3600" dirty="0">
                    <a:solidFill>
                      <a:srgbClr val="00B3F1"/>
                    </a:solidFill>
                  </a:rPr>
                  <a:t>!</a:t>
                </a:r>
                <a:endParaRPr lang="en-US" sz="3600" dirty="0">
                  <a:solidFill>
                    <a:srgbClr val="00B3F1"/>
                  </a:solidFill>
                  <a:sym typeface="Symbol" pitchFamily="-109" charset="2"/>
                </a:endParaRPr>
              </a:p>
            </p:txBody>
          </p:sp>
        </mc:Choice>
        <mc:Fallback xmlns="">
          <p:sp>
            <p:nvSpPr>
              <p:cNvPr id="178180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086" y="2895600"/>
                <a:ext cx="9002914" cy="1200329"/>
              </a:xfrm>
              <a:prstGeom prst="rect">
                <a:avLst/>
              </a:prstGeom>
              <a:blipFill>
                <a:blip r:embed="rId3"/>
                <a:stretch>
                  <a:fillRect l="-2116" t="-8421" b="-1789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  <a:ea typeface="+mj-ea"/>
                <a:cs typeface="+mj-cs"/>
              </a:rPr>
              <a:t>Violation of GRSI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9747" name="TextBox 5"/>
              <p:cNvSpPr txBox="1">
                <a:spLocks noChangeArrowheads="1"/>
              </p:cNvSpPr>
              <p:nvPr/>
            </p:nvSpPr>
            <p:spPr bwMode="auto">
              <a:xfrm>
                <a:off x="457200" y="1752600"/>
                <a:ext cx="7696200" cy="25545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FFFF"/>
                    </a:solidFill>
                  </a:rPr>
                  <a:t>Even if we replaced all the theoretical C</a:t>
                </a:r>
                <a14:m>
                  <m:oMath xmlns:m="http://schemas.openxmlformats.org/officeDocument/2006/math">
                    <m:r>
                      <a:rPr lang="en-US" sz="3200" i="1" baseline="-2500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3200" dirty="0">
                    <a:solidFill>
                      <a:srgbClr val="FFFFFF"/>
                    </a:solidFill>
                  </a:rPr>
                  <a:t> by their measured values up to </a:t>
                </a:r>
                <a14:m>
                  <m:oMath xmlns:m="http://schemas.openxmlformats.org/officeDocument/2006/math">
                    <m:r>
                      <a:rPr lang="en-US" sz="3200" i="1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3200" dirty="0">
                    <a:solidFill>
                      <a:srgbClr val="FFFFFF"/>
                    </a:solidFill>
                  </a:rPr>
                  <a:t>=20, cosmic variance would give only a 3% chance of recovering so little correlation in a particular realization…    </a:t>
                </a:r>
              </a:p>
            </p:txBody>
          </p:sp>
        </mc:Choice>
        <mc:Fallback xmlns="">
          <p:sp>
            <p:nvSpPr>
              <p:cNvPr id="159747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1752600"/>
                <a:ext cx="7696200" cy="2554545"/>
              </a:xfrm>
              <a:prstGeom prst="rect">
                <a:avLst/>
              </a:prstGeom>
              <a:blipFill>
                <a:blip r:embed="rId3"/>
                <a:stretch>
                  <a:fillRect l="-494" t="-2970" r="-988" b="-643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4171652"/>
            <a:ext cx="7696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and  most of those would be much poorer fits to that theory than is the current data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1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Explaining small S</a:t>
            </a:r>
            <a:r>
              <a:rPr lang="en-US" sz="4800" baseline="-250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1/2</a:t>
            </a:r>
            <a:endParaRPr lang="en-US" sz="4800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sp>
        <p:nvSpPr>
          <p:cNvPr id="43011" name="Text Box 8"/>
          <p:cNvSpPr txBox="1">
            <a:spLocks noChangeArrowheads="1"/>
          </p:cNvSpPr>
          <p:nvPr/>
        </p:nvSpPr>
        <p:spPr bwMode="auto">
          <a:xfrm>
            <a:off x="708025" y="1417638"/>
            <a:ext cx="8435975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800" dirty="0"/>
              <a:t>“Didn’t that go away?”</a:t>
            </a:r>
          </a:p>
          <a:p>
            <a:pPr marL="457200" indent="-457200">
              <a:spcBef>
                <a:spcPct val="50000"/>
              </a:spcBef>
              <a:buFont typeface="Times" pitchFamily="-109" charset="0"/>
              <a:buAutoNum type="arabicPeriod"/>
            </a:pPr>
            <a:r>
              <a:rPr lang="en-US" sz="2800" dirty="0"/>
              <a:t>“I never believe </a:t>
            </a:r>
            <a:r>
              <a:rPr lang="en-US" sz="2800" i="1" dirty="0"/>
              <a:t>a </a:t>
            </a:r>
            <a:r>
              <a:rPr lang="en-US" sz="2800" i="1" dirty="0" err="1"/>
              <a:t>posteori</a:t>
            </a:r>
            <a:r>
              <a:rPr lang="en-US" sz="2800" i="1" dirty="0"/>
              <a:t> </a:t>
            </a:r>
            <a:r>
              <a:rPr lang="en-US" sz="2800" dirty="0"/>
              <a:t>statistics.” </a:t>
            </a:r>
          </a:p>
          <a:p>
            <a:pPr marL="457200" indent="-457200">
              <a:spcBef>
                <a:spcPct val="50000"/>
              </a:spcBef>
              <a:buFont typeface="Times" pitchFamily="-109" charset="0"/>
              <a:buAutoNum type="arabicPeriod"/>
            </a:pPr>
            <a:r>
              <a:rPr lang="en-US" sz="2800" dirty="0"/>
              <a:t>Cosmic variance  -- “I never believe anything less than a </a:t>
            </a:r>
            <a:r>
              <a:rPr lang="en-US" sz="2800" dirty="0">
                <a:sym typeface="Symbol" pitchFamily="-109" charset="2"/>
              </a:rPr>
              <a:t>(choose one:) </a:t>
            </a:r>
            <a:r>
              <a:rPr lang="en-US" sz="2800" dirty="0"/>
              <a:t>5</a:t>
            </a:r>
            <a:r>
              <a:rPr lang="en-US" sz="2800" dirty="0">
                <a:sym typeface="Symbol" pitchFamily="-109" charset="2"/>
              </a:rPr>
              <a:t> 10  20  result.”</a:t>
            </a:r>
            <a:endParaRPr lang="en-US" sz="2800" dirty="0">
              <a:solidFill>
                <a:srgbClr val="FF0000"/>
              </a:solidFill>
              <a:sym typeface="Symbol" pitchFamily="-109" charset="2"/>
            </a:endParaRPr>
          </a:p>
          <a:p>
            <a:pPr marL="457200" indent="-457200">
              <a:spcBef>
                <a:spcPct val="50000"/>
              </a:spcBef>
              <a:buFont typeface="Times" pitchFamily="-109" charset="0"/>
              <a:buAutoNum type="arabicPeriod"/>
            </a:pPr>
            <a:r>
              <a:rPr lang="en-US" sz="2800" dirty="0"/>
              <a:t>“Inflation can do that”</a:t>
            </a:r>
          </a:p>
          <a:p>
            <a:pPr marL="457200" indent="-457200">
              <a:spcBef>
                <a:spcPct val="50000"/>
              </a:spcBef>
              <a:buFont typeface="Times" pitchFamily="-109" charset="0"/>
              <a:buAutoNum type="arabicPeriod"/>
            </a:pPr>
            <a:r>
              <a:rPr lang="en-US" sz="3600" b="1" dirty="0"/>
              <a:t>New physics </a:t>
            </a:r>
            <a:r>
              <a:rPr lang="en-US" sz="3600" b="1" u="sng" dirty="0"/>
              <a:t>that correlates C</a:t>
            </a:r>
            <a:r>
              <a:rPr lang="en-US" sz="3600" b="1" i="1" u="sng" baseline="-25000" dirty="0"/>
              <a:t>l</a:t>
            </a:r>
            <a:r>
              <a:rPr lang="en-US" sz="3600" b="1" i="1" u="sng" dirty="0"/>
              <a:t>’s</a:t>
            </a:r>
            <a:endParaRPr lang="en-US" sz="3600" b="1" i="1" u="sng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2BEDBA-FE8F-DAA2-B5AB-481A7B0F2C4A}"/>
                  </a:ext>
                </a:extLst>
              </p:cNvPr>
              <p:cNvSpPr txBox="1"/>
              <p:nvPr/>
            </p:nvSpPr>
            <p:spPr>
              <a:xfrm>
                <a:off x="1543050" y="5869804"/>
                <a:ext cx="6057900" cy="724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B3F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3600" b="1" i="1" smtClean="0">
                              <a:solidFill>
                                <a:srgbClr val="00B3F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1" i="1" smtClean="0">
                                  <a:solidFill>
                                    <a:srgbClr val="00B3F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1" i="1" smtClean="0">
                                  <a:solidFill>
                                    <a:srgbClr val="00B3F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sz="3600" b="1" i="1" smtClean="0">
                                  <a:solidFill>
                                    <a:srgbClr val="00B3F1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  <m:r>
                                <a:rPr lang="en-US" sz="3600" b="1" i="1" smtClean="0">
                                  <a:solidFill>
                                    <a:srgbClr val="00B3F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3600" b="1" i="1" smtClean="0">
                                  <a:solidFill>
                                    <a:srgbClr val="00B3F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1" i="1" smtClean="0">
                                  <a:solidFill>
                                    <a:srgbClr val="00B3F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3600" b="1" i="1" smtClean="0">
                                      <a:solidFill>
                                        <a:srgbClr val="00B3F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 smtClean="0">
                                      <a:solidFill>
                                        <a:srgbClr val="00B3F1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p>
                                  <m:r>
                                    <a:rPr lang="en-US" sz="3600" b="1" i="1" smtClean="0">
                                      <a:solidFill>
                                        <a:srgbClr val="00B3F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600" b="1" i="1" smtClean="0">
                                      <a:solidFill>
                                        <a:srgbClr val="00B3F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 smtClean="0">
                                      <a:solidFill>
                                        <a:srgbClr val="00B3F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sz="3600" b="1" i="1" smtClean="0">
                                      <a:solidFill>
                                        <a:srgbClr val="00B3F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3600" b="1" i="1" smtClean="0">
                                  <a:solidFill>
                                    <a:srgbClr val="00B3F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en-US" sz="3600" b="1" i="1" smtClean="0">
                          <a:solidFill>
                            <a:srgbClr val="00B3F1"/>
                          </a:solidFill>
                          <a:latin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B3F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00B3F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00B3F1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sSub>
                        <m:sSubPr>
                          <m:ctrlPr>
                            <a:rPr lang="en-US" sz="3600" b="1" i="1" smtClean="0">
                              <a:solidFill>
                                <a:srgbClr val="00B3F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smtClean="0">
                              <a:solidFill>
                                <a:srgbClr val="00B3F1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00B3F1"/>
                              </a:solidFill>
                              <a:latin typeface="Cambria Math" panose="02040503050406030204" pitchFamily="18" charset="0"/>
                            </a:rPr>
                            <m:t>ℓℓ′</m:t>
                          </m:r>
                        </m:sub>
                      </m:sSub>
                      <m:sSub>
                        <m:sSubPr>
                          <m:ctrlPr>
                            <a:rPr lang="en-US" sz="3600" b="1" i="1">
                              <a:solidFill>
                                <a:srgbClr val="00B3F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>
                              <a:solidFill>
                                <a:srgbClr val="00B3F1"/>
                              </a:solidFill>
                              <a:latin typeface="Cambria Math" panose="02040503050406030204" pitchFamily="18" charset="0"/>
                            </a:rPr>
                            <m:t>𝜹</m:t>
                          </m:r>
                        </m:e>
                        <m:sub>
                          <m:r>
                            <a:rPr lang="en-US" sz="3600" b="1" i="1" smtClean="0">
                              <a:solidFill>
                                <a:srgbClr val="00B3F1"/>
                              </a:solidFill>
                              <a:latin typeface="Cambria Math" panose="02040503050406030204" pitchFamily="18" charset="0"/>
                            </a:rPr>
                            <m:t>𝒎𝒎</m:t>
                          </m:r>
                          <m:r>
                            <a:rPr lang="en-US" sz="3600" b="1" i="1">
                              <a:solidFill>
                                <a:srgbClr val="00B3F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solidFill>
                    <a:srgbClr val="00B3F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02BEDBA-FE8F-DAA2-B5AB-481A7B0F2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050" y="5869804"/>
                <a:ext cx="6057900" cy="724686"/>
              </a:xfrm>
              <a:prstGeom prst="rect">
                <a:avLst/>
              </a:prstGeom>
              <a:blipFill>
                <a:blip r:embed="rId3"/>
                <a:stretch>
                  <a:fillRect l="-628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97FDCE4F-49F6-A69D-731B-5C86CA26FE74}"/>
              </a:ext>
            </a:extLst>
          </p:cNvPr>
          <p:cNvGrpSpPr/>
          <p:nvPr/>
        </p:nvGrpSpPr>
        <p:grpSpPr>
          <a:xfrm>
            <a:off x="1981200" y="5154071"/>
            <a:ext cx="5181600" cy="654475"/>
            <a:chOff x="2057400" y="5954321"/>
            <a:chExt cx="5181600" cy="6544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F566123-35F8-12C3-15C1-FBF2FCD5D21B}"/>
                    </a:ext>
                  </a:extLst>
                </p:cNvPr>
                <p:cNvSpPr txBox="1"/>
                <p:nvPr/>
              </p:nvSpPr>
              <p:spPr>
                <a:xfrm>
                  <a:off x="2057400" y="5954321"/>
                  <a:ext cx="5181600" cy="6544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⟨"/>
                            <m:endChr m:val="⟩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ℓ</m:t>
                                    </m:r>
                                  </m:e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  <m:sup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∝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ℓℓ′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F566123-35F8-12C3-15C1-FBF2FCD5D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400" y="5954321"/>
                  <a:ext cx="5181600" cy="654475"/>
                </a:xfrm>
                <a:prstGeom prst="rect">
                  <a:avLst/>
                </a:prstGeom>
                <a:blipFill>
                  <a:blip r:embed="rId4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5A5B1AA-EC1A-E803-AEE3-EC16792CAE60}"/>
                </a:ext>
              </a:extLst>
            </p:cNvPr>
            <p:cNvCxnSpPr/>
            <p:nvPr/>
          </p:nvCxnSpPr>
          <p:spPr bwMode="auto">
            <a:xfrm flipH="1">
              <a:off x="5181600" y="6096000"/>
              <a:ext cx="228600" cy="3810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5344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chemeClr val="tx1"/>
                </a:solidFill>
                <a:latin typeface="Textile" pitchFamily="1" charset="0"/>
                <a:ea typeface="+mj-ea"/>
                <a:cs typeface="+mj-cs"/>
              </a:rPr>
              <a:t>Beyond C</a:t>
            </a:r>
            <a:r>
              <a:rPr lang="en-US" sz="6000" baseline="-25000" dirty="0">
                <a:solidFill>
                  <a:schemeClr val="tx1"/>
                </a:solidFill>
                <a:latin typeface="Brush Script MT" pitchFamily="-109" charset="0"/>
                <a:ea typeface="+mj-ea"/>
                <a:cs typeface="+mj-cs"/>
              </a:rPr>
              <a:t>l</a:t>
            </a:r>
            <a:r>
              <a:rPr lang="en-US" dirty="0">
                <a:solidFill>
                  <a:schemeClr val="tx1"/>
                </a:solidFill>
                <a:latin typeface="Textile" pitchFamily="1" charset="0"/>
                <a:ea typeface="+mj-ea"/>
                <a:cs typeface="+mj-cs"/>
              </a:rPr>
              <a:t>:</a:t>
            </a:r>
            <a:r>
              <a:rPr lang="en-US" sz="5400" dirty="0">
                <a:solidFill>
                  <a:schemeClr val="tx1"/>
                </a:solidFill>
                <a:latin typeface="Textile" pitchFamily="1" charset="0"/>
                <a:ea typeface="+mj-ea"/>
                <a:cs typeface="+mj-cs"/>
              </a:rPr>
              <a:t> </a:t>
            </a:r>
            <a:br>
              <a:rPr lang="en-US" sz="5400" dirty="0">
                <a:solidFill>
                  <a:schemeClr val="tx1"/>
                </a:solidFill>
                <a:latin typeface="Textile" pitchFamily="1" charset="0"/>
                <a:ea typeface="+mj-ea"/>
                <a:cs typeface="+mj-cs"/>
              </a:rPr>
            </a:br>
            <a:r>
              <a:rPr lang="en-US" sz="3600" dirty="0">
                <a:solidFill>
                  <a:schemeClr val="tx1"/>
                </a:solidFill>
                <a:latin typeface="Textile" pitchFamily="1" charset="0"/>
                <a:ea typeface="+mj-ea"/>
                <a:cs typeface="+mj-cs"/>
              </a:rPr>
              <a:t>Tests of Statistical Isotropy</a:t>
            </a:r>
            <a:endParaRPr lang="en-US" sz="48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0" y="1600200"/>
            <a:ext cx="91440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8600" indent="-228600">
              <a:buFontTx/>
              <a:buChar char="•"/>
            </a:pPr>
            <a:r>
              <a:rPr lang="en-US" sz="2800" dirty="0">
                <a:solidFill>
                  <a:srgbClr val="00B0F0"/>
                </a:solidFill>
                <a:latin typeface="+mj-lt"/>
              </a:rPr>
              <a:t>multipole vector alignment </a:t>
            </a:r>
          </a:p>
          <a:p>
            <a:pPr marL="228600" indent="-228600">
              <a:buFontTx/>
              <a:buChar char="•"/>
            </a:pPr>
            <a:r>
              <a:rPr lang="en-US" sz="2200" dirty="0">
                <a:latin typeface="+mj-lt"/>
              </a:rPr>
              <a:t>angular momentum dispersion axes (da Oliveira-Costa, </a:t>
            </a:r>
            <a:r>
              <a:rPr lang="en-US" sz="2200" i="1" dirty="0">
                <a:latin typeface="+mj-lt"/>
              </a:rPr>
              <a:t>et al.</a:t>
            </a:r>
            <a:r>
              <a:rPr lang="en-US" sz="2200" dirty="0">
                <a:latin typeface="+mj-lt"/>
              </a:rPr>
              <a:t>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Land &amp; </a:t>
            </a:r>
            <a:r>
              <a:rPr lang="en-US" sz="2200" dirty="0" err="1">
                <a:latin typeface="+mj-lt"/>
              </a:rPr>
              <a:t>Magueijo</a:t>
            </a:r>
            <a:r>
              <a:rPr lang="en-US" sz="2200" dirty="0">
                <a:latin typeface="+mj-lt"/>
              </a:rPr>
              <a:t> scalars/vectors</a:t>
            </a:r>
          </a:p>
          <a:p>
            <a:pPr marL="228600" indent="-228600">
              <a:buFontTx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hemispherical variance </a:t>
            </a:r>
            <a:endParaRPr lang="en-US" sz="2800" dirty="0">
              <a:latin typeface="+mj-lt"/>
            </a:endParaRPr>
          </a:p>
          <a:p>
            <a:pPr marL="228600" indent="-228600">
              <a:buFontTx/>
              <a:buChar char="•"/>
            </a:pPr>
            <a:r>
              <a:rPr lang="en-US" sz="2200" dirty="0">
                <a:latin typeface="+mj-lt"/>
              </a:rPr>
              <a:t>north-south asymmetries </a:t>
            </a:r>
          </a:p>
          <a:p>
            <a:pPr marL="228600" indent="-228600">
              <a:buFontTx/>
              <a:buChar char="•"/>
            </a:pPr>
            <a:r>
              <a:rPr lang="en-US" sz="2200" dirty="0">
                <a:latin typeface="+mj-lt"/>
              </a:rPr>
              <a:t>dipolar modulations</a:t>
            </a:r>
          </a:p>
          <a:p>
            <a:pPr marL="228600" indent="-228600">
              <a:buFontTx/>
              <a:buChar char="•"/>
            </a:pPr>
            <a:r>
              <a:rPr lang="en-US" sz="2800" dirty="0">
                <a:solidFill>
                  <a:srgbClr val="00B0F0"/>
                </a:solidFill>
                <a:latin typeface="+mj-lt"/>
              </a:rPr>
              <a:t>even/odd C</a:t>
            </a:r>
            <a:r>
              <a:rPr lang="en-US" sz="2800" baseline="-25000" dirty="0">
                <a:solidFill>
                  <a:srgbClr val="00B0F0"/>
                </a:solidFill>
                <a:latin typeface="+mj-lt"/>
              </a:rPr>
              <a:t>l </a:t>
            </a:r>
            <a:r>
              <a:rPr lang="en-US" sz="2800" dirty="0">
                <a:solidFill>
                  <a:srgbClr val="00B0F0"/>
                </a:solidFill>
                <a:latin typeface="+mj-lt"/>
              </a:rPr>
              <a:t>anomaly</a:t>
            </a:r>
            <a:endParaRPr lang="en-US" sz="2200" dirty="0">
              <a:latin typeface="+mj-lt"/>
            </a:endParaRPr>
          </a:p>
          <a:p>
            <a:pPr marL="228600" indent="-228600">
              <a:buFontTx/>
              <a:buChar char="•"/>
            </a:pPr>
            <a:r>
              <a:rPr lang="en-US" sz="2200" dirty="0">
                <a:latin typeface="+mj-lt"/>
              </a:rPr>
              <a:t>genus curves (Park)</a:t>
            </a:r>
          </a:p>
          <a:p>
            <a:pPr marL="228600" indent="-228600">
              <a:buFontTx/>
              <a:buChar char="•"/>
            </a:pPr>
            <a:r>
              <a:rPr lang="en-US" sz="2200" dirty="0">
                <a:latin typeface="+mj-lt"/>
              </a:rPr>
              <a:t>spherical Mexican-hat wavelets (</a:t>
            </a:r>
            <a:r>
              <a:rPr lang="en-US" sz="2200" dirty="0" err="1">
                <a:latin typeface="+mj-lt"/>
              </a:rPr>
              <a:t>Vielva</a:t>
            </a:r>
            <a:r>
              <a:rPr lang="en-US" sz="2200" dirty="0">
                <a:latin typeface="+mj-lt"/>
              </a:rPr>
              <a:t> </a:t>
            </a:r>
            <a:r>
              <a:rPr lang="en-US" sz="2200" i="1" dirty="0">
                <a:latin typeface="+mj-lt"/>
              </a:rPr>
              <a:t>et al.</a:t>
            </a:r>
            <a:r>
              <a:rPr lang="en-US" sz="2200" dirty="0">
                <a:latin typeface="+mj-lt"/>
              </a:rPr>
              <a:t>)</a:t>
            </a:r>
          </a:p>
          <a:p>
            <a:pPr marL="228600" indent="-228600">
              <a:buFontTx/>
              <a:buChar char="•"/>
            </a:pPr>
            <a:r>
              <a:rPr lang="en-US" sz="2200" dirty="0">
                <a:latin typeface="+mj-lt"/>
              </a:rPr>
              <a:t>cold hot spots, hot cold spots (Larson and </a:t>
            </a:r>
            <a:r>
              <a:rPr lang="en-US" sz="2200" dirty="0" err="1">
                <a:latin typeface="+mj-lt"/>
              </a:rPr>
              <a:t>Wandelt</a:t>
            </a:r>
            <a:r>
              <a:rPr lang="en-US" sz="2200" dirty="0">
                <a:latin typeface="+mj-lt"/>
              </a:rPr>
              <a:t>)</a:t>
            </a:r>
          </a:p>
          <a:p>
            <a:pPr marL="228600" indent="-228600">
              <a:buFontTx/>
              <a:buChar char="•"/>
            </a:pPr>
            <a:r>
              <a:rPr lang="en-US" sz="2200" dirty="0" err="1">
                <a:latin typeface="+mj-lt"/>
              </a:rPr>
              <a:t>bispectrum</a:t>
            </a:r>
            <a:r>
              <a:rPr lang="en-US" sz="2200" dirty="0">
                <a:latin typeface="+mj-lt"/>
              </a:rPr>
              <a:t> (</a:t>
            </a:r>
            <a:r>
              <a:rPr lang="en-US" sz="2200" dirty="0" err="1">
                <a:latin typeface="+mj-lt"/>
              </a:rPr>
              <a:t>Souradeep</a:t>
            </a:r>
            <a:r>
              <a:rPr lang="en-US" sz="2200" dirty="0">
                <a:latin typeface="+mj-lt"/>
              </a:rPr>
              <a:t> </a:t>
            </a:r>
            <a:r>
              <a:rPr lang="en-US" sz="2200" i="1" dirty="0">
                <a:latin typeface="+mj-lt"/>
              </a:rPr>
              <a:t>et al.</a:t>
            </a:r>
            <a:r>
              <a:rPr lang="en-US" sz="2200" dirty="0">
                <a:latin typeface="+mj-lt"/>
              </a:rPr>
              <a:t>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i="1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Alignments …</a:t>
            </a:r>
            <a:endParaRPr lang="en-US" sz="4800" b="1" i="1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pic>
        <p:nvPicPr>
          <p:cNvPr id="2" name="Picture 1" descr="pexels-photo-15948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9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i="1" dirty="0">
                <a:solidFill>
                  <a:srgbClr val="00B3F1"/>
                </a:solidFill>
                <a:latin typeface="Textile" pitchFamily="1" charset="0"/>
                <a:ea typeface="+mj-ea"/>
                <a:cs typeface="+mj-cs"/>
              </a:rPr>
              <a:t>Multipole Vectors</a:t>
            </a:r>
            <a:endParaRPr lang="en-US" b="1" i="1" dirty="0">
              <a:solidFill>
                <a:srgbClr val="00B3F1"/>
              </a:solidFill>
              <a:ea typeface="+mj-ea"/>
              <a:cs typeface="+mj-cs"/>
            </a:endParaRP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0" y="2895600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Dipole (</a:t>
            </a:r>
            <a:r>
              <a:rPr lang="en-US" sz="4000" dirty="0">
                <a:latin typeface="Brush Script MT" pitchFamily="-109" charset="0"/>
              </a:rPr>
              <a:t>l</a:t>
            </a:r>
            <a:r>
              <a:rPr lang="en-US" sz="3200" b="1" i="1" dirty="0">
                <a:sym typeface="Symbol" pitchFamily="-109" charset="2"/>
              </a:rPr>
              <a:t> </a:t>
            </a:r>
            <a:r>
              <a:rPr lang="en-US" sz="2800" dirty="0"/>
              <a:t>=1) :</a:t>
            </a:r>
            <a:r>
              <a:rPr lang="en-US" dirty="0"/>
              <a:t> </a:t>
            </a:r>
          </a:p>
          <a:p>
            <a:r>
              <a:rPr lang="en-US" sz="2800" b="1" dirty="0">
                <a:sym typeface="Symbol" pitchFamily="-109" charset="2"/>
              </a:rPr>
              <a:t></a:t>
            </a:r>
            <a:r>
              <a:rPr lang="en-US" sz="2800" b="1" baseline="-25000" dirty="0">
                <a:sym typeface="Symbol" pitchFamily="-109" charset="2"/>
              </a:rPr>
              <a:t>m </a:t>
            </a:r>
            <a:r>
              <a:rPr lang="en-US" sz="2800" b="1" dirty="0">
                <a:sym typeface="Symbol" pitchFamily="-109" charset="2"/>
              </a:rPr>
              <a:t>a</a:t>
            </a:r>
            <a:r>
              <a:rPr lang="en-US" sz="2800" b="1" baseline="-25000" dirty="0">
                <a:sym typeface="Symbol" pitchFamily="-109" charset="2"/>
              </a:rPr>
              <a:t>1m</a:t>
            </a:r>
            <a:r>
              <a:rPr lang="en-US" sz="2800" b="1" dirty="0">
                <a:sym typeface="Symbol" pitchFamily="-109" charset="2"/>
              </a:rPr>
              <a:t>Y</a:t>
            </a:r>
            <a:r>
              <a:rPr lang="en-US" sz="2800" b="1" baseline="-25000" dirty="0">
                <a:sym typeface="Symbol" pitchFamily="-109" charset="2"/>
              </a:rPr>
              <a:t>1m </a:t>
            </a:r>
            <a:r>
              <a:rPr lang="en-US" sz="2800" b="1" dirty="0">
                <a:latin typeface="Symbol" pitchFamily="-109" charset="2"/>
              </a:rPr>
              <a:t>(</a:t>
            </a:r>
            <a:r>
              <a:rPr lang="en-US" sz="2800" b="1" dirty="0">
                <a:latin typeface="Symbol" pitchFamily="-109" charset="2"/>
                <a:sym typeface="Symbol" pitchFamily="-109" charset="2"/>
              </a:rPr>
              <a:t></a:t>
            </a:r>
            <a:r>
              <a:rPr lang="en-US" sz="2800" b="1" dirty="0">
                <a:latin typeface="Symbol" pitchFamily="-109" charset="2"/>
              </a:rPr>
              <a:t>)</a:t>
            </a:r>
            <a:r>
              <a:rPr lang="en-US" sz="3600" b="1" dirty="0">
                <a:latin typeface="Symbol" pitchFamily="-109" charset="2"/>
              </a:rPr>
              <a:t> </a:t>
            </a:r>
            <a:r>
              <a:rPr lang="en-US" sz="2800" b="1" dirty="0">
                <a:latin typeface="Symbol" pitchFamily="-109" charset="2"/>
              </a:rPr>
              <a:t>=  A</a:t>
            </a:r>
            <a:r>
              <a:rPr lang="en-US" sz="2800" b="1" baseline="30000" dirty="0">
                <a:latin typeface="Symbol" pitchFamily="-109" charset="2"/>
              </a:rPr>
              <a:t>(1)</a:t>
            </a:r>
            <a:r>
              <a:rPr lang="en-US" sz="2800" b="1" dirty="0">
                <a:latin typeface="Symbol" pitchFamily="-109" charset="2"/>
              </a:rPr>
              <a:t> </a:t>
            </a:r>
            <a:r>
              <a:rPr lang="en-US" sz="2800" b="1" dirty="0" err="1"/>
              <a:t>û</a:t>
            </a:r>
            <a:r>
              <a:rPr lang="en-US" sz="2800" b="1" baseline="-25000" dirty="0" err="1"/>
              <a:t>x</a:t>
            </a:r>
            <a:r>
              <a:rPr lang="en-US" sz="2800" b="1" baseline="30000" dirty="0"/>
              <a:t>(1,1)</a:t>
            </a:r>
            <a:r>
              <a:rPr lang="en-US" sz="2800" b="1" dirty="0"/>
              <a:t> </a:t>
            </a:r>
            <a:r>
              <a:rPr lang="en-US" sz="2400" b="1" dirty="0">
                <a:sym typeface="Symbol" pitchFamily="-109" charset="2"/>
              </a:rPr>
              <a:t>(sin</a:t>
            </a:r>
            <a:r>
              <a:rPr lang="en-US" sz="3200" b="1" dirty="0">
                <a:latin typeface="Symbol" pitchFamily="-109" charset="2"/>
                <a:sym typeface="Symbol" pitchFamily="-109" charset="2"/>
              </a:rPr>
              <a:t></a:t>
            </a:r>
            <a:r>
              <a:rPr lang="en-US" sz="2400" b="1" dirty="0">
                <a:latin typeface="Symbol" pitchFamily="-109" charset="2"/>
              </a:rPr>
              <a:t> </a:t>
            </a:r>
            <a:r>
              <a:rPr lang="en-US" sz="2400" b="1" dirty="0"/>
              <a:t>cos</a:t>
            </a:r>
            <a:r>
              <a:rPr lang="en-US" sz="3200" b="1" dirty="0">
                <a:latin typeface="Symbol" pitchFamily="-109" charset="2"/>
                <a:sym typeface="Symbol" pitchFamily="-109" charset="2"/>
              </a:rPr>
              <a:t></a:t>
            </a:r>
            <a:r>
              <a:rPr lang="en-US" sz="2400" b="1" dirty="0"/>
              <a:t>, </a:t>
            </a:r>
            <a:r>
              <a:rPr lang="en-US" sz="2400" b="1" dirty="0">
                <a:sym typeface="Symbol" pitchFamily="-109" charset="2"/>
              </a:rPr>
              <a:t>sin</a:t>
            </a:r>
            <a:r>
              <a:rPr lang="en-US" sz="3200" b="1" dirty="0">
                <a:latin typeface="Symbol" pitchFamily="-109" charset="2"/>
                <a:sym typeface="Symbol" pitchFamily="-109" charset="2"/>
              </a:rPr>
              <a:t></a:t>
            </a:r>
            <a:r>
              <a:rPr lang="en-US" sz="2400" b="1" dirty="0">
                <a:latin typeface="Symbol" pitchFamily="-109" charset="2"/>
              </a:rPr>
              <a:t> </a:t>
            </a:r>
            <a:r>
              <a:rPr lang="en-US" sz="2400" b="1" dirty="0"/>
              <a:t>sin</a:t>
            </a:r>
            <a:r>
              <a:rPr lang="en-US" sz="3200" b="1" dirty="0">
                <a:latin typeface="Symbol" pitchFamily="-109" charset="2"/>
                <a:sym typeface="Symbol" pitchFamily="-109" charset="2"/>
              </a:rPr>
              <a:t></a:t>
            </a:r>
            <a:r>
              <a:rPr lang="en-US" sz="2400" b="1" dirty="0"/>
              <a:t>, </a:t>
            </a:r>
            <a:r>
              <a:rPr lang="en-US" sz="2400" b="1" dirty="0">
                <a:sym typeface="Symbol" pitchFamily="-109" charset="2"/>
              </a:rPr>
              <a:t>cos</a:t>
            </a:r>
            <a:r>
              <a:rPr lang="en-US" sz="3200" b="1" dirty="0">
                <a:latin typeface="Symbol" pitchFamily="-109" charset="2"/>
                <a:sym typeface="Symbol" pitchFamily="-109" charset="2"/>
              </a:rPr>
              <a:t></a:t>
            </a:r>
            <a:r>
              <a:rPr lang="en-US" sz="2400" b="1" dirty="0">
                <a:latin typeface="Symbol" pitchFamily="-109" charset="2"/>
              </a:rPr>
              <a:t>)</a:t>
            </a:r>
            <a:endParaRPr lang="en-US" sz="2000" dirty="0"/>
          </a:p>
        </p:txBody>
      </p:sp>
      <p:sp>
        <p:nvSpPr>
          <p:cNvPr id="100357" name="Text Box 8"/>
          <p:cNvSpPr txBox="1">
            <a:spLocks noChangeArrowheads="1"/>
          </p:cNvSpPr>
          <p:nvPr/>
        </p:nvSpPr>
        <p:spPr bwMode="auto">
          <a:xfrm>
            <a:off x="152400" y="4495800"/>
            <a:ext cx="8610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FF00"/>
                </a:solidFill>
              </a:rPr>
              <a:t>Advantages:</a:t>
            </a:r>
            <a:r>
              <a:rPr lang="en-US" sz="2800">
                <a:solidFill>
                  <a:srgbClr val="FFFF00"/>
                </a:solidFill>
              </a:rPr>
              <a:t> </a:t>
            </a:r>
          </a:p>
          <a:p>
            <a:pPr marL="971550" lvl="1" indent="-514350">
              <a:spcBef>
                <a:spcPct val="50000"/>
              </a:spcBef>
              <a:buAutoNum type="arabicParenR"/>
            </a:pPr>
            <a:r>
              <a:rPr lang="en-US" sz="3200" b="1" err="1">
                <a:solidFill>
                  <a:srgbClr val="FFFF00"/>
                </a:solidFill>
              </a:rPr>
              <a:t>û</a:t>
            </a:r>
            <a:r>
              <a:rPr lang="en-US" sz="3200" b="1" baseline="-25000">
                <a:solidFill>
                  <a:srgbClr val="FFFF00"/>
                </a:solidFill>
              </a:rPr>
              <a:t> </a:t>
            </a:r>
            <a:r>
              <a:rPr lang="en-US" sz="3200" b="1" baseline="30000">
                <a:solidFill>
                  <a:srgbClr val="FFFF00"/>
                </a:solidFill>
              </a:rPr>
              <a:t>(1,1)</a:t>
            </a:r>
            <a:r>
              <a:rPr lang="en-US" sz="2400">
                <a:solidFill>
                  <a:srgbClr val="FFFF00"/>
                </a:solidFill>
              </a:rPr>
              <a:t>  </a:t>
            </a:r>
            <a:r>
              <a:rPr lang="en-US" sz="3200">
                <a:solidFill>
                  <a:srgbClr val="FFFF00"/>
                </a:solidFill>
              </a:rPr>
              <a:t>is a vector</a:t>
            </a:r>
            <a:r>
              <a:rPr lang="en-US" sz="2400">
                <a:solidFill>
                  <a:srgbClr val="FFFF00"/>
                </a:solidFill>
              </a:rPr>
              <a:t>, </a:t>
            </a:r>
            <a:r>
              <a:rPr lang="en-US" sz="3200" b="1">
                <a:solidFill>
                  <a:srgbClr val="FFFF00"/>
                </a:solidFill>
                <a:latin typeface="Symbol" pitchFamily="-109" charset="2"/>
              </a:rPr>
              <a:t>A</a:t>
            </a:r>
            <a:r>
              <a:rPr lang="en-US" sz="3200" b="1" baseline="30000">
                <a:solidFill>
                  <a:srgbClr val="FFFF00"/>
                </a:solidFill>
                <a:latin typeface="Symbol" pitchFamily="-109" charset="2"/>
              </a:rPr>
              <a:t>(1)</a:t>
            </a:r>
            <a:r>
              <a:rPr lang="en-US" sz="3200" b="1">
                <a:solidFill>
                  <a:srgbClr val="FFFF00"/>
                </a:solidFill>
                <a:latin typeface="Symbol" pitchFamily="-109" charset="2"/>
              </a:rPr>
              <a:t> </a:t>
            </a:r>
            <a:r>
              <a:rPr lang="en-US" sz="3200">
                <a:solidFill>
                  <a:srgbClr val="FFFF00"/>
                </a:solidFill>
              </a:rPr>
              <a:t>is a scalar</a:t>
            </a:r>
          </a:p>
          <a:p>
            <a:pPr marL="971550" lvl="1" indent="-514350">
              <a:spcBef>
                <a:spcPct val="50000"/>
              </a:spcBef>
              <a:buAutoNum type="arabicParenR"/>
            </a:pPr>
            <a:r>
              <a:rPr lang="en-US" sz="3200">
                <a:solidFill>
                  <a:srgbClr val="FFFF00"/>
                </a:solidFill>
              </a:rPr>
              <a:t>Only </a:t>
            </a:r>
            <a:r>
              <a:rPr lang="en-US" sz="3200" b="1">
                <a:solidFill>
                  <a:srgbClr val="FFFF00"/>
                </a:solidFill>
                <a:latin typeface="Symbol" pitchFamily="-109" charset="2"/>
              </a:rPr>
              <a:t>A</a:t>
            </a:r>
            <a:r>
              <a:rPr lang="en-US" sz="3200" b="1" baseline="30000">
                <a:solidFill>
                  <a:srgbClr val="FFFF00"/>
                </a:solidFill>
                <a:latin typeface="Symbol" pitchFamily="-109" charset="2"/>
              </a:rPr>
              <a:t>(1)</a:t>
            </a:r>
            <a:r>
              <a:rPr lang="en-US" sz="3200" b="1">
                <a:solidFill>
                  <a:srgbClr val="FFFF00"/>
                </a:solidFill>
                <a:latin typeface="Symbol" pitchFamily="-109" charset="2"/>
              </a:rPr>
              <a:t> </a:t>
            </a:r>
            <a:r>
              <a:rPr lang="en-US" sz="3200">
                <a:solidFill>
                  <a:srgbClr val="FFFF00"/>
                </a:solidFill>
              </a:rPr>
              <a:t>depends on C</a:t>
            </a:r>
            <a:r>
              <a:rPr lang="en-US" sz="3200" baseline="-25000">
                <a:solidFill>
                  <a:srgbClr val="FFFF00"/>
                </a:solidFill>
              </a:rPr>
              <a:t>1</a:t>
            </a:r>
            <a:endParaRPr lang="en-US" sz="3200" b="1">
              <a:solidFill>
                <a:srgbClr val="FFFF00"/>
              </a:solidFill>
              <a:latin typeface="Symbol" pitchFamily="-109" charset="2"/>
            </a:endParaRP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0" y="1544638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Q: What directions are associated w the </a:t>
            </a:r>
            <a:r>
              <a:rPr lang="en-US" sz="3600" dirty="0">
                <a:latin typeface="Brush Script MT" pitchFamily="-109" charset="0"/>
              </a:rPr>
              <a:t>l</a:t>
            </a:r>
            <a:r>
              <a:rPr lang="en-US" sz="3600" i="1" dirty="0">
                <a:latin typeface="Brush Script MT" pitchFamily="-109" charset="0"/>
              </a:rPr>
              <a:t> </a:t>
            </a:r>
            <a:r>
              <a:rPr lang="en-US" sz="2800" baseline="30000" dirty="0" err="1"/>
              <a:t>th</a:t>
            </a:r>
            <a:r>
              <a:rPr lang="en-US" sz="2800" baseline="30000" dirty="0"/>
              <a:t>  </a:t>
            </a:r>
            <a:r>
              <a:rPr lang="en-US" sz="2800" dirty="0"/>
              <a:t>multipole:</a:t>
            </a:r>
          </a:p>
          <a:p>
            <a:r>
              <a:rPr lang="en-US" sz="2800" dirty="0"/>
              <a:t>		</a:t>
            </a:r>
            <a:r>
              <a:rPr lang="en-US" sz="3200" dirty="0">
                <a:latin typeface="Symbol" pitchFamily="-109" charset="2"/>
                <a:sym typeface="Symbol" pitchFamily="-109" charset="2"/>
              </a:rPr>
              <a:t></a:t>
            </a:r>
            <a:r>
              <a:rPr lang="en-US" sz="3200" dirty="0"/>
              <a:t>T</a:t>
            </a:r>
            <a:r>
              <a:rPr lang="en-US" sz="4400" baseline="-25000" dirty="0">
                <a:latin typeface="Brush Script MT" pitchFamily="-109" charset="0"/>
              </a:rPr>
              <a:t>l</a:t>
            </a:r>
            <a:r>
              <a:rPr lang="en-US" sz="3200" dirty="0"/>
              <a:t> </a:t>
            </a:r>
            <a:r>
              <a:rPr lang="en-US" sz="3200" dirty="0">
                <a:latin typeface="Symbol" pitchFamily="-109" charset="2"/>
              </a:rPr>
              <a:t>(</a:t>
            </a:r>
            <a:r>
              <a:rPr lang="en-US" sz="3200" dirty="0">
                <a:latin typeface="Symbol" pitchFamily="-109" charset="2"/>
                <a:sym typeface="Symbol" pitchFamily="-109" charset="2"/>
              </a:rPr>
              <a:t></a:t>
            </a:r>
            <a:r>
              <a:rPr lang="en-US" sz="3200" dirty="0">
                <a:latin typeface="Symbol" pitchFamily="-109" charset="2"/>
              </a:rPr>
              <a:t>) </a:t>
            </a:r>
            <a:r>
              <a:rPr lang="en-US" sz="3200" b="1" dirty="0">
                <a:sym typeface="Symbol" pitchFamily="-109" charset="2"/>
              </a:rPr>
              <a:t></a:t>
            </a:r>
            <a:r>
              <a:rPr lang="en-US" sz="3200" dirty="0"/>
              <a:t> </a:t>
            </a:r>
            <a:r>
              <a:rPr lang="en-US" sz="3200" dirty="0">
                <a:sym typeface="Symbol" pitchFamily="-109" charset="2"/>
              </a:rPr>
              <a:t></a:t>
            </a:r>
            <a:r>
              <a:rPr lang="en-US" sz="3200" baseline="-25000" dirty="0">
                <a:sym typeface="Symbol" pitchFamily="-109" charset="2"/>
              </a:rPr>
              <a:t>m </a:t>
            </a:r>
            <a:r>
              <a:rPr lang="en-US" sz="3200" dirty="0">
                <a:sym typeface="Symbol" pitchFamily="-109" charset="2"/>
              </a:rPr>
              <a:t>a</a:t>
            </a:r>
            <a:r>
              <a:rPr lang="en-US" sz="4400" baseline="-25000" dirty="0">
                <a:latin typeface="Brush Script MT" pitchFamily="-109" charset="0"/>
              </a:rPr>
              <a:t>l </a:t>
            </a:r>
            <a:r>
              <a:rPr lang="en-US" sz="3200" baseline="-25000" dirty="0" err="1">
                <a:sym typeface="Symbol" pitchFamily="-109" charset="2"/>
              </a:rPr>
              <a:t>m</a:t>
            </a:r>
            <a:r>
              <a:rPr lang="en-US" sz="3200" dirty="0" err="1">
                <a:sym typeface="Symbol" pitchFamily="-109" charset="2"/>
              </a:rPr>
              <a:t>Y</a:t>
            </a:r>
            <a:r>
              <a:rPr lang="en-US" sz="4400" baseline="-25000" dirty="0" err="1">
                <a:latin typeface="Brush Script MT" pitchFamily="-109" charset="0"/>
              </a:rPr>
              <a:t>l</a:t>
            </a:r>
            <a:r>
              <a:rPr lang="en-US" sz="4400" baseline="-25000" dirty="0">
                <a:latin typeface="Brush Script MT" pitchFamily="-109" charset="0"/>
              </a:rPr>
              <a:t> </a:t>
            </a:r>
            <a:r>
              <a:rPr lang="en-US" sz="3200" baseline="-25000" dirty="0">
                <a:sym typeface="Symbol" pitchFamily="-109" charset="2"/>
              </a:rPr>
              <a:t>m </a:t>
            </a:r>
            <a:r>
              <a:rPr lang="en-US" sz="3200" dirty="0">
                <a:latin typeface="Symbol" pitchFamily="-109" charset="2"/>
              </a:rPr>
              <a:t>(</a:t>
            </a:r>
            <a:r>
              <a:rPr lang="en-US" sz="3200" dirty="0">
                <a:latin typeface="Symbol" pitchFamily="-109" charset="2"/>
                <a:sym typeface="Symbol" pitchFamily="-109" charset="2"/>
              </a:rPr>
              <a:t></a:t>
            </a:r>
            <a:r>
              <a:rPr lang="en-US" sz="3200" dirty="0">
                <a:latin typeface="Symbol" pitchFamily="-109" charset="2"/>
              </a:rPr>
              <a:t>) </a:t>
            </a:r>
            <a:r>
              <a:rPr lang="en-US" sz="3600" dirty="0">
                <a:latin typeface="Symbol" pitchFamily="-109" charset="2"/>
              </a:rPr>
              <a:t>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i="1" dirty="0">
                <a:solidFill>
                  <a:srgbClr val="00B3F1"/>
                </a:solidFill>
                <a:latin typeface="Textile" pitchFamily="1" charset="0"/>
                <a:ea typeface="+mj-ea"/>
                <a:cs typeface="+mj-cs"/>
              </a:rPr>
              <a:t>Multipole Vectors</a:t>
            </a:r>
            <a:endParaRPr lang="en-US" b="1" i="1" dirty="0">
              <a:solidFill>
                <a:srgbClr val="00B3F1"/>
              </a:solidFill>
              <a:ea typeface="+mj-ea"/>
              <a:cs typeface="+mj-cs"/>
            </a:endParaRPr>
          </a:p>
        </p:txBody>
      </p:sp>
      <p:sp>
        <p:nvSpPr>
          <p:cNvPr id="102403" name="Text Box 6"/>
          <p:cNvSpPr txBox="1">
            <a:spLocks noChangeArrowheads="1"/>
          </p:cNvSpPr>
          <p:nvPr/>
        </p:nvSpPr>
        <p:spPr bwMode="auto">
          <a:xfrm>
            <a:off x="0" y="3505200"/>
            <a:ext cx="884248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{{</a:t>
            </a:r>
            <a:r>
              <a:rPr lang="en-US" sz="3600" dirty="0">
                <a:sym typeface="Symbol" pitchFamily="-109" charset="2"/>
              </a:rPr>
              <a:t>a</a:t>
            </a:r>
            <a:r>
              <a:rPr lang="en-US" sz="4800" baseline="-25000" dirty="0">
                <a:solidFill>
                  <a:srgbClr val="00B0F0"/>
                </a:solidFill>
                <a:latin typeface="Brush Script MT" pitchFamily="-109" charset="0"/>
              </a:rPr>
              <a:t> </a:t>
            </a:r>
            <a:r>
              <a:rPr lang="en-US" sz="4800" baseline="-25000" dirty="0">
                <a:latin typeface="Brush Script MT" pitchFamily="-109" charset="0"/>
              </a:rPr>
              <a:t>l </a:t>
            </a:r>
            <a:r>
              <a:rPr lang="en-US" sz="3600" baseline="-25000" dirty="0">
                <a:sym typeface="Symbol" pitchFamily="-109" charset="2"/>
              </a:rPr>
              <a:t>m, </a:t>
            </a:r>
            <a:r>
              <a:rPr lang="en-US" sz="3600" dirty="0">
                <a:sym typeface="Symbol" pitchFamily="-109" charset="2"/>
              </a:rPr>
              <a:t>m=- </a:t>
            </a:r>
            <a:r>
              <a:rPr lang="en-US" sz="4400" dirty="0">
                <a:latin typeface="Brush Script MT" pitchFamily="-109" charset="0"/>
              </a:rPr>
              <a:t>l</a:t>
            </a:r>
            <a:r>
              <a:rPr lang="en-US" sz="4400" baseline="-25000" dirty="0">
                <a:latin typeface="Brush Script MT" pitchFamily="-109" charset="0"/>
              </a:rPr>
              <a:t> </a:t>
            </a:r>
            <a:r>
              <a:rPr lang="en-US" sz="3600" i="1" dirty="0">
                <a:sym typeface="Symbol" pitchFamily="-109" charset="2"/>
              </a:rPr>
              <a:t>,</a:t>
            </a:r>
            <a:r>
              <a:rPr lang="en-US" sz="3600" dirty="0">
                <a:sym typeface="Symbol" pitchFamily="-109" charset="2"/>
              </a:rPr>
              <a:t>…, </a:t>
            </a:r>
            <a:r>
              <a:rPr lang="en-US" sz="4400" dirty="0">
                <a:latin typeface="Brush Script MT" pitchFamily="-109" charset="0"/>
              </a:rPr>
              <a:t>l </a:t>
            </a:r>
            <a:r>
              <a:rPr lang="en-US" sz="3600" dirty="0">
                <a:sym typeface="Symbol" pitchFamily="-109" charset="2"/>
              </a:rPr>
              <a:t>}, </a:t>
            </a:r>
            <a:r>
              <a:rPr lang="en-US" sz="4400" dirty="0">
                <a:latin typeface="Brush Script MT" pitchFamily="-109" charset="0"/>
              </a:rPr>
              <a:t>l</a:t>
            </a:r>
            <a:r>
              <a:rPr lang="en-US" sz="3600" i="1" dirty="0">
                <a:sym typeface="Symbol" pitchFamily="-109" charset="2"/>
              </a:rPr>
              <a:t> =(0,1,)2,…} </a:t>
            </a:r>
            <a:r>
              <a:rPr lang="en-US" sz="2800" i="1" dirty="0">
                <a:sym typeface="Symbol" pitchFamily="-109" charset="2"/>
              </a:rPr>
              <a:t> </a:t>
            </a:r>
          </a:p>
          <a:p>
            <a:r>
              <a:rPr lang="en-US" sz="2800" i="1" dirty="0">
                <a:solidFill>
                  <a:srgbClr val="00B0F0"/>
                </a:solidFill>
                <a:sym typeface="Symbol" pitchFamily="-109" charset="2"/>
              </a:rPr>
              <a:t>      </a:t>
            </a:r>
            <a:r>
              <a:rPr lang="en-US" sz="4000" dirty="0">
                <a:solidFill>
                  <a:srgbClr val="00B0F0"/>
                </a:solidFill>
                <a:sym typeface="Symbol" pitchFamily="-109" charset="2"/>
              </a:rPr>
              <a:t>{</a:t>
            </a:r>
            <a:r>
              <a:rPr lang="en-US" sz="4000" dirty="0">
                <a:solidFill>
                  <a:srgbClr val="00B0F0"/>
                </a:solidFill>
                <a:latin typeface="Symbol" pitchFamily="-109" charset="2"/>
              </a:rPr>
              <a:t>A</a:t>
            </a:r>
            <a:r>
              <a:rPr lang="en-US" sz="4000" baseline="30000" dirty="0">
                <a:solidFill>
                  <a:srgbClr val="00B0F0"/>
                </a:solidFill>
                <a:latin typeface="Symbol" pitchFamily="-109" charset="2"/>
              </a:rPr>
              <a:t>(</a:t>
            </a:r>
            <a:r>
              <a:rPr lang="en-US" sz="4800" baseline="30000" dirty="0">
                <a:solidFill>
                  <a:srgbClr val="00B0F0"/>
                </a:solidFill>
                <a:latin typeface="Brush Script MT" pitchFamily="-109" charset="0"/>
              </a:rPr>
              <a:t>l</a:t>
            </a:r>
            <a:r>
              <a:rPr lang="en-US" sz="4000" baseline="30000" dirty="0">
                <a:solidFill>
                  <a:srgbClr val="00B0F0"/>
                </a:solidFill>
              </a:rPr>
              <a:t>)</a:t>
            </a:r>
            <a:r>
              <a:rPr lang="en-US" sz="4000" dirty="0">
                <a:solidFill>
                  <a:srgbClr val="00B0F0"/>
                </a:solidFill>
                <a:latin typeface="Symbol" pitchFamily="-109" charset="2"/>
              </a:rPr>
              <a:t> ,{</a:t>
            </a:r>
            <a:r>
              <a:rPr lang="en-US" sz="4000" dirty="0" err="1">
                <a:solidFill>
                  <a:srgbClr val="00B0F0"/>
                </a:solidFill>
              </a:rPr>
              <a:t>û</a:t>
            </a:r>
            <a:r>
              <a:rPr lang="en-US" sz="4000" baseline="-25000" dirty="0">
                <a:solidFill>
                  <a:srgbClr val="00B0F0"/>
                </a:solidFill>
              </a:rPr>
              <a:t> </a:t>
            </a:r>
            <a:r>
              <a:rPr lang="en-US" sz="4000" baseline="30000" dirty="0">
                <a:solidFill>
                  <a:srgbClr val="00B0F0"/>
                </a:solidFill>
              </a:rPr>
              <a:t>(</a:t>
            </a:r>
            <a:r>
              <a:rPr lang="en-US" sz="4800" baseline="30000" dirty="0" err="1">
                <a:solidFill>
                  <a:srgbClr val="00B0F0"/>
                </a:solidFill>
                <a:latin typeface="Brush Script MT" pitchFamily="-109" charset="0"/>
              </a:rPr>
              <a:t>l</a:t>
            </a:r>
            <a:r>
              <a:rPr lang="en-US" sz="4000" baseline="30000" dirty="0" err="1">
                <a:solidFill>
                  <a:srgbClr val="00B0F0"/>
                </a:solidFill>
              </a:rPr>
              <a:t>,i</a:t>
            </a:r>
            <a:r>
              <a:rPr lang="en-US" sz="4000" baseline="30000" dirty="0">
                <a:solidFill>
                  <a:srgbClr val="00B0F0"/>
                </a:solidFill>
              </a:rPr>
              <a:t>)</a:t>
            </a:r>
            <a:r>
              <a:rPr lang="en-US" sz="4000" dirty="0">
                <a:solidFill>
                  <a:srgbClr val="00B0F0"/>
                </a:solidFill>
              </a:rPr>
              <a:t>,</a:t>
            </a:r>
            <a:r>
              <a:rPr lang="en-US" sz="4800" dirty="0">
                <a:latin typeface="Brush Script MT" pitchFamily="-109" charset="0"/>
              </a:rPr>
              <a:t> </a:t>
            </a:r>
            <a:r>
              <a:rPr lang="en-US" sz="4800" i="1" dirty="0" err="1">
                <a:solidFill>
                  <a:srgbClr val="00B3F1"/>
                </a:solidFill>
                <a:latin typeface="+mn-lt"/>
              </a:rPr>
              <a:t>i</a:t>
            </a:r>
            <a:r>
              <a:rPr lang="en-US" sz="4800" dirty="0">
                <a:solidFill>
                  <a:srgbClr val="00B0F0"/>
                </a:solidFill>
                <a:latin typeface="Brush Script MT" pitchFamily="-109" charset="0"/>
              </a:rPr>
              <a:t> </a:t>
            </a:r>
            <a:r>
              <a:rPr lang="en-US" sz="4000" dirty="0">
                <a:solidFill>
                  <a:srgbClr val="00B0F0"/>
                </a:solidFill>
              </a:rPr>
              <a:t>=1,… </a:t>
            </a:r>
            <a:r>
              <a:rPr lang="en-US" sz="4800" dirty="0">
                <a:solidFill>
                  <a:srgbClr val="00B0F0"/>
                </a:solidFill>
                <a:latin typeface="SchoolHouse Cursive B"/>
                <a:cs typeface="SchoolHouse Cursive B"/>
              </a:rPr>
              <a:t>l</a:t>
            </a:r>
            <a:r>
              <a:rPr lang="en-US" sz="4800" dirty="0">
                <a:solidFill>
                  <a:srgbClr val="00B0F0"/>
                </a:solidFill>
                <a:latin typeface="Brush Script MT" pitchFamily="-109" charset="0"/>
              </a:rPr>
              <a:t> </a:t>
            </a:r>
            <a:r>
              <a:rPr lang="en-US" sz="4000" dirty="0">
                <a:solidFill>
                  <a:srgbClr val="00B0F0"/>
                </a:solidFill>
              </a:rPr>
              <a:t>}, </a:t>
            </a:r>
            <a:r>
              <a:rPr lang="en-US" sz="4800" dirty="0">
                <a:solidFill>
                  <a:srgbClr val="00B3F1"/>
                </a:solidFill>
                <a:latin typeface="Brush Script MT" pitchFamily="-109" charset="0"/>
              </a:rPr>
              <a:t>l</a:t>
            </a:r>
            <a:r>
              <a:rPr lang="en-US" sz="4000" i="1" dirty="0">
                <a:solidFill>
                  <a:srgbClr val="00B0F0"/>
                </a:solidFill>
              </a:rPr>
              <a:t> </a:t>
            </a:r>
            <a:r>
              <a:rPr lang="en-US" sz="4000" dirty="0">
                <a:solidFill>
                  <a:srgbClr val="00B0F0"/>
                </a:solidFill>
              </a:rPr>
              <a:t>= (0,1,)2,…}</a:t>
            </a:r>
          </a:p>
        </p:txBody>
      </p:sp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5943600" y="2667000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accent4">
                    <a:lumMod val="50000"/>
                  </a:schemeClr>
                </a:solidFill>
              </a:rPr>
              <a:t>- all traces</a:t>
            </a:r>
            <a:r>
              <a:rPr lang="en-US" sz="3600">
                <a:solidFill>
                  <a:schemeClr val="accent4">
                    <a:lumMod val="50000"/>
                  </a:schemeClr>
                </a:solidFill>
              </a:rPr>
              <a:t>]</a:t>
            </a:r>
            <a:endParaRPr lang="en-US" sz="32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2405" name="Text Box 10"/>
          <p:cNvSpPr txBox="1">
            <a:spLocks noChangeArrowheads="1"/>
          </p:cNvSpPr>
          <p:nvPr/>
        </p:nvSpPr>
        <p:spPr bwMode="auto">
          <a:xfrm>
            <a:off x="381000" y="2209800"/>
            <a:ext cx="757555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  <a:sym typeface="Symbol" pitchFamily="-109" charset="2"/>
              </a:rPr>
              <a:t></a:t>
            </a:r>
            <a:r>
              <a:rPr lang="en-US" sz="3200" baseline="-25000" dirty="0">
                <a:solidFill>
                  <a:srgbClr val="00B0F0"/>
                </a:solidFill>
                <a:sym typeface="Symbol" pitchFamily="-109" charset="2"/>
              </a:rPr>
              <a:t>m </a:t>
            </a:r>
            <a:r>
              <a:rPr lang="en-US" sz="3200" dirty="0">
                <a:solidFill>
                  <a:srgbClr val="00B0F0"/>
                </a:solidFill>
                <a:sym typeface="Symbol" pitchFamily="-109" charset="2"/>
              </a:rPr>
              <a:t>a</a:t>
            </a:r>
            <a:r>
              <a:rPr lang="en-US" sz="3200" baseline="30000" dirty="0">
                <a:solidFill>
                  <a:srgbClr val="00B0F0"/>
                </a:solidFill>
                <a:latin typeface="Brush Script MT" pitchFamily="-109" charset="0"/>
              </a:rPr>
              <a:t> </a:t>
            </a:r>
            <a:r>
              <a:rPr lang="en-US" sz="3200" baseline="-25000" dirty="0">
                <a:solidFill>
                  <a:srgbClr val="00B0F0"/>
                </a:solidFill>
                <a:latin typeface="Brush Script MT" pitchFamily="-109" charset="0"/>
              </a:rPr>
              <a:t>l </a:t>
            </a:r>
            <a:r>
              <a:rPr lang="en-US" sz="3200" baseline="-25000" dirty="0" err="1">
                <a:solidFill>
                  <a:srgbClr val="00B0F0"/>
                </a:solidFill>
                <a:sym typeface="Symbol" pitchFamily="-109" charset="2"/>
              </a:rPr>
              <a:t>m</a:t>
            </a:r>
            <a:r>
              <a:rPr lang="en-US" sz="3200" dirty="0" err="1">
                <a:solidFill>
                  <a:srgbClr val="00B0F0"/>
                </a:solidFill>
                <a:sym typeface="Symbol" pitchFamily="-109" charset="2"/>
              </a:rPr>
              <a:t>Y</a:t>
            </a:r>
            <a:r>
              <a:rPr lang="en-US" sz="3200" baseline="-25000" dirty="0">
                <a:solidFill>
                  <a:srgbClr val="00B0F0"/>
                </a:solidFill>
                <a:latin typeface="Brush Script MT" pitchFamily="-109" charset="0"/>
              </a:rPr>
              <a:t> l </a:t>
            </a:r>
            <a:r>
              <a:rPr lang="en-US" sz="3200" baseline="-25000" dirty="0">
                <a:solidFill>
                  <a:srgbClr val="00B0F0"/>
                </a:solidFill>
                <a:sym typeface="Symbol" pitchFamily="-109" charset="2"/>
              </a:rPr>
              <a:t>m </a:t>
            </a:r>
            <a:r>
              <a:rPr lang="en-US" sz="3200" dirty="0">
                <a:solidFill>
                  <a:srgbClr val="00B0F0"/>
                </a:solidFill>
                <a:latin typeface="Symbol" pitchFamily="-109" charset="2"/>
              </a:rPr>
              <a:t>(</a:t>
            </a:r>
            <a:r>
              <a:rPr lang="en-US" sz="3200" dirty="0">
                <a:solidFill>
                  <a:srgbClr val="00B0F0"/>
                </a:solidFill>
                <a:latin typeface="Symbol" pitchFamily="-109" charset="2"/>
                <a:sym typeface="Symbol" pitchFamily="-109" charset="2"/>
              </a:rPr>
              <a:t></a:t>
            </a:r>
            <a:r>
              <a:rPr lang="en-US" sz="3200" dirty="0">
                <a:solidFill>
                  <a:srgbClr val="00B0F0"/>
                </a:solidFill>
                <a:latin typeface="Symbol" pitchFamily="-109" charset="2"/>
              </a:rPr>
              <a:t>) </a:t>
            </a:r>
            <a:r>
              <a:rPr lang="en-US" sz="3200" dirty="0">
                <a:solidFill>
                  <a:srgbClr val="00B0F0"/>
                </a:solidFill>
                <a:latin typeface="Symbol" pitchFamily="-109" charset="2"/>
                <a:sym typeface="Symbol" pitchFamily="-109" charset="2"/>
              </a:rPr>
              <a:t></a:t>
            </a:r>
            <a:r>
              <a:rPr lang="en-US" sz="3200" dirty="0">
                <a:solidFill>
                  <a:srgbClr val="00B0F0"/>
                </a:solidFill>
                <a:latin typeface="Symbol" pitchFamily="-109" charset="2"/>
              </a:rPr>
              <a:t> </a:t>
            </a:r>
          </a:p>
          <a:p>
            <a:r>
              <a:rPr lang="en-US" sz="3200" dirty="0">
                <a:solidFill>
                  <a:srgbClr val="00B0F0"/>
                </a:solidFill>
                <a:latin typeface="Symbol" pitchFamily="-109" charset="2"/>
              </a:rPr>
              <a:t>	A </a:t>
            </a:r>
            <a:r>
              <a:rPr lang="en-US" sz="3200" baseline="30000" dirty="0">
                <a:solidFill>
                  <a:srgbClr val="00B0F0"/>
                </a:solidFill>
                <a:latin typeface="Brush Script MT" pitchFamily="-109" charset="0"/>
              </a:rPr>
              <a:t>(l)</a:t>
            </a:r>
            <a:r>
              <a:rPr lang="en-US" sz="3200" dirty="0">
                <a:solidFill>
                  <a:srgbClr val="00B0F0"/>
                </a:solidFill>
                <a:latin typeface="Symbol" pitchFamily="-109" charset="2"/>
              </a:rPr>
              <a:t> </a:t>
            </a:r>
            <a:r>
              <a:rPr lang="en-US" sz="3600" dirty="0">
                <a:solidFill>
                  <a:srgbClr val="00B0F0"/>
                </a:solidFill>
                <a:latin typeface="Symbol" pitchFamily="-109" charset="2"/>
              </a:rPr>
              <a:t></a:t>
            </a:r>
            <a:r>
              <a:rPr lang="en-US" sz="3200" dirty="0">
                <a:solidFill>
                  <a:srgbClr val="00B0F0"/>
                </a:solidFill>
                <a:latin typeface="Symbol" pitchFamily="-109" charset="2"/>
              </a:rPr>
              <a:t>(</a:t>
            </a:r>
            <a:r>
              <a:rPr lang="en-US" sz="3200" dirty="0" err="1">
                <a:solidFill>
                  <a:srgbClr val="00B0F0"/>
                </a:solidFill>
              </a:rPr>
              <a:t>û</a:t>
            </a:r>
            <a:r>
              <a:rPr lang="en-US" sz="3200" baseline="-25000" dirty="0">
                <a:solidFill>
                  <a:srgbClr val="00B0F0"/>
                </a:solidFill>
              </a:rPr>
              <a:t> </a:t>
            </a:r>
            <a:r>
              <a:rPr lang="en-US" sz="3200" baseline="30000" dirty="0">
                <a:solidFill>
                  <a:srgbClr val="00B0F0"/>
                </a:solidFill>
                <a:latin typeface="Brush Script MT" pitchFamily="-109" charset="0"/>
              </a:rPr>
              <a:t>(l, l)</a:t>
            </a:r>
            <a:r>
              <a:rPr lang="en-US" sz="3200" dirty="0">
                <a:solidFill>
                  <a:srgbClr val="00B0F0"/>
                </a:solidFill>
                <a:latin typeface="Symbol" pitchFamily="-109" charset="2"/>
                <a:sym typeface="Symbol" pitchFamily="-109" charset="2"/>
              </a:rPr>
              <a:t></a:t>
            </a:r>
            <a:r>
              <a:rPr lang="en-US" sz="3200" dirty="0" err="1">
                <a:solidFill>
                  <a:srgbClr val="00B0F0"/>
                </a:solidFill>
                <a:sym typeface="Symbol" pitchFamily="-109" charset="2"/>
              </a:rPr>
              <a:t>ê</a:t>
            </a:r>
            <a:r>
              <a:rPr lang="en-US" sz="3200" dirty="0">
                <a:solidFill>
                  <a:srgbClr val="00B0F0"/>
                </a:solidFill>
              </a:rPr>
              <a:t>)…</a:t>
            </a:r>
            <a:r>
              <a:rPr lang="en-US" sz="3200" dirty="0">
                <a:solidFill>
                  <a:srgbClr val="00B0F0"/>
                </a:solidFill>
                <a:latin typeface="Symbol" pitchFamily="-109" charset="2"/>
              </a:rPr>
              <a:t>(</a:t>
            </a:r>
            <a:r>
              <a:rPr lang="en-US" sz="3200" dirty="0" err="1">
                <a:solidFill>
                  <a:srgbClr val="00B0F0"/>
                </a:solidFill>
              </a:rPr>
              <a:t>û</a:t>
            </a:r>
            <a:r>
              <a:rPr lang="en-US" sz="3200" baseline="-25000" dirty="0">
                <a:solidFill>
                  <a:srgbClr val="00B0F0"/>
                </a:solidFill>
              </a:rPr>
              <a:t> </a:t>
            </a:r>
            <a:r>
              <a:rPr lang="en-US" sz="3200" baseline="30000" dirty="0">
                <a:solidFill>
                  <a:srgbClr val="00B0F0"/>
                </a:solidFill>
                <a:latin typeface="Brush Script MT" pitchFamily="-109" charset="0"/>
              </a:rPr>
              <a:t>(l, l) </a:t>
            </a:r>
            <a:r>
              <a:rPr lang="en-US" sz="3200" baseline="30000" dirty="0">
                <a:solidFill>
                  <a:srgbClr val="00B0F0"/>
                </a:solidFill>
              </a:rPr>
              <a:t> </a:t>
            </a:r>
            <a:r>
              <a:rPr lang="en-US" sz="3200" dirty="0">
                <a:solidFill>
                  <a:srgbClr val="00B0F0"/>
                </a:solidFill>
                <a:sym typeface="Symbol" pitchFamily="-109" charset="2"/>
              </a:rPr>
              <a:t></a:t>
            </a:r>
            <a:r>
              <a:rPr lang="en-US" sz="3200" dirty="0" err="1">
                <a:solidFill>
                  <a:srgbClr val="00B0F0"/>
                </a:solidFill>
                <a:sym typeface="Symbol" pitchFamily="-109" charset="2"/>
              </a:rPr>
              <a:t>ê</a:t>
            </a:r>
            <a:r>
              <a:rPr lang="en-US" sz="3200" dirty="0">
                <a:solidFill>
                  <a:srgbClr val="00B0F0"/>
                </a:solidFill>
              </a:rPr>
              <a:t> )</a:t>
            </a:r>
          </a:p>
        </p:txBody>
      </p:sp>
      <p:sp>
        <p:nvSpPr>
          <p:cNvPr id="102406" name="Text Box 11"/>
          <p:cNvSpPr txBox="1">
            <a:spLocks noChangeArrowheads="1"/>
          </p:cNvSpPr>
          <p:nvPr/>
        </p:nvSpPr>
        <p:spPr bwMode="auto">
          <a:xfrm>
            <a:off x="228600" y="1524000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General </a:t>
            </a:r>
            <a:r>
              <a:rPr lang="en-US" sz="4000" dirty="0">
                <a:latin typeface="Brush Script MT" pitchFamily="-109" charset="0"/>
              </a:rPr>
              <a:t>l</a:t>
            </a:r>
            <a:r>
              <a:rPr lang="en-US" sz="3200" dirty="0"/>
              <a:t>,</a:t>
            </a:r>
            <a:r>
              <a:rPr lang="en-US" sz="3200" dirty="0">
                <a:latin typeface="Brush Script MT" pitchFamily="-109" charset="0"/>
              </a:rPr>
              <a:t> </a:t>
            </a:r>
            <a:r>
              <a:rPr lang="en-US" sz="3200" dirty="0"/>
              <a:t>write: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02407" name="Text Box 12"/>
          <p:cNvSpPr txBox="1">
            <a:spLocks noChangeArrowheads="1"/>
          </p:cNvSpPr>
          <p:nvPr/>
        </p:nvSpPr>
        <p:spPr bwMode="auto">
          <a:xfrm>
            <a:off x="228600" y="5257800"/>
            <a:ext cx="8610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FF00"/>
                </a:solidFill>
              </a:rPr>
              <a:t>Advantages:</a:t>
            </a:r>
            <a:r>
              <a:rPr lang="en-US" sz="2800" dirty="0">
                <a:solidFill>
                  <a:srgbClr val="FFFF00"/>
                </a:solidFill>
              </a:rPr>
              <a:t> 1)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û</a:t>
            </a:r>
            <a:r>
              <a:rPr lang="en-US" sz="4000" baseline="30000" dirty="0">
                <a:solidFill>
                  <a:srgbClr val="FFFF00"/>
                </a:solidFill>
              </a:rPr>
              <a:t>(</a:t>
            </a:r>
            <a:r>
              <a:rPr lang="en-US" sz="4800" baseline="30000" dirty="0" err="1">
                <a:solidFill>
                  <a:srgbClr val="FFFF00"/>
                </a:solidFill>
                <a:latin typeface="Brush Script MT" pitchFamily="-109" charset="0"/>
              </a:rPr>
              <a:t>l</a:t>
            </a:r>
            <a:r>
              <a:rPr lang="en-US" sz="4000" baseline="30000" dirty="0" err="1">
                <a:solidFill>
                  <a:srgbClr val="FFFF00"/>
                </a:solidFill>
              </a:rPr>
              <a:t>,i</a:t>
            </a:r>
            <a:r>
              <a:rPr lang="en-US" sz="4000" baseline="30000" dirty="0">
                <a:solidFill>
                  <a:srgbClr val="FFFF00"/>
                </a:solidFill>
              </a:rPr>
              <a:t>)</a:t>
            </a:r>
            <a:r>
              <a:rPr lang="en-US" sz="2800" b="1" baseline="-25000" dirty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are vectors</a:t>
            </a:r>
            <a:r>
              <a:rPr lang="en-US" sz="2000" dirty="0">
                <a:solidFill>
                  <a:srgbClr val="FFFF00"/>
                </a:solidFill>
              </a:rPr>
              <a:t>, </a:t>
            </a:r>
            <a:r>
              <a:rPr lang="en-US" sz="2800" b="1" dirty="0">
                <a:solidFill>
                  <a:srgbClr val="FFFF00"/>
                </a:solidFill>
                <a:latin typeface="Symbol" pitchFamily="-109" charset="2"/>
              </a:rPr>
              <a:t>A</a:t>
            </a:r>
            <a:r>
              <a:rPr lang="en-US" sz="4000" baseline="30000" dirty="0">
                <a:solidFill>
                  <a:srgbClr val="FFFF00"/>
                </a:solidFill>
              </a:rPr>
              <a:t>(</a:t>
            </a:r>
            <a:r>
              <a:rPr lang="en-US" sz="4800" baseline="30000" dirty="0">
                <a:solidFill>
                  <a:srgbClr val="FFFF00"/>
                </a:solidFill>
                <a:latin typeface="Brush Script MT" pitchFamily="-109" charset="0"/>
              </a:rPr>
              <a:t>l</a:t>
            </a:r>
            <a:r>
              <a:rPr lang="en-US" sz="4000" baseline="30000" dirty="0">
                <a:solidFill>
                  <a:srgbClr val="FFFF00"/>
                </a:solidFill>
              </a:rPr>
              <a:t>)</a:t>
            </a:r>
            <a:r>
              <a:rPr lang="en-US" sz="2800" b="1" baseline="-25000" dirty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is a scalar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FFFF00"/>
                </a:solidFill>
              </a:rPr>
              <a:t>		      2)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800" dirty="0">
                <a:solidFill>
                  <a:srgbClr val="FFFF00"/>
                </a:solidFill>
              </a:rPr>
              <a:t>Only </a:t>
            </a:r>
            <a:r>
              <a:rPr lang="en-US" sz="2800" b="1" dirty="0">
                <a:solidFill>
                  <a:srgbClr val="FFFF00"/>
                </a:solidFill>
                <a:latin typeface="Symbol" pitchFamily="-109" charset="2"/>
              </a:rPr>
              <a:t>A</a:t>
            </a:r>
            <a:r>
              <a:rPr lang="en-US" sz="4000" baseline="30000" dirty="0">
                <a:solidFill>
                  <a:srgbClr val="FFFF00"/>
                </a:solidFill>
              </a:rPr>
              <a:t>(</a:t>
            </a:r>
            <a:r>
              <a:rPr lang="en-US" sz="4800" baseline="30000" dirty="0">
                <a:solidFill>
                  <a:srgbClr val="FFFF00"/>
                </a:solidFill>
                <a:latin typeface="Brush Script MT" pitchFamily="-109" charset="0"/>
              </a:rPr>
              <a:t>l</a:t>
            </a:r>
            <a:r>
              <a:rPr lang="en-US" sz="4000" baseline="30000" dirty="0">
                <a:solidFill>
                  <a:srgbClr val="FFFF00"/>
                </a:solidFill>
              </a:rPr>
              <a:t>)</a:t>
            </a:r>
            <a:r>
              <a:rPr lang="en-US" sz="2800" b="1" baseline="-25000" dirty="0">
                <a:solidFill>
                  <a:srgbClr val="FFFF00"/>
                </a:solidFill>
              </a:rPr>
              <a:t>  </a:t>
            </a:r>
            <a:r>
              <a:rPr lang="en-US" sz="2800" dirty="0">
                <a:solidFill>
                  <a:srgbClr val="FFFF00"/>
                </a:solidFill>
              </a:rPr>
              <a:t>depends on C</a:t>
            </a:r>
            <a:r>
              <a:rPr lang="en-US" sz="4800" baseline="30000" dirty="0">
                <a:solidFill>
                  <a:srgbClr val="FFFF00"/>
                </a:solidFill>
                <a:latin typeface="Brush Script MT" pitchFamily="-109" charset="0"/>
              </a:rPr>
              <a:t> </a:t>
            </a:r>
            <a:r>
              <a:rPr lang="en-US" sz="4800" baseline="-25000" dirty="0">
                <a:solidFill>
                  <a:srgbClr val="FFFF00"/>
                </a:solidFill>
                <a:latin typeface="Brush Script MT" pitchFamily="-109" charset="0"/>
              </a:rPr>
              <a:t>l</a:t>
            </a:r>
            <a:endParaRPr lang="en-US" sz="4800" baseline="-25000" dirty="0">
              <a:solidFill>
                <a:srgbClr val="FFFF00"/>
              </a:solidFill>
              <a:latin typeface="SchoolHouse Cursive B"/>
              <a:cs typeface="SchoolHouse Cursive B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>
                <a:solidFill>
                  <a:srgbClr val="00B3F1"/>
                </a:solidFill>
                <a:latin typeface="Textile" pitchFamily="1" charset="0"/>
                <a:ea typeface="+mj-ea"/>
                <a:cs typeface="+mj-cs"/>
              </a:rPr>
              <a:t>Maxwell Multipole Vectors</a:t>
            </a:r>
            <a:endParaRPr lang="en-US" b="1" i="1" dirty="0">
              <a:solidFill>
                <a:srgbClr val="00B3F1"/>
              </a:solidFill>
              <a:ea typeface="+mj-ea"/>
              <a:cs typeface="+mj-cs"/>
            </a:endParaRPr>
          </a:p>
        </p:txBody>
      </p:sp>
      <p:sp>
        <p:nvSpPr>
          <p:cNvPr id="104451" name="Text Box 5"/>
          <p:cNvSpPr txBox="1">
            <a:spLocks noChangeArrowheads="1"/>
          </p:cNvSpPr>
          <p:nvPr/>
        </p:nvSpPr>
        <p:spPr bwMode="auto">
          <a:xfrm>
            <a:off x="0" y="21336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ym typeface="Symbol" pitchFamily="-109" charset="2"/>
              </a:rPr>
              <a:t>   </a:t>
            </a:r>
            <a:r>
              <a:rPr lang="en-US" sz="3600" dirty="0">
                <a:sym typeface="Symbol" pitchFamily="-109" charset="2"/>
              </a:rPr>
              <a:t></a:t>
            </a:r>
            <a:r>
              <a:rPr lang="en-US" sz="3600" baseline="-25000" dirty="0">
                <a:sym typeface="Symbol" pitchFamily="-109" charset="2"/>
              </a:rPr>
              <a:t>m </a:t>
            </a:r>
            <a:r>
              <a:rPr lang="en-US" sz="3600" dirty="0">
                <a:sym typeface="Symbol" pitchFamily="-109" charset="2"/>
              </a:rPr>
              <a:t>a</a:t>
            </a:r>
            <a:r>
              <a:rPr lang="en-US" sz="4800" baseline="30000" dirty="0">
                <a:latin typeface="Brush Script MT" pitchFamily="-109" charset="0"/>
              </a:rPr>
              <a:t> </a:t>
            </a:r>
            <a:r>
              <a:rPr lang="en-US" sz="4800" baseline="-25000" dirty="0">
                <a:latin typeface="Brush Script MT" pitchFamily="-109" charset="0"/>
              </a:rPr>
              <a:t>l </a:t>
            </a:r>
            <a:r>
              <a:rPr lang="en-US" sz="3600" baseline="-25000" dirty="0" err="1">
                <a:sym typeface="Symbol" pitchFamily="-109" charset="2"/>
              </a:rPr>
              <a:t>m</a:t>
            </a:r>
            <a:r>
              <a:rPr lang="en-US" sz="3600" dirty="0" err="1">
                <a:sym typeface="Symbol" pitchFamily="-109" charset="2"/>
              </a:rPr>
              <a:t>Y</a:t>
            </a:r>
            <a:r>
              <a:rPr lang="en-US" sz="4800" baseline="30000" dirty="0">
                <a:latin typeface="Brush Script MT" pitchFamily="-109" charset="0"/>
              </a:rPr>
              <a:t> </a:t>
            </a:r>
            <a:r>
              <a:rPr lang="en-US" sz="4800" baseline="-25000" dirty="0">
                <a:latin typeface="Brush Script MT" pitchFamily="-109" charset="0"/>
              </a:rPr>
              <a:t>l </a:t>
            </a:r>
            <a:r>
              <a:rPr lang="en-US" sz="3600" baseline="-25000" dirty="0">
                <a:sym typeface="Symbol" pitchFamily="-109" charset="2"/>
              </a:rPr>
              <a:t>m </a:t>
            </a:r>
            <a:r>
              <a:rPr lang="en-US" sz="3600" dirty="0">
                <a:latin typeface="Symbol" pitchFamily="-109" charset="2"/>
              </a:rPr>
              <a:t>(</a:t>
            </a:r>
            <a:r>
              <a:rPr lang="en-US" sz="3600" dirty="0">
                <a:latin typeface="Symbol" pitchFamily="-109" charset="2"/>
                <a:sym typeface="Symbol" pitchFamily="-109" charset="2"/>
              </a:rPr>
              <a:t></a:t>
            </a:r>
            <a:r>
              <a:rPr lang="en-US" sz="3600" dirty="0">
                <a:latin typeface="Symbol" pitchFamily="-109" charset="2"/>
              </a:rPr>
              <a:t>)  </a:t>
            </a:r>
          </a:p>
          <a:p>
            <a:r>
              <a:rPr lang="en-US" sz="3600" dirty="0">
                <a:latin typeface="Symbol" pitchFamily="-109" charset="2"/>
                <a:sym typeface="Symbol" pitchFamily="-109" charset="2"/>
              </a:rPr>
              <a:t>		  </a:t>
            </a:r>
            <a:r>
              <a:rPr lang="en-US" sz="3600" dirty="0">
                <a:latin typeface="Symbol" pitchFamily="-109" charset="2"/>
              </a:rPr>
              <a:t> </a:t>
            </a:r>
            <a:r>
              <a:rPr lang="en-US" sz="4400" dirty="0">
                <a:latin typeface="Symbol" pitchFamily="-109" charset="2"/>
              </a:rPr>
              <a:t></a:t>
            </a:r>
            <a:r>
              <a:rPr lang="en-US" sz="3600" dirty="0">
                <a:latin typeface="Symbol" pitchFamily="-109" charset="2"/>
              </a:rPr>
              <a:t>(</a:t>
            </a:r>
            <a:r>
              <a:rPr lang="en-US" sz="3600" b="1" dirty="0"/>
              <a:t>u</a:t>
            </a:r>
            <a:r>
              <a:rPr lang="en-US" sz="3600" baseline="-25000" dirty="0"/>
              <a:t> </a:t>
            </a:r>
            <a:r>
              <a:rPr lang="en-US" sz="4800" baseline="30000" dirty="0">
                <a:latin typeface="Brush Script MT" pitchFamily="-109" charset="0"/>
              </a:rPr>
              <a:t>(l,1)</a:t>
            </a:r>
            <a:r>
              <a:rPr lang="en-US" sz="3600" dirty="0">
                <a:latin typeface="Symbol" pitchFamily="-109" charset="2"/>
                <a:sym typeface="Symbol" pitchFamily="-109" charset="2"/>
              </a:rPr>
              <a:t></a:t>
            </a:r>
            <a:r>
              <a:rPr lang="en-US" sz="3600" dirty="0">
                <a:sym typeface="Symbol" pitchFamily="-109" charset="2"/>
              </a:rPr>
              <a:t></a:t>
            </a:r>
            <a:r>
              <a:rPr lang="en-US" sz="3600" dirty="0"/>
              <a:t>)…</a:t>
            </a:r>
            <a:r>
              <a:rPr lang="en-US" sz="3600" dirty="0">
                <a:latin typeface="Symbol" pitchFamily="-109" charset="2"/>
              </a:rPr>
              <a:t>(</a:t>
            </a:r>
            <a:r>
              <a:rPr lang="en-US" sz="3600" b="1" dirty="0"/>
              <a:t>u</a:t>
            </a:r>
            <a:r>
              <a:rPr lang="en-US" sz="3600" baseline="-25000" dirty="0"/>
              <a:t> </a:t>
            </a:r>
            <a:r>
              <a:rPr lang="en-US" sz="4800" baseline="30000" dirty="0">
                <a:latin typeface="Brush Script MT" pitchFamily="-109" charset="0"/>
              </a:rPr>
              <a:t>(l, l) </a:t>
            </a:r>
            <a:r>
              <a:rPr lang="en-US" sz="3600" dirty="0">
                <a:latin typeface="Symbol" pitchFamily="-109" charset="2"/>
                <a:sym typeface="Symbol" pitchFamily="-109" charset="2"/>
              </a:rPr>
              <a:t></a:t>
            </a:r>
            <a:r>
              <a:rPr lang="en-US" sz="3600" dirty="0">
                <a:sym typeface="Symbol" pitchFamily="-109" charset="2"/>
              </a:rPr>
              <a:t></a:t>
            </a:r>
            <a:r>
              <a:rPr lang="en-US" sz="3600" dirty="0"/>
              <a:t>)r </a:t>
            </a:r>
            <a:r>
              <a:rPr lang="en-US" sz="3600" baseline="30000" dirty="0"/>
              <a:t>-1</a:t>
            </a:r>
            <a:r>
              <a:rPr lang="en-US" sz="4400" dirty="0"/>
              <a:t>] </a:t>
            </a:r>
            <a:r>
              <a:rPr lang="en-US" sz="3600" baseline="-25000" dirty="0"/>
              <a:t>r=1</a:t>
            </a:r>
            <a:endParaRPr lang="en-US" sz="3600" dirty="0"/>
          </a:p>
        </p:txBody>
      </p:sp>
      <p:sp>
        <p:nvSpPr>
          <p:cNvPr id="368650" name="Text Box 10"/>
          <p:cNvSpPr txBox="1">
            <a:spLocks noChangeArrowheads="1"/>
          </p:cNvSpPr>
          <p:nvPr/>
        </p:nvSpPr>
        <p:spPr bwMode="auto">
          <a:xfrm>
            <a:off x="304800" y="4876800"/>
            <a:ext cx="9067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>
                    <a:lumMod val="85000"/>
                  </a:schemeClr>
                </a:solidFill>
                <a:latin typeface="Times New Roman" pitchFamily="-109" charset="0"/>
              </a:rPr>
              <a:t>J</a:t>
            </a:r>
            <a:r>
              <a:rPr lang="en-US" sz="2800">
                <a:solidFill>
                  <a:schemeClr val="tx1">
                    <a:lumMod val="85000"/>
                  </a:schemeClr>
                </a:solidFill>
                <a:latin typeface="Times New Roman" pitchFamily="-109" charset="0"/>
              </a:rPr>
              <a:t>.C. Maxwell, </a:t>
            </a:r>
          </a:p>
          <a:p>
            <a:r>
              <a:rPr lang="en-US" sz="2800" i="1">
                <a:solidFill>
                  <a:schemeClr val="tx1">
                    <a:lumMod val="85000"/>
                  </a:schemeClr>
                </a:solidFill>
                <a:latin typeface="Times New Roman" pitchFamily="-109" charset="0"/>
              </a:rPr>
              <a:t>A Treatise on Electricity and Magnetism</a:t>
            </a:r>
            <a:r>
              <a:rPr lang="en-US" sz="2800">
                <a:solidFill>
                  <a:schemeClr val="tx1">
                    <a:lumMod val="85000"/>
                  </a:schemeClr>
                </a:solidFill>
                <a:latin typeface="Times New Roman" pitchFamily="-109" charset="0"/>
              </a:rPr>
              <a:t>, v.1, 1873 (1</a:t>
            </a:r>
            <a:r>
              <a:rPr lang="en-US" sz="2800" baseline="30000">
                <a:solidFill>
                  <a:schemeClr val="tx1">
                    <a:lumMod val="85000"/>
                  </a:schemeClr>
                </a:solidFill>
                <a:latin typeface="Times New Roman" pitchFamily="-109" charset="0"/>
              </a:rPr>
              <a:t>st</a:t>
            </a:r>
            <a:r>
              <a:rPr lang="en-US" sz="2800">
                <a:solidFill>
                  <a:schemeClr val="tx1">
                    <a:lumMod val="85000"/>
                  </a:schemeClr>
                </a:solidFill>
                <a:latin typeface="Times New Roman" pitchFamily="-109" charset="0"/>
              </a:rPr>
              <a:t> ed.)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8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2" grpId="0"/>
      <p:bldP spid="3686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7813"/>
            <a:ext cx="85344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i="1" dirty="0">
                <a:solidFill>
                  <a:srgbClr val="00B3F1"/>
                </a:solidFill>
                <a:latin typeface="Textile" pitchFamily="1" charset="0"/>
                <a:ea typeface="+mj-ea"/>
                <a:cs typeface="+mj-cs"/>
              </a:rPr>
              <a:t>Area Vectors</a:t>
            </a:r>
            <a:endParaRPr lang="en-US" sz="5400" b="1" i="1" dirty="0">
              <a:solidFill>
                <a:srgbClr val="00B3F1"/>
              </a:solidFill>
              <a:ea typeface="+mj-ea"/>
              <a:cs typeface="+mj-cs"/>
            </a:endParaRPr>
          </a:p>
        </p:txBody>
      </p:sp>
      <p:sp>
        <p:nvSpPr>
          <p:cNvPr id="106499" name="Text Box 9"/>
          <p:cNvSpPr txBox="1">
            <a:spLocks noChangeArrowheads="1"/>
          </p:cNvSpPr>
          <p:nvPr/>
        </p:nvSpPr>
        <p:spPr bwMode="auto">
          <a:xfrm>
            <a:off x="304800" y="4411920"/>
            <a:ext cx="86868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Times" pitchFamily="-109" charset="0"/>
              <a:buNone/>
            </a:pPr>
            <a:r>
              <a:rPr lang="en-US" sz="2800" dirty="0"/>
              <a:t>Suggests defining:</a:t>
            </a:r>
            <a:endParaRPr lang="en-US" sz="2800" b="1" dirty="0"/>
          </a:p>
          <a:p>
            <a:pPr marL="457200" indent="-457200" algn="ctr">
              <a:buFont typeface="Times" pitchFamily="-109" charset="0"/>
              <a:buNone/>
            </a:pPr>
            <a:endParaRPr lang="en-US" sz="2800" b="1" dirty="0"/>
          </a:p>
          <a:p>
            <a:pPr marL="457200" indent="-457200" algn="ctr">
              <a:buFont typeface="Times" pitchFamily="-109" charset="0"/>
              <a:buNone/>
            </a:pPr>
            <a:r>
              <a:rPr lang="en-US" sz="2800" b="1" dirty="0"/>
              <a:t>	</a:t>
            </a:r>
            <a:r>
              <a:rPr lang="en-US" sz="3600" b="1" dirty="0"/>
              <a:t>w</a:t>
            </a:r>
            <a:r>
              <a:rPr lang="en-US" sz="3600" baseline="30000" dirty="0"/>
              <a:t>(</a:t>
            </a:r>
            <a:r>
              <a:rPr lang="en-US" sz="3600" baseline="30000" dirty="0" err="1">
                <a:latin typeface="Brush Script MT" pitchFamily="-109" charset="0"/>
              </a:rPr>
              <a:t>l</a:t>
            </a:r>
            <a:r>
              <a:rPr lang="en-US" sz="3600" baseline="30000" dirty="0" err="1"/>
              <a:t>,i,j</a:t>
            </a:r>
            <a:r>
              <a:rPr lang="en-US" sz="3600" baseline="30000" dirty="0"/>
              <a:t>) </a:t>
            </a:r>
            <a:r>
              <a:rPr lang="en-US" sz="3600" dirty="0">
                <a:sym typeface="Symbol" pitchFamily="-109" charset="2"/>
              </a:rPr>
              <a:t> </a:t>
            </a:r>
            <a:r>
              <a:rPr lang="en-US" sz="3600" dirty="0"/>
              <a:t>(</a:t>
            </a:r>
            <a:r>
              <a:rPr lang="en-US" sz="3600" dirty="0" err="1"/>
              <a:t>û</a:t>
            </a:r>
            <a:r>
              <a:rPr lang="en-US" sz="3600" baseline="-25000" dirty="0"/>
              <a:t> </a:t>
            </a:r>
            <a:r>
              <a:rPr lang="en-US" sz="3600" i="1" baseline="30000" dirty="0"/>
              <a:t>(</a:t>
            </a:r>
            <a:r>
              <a:rPr lang="en-US" sz="3600" baseline="30000" dirty="0" err="1">
                <a:latin typeface="Brush Script MT" pitchFamily="-109" charset="0"/>
              </a:rPr>
              <a:t>l</a:t>
            </a:r>
            <a:r>
              <a:rPr lang="en-US" sz="3600" i="1" baseline="30000" dirty="0" err="1"/>
              <a:t>,i</a:t>
            </a:r>
            <a:r>
              <a:rPr lang="en-US" sz="3600" baseline="30000" dirty="0"/>
              <a:t>) </a:t>
            </a:r>
            <a:r>
              <a:rPr lang="en-US" sz="3600" dirty="0"/>
              <a:t>x </a:t>
            </a:r>
            <a:r>
              <a:rPr lang="en-US" sz="3600" dirty="0" err="1"/>
              <a:t>û</a:t>
            </a:r>
            <a:r>
              <a:rPr lang="en-US" sz="3600" baseline="-25000" dirty="0"/>
              <a:t> </a:t>
            </a:r>
            <a:r>
              <a:rPr lang="en-US" sz="3600" i="1" baseline="30000" dirty="0"/>
              <a:t>(</a:t>
            </a:r>
            <a:r>
              <a:rPr lang="en-US" sz="3600" baseline="30000" dirty="0" err="1">
                <a:latin typeface="Brush Script MT" pitchFamily="-109" charset="0"/>
              </a:rPr>
              <a:t>l</a:t>
            </a:r>
            <a:r>
              <a:rPr lang="en-US" sz="3600" i="1" baseline="30000" dirty="0" err="1"/>
              <a:t>,j</a:t>
            </a:r>
            <a:r>
              <a:rPr lang="en-US" sz="3600" baseline="30000" dirty="0"/>
              <a:t>)</a:t>
            </a:r>
            <a:r>
              <a:rPr lang="en-US" sz="3600" dirty="0"/>
              <a:t>)   “area vectors”</a:t>
            </a:r>
          </a:p>
          <a:p>
            <a:pPr marL="457200" indent="-457200">
              <a:buFont typeface="Times" pitchFamily="-109" charset="0"/>
              <a:buNone/>
            </a:pPr>
            <a:r>
              <a:rPr lang="en-US" sz="2800" dirty="0"/>
              <a:t>	</a:t>
            </a:r>
          </a:p>
          <a:p>
            <a:pPr marL="457200" indent="-457200">
              <a:buFont typeface="Times" pitchFamily="-109" charset="0"/>
              <a:buNone/>
            </a:pPr>
            <a:r>
              <a:rPr lang="en-US" sz="2800" dirty="0"/>
              <a:t>			Carry some, but not all, of the information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1600200"/>
            <a:ext cx="8686800" cy="2593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Times" pitchFamily="-109" charset="0"/>
              <a:buNone/>
            </a:pPr>
            <a:r>
              <a:rPr lang="en-US" sz="3200" dirty="0"/>
              <a:t>Notice:</a:t>
            </a:r>
            <a:endParaRPr lang="en-US" sz="800" dirty="0"/>
          </a:p>
          <a:p>
            <a:pPr marL="457200" indent="-457200">
              <a:buFont typeface="Times" pitchFamily="-109" charset="0"/>
              <a:buNone/>
            </a:pPr>
            <a:r>
              <a:rPr lang="en-US" sz="1050" dirty="0"/>
              <a:t>  </a:t>
            </a:r>
          </a:p>
          <a:p>
            <a:pPr marL="457200" indent="-457200">
              <a:buFont typeface="Times" pitchFamily="-109" charset="0"/>
              <a:buChar char="•"/>
            </a:pPr>
            <a:r>
              <a:rPr lang="en-US" sz="3200" dirty="0"/>
              <a:t>Quadrupole has 2 vectors</a:t>
            </a:r>
            <a:r>
              <a:rPr lang="en-US" sz="2800" dirty="0"/>
              <a:t>, </a:t>
            </a:r>
          </a:p>
          <a:p>
            <a:pPr lvl="1"/>
            <a:r>
              <a:rPr lang="en-US" sz="2800" i="1" dirty="0"/>
              <a:t>		i.e.</a:t>
            </a:r>
            <a:r>
              <a:rPr lang="en-US" sz="2800" dirty="0"/>
              <a:t> quadrupole is a plane</a:t>
            </a:r>
            <a:endParaRPr lang="en-US" sz="1400" dirty="0"/>
          </a:p>
          <a:p>
            <a:pPr marL="457200" indent="-457200">
              <a:buFont typeface="Times" pitchFamily="-109" charset="0"/>
              <a:buChar char="•"/>
            </a:pPr>
            <a:r>
              <a:rPr lang="en-US" sz="3200" dirty="0"/>
              <a:t>Octopole has 3 vectors, </a:t>
            </a:r>
            <a:r>
              <a:rPr lang="en-US" sz="2800" dirty="0"/>
              <a:t>	</a:t>
            </a:r>
          </a:p>
          <a:p>
            <a:r>
              <a:rPr lang="en-US" sz="2800" i="1" dirty="0"/>
              <a:t>		i.e. </a:t>
            </a:r>
            <a:r>
              <a:rPr lang="en-US" sz="2800" dirty="0"/>
              <a:t>octopole is 3 planes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05800" cy="1017587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B3F1"/>
                </a:solidFill>
                <a:latin typeface="Brush Script MT" pitchFamily="-109" charset="0"/>
              </a:rPr>
              <a:t>l</a:t>
            </a:r>
            <a:r>
              <a:rPr lang="en-US" sz="4400" dirty="0">
                <a:solidFill>
                  <a:srgbClr val="00B3F1"/>
                </a:solidFill>
                <a:latin typeface="Brush Script MT" pitchFamily="-109" charset="0"/>
              </a:rPr>
              <a:t> </a:t>
            </a:r>
            <a:r>
              <a:rPr lang="en-US" dirty="0">
                <a:solidFill>
                  <a:srgbClr val="00B3F1"/>
                </a:solidFill>
                <a:latin typeface="Textile" pitchFamily="1" charset="0"/>
                <a:ea typeface="+mj-ea"/>
                <a:cs typeface="+mj-cs"/>
              </a:rPr>
              <a:t>=2&amp;3 Area Vectors</a:t>
            </a:r>
            <a:endParaRPr lang="en-US" dirty="0">
              <a:solidFill>
                <a:srgbClr val="00B3F1"/>
              </a:solidFill>
              <a:ea typeface="+mj-ea"/>
              <a:cs typeface="+mj-cs"/>
            </a:endParaRPr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911350"/>
            <a:ext cx="58674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95400" y="1331913"/>
            <a:ext cx="5997575" cy="5283200"/>
            <a:chOff x="816" y="839"/>
            <a:chExt cx="3778" cy="3328"/>
          </a:xfrm>
        </p:grpSpPr>
        <p:grpSp>
          <p:nvGrpSpPr>
            <p:cNvPr id="108586" name="Group 5"/>
            <p:cNvGrpSpPr>
              <a:grpSpLocks/>
            </p:cNvGrpSpPr>
            <p:nvPr/>
          </p:nvGrpSpPr>
          <p:grpSpPr bwMode="auto">
            <a:xfrm>
              <a:off x="3312" y="839"/>
              <a:ext cx="1282" cy="793"/>
              <a:chOff x="3312" y="839"/>
              <a:chExt cx="1282" cy="793"/>
            </a:xfrm>
          </p:grpSpPr>
          <p:sp>
            <p:nvSpPr>
              <p:cNvPr id="108590" name="Line 6"/>
              <p:cNvSpPr>
                <a:spLocks noChangeShapeType="1"/>
              </p:cNvSpPr>
              <p:nvPr/>
            </p:nvSpPr>
            <p:spPr bwMode="auto">
              <a:xfrm flipH="1">
                <a:off x="3312" y="1008"/>
                <a:ext cx="672" cy="62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591" name="Text Box 7"/>
              <p:cNvSpPr txBox="1">
                <a:spLocks noChangeArrowheads="1"/>
              </p:cNvSpPr>
              <p:nvPr/>
            </p:nvSpPr>
            <p:spPr bwMode="auto">
              <a:xfrm>
                <a:off x="3974" y="839"/>
                <a:ext cx="6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equinox</a:t>
                </a:r>
                <a:endParaRPr lang="en-US" dirty="0"/>
              </a:p>
            </p:txBody>
          </p:sp>
        </p:grpSp>
        <p:grpSp>
          <p:nvGrpSpPr>
            <p:cNvPr id="108587" name="Group 8"/>
            <p:cNvGrpSpPr>
              <a:grpSpLocks/>
            </p:cNvGrpSpPr>
            <p:nvPr/>
          </p:nvGrpSpPr>
          <p:grpSpPr bwMode="auto">
            <a:xfrm>
              <a:off x="816" y="3456"/>
              <a:ext cx="1488" cy="711"/>
              <a:chOff x="816" y="3456"/>
              <a:chExt cx="1488" cy="711"/>
            </a:xfrm>
          </p:grpSpPr>
          <p:sp>
            <p:nvSpPr>
              <p:cNvPr id="108588" name="Text Box 9"/>
              <p:cNvSpPr txBox="1">
                <a:spLocks noChangeArrowheads="1"/>
              </p:cNvSpPr>
              <p:nvPr/>
            </p:nvSpPr>
            <p:spPr bwMode="auto">
              <a:xfrm>
                <a:off x="816" y="3936"/>
                <a:ext cx="6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equinox</a:t>
                </a:r>
                <a:endParaRPr lang="en-US" dirty="0"/>
              </a:p>
            </p:txBody>
          </p:sp>
          <p:sp>
            <p:nvSpPr>
              <p:cNvPr id="108589" name="Line 10"/>
              <p:cNvSpPr>
                <a:spLocks noChangeShapeType="1"/>
              </p:cNvSpPr>
              <p:nvPr/>
            </p:nvSpPr>
            <p:spPr bwMode="auto">
              <a:xfrm flipV="1">
                <a:off x="1440" y="3456"/>
                <a:ext cx="864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33400" y="1981200"/>
            <a:ext cx="8283575" cy="3795713"/>
            <a:chOff x="336" y="1248"/>
            <a:chExt cx="5218" cy="2391"/>
          </a:xfrm>
        </p:grpSpPr>
        <p:grpSp>
          <p:nvGrpSpPr>
            <p:cNvPr id="108580" name="Group 12"/>
            <p:cNvGrpSpPr>
              <a:grpSpLocks/>
            </p:cNvGrpSpPr>
            <p:nvPr/>
          </p:nvGrpSpPr>
          <p:grpSpPr bwMode="auto">
            <a:xfrm>
              <a:off x="3504" y="1872"/>
              <a:ext cx="2050" cy="1767"/>
              <a:chOff x="3504" y="1872"/>
              <a:chExt cx="2050" cy="1767"/>
            </a:xfrm>
          </p:grpSpPr>
          <p:sp>
            <p:nvSpPr>
              <p:cNvPr id="108584" name="Line 13"/>
              <p:cNvSpPr>
                <a:spLocks noChangeShapeType="1"/>
              </p:cNvSpPr>
              <p:nvPr/>
            </p:nvSpPr>
            <p:spPr bwMode="auto">
              <a:xfrm flipH="1" flipV="1">
                <a:off x="3504" y="1872"/>
                <a:ext cx="1440" cy="15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585" name="Text Box 14"/>
              <p:cNvSpPr txBox="1">
                <a:spLocks noChangeArrowheads="1"/>
              </p:cNvSpPr>
              <p:nvPr/>
            </p:nvSpPr>
            <p:spPr bwMode="auto">
              <a:xfrm>
                <a:off x="4944" y="3408"/>
                <a:ext cx="61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FFFF00"/>
                    </a:solidFill>
                  </a:rPr>
                  <a:t>dipole</a:t>
                </a:r>
                <a:endParaRPr lang="en-US" dirty="0"/>
              </a:p>
            </p:txBody>
          </p:sp>
        </p:grpSp>
        <p:grpSp>
          <p:nvGrpSpPr>
            <p:cNvPr id="108581" name="Group 15"/>
            <p:cNvGrpSpPr>
              <a:grpSpLocks/>
            </p:cNvGrpSpPr>
            <p:nvPr/>
          </p:nvGrpSpPr>
          <p:grpSpPr bwMode="auto">
            <a:xfrm>
              <a:off x="336" y="1248"/>
              <a:ext cx="1920" cy="1872"/>
              <a:chOff x="336" y="1248"/>
              <a:chExt cx="1920" cy="1872"/>
            </a:xfrm>
          </p:grpSpPr>
          <p:sp>
            <p:nvSpPr>
              <p:cNvPr id="108582" name="Text Box 16"/>
              <p:cNvSpPr txBox="1">
                <a:spLocks noChangeArrowheads="1"/>
              </p:cNvSpPr>
              <p:nvPr/>
            </p:nvSpPr>
            <p:spPr bwMode="auto">
              <a:xfrm>
                <a:off x="336" y="1248"/>
                <a:ext cx="61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FFFF00"/>
                    </a:solidFill>
                  </a:rPr>
                  <a:t>dipole</a:t>
                </a:r>
                <a:endParaRPr lang="en-US" dirty="0"/>
              </a:p>
            </p:txBody>
          </p:sp>
          <p:sp>
            <p:nvSpPr>
              <p:cNvPr id="108583" name="Line 1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1392" cy="17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1905000" y="1447800"/>
            <a:ext cx="7312025" cy="3581400"/>
            <a:chOff x="1200" y="912"/>
            <a:chExt cx="4606" cy="2256"/>
          </a:xfrm>
        </p:grpSpPr>
        <p:grpSp>
          <p:nvGrpSpPr>
            <p:cNvPr id="108574" name="Group 19"/>
            <p:cNvGrpSpPr>
              <a:grpSpLocks/>
            </p:cNvGrpSpPr>
            <p:nvPr/>
          </p:nvGrpSpPr>
          <p:grpSpPr bwMode="auto">
            <a:xfrm>
              <a:off x="3504" y="1152"/>
              <a:ext cx="2302" cy="528"/>
              <a:chOff x="3504" y="1152"/>
              <a:chExt cx="2302" cy="528"/>
            </a:xfrm>
          </p:grpSpPr>
          <p:sp>
            <p:nvSpPr>
              <p:cNvPr id="108578" name="Line 20"/>
              <p:cNvSpPr>
                <a:spLocks noChangeShapeType="1"/>
              </p:cNvSpPr>
              <p:nvPr/>
            </p:nvSpPr>
            <p:spPr bwMode="auto">
              <a:xfrm flipH="1">
                <a:off x="3504" y="1344"/>
                <a:ext cx="1584" cy="336"/>
              </a:xfrm>
              <a:prstGeom prst="line">
                <a:avLst/>
              </a:prstGeom>
              <a:noFill/>
              <a:ln w="38100">
                <a:solidFill>
                  <a:srgbClr val="66FF66"/>
                </a:solidFill>
                <a:round/>
                <a:headEnd/>
                <a:tailEnd type="triangle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579" name="Text Box 21"/>
              <p:cNvSpPr txBox="1">
                <a:spLocks noChangeArrowheads="1"/>
              </p:cNvSpPr>
              <p:nvPr/>
            </p:nvSpPr>
            <p:spPr bwMode="auto">
              <a:xfrm>
                <a:off x="5204" y="1152"/>
                <a:ext cx="602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solidFill>
                      <a:srgbClr val="1FEB18"/>
                    </a:solidFill>
                    <a:latin typeface="SchoolHouse Cursive B"/>
                    <a:cs typeface="SchoolHouse Cursive B"/>
                  </a:rPr>
                  <a:t>l</a:t>
                </a:r>
                <a:r>
                  <a:rPr lang="en-US" i="1" dirty="0">
                    <a:solidFill>
                      <a:srgbClr val="1FEB18"/>
                    </a:solidFill>
                  </a:rPr>
                  <a:t>=2 </a:t>
                </a:r>
              </a:p>
              <a:p>
                <a:r>
                  <a:rPr lang="en-US" i="1" dirty="0">
                    <a:solidFill>
                      <a:srgbClr val="1FEB18"/>
                    </a:solidFill>
                  </a:rPr>
                  <a:t>normal</a:t>
                </a:r>
              </a:p>
            </p:txBody>
          </p:sp>
        </p:grpSp>
        <p:grpSp>
          <p:nvGrpSpPr>
            <p:cNvPr id="108575" name="Group 22"/>
            <p:cNvGrpSpPr>
              <a:grpSpLocks/>
            </p:cNvGrpSpPr>
            <p:nvPr/>
          </p:nvGrpSpPr>
          <p:grpSpPr bwMode="auto">
            <a:xfrm>
              <a:off x="1200" y="912"/>
              <a:ext cx="1200" cy="2256"/>
              <a:chOff x="1200" y="912"/>
              <a:chExt cx="1200" cy="2256"/>
            </a:xfrm>
          </p:grpSpPr>
          <p:sp>
            <p:nvSpPr>
              <p:cNvPr id="108576" name="Text Box 23"/>
              <p:cNvSpPr txBox="1">
                <a:spLocks noChangeArrowheads="1"/>
              </p:cNvSpPr>
              <p:nvPr/>
            </p:nvSpPr>
            <p:spPr bwMode="auto">
              <a:xfrm>
                <a:off x="1200" y="912"/>
                <a:ext cx="84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solidFill>
                      <a:srgbClr val="1FEB18"/>
                    </a:solidFill>
                    <a:latin typeface="SchoolHouse Cursive B"/>
                    <a:cs typeface="SchoolHouse Cursive B"/>
                  </a:rPr>
                  <a:t>l</a:t>
                </a:r>
                <a:r>
                  <a:rPr lang="en-US" i="1" dirty="0">
                    <a:solidFill>
                      <a:srgbClr val="1FEB18"/>
                    </a:solidFill>
                  </a:rPr>
                  <a:t>=2 normal</a:t>
                </a:r>
                <a:endParaRPr lang="en-US" i="1" dirty="0">
                  <a:solidFill>
                    <a:srgbClr val="656565"/>
                  </a:solidFill>
                </a:endParaRPr>
              </a:p>
            </p:txBody>
          </p:sp>
          <p:sp>
            <p:nvSpPr>
              <p:cNvPr id="108577" name="Line 24"/>
              <p:cNvSpPr>
                <a:spLocks noChangeShapeType="1"/>
              </p:cNvSpPr>
              <p:nvPr/>
            </p:nvSpPr>
            <p:spPr bwMode="auto">
              <a:xfrm>
                <a:off x="1632" y="1152"/>
                <a:ext cx="768" cy="2016"/>
              </a:xfrm>
              <a:prstGeom prst="line">
                <a:avLst/>
              </a:prstGeom>
              <a:noFill/>
              <a:ln w="38100">
                <a:solidFill>
                  <a:srgbClr val="66FF66"/>
                </a:solidFill>
                <a:round/>
                <a:headEnd/>
                <a:tailEnd type="triangle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2743200" y="1143000"/>
            <a:ext cx="6400800" cy="3505200"/>
            <a:chOff x="1728" y="720"/>
            <a:chExt cx="4032" cy="2208"/>
          </a:xfrm>
        </p:grpSpPr>
        <p:grpSp>
          <p:nvGrpSpPr>
            <p:cNvPr id="108568" name="Group 26"/>
            <p:cNvGrpSpPr>
              <a:grpSpLocks/>
            </p:cNvGrpSpPr>
            <p:nvPr/>
          </p:nvGrpSpPr>
          <p:grpSpPr bwMode="auto">
            <a:xfrm>
              <a:off x="1728" y="720"/>
              <a:ext cx="892" cy="2208"/>
              <a:chOff x="1728" y="720"/>
              <a:chExt cx="892" cy="2208"/>
            </a:xfrm>
          </p:grpSpPr>
          <p:sp>
            <p:nvSpPr>
              <p:cNvPr id="108572" name="Line 27"/>
              <p:cNvSpPr>
                <a:spLocks noChangeShapeType="1"/>
              </p:cNvSpPr>
              <p:nvPr/>
            </p:nvSpPr>
            <p:spPr bwMode="auto">
              <a:xfrm>
                <a:off x="2160" y="912"/>
                <a:ext cx="336" cy="2016"/>
              </a:xfrm>
              <a:prstGeom prst="line">
                <a:avLst/>
              </a:prstGeom>
              <a:ln w="38100" cap="flat" cmpd="sng" algn="ctr">
                <a:solidFill>
                  <a:srgbClr val="FFCC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08573" name="Text Box 28"/>
              <p:cNvSpPr txBox="1">
                <a:spLocks noChangeArrowheads="1"/>
              </p:cNvSpPr>
              <p:nvPr/>
            </p:nvSpPr>
            <p:spPr bwMode="auto">
              <a:xfrm>
                <a:off x="1728" y="720"/>
                <a:ext cx="8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solidFill>
                      <a:srgbClr val="FFC000"/>
                    </a:solidFill>
                  </a:rPr>
                  <a:t>l=3 normal</a:t>
                </a:r>
              </a:p>
            </p:txBody>
          </p:sp>
        </p:grpSp>
        <p:grpSp>
          <p:nvGrpSpPr>
            <p:cNvPr id="108569" name="Group 29"/>
            <p:cNvGrpSpPr>
              <a:grpSpLocks/>
            </p:cNvGrpSpPr>
            <p:nvPr/>
          </p:nvGrpSpPr>
          <p:grpSpPr bwMode="auto">
            <a:xfrm>
              <a:off x="4032" y="1872"/>
              <a:ext cx="1728" cy="231"/>
              <a:chOff x="4032" y="1872"/>
              <a:chExt cx="1728" cy="231"/>
            </a:xfrm>
          </p:grpSpPr>
          <p:sp>
            <p:nvSpPr>
              <p:cNvPr id="108570" name="Line 30"/>
              <p:cNvSpPr>
                <a:spLocks noChangeShapeType="1"/>
              </p:cNvSpPr>
              <p:nvPr/>
            </p:nvSpPr>
            <p:spPr bwMode="auto">
              <a:xfrm flipH="1" flipV="1">
                <a:off x="4032" y="1968"/>
                <a:ext cx="816" cy="48"/>
              </a:xfrm>
              <a:prstGeom prst="line">
                <a:avLst/>
              </a:prstGeom>
              <a:noFill/>
              <a:ln w="38100">
                <a:solidFill>
                  <a:srgbClr val="FFCC00"/>
                </a:solidFill>
                <a:prstDash val="dash"/>
                <a:round/>
                <a:headEnd/>
                <a:tailEnd type="triangle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08571" name="Text Box 31"/>
              <p:cNvSpPr txBox="1">
                <a:spLocks noChangeArrowheads="1"/>
              </p:cNvSpPr>
              <p:nvPr/>
            </p:nvSpPr>
            <p:spPr bwMode="auto">
              <a:xfrm>
                <a:off x="4868" y="1872"/>
                <a:ext cx="8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solidFill>
                      <a:srgbClr val="FFC000"/>
                    </a:solidFill>
                  </a:rPr>
                  <a:t>l=3 normal</a:t>
                </a:r>
              </a:p>
            </p:txBody>
          </p:sp>
        </p:grpSp>
      </p:grpSp>
      <p:grpSp>
        <p:nvGrpSpPr>
          <p:cNvPr id="14" name="Group 32"/>
          <p:cNvGrpSpPr>
            <a:grpSpLocks/>
          </p:cNvGrpSpPr>
          <p:nvPr/>
        </p:nvGrpSpPr>
        <p:grpSpPr bwMode="auto">
          <a:xfrm>
            <a:off x="4114800" y="1219200"/>
            <a:ext cx="2482850" cy="5472113"/>
            <a:chOff x="2592" y="768"/>
            <a:chExt cx="1564" cy="3447"/>
          </a:xfrm>
        </p:grpSpPr>
        <p:grpSp>
          <p:nvGrpSpPr>
            <p:cNvPr id="108562" name="Group 33"/>
            <p:cNvGrpSpPr>
              <a:grpSpLocks/>
            </p:cNvGrpSpPr>
            <p:nvPr/>
          </p:nvGrpSpPr>
          <p:grpSpPr bwMode="auto">
            <a:xfrm>
              <a:off x="2592" y="768"/>
              <a:ext cx="1132" cy="576"/>
              <a:chOff x="2592" y="768"/>
              <a:chExt cx="1132" cy="576"/>
            </a:xfrm>
          </p:grpSpPr>
          <p:sp>
            <p:nvSpPr>
              <p:cNvPr id="108566" name="Text Box 34"/>
              <p:cNvSpPr txBox="1">
                <a:spLocks noChangeArrowheads="1"/>
              </p:cNvSpPr>
              <p:nvPr/>
            </p:nvSpPr>
            <p:spPr bwMode="auto">
              <a:xfrm>
                <a:off x="2832" y="768"/>
                <a:ext cx="8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solidFill>
                      <a:srgbClr val="FFC000"/>
                    </a:solidFill>
                  </a:rPr>
                  <a:t>l=3 normal</a:t>
                </a:r>
              </a:p>
            </p:txBody>
          </p:sp>
          <p:sp>
            <p:nvSpPr>
              <p:cNvPr id="108567" name="Line 35"/>
              <p:cNvSpPr>
                <a:spLocks noChangeShapeType="1"/>
              </p:cNvSpPr>
              <p:nvPr/>
            </p:nvSpPr>
            <p:spPr bwMode="auto">
              <a:xfrm flipH="1">
                <a:off x="2592" y="1008"/>
                <a:ext cx="432" cy="336"/>
              </a:xfrm>
              <a:prstGeom prst="line">
                <a:avLst/>
              </a:prstGeom>
              <a:noFill/>
              <a:ln w="38100">
                <a:solidFill>
                  <a:srgbClr val="FFCC00"/>
                </a:solidFill>
                <a:prstDash val="dash"/>
                <a:round/>
                <a:headEnd/>
                <a:tailEnd type="triangle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08563" name="Group 36"/>
            <p:cNvGrpSpPr>
              <a:grpSpLocks/>
            </p:cNvGrpSpPr>
            <p:nvPr/>
          </p:nvGrpSpPr>
          <p:grpSpPr bwMode="auto">
            <a:xfrm>
              <a:off x="2880" y="3696"/>
              <a:ext cx="1276" cy="519"/>
              <a:chOff x="2880" y="3696"/>
              <a:chExt cx="1276" cy="519"/>
            </a:xfrm>
          </p:grpSpPr>
          <p:sp>
            <p:nvSpPr>
              <p:cNvPr id="108564" name="Line 37"/>
              <p:cNvSpPr>
                <a:spLocks noChangeShapeType="1"/>
              </p:cNvSpPr>
              <p:nvPr/>
            </p:nvSpPr>
            <p:spPr bwMode="auto">
              <a:xfrm flipH="1" flipV="1">
                <a:off x="2880" y="3696"/>
                <a:ext cx="384" cy="384"/>
              </a:xfrm>
              <a:prstGeom prst="line">
                <a:avLst/>
              </a:prstGeom>
              <a:noFill/>
              <a:ln w="38100">
                <a:solidFill>
                  <a:srgbClr val="FFCC00"/>
                </a:solidFill>
                <a:prstDash val="sysDot"/>
                <a:round/>
                <a:headEnd/>
                <a:tailEnd type="triangle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08565" name="Text Box 38"/>
              <p:cNvSpPr txBox="1">
                <a:spLocks noChangeArrowheads="1"/>
              </p:cNvSpPr>
              <p:nvPr/>
            </p:nvSpPr>
            <p:spPr bwMode="auto">
              <a:xfrm>
                <a:off x="3264" y="3984"/>
                <a:ext cx="892" cy="231"/>
              </a:xfrm>
              <a:prstGeom prst="rect">
                <a:avLst/>
              </a:prstGeom>
              <a:noFill/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solidFill>
                      <a:srgbClr val="FFC000"/>
                    </a:solidFill>
                    <a:latin typeface="SchoolHouse Cursive B"/>
                    <a:cs typeface="SchoolHouse Cursive B"/>
                  </a:rPr>
                  <a:t>l</a:t>
                </a:r>
                <a:r>
                  <a:rPr lang="en-US" i="1" dirty="0">
                    <a:solidFill>
                      <a:srgbClr val="FFC000"/>
                    </a:solidFill>
                  </a:rPr>
                  <a:t>=3 normal</a:t>
                </a:r>
              </a:p>
            </p:txBody>
          </p:sp>
        </p:grpSp>
      </p:grpSp>
      <p:grpSp>
        <p:nvGrpSpPr>
          <p:cNvPr id="17" name="Group 39"/>
          <p:cNvGrpSpPr>
            <a:grpSpLocks/>
          </p:cNvGrpSpPr>
          <p:nvPr/>
        </p:nvGrpSpPr>
        <p:grpSpPr bwMode="auto">
          <a:xfrm>
            <a:off x="0" y="2971800"/>
            <a:ext cx="8197850" cy="3643313"/>
            <a:chOff x="0" y="1872"/>
            <a:chExt cx="5164" cy="2295"/>
          </a:xfrm>
        </p:grpSpPr>
        <p:grpSp>
          <p:nvGrpSpPr>
            <p:cNvPr id="108556" name="Group 40"/>
            <p:cNvGrpSpPr>
              <a:grpSpLocks/>
            </p:cNvGrpSpPr>
            <p:nvPr/>
          </p:nvGrpSpPr>
          <p:grpSpPr bwMode="auto">
            <a:xfrm>
              <a:off x="0" y="2928"/>
              <a:ext cx="2112" cy="288"/>
              <a:chOff x="0" y="2928"/>
              <a:chExt cx="2112" cy="288"/>
            </a:xfrm>
          </p:grpSpPr>
          <p:sp>
            <p:nvSpPr>
              <p:cNvPr id="108560" name="Text Box 41"/>
              <p:cNvSpPr txBox="1">
                <a:spLocks noChangeArrowheads="1"/>
              </p:cNvSpPr>
              <p:nvPr/>
            </p:nvSpPr>
            <p:spPr bwMode="auto">
              <a:xfrm>
                <a:off x="0" y="2928"/>
                <a:ext cx="89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solidFill>
                      <a:srgbClr val="FFC000"/>
                    </a:solidFill>
                    <a:latin typeface="SchoolHouse Cursive B"/>
                    <a:cs typeface="SchoolHouse Cursive B"/>
                  </a:rPr>
                  <a:t>l</a:t>
                </a:r>
                <a:r>
                  <a:rPr lang="en-US" i="1" dirty="0">
                    <a:solidFill>
                      <a:srgbClr val="FFC000"/>
                    </a:solidFill>
                  </a:rPr>
                  <a:t>=3 normal</a:t>
                </a:r>
              </a:p>
            </p:txBody>
          </p:sp>
          <p:sp>
            <p:nvSpPr>
              <p:cNvPr id="108561" name="Line 42"/>
              <p:cNvSpPr>
                <a:spLocks noChangeShapeType="1"/>
              </p:cNvSpPr>
              <p:nvPr/>
            </p:nvSpPr>
            <p:spPr bwMode="auto">
              <a:xfrm>
                <a:off x="816" y="3072"/>
                <a:ext cx="1296" cy="144"/>
              </a:xfrm>
              <a:prstGeom prst="line">
                <a:avLst/>
              </a:prstGeom>
              <a:noFill/>
              <a:ln w="38100">
                <a:solidFill>
                  <a:srgbClr val="FFCC00"/>
                </a:solidFill>
                <a:prstDash val="dash"/>
                <a:round/>
                <a:headEnd/>
                <a:tailEnd type="triangle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08557" name="Group 43"/>
            <p:cNvGrpSpPr>
              <a:grpSpLocks/>
            </p:cNvGrpSpPr>
            <p:nvPr/>
          </p:nvGrpSpPr>
          <p:grpSpPr bwMode="auto">
            <a:xfrm>
              <a:off x="3360" y="1872"/>
              <a:ext cx="1804" cy="2295"/>
              <a:chOff x="3360" y="1872"/>
              <a:chExt cx="1804" cy="2295"/>
            </a:xfrm>
          </p:grpSpPr>
          <p:sp>
            <p:nvSpPr>
              <p:cNvPr id="108558" name="Text Box 44"/>
              <p:cNvSpPr txBox="1">
                <a:spLocks noChangeArrowheads="1"/>
              </p:cNvSpPr>
              <p:nvPr/>
            </p:nvSpPr>
            <p:spPr bwMode="auto">
              <a:xfrm>
                <a:off x="4272" y="3936"/>
                <a:ext cx="892" cy="231"/>
              </a:xfrm>
              <a:prstGeom prst="rect">
                <a:avLst/>
              </a:prstGeom>
              <a:noFill/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>
                    <a:solidFill>
                      <a:srgbClr val="FFC000"/>
                    </a:solidFill>
                    <a:latin typeface="SchoolHouse Cursive B"/>
                    <a:cs typeface="SchoolHouse Cursive B"/>
                  </a:rPr>
                  <a:t>l</a:t>
                </a:r>
                <a:r>
                  <a:rPr lang="en-US" i="1" dirty="0">
                    <a:solidFill>
                      <a:srgbClr val="FFC000"/>
                    </a:solidFill>
                  </a:rPr>
                  <a:t>=3 normal</a:t>
                </a:r>
              </a:p>
            </p:txBody>
          </p:sp>
          <p:sp>
            <p:nvSpPr>
              <p:cNvPr id="108559" name="Line 45"/>
              <p:cNvSpPr>
                <a:spLocks noChangeShapeType="1"/>
              </p:cNvSpPr>
              <p:nvPr/>
            </p:nvSpPr>
            <p:spPr bwMode="auto">
              <a:xfrm flipH="1" flipV="1">
                <a:off x="3360" y="1872"/>
                <a:ext cx="1152" cy="2016"/>
              </a:xfrm>
              <a:prstGeom prst="line">
                <a:avLst/>
              </a:prstGeom>
              <a:noFill/>
              <a:ln w="38100">
                <a:solidFill>
                  <a:srgbClr val="FFCC00"/>
                </a:solidFill>
                <a:prstDash val="dash"/>
                <a:round/>
                <a:headEnd/>
                <a:tailEnd type="triangle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02126" name="Text Box 46"/>
          <p:cNvSpPr txBox="1">
            <a:spLocks noChangeArrowheads="1"/>
          </p:cNvSpPr>
          <p:nvPr/>
        </p:nvSpPr>
        <p:spPr bwMode="auto">
          <a:xfrm rot="-4036797">
            <a:off x="4104481" y="3661569"/>
            <a:ext cx="1058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ecliptic</a:t>
            </a:r>
            <a:endParaRPr lang="en-US" dirty="0"/>
          </a:p>
        </p:txBody>
      </p:sp>
      <p:sp>
        <p:nvSpPr>
          <p:cNvPr id="302127" name="Text Box 47"/>
          <p:cNvSpPr txBox="1">
            <a:spLocks noChangeArrowheads="1"/>
          </p:cNvSpPr>
          <p:nvPr/>
        </p:nvSpPr>
        <p:spPr bwMode="auto">
          <a:xfrm rot="-4036797">
            <a:off x="4421188" y="4532313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bg2"/>
                </a:solidFill>
              </a:rPr>
              <a:t>SGP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 bwMode="auto">
          <a:xfrm rot="18709644">
            <a:off x="3520107" y="4538800"/>
            <a:ext cx="1032110" cy="1524000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2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2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126" grpId="0" autoUpdateAnimBg="0"/>
      <p:bldP spid="302127" grpId="0" autoUpdateAnimBg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609600" y="4114800"/>
            <a:ext cx="10591800" cy="29718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257800" y="64770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NASA/WMAP Science team</a:t>
            </a:r>
          </a:p>
        </p:txBody>
      </p:sp>
      <p:pic>
        <p:nvPicPr>
          <p:cNvPr id="2" name="Picture 1" descr="ilc_9yr_temp_2048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47800"/>
            <a:ext cx="8915400" cy="4572000"/>
          </a:xfrm>
          <a:prstGeom prst="rect">
            <a:avLst/>
          </a:prstGeom>
        </p:spPr>
      </p:pic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1" i="1" dirty="0">
                <a:solidFill>
                  <a:srgbClr val="FFFFFF"/>
                </a:solidFill>
                <a:latin typeface="Textile" pitchFamily="1" charset="0"/>
              </a:rPr>
              <a:t>WMAP</a:t>
            </a:r>
            <a:endParaRPr lang="en-US" sz="54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6" name="Picture 5" descr="WMAP satellite.jpg">
            <a:extLst>
              <a:ext uri="{FF2B5EF4-FFF2-40B4-BE49-F238E27FC236}">
                <a16:creationId xmlns:a16="http://schemas.microsoft.com/office/drawing/2014/main" id="{33B347A4-2B21-7B40-84C9-71FB258E0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33350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838200" y="1371600"/>
            <a:ext cx="7848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Quadrupole plane &amp; 		</a:t>
            </a:r>
          </a:p>
          <a:p>
            <a:r>
              <a:rPr lang="en-US" sz="4800" b="1" dirty="0">
                <a:solidFill>
                  <a:srgbClr val="00B0F0"/>
                </a:solidFill>
              </a:rPr>
              <a:t>	3 </a:t>
            </a:r>
            <a:r>
              <a:rPr lang="en-US" sz="4800" b="1" dirty="0" err="1">
                <a:solidFill>
                  <a:srgbClr val="00B0F0"/>
                </a:solidFill>
              </a:rPr>
              <a:t>octopole</a:t>
            </a:r>
            <a:r>
              <a:rPr lang="en-US" sz="4800" b="1" dirty="0">
                <a:solidFill>
                  <a:srgbClr val="00B0F0"/>
                </a:solidFill>
              </a:rPr>
              <a:t> planes are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76300" y="2941260"/>
            <a:ext cx="8839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</a:rPr>
              <a:t>aligned with one another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4D727711-1A63-9299-C246-8977CAAA1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86235"/>
            <a:ext cx="8839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/>
              <a:t>p-value of the quadrupole &amp; octopole planes being so aligned: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0752E9E3-C47C-03B6-E97F-CA6053147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3858" y="5501789"/>
            <a:ext cx="29116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00B0F0"/>
                </a:solidFill>
              </a:rPr>
              <a:t>(0.1-0.6)%</a:t>
            </a:r>
          </a:p>
        </p:txBody>
      </p:sp>
    </p:spTree>
    <p:extLst>
      <p:ext uri="{BB962C8B-B14F-4D97-AF65-F5344CB8AC3E}">
        <p14:creationId xmlns:p14="http://schemas.microsoft.com/office/powerpoint/2010/main" val="342747002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48200"/>
            <a:ext cx="8229600" cy="1139825"/>
          </a:xfrm>
        </p:spPr>
        <p:txBody>
          <a:bodyPr/>
          <a:lstStyle/>
          <a:p>
            <a:r>
              <a:rPr lang="en-US" sz="6000">
                <a:solidFill>
                  <a:srgbClr val="00B0F0"/>
                </a:solidFill>
              </a:rPr>
              <a:t>Low Northern Variance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26670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9pPr>
          </a:lstStyle>
          <a:p>
            <a:r>
              <a:rPr lang="en-US" sz="4800">
                <a:solidFill>
                  <a:schemeClr val="tx1"/>
                </a:solidFill>
              </a:rPr>
              <a:t>Dipole modulation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09600" y="137160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9pPr>
          </a:lstStyle>
          <a:p>
            <a:r>
              <a:rPr lang="en-US" sz="4800" dirty="0">
                <a:solidFill>
                  <a:schemeClr val="tx1"/>
                </a:solidFill>
              </a:rPr>
              <a:t>Power asymmetry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3800" y="60960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Marcio </a:t>
            </a:r>
            <a:r>
              <a:rPr lang="en-US" dirty="0" err="1"/>
              <a:t>O’Dwyer</a:t>
            </a:r>
            <a:r>
              <a:rPr lang="en-US" dirty="0"/>
              <a:t> (with GDS, </a:t>
            </a:r>
            <a:r>
              <a:rPr lang="en-US" dirty="0" err="1"/>
              <a:t>Copi</a:t>
            </a:r>
            <a:r>
              <a:rPr lang="en-US" dirty="0"/>
              <a:t>, L. Knox)</a:t>
            </a:r>
          </a:p>
        </p:txBody>
      </p:sp>
    </p:spTree>
    <p:extLst>
      <p:ext uri="{BB962C8B-B14F-4D97-AF65-F5344CB8AC3E}">
        <p14:creationId xmlns:p14="http://schemas.microsoft.com/office/powerpoint/2010/main" val="1346223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00px-CMBinp-smica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00" b="97900" l="0" r="99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86" b="9868"/>
          <a:stretch/>
        </p:blipFill>
        <p:spPr>
          <a:xfrm>
            <a:off x="914400" y="1447800"/>
            <a:ext cx="7772400" cy="4419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8467" y="6172200"/>
            <a:ext cx="6485467" cy="530225"/>
          </a:xfrm>
        </p:spPr>
        <p:txBody>
          <a:bodyPr/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Bennett et al 2003</a:t>
            </a:r>
            <a:br>
              <a:rPr lang="en-US" sz="2800">
                <a:solidFill>
                  <a:srgbClr val="FFFFFF"/>
                </a:solidFill>
              </a:rPr>
            </a:br>
            <a:r>
              <a:rPr lang="en-US" sz="2800" err="1">
                <a:solidFill>
                  <a:srgbClr val="FFFFFF"/>
                </a:solidFill>
              </a:rPr>
              <a:t>Eriksen</a:t>
            </a:r>
            <a:r>
              <a:rPr lang="en-US" sz="2800">
                <a:solidFill>
                  <a:srgbClr val="FFFFFF"/>
                </a:solidFill>
              </a:rPr>
              <a:t> et al 2004, and many others</a:t>
            </a:r>
          </a:p>
        </p:txBody>
      </p:sp>
    </p:spTree>
    <p:extLst>
      <p:ext uri="{BB962C8B-B14F-4D97-AF65-F5344CB8AC3E}">
        <p14:creationId xmlns:p14="http://schemas.microsoft.com/office/powerpoint/2010/main" val="145453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1-22 at 6.32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8369300" cy="43942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z="4800" dirty="0">
                <a:solidFill>
                  <a:srgbClr val="00B0F0"/>
                </a:solidFill>
              </a:rPr>
              <a:t>SMICA N vs S variance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114800" y="5735108"/>
            <a:ext cx="35814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9pPr>
          </a:lstStyle>
          <a:p>
            <a:pPr algn="l"/>
            <a:r>
              <a:rPr lang="en-US" sz="4800">
                <a:solidFill>
                  <a:schemeClr val="tx1"/>
                </a:solidFill>
              </a:rPr>
              <a:t>p ~ 0.001</a:t>
            </a:r>
          </a:p>
        </p:txBody>
      </p:sp>
    </p:spTree>
    <p:extLst>
      <p:ext uri="{BB962C8B-B14F-4D97-AF65-F5344CB8AC3E}">
        <p14:creationId xmlns:p14="http://schemas.microsoft.com/office/powerpoint/2010/main" val="13336044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SI violation (“dipole modulation”)</a:t>
            </a:r>
            <a:br>
              <a:rPr lang="en-US" dirty="0">
                <a:solidFill>
                  <a:srgbClr val="00B0F0"/>
                </a:solidFill>
              </a:rPr>
            </a:br>
            <a:r>
              <a:rPr lang="en-US" dirty="0">
                <a:solidFill>
                  <a:srgbClr val="00B0F0"/>
                </a:solidFill>
              </a:rPr>
              <a:t>extends to high </a:t>
            </a:r>
            <a:r>
              <a:rPr lang="en-US" i="1" dirty="0">
                <a:solidFill>
                  <a:srgbClr val="00B0F0"/>
                </a:solidFill>
              </a:rPr>
              <a:t>𝓁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24000" y="5718175"/>
            <a:ext cx="35814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9pPr>
          </a:lstStyle>
          <a:p>
            <a:pPr algn="l"/>
            <a:r>
              <a:rPr lang="en-US" sz="4800" dirty="0">
                <a:solidFill>
                  <a:schemeClr val="tx1"/>
                </a:solidFill>
              </a:rPr>
              <a:t>p &lt; 1%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2E7156A-1F9B-A8C9-C257-38C4AA67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1610202"/>
            <a:ext cx="5105400" cy="3637596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4E4507B9-BF58-2153-F63E-EE2A63618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625506"/>
            <a:ext cx="4356100" cy="36795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480858-F56C-573A-D3A3-976C6E899E80}"/>
              </a:ext>
            </a:extLst>
          </p:cNvPr>
          <p:cNvSpPr txBox="1"/>
          <p:nvPr/>
        </p:nvSpPr>
        <p:spPr>
          <a:xfrm>
            <a:off x="6474685" y="648866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Planck 2015</a:t>
            </a:r>
          </a:p>
        </p:txBody>
      </p:sp>
    </p:spTree>
    <p:extLst>
      <p:ext uri="{BB962C8B-B14F-4D97-AF65-F5344CB8AC3E}">
        <p14:creationId xmlns:p14="http://schemas.microsoft.com/office/powerpoint/2010/main" val="6780815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11-13 at 10.58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1"/>
            <a:ext cx="7315200" cy="4876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6320135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Plot by J. Muir, U. Pittsburgh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Parity anomaly</a:t>
            </a:r>
            <a:endParaRPr lang="en-US" dirty="0">
              <a:solidFill>
                <a:srgbClr val="00B0F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793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DCC0D99-4E78-0B1E-6BDA-D855D135B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21485"/>
            <a:ext cx="9167747" cy="4009292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3EEA82F-E7AC-520F-3979-991F40B51D1B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50914" t="-3863" r="16299" b="84376"/>
          <a:stretch/>
        </p:blipFill>
        <p:spPr>
          <a:xfrm>
            <a:off x="6583306" y="1142118"/>
            <a:ext cx="2584940" cy="891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76E253-EB73-3DDC-A338-49851549C5AC}"/>
              </a:ext>
            </a:extLst>
          </p:cNvPr>
          <p:cNvSpPr txBox="1"/>
          <p:nvPr/>
        </p:nvSpPr>
        <p:spPr>
          <a:xfrm>
            <a:off x="990600" y="529215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See talk by Joann Jones this afternoon</a:t>
            </a:r>
          </a:p>
        </p:txBody>
      </p:sp>
    </p:spTree>
    <p:extLst>
      <p:ext uri="{BB962C8B-B14F-4D97-AF65-F5344CB8AC3E}">
        <p14:creationId xmlns:p14="http://schemas.microsoft.com/office/powerpoint/2010/main" val="3043964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77DB16B-9C8F-2828-B0FA-F6A7FB6E4F9A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2010448"/>
            <a:ext cx="7924800" cy="13864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9pPr>
          </a:lstStyle>
          <a:p>
            <a:pPr eaLnBrk="1" hangingPunct="1">
              <a:defRPr/>
            </a:pPr>
            <a:r>
              <a:rPr lang="en-US" sz="7200" kern="0" dirty="0">
                <a:solidFill>
                  <a:srgbClr val="FF0000"/>
                </a:solidFill>
                <a:latin typeface="Textile" pitchFamily="1" charset="0"/>
                <a:ea typeface="+mj-ea"/>
                <a:cs typeface="+mj-cs"/>
              </a:rPr>
              <a:t>The Universe is NOT Statistically Isotropic</a:t>
            </a:r>
            <a:endParaRPr lang="en-US" sz="6000" kern="0" dirty="0">
              <a:solidFill>
                <a:srgbClr val="FF000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1254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77DB16B-9C8F-2828-B0FA-F6A7FB6E4F9A}"/>
              </a:ext>
            </a:extLst>
          </p:cNvPr>
          <p:cNvSpPr txBox="1">
            <a:spLocks noChangeArrowheads="1"/>
          </p:cNvSpPr>
          <p:nvPr/>
        </p:nvSpPr>
        <p:spPr>
          <a:xfrm>
            <a:off x="2628900" y="2819400"/>
            <a:ext cx="3886200" cy="138646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9pPr>
          </a:lstStyle>
          <a:p>
            <a:pPr eaLnBrk="1" hangingPunct="1">
              <a:defRPr/>
            </a:pPr>
            <a:r>
              <a:rPr lang="en-US" sz="7200" kern="0" dirty="0">
                <a:solidFill>
                  <a:srgbClr val="00B3F1"/>
                </a:solidFill>
                <a:latin typeface="Textile" pitchFamily="1" charset="0"/>
                <a:ea typeface="+mj-ea"/>
                <a:cs typeface="+mj-cs"/>
              </a:rPr>
              <a:t>The End?</a:t>
            </a:r>
            <a:endParaRPr lang="en-US" sz="6000" kern="0" dirty="0">
              <a:solidFill>
                <a:srgbClr val="00B3F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692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7400"/>
            <a:ext cx="9144000" cy="2971800"/>
          </a:xfrm>
        </p:spPr>
        <p:txBody>
          <a:bodyPr/>
          <a:lstStyle/>
          <a:p>
            <a:r>
              <a:rPr lang="en-US" sz="4800" dirty="0">
                <a:solidFill>
                  <a:srgbClr val="00B0F0"/>
                </a:solidFill>
              </a:rPr>
              <a:t>Okay, okay, </a:t>
            </a:r>
            <a:br>
              <a:rPr lang="en-US" sz="4800" dirty="0">
                <a:solidFill>
                  <a:srgbClr val="00B0F0"/>
                </a:solidFill>
              </a:rPr>
            </a:br>
            <a:r>
              <a:rPr lang="en-US" sz="4800" dirty="0">
                <a:solidFill>
                  <a:srgbClr val="00B0F0"/>
                </a:solidFill>
              </a:rPr>
              <a:t>but if I can’t explain the anomalies, </a:t>
            </a:r>
            <a:br>
              <a:rPr lang="en-US" sz="4800" dirty="0">
                <a:solidFill>
                  <a:srgbClr val="00B0F0"/>
                </a:solidFill>
              </a:rPr>
            </a:br>
            <a:r>
              <a:rPr lang="en-US" sz="4800" dirty="0">
                <a:solidFill>
                  <a:srgbClr val="00B0F0"/>
                </a:solidFill>
              </a:rPr>
              <a:t>can’t I just forget them?</a:t>
            </a:r>
          </a:p>
        </p:txBody>
      </p:sp>
    </p:spTree>
    <p:extLst>
      <p:ext uri="{BB962C8B-B14F-4D97-AF65-F5344CB8AC3E}">
        <p14:creationId xmlns:p14="http://schemas.microsoft.com/office/powerpoint/2010/main" val="2394996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-609600" y="4114800"/>
            <a:ext cx="10591800" cy="29718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pic>
        <p:nvPicPr>
          <p:cNvPr id="5" name="Picture 4" descr="800px-CMBinp-smica.pn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0" b="89400" l="0" r="996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86" b="9868"/>
          <a:stretch/>
        </p:blipFill>
        <p:spPr>
          <a:xfrm>
            <a:off x="228600" y="1447800"/>
            <a:ext cx="8686800" cy="4343400"/>
          </a:xfrm>
          <a:prstGeom prst="rect">
            <a:avLst/>
          </a:prstGeom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257800" y="647700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ESA/Planck Science team</a:t>
            </a:r>
          </a:p>
        </p:txBody>
      </p:sp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1" i="1" dirty="0">
                <a:solidFill>
                  <a:srgbClr val="FFFFFF"/>
                </a:solidFill>
                <a:latin typeface="Textile" pitchFamily="1" charset="0"/>
                <a:ea typeface="+mj-ea"/>
                <a:cs typeface="+mj-cs"/>
              </a:rPr>
              <a:t>Planck</a:t>
            </a:r>
            <a:endParaRPr lang="en-US" sz="6600" b="1" i="1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27885-E056-0640-8D78-C82999C31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837" y="1333500"/>
            <a:ext cx="6856326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57D-E851-D4E2-3A92-2C9F1560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Primordial non-</a:t>
            </a:r>
            <a:r>
              <a:rPr lang="en-US" dirty="0" err="1"/>
              <a:t>guassianity</a:t>
            </a:r>
            <a:r>
              <a:rPr lang="en-US" dirty="0"/>
              <a:t>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B63CC2-2B2F-E9D9-1ECB-AA57E5CB22C1}"/>
              </a:ext>
            </a:extLst>
          </p:cNvPr>
          <p:cNvSpPr txBox="1">
            <a:spLocks/>
          </p:cNvSpPr>
          <p:nvPr/>
        </p:nvSpPr>
        <p:spPr bwMode="auto">
          <a:xfrm>
            <a:off x="468086" y="1219201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9pPr>
          </a:lstStyle>
          <a:p>
            <a:r>
              <a:rPr lang="en-US" kern="0" dirty="0"/>
              <a:t>a cautionary tale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3FAD4-BE33-B305-C23A-9D0CED93ED8D}"/>
              </a:ext>
            </a:extLst>
          </p:cNvPr>
          <p:cNvSpPr txBox="1"/>
          <p:nvPr/>
        </p:nvSpPr>
        <p:spPr>
          <a:xfrm>
            <a:off x="304800" y="265137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Idea: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55AB0F-2C9A-CE6E-1E2D-DEBAE059904C}"/>
                  </a:ext>
                </a:extLst>
              </p:cNvPr>
              <p:cNvSpPr txBox="1"/>
              <p:nvPr/>
            </p:nvSpPr>
            <p:spPr>
              <a:xfrm>
                <a:off x="304800" y="3297704"/>
                <a:ext cx="8839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sz="3600" dirty="0"/>
                  <a:t> are  NON-Gaussian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55AB0F-2C9A-CE6E-1E2D-DEBAE0599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297704"/>
                <a:ext cx="8839200" cy="646331"/>
              </a:xfrm>
              <a:prstGeom prst="rect">
                <a:avLst/>
              </a:prstGeom>
              <a:blipFill>
                <a:blip r:embed="rId2"/>
                <a:stretch>
                  <a:fillRect l="-287" t="-13462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EBBD33-9354-4322-DFD3-C9E57D3356DD}"/>
                  </a:ext>
                </a:extLst>
              </p:cNvPr>
              <p:cNvSpPr txBox="1"/>
              <p:nvPr/>
            </p:nvSpPr>
            <p:spPr>
              <a:xfrm>
                <a:off x="293914" y="4208273"/>
                <a:ext cx="8839200" cy="772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</m:d>
                    <m:r>
                      <a:rPr lang="en-US" sz="3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/>
                  <a:t>are  NON-Gaussian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EBBD33-9354-4322-DFD3-C9E57D335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14" y="4208273"/>
                <a:ext cx="8839200" cy="772647"/>
              </a:xfrm>
              <a:prstGeom prst="rect">
                <a:avLst/>
              </a:prstGeom>
              <a:blipFill>
                <a:blip r:embed="rId3"/>
                <a:stretch>
                  <a:fillRect l="-861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1274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57D-E851-D4E2-3A92-2C9F1560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Primordial non-</a:t>
            </a:r>
            <a:r>
              <a:rPr lang="en-US" dirty="0" err="1"/>
              <a:t>guassianity</a:t>
            </a:r>
            <a:r>
              <a:rPr lang="en-US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EBBD33-9354-4322-DFD3-C9E57D3356DD}"/>
                  </a:ext>
                </a:extLst>
              </p:cNvPr>
              <p:cNvSpPr txBox="1"/>
              <p:nvPr/>
            </p:nvSpPr>
            <p:spPr>
              <a:xfrm>
                <a:off x="337457" y="2099124"/>
                <a:ext cx="8839200" cy="697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are GRSI: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e>
                        </m:d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(3)</m:t>
                        </m:r>
                      </m:sup>
                    </m:sSup>
                  </m:oMath>
                </a14:m>
                <a:r>
                  <a:rPr lang="en-US" sz="3200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3200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EBBD33-9354-4322-DFD3-C9E57D3356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7" y="2099124"/>
                <a:ext cx="8839200" cy="697179"/>
              </a:xfrm>
              <a:prstGeom prst="rect">
                <a:avLst/>
              </a:prstGeom>
              <a:blipFill>
                <a:blip r:embed="rId2"/>
                <a:stretch>
                  <a:fillRect l="-574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ADA988-2428-DDEE-A0E5-D19AE81B0ED9}"/>
                  </a:ext>
                </a:extLst>
              </p:cNvPr>
              <p:cNvSpPr txBox="1"/>
              <p:nvPr/>
            </p:nvSpPr>
            <p:spPr>
              <a:xfrm>
                <a:off x="-21771" y="1345623"/>
                <a:ext cx="5410200" cy="7131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  <m:acc>
                            <m:accPr>
                              <m:chr m:val="⃗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ADA988-2428-DDEE-A0E5-D19AE81B0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771" y="1345623"/>
                <a:ext cx="5410200" cy="713144"/>
              </a:xfrm>
              <a:prstGeom prst="rect">
                <a:avLst/>
              </a:prstGeom>
              <a:blipFill>
                <a:blip r:embed="rId3"/>
                <a:stretch>
                  <a:fillRect b="-24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41EBF7-0679-F4D7-6083-EEDBE6E8EE1A}"/>
                  </a:ext>
                </a:extLst>
              </p:cNvPr>
              <p:cNvSpPr txBox="1"/>
              <p:nvPr/>
            </p:nvSpPr>
            <p:spPr>
              <a:xfrm>
                <a:off x="293914" y="3458923"/>
                <a:ext cx="8839200" cy="772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</m:d>
                    <m:r>
                      <a:rPr lang="en-US" sz="3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/>
                  <a:t>are  NON-Gaussian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941EBF7-0679-F4D7-6083-EEDBE6E8E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14" y="3458923"/>
                <a:ext cx="8839200" cy="772647"/>
              </a:xfrm>
              <a:prstGeom prst="rect">
                <a:avLst/>
              </a:prstGeom>
              <a:blipFill>
                <a:blip r:embed="rId4"/>
                <a:stretch>
                  <a:fillRect l="-861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1B946F-E0BE-1C3B-9176-F517773152E2}"/>
                  </a:ext>
                </a:extLst>
              </p:cNvPr>
              <p:cNvSpPr txBox="1"/>
              <p:nvPr/>
            </p:nvSpPr>
            <p:spPr>
              <a:xfrm>
                <a:off x="876300" y="4495800"/>
                <a:ext cx="7391399" cy="6803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600" dirty="0"/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1B946F-E0BE-1C3B-9176-F51777315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" y="4495800"/>
                <a:ext cx="7391399" cy="680314"/>
              </a:xfrm>
              <a:prstGeom prst="rect">
                <a:avLst/>
              </a:prstGeom>
              <a:blipFill>
                <a:blip r:embed="rId5"/>
                <a:stretch>
                  <a:fillRect t="-9259" r="-344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E37C635-4148-1ECE-C405-5C23E857B321}"/>
              </a:ext>
            </a:extLst>
          </p:cNvPr>
          <p:cNvSpPr txBox="1"/>
          <p:nvPr/>
        </p:nvSpPr>
        <p:spPr>
          <a:xfrm>
            <a:off x="293914" y="2919731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Odd n-point functions vanish, even ones are functions of P(k)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274A18-C02C-1326-B142-EF4096572668}"/>
                  </a:ext>
                </a:extLst>
              </p:cNvPr>
              <p:cNvSpPr txBox="1"/>
              <p:nvPr/>
            </p:nvSpPr>
            <p:spPr>
              <a:xfrm>
                <a:off x="762000" y="5512377"/>
                <a:ext cx="6711042" cy="5162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/>
                  <a:t>) is a complicated object!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274A18-C02C-1326-B142-EF4096572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512377"/>
                <a:ext cx="6711042" cy="516232"/>
              </a:xfrm>
              <a:prstGeom prst="rect">
                <a:avLst/>
              </a:prstGeom>
              <a:blipFill>
                <a:blip r:embed="rId6"/>
                <a:stretch>
                  <a:fillRect l="-189" b="-2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7755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57D-E851-D4E2-3A92-2C9F1560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Primordial non-</a:t>
            </a:r>
            <a:r>
              <a:rPr lang="en-US" dirty="0" err="1"/>
              <a:t>guassianity</a:t>
            </a:r>
            <a:r>
              <a:rPr lang="en-US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274A18-C02C-1326-B142-EF4096572668}"/>
                  </a:ext>
                </a:extLst>
              </p:cNvPr>
              <p:cNvSpPr txBox="1"/>
              <p:nvPr/>
            </p:nvSpPr>
            <p:spPr>
              <a:xfrm>
                <a:off x="489857" y="1428524"/>
                <a:ext cx="7696200" cy="6576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/>
                  <a:t>) is a complicated object!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274A18-C02C-1326-B142-EF4096572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57" y="1428524"/>
                <a:ext cx="7696200" cy="657681"/>
              </a:xfrm>
              <a:prstGeom prst="rect">
                <a:avLst/>
              </a:prstGeom>
              <a:blipFill>
                <a:blip r:embed="rId2"/>
                <a:stretch>
                  <a:fillRect l="-494" b="-28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39CA6A-C3E9-6EDE-C0C8-3F80C68647EE}"/>
                  </a:ext>
                </a:extLst>
              </p:cNvPr>
              <p:cNvSpPr txBox="1"/>
              <p:nvPr/>
            </p:nvSpPr>
            <p:spPr>
              <a:xfrm>
                <a:off x="348342" y="2112811"/>
                <a:ext cx="8719457" cy="2207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/>
                  <a:t>Simpler special cases, </a:t>
                </a:r>
              </a:p>
              <a:p>
                <a:r>
                  <a:rPr lang="en-US" sz="3200" dirty="0"/>
                  <a:t>b/c statistical homogeneity =&gt;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/>
                  <a:t> form a triangle</a:t>
                </a:r>
              </a:p>
              <a:p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20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nor/>
                      </m:rPr>
                      <a:rPr lang="en-US" sz="3200" dirty="0"/>
                      <m:t>, 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US" sz="3200" dirty="0"/>
                      <m:t>, 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m:rPr>
                        <m:nor/>
                      </m:rPr>
                      <a:rPr lang="en-US" sz="3200" dirty="0"/>
                      <m:t>)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sSup>
                      <m:sSup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p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m:rPr>
                        <m:nor/>
                      </m:rPr>
                      <a:rPr lang="en-US" sz="3200" dirty="0"/>
                      <m:t>)</m:t>
                    </m:r>
                  </m:oMath>
                </a14:m>
                <a:r>
                  <a:rPr lang="en-US" sz="3200" dirty="0"/>
                  <a:t> </a:t>
                </a:r>
              </a:p>
              <a:p>
                <a:r>
                  <a:rPr lang="en-US" sz="3200" dirty="0"/>
                  <a:t>So, e.g.: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39CA6A-C3E9-6EDE-C0C8-3F80C6864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42" y="2112811"/>
                <a:ext cx="8719457" cy="2207912"/>
              </a:xfrm>
              <a:prstGeom prst="rect">
                <a:avLst/>
              </a:prstGeom>
              <a:blipFill>
                <a:blip r:embed="rId3"/>
                <a:stretch>
                  <a:fillRect l="-1747" t="-3429" r="-1601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518310-C336-2629-7EE8-1C351C4E6310}"/>
                  </a:ext>
                </a:extLst>
              </p:cNvPr>
              <p:cNvSpPr txBox="1"/>
              <p:nvPr/>
            </p:nvSpPr>
            <p:spPr>
              <a:xfrm>
                <a:off x="0" y="4404072"/>
                <a:ext cx="8915400" cy="1707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𝑒𝑞𝑢𝑖𝑙</m:t>
                          </m:r>
                        </m:sup>
                      </m:sSup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2000" dirty="0"/>
                        <m:t>)</m:t>
                      </m:r>
                      <m:r>
                        <m:rPr>
                          <m:nor/>
                        </m:rPr>
                        <a:rPr lang="en-US" sz="2000" b="0" i="0" dirty="0" smtClean="0"/>
                        <m:t>=6</m:t>
                      </m:r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𝑁𝐿</m:t>
                          </m:r>
                        </m:sub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𝑒𝑞𝑢𝑖𝑙</m:t>
                          </m:r>
                        </m:sup>
                      </m:sSubSup>
                      <m:d>
                        <m:dPr>
                          <m:begChr m:val="{"/>
                          <m:endChr m:val="}"/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4−</m:t>
                                  </m:r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4−</m:t>
                                  </m:r>
                                  <m:sSub>
                                    <m:sSub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sup>
                              </m:sSubSup>
                            </m:den>
                          </m:f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12→23</m:t>
                              </m:r>
                            </m:e>
                          </m:d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23→31</m:t>
                              </m:r>
                            </m:e>
                          </m:d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4−</m:t>
                                  </m:r>
                                  <m:sSub>
                                    <m:sSub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4−</m:t>
                                  </m:r>
                                  <m:sSub>
                                    <m:sSub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  <m:sup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4−</m:t>
                                  </m:r>
                                  <m:sSub>
                                    <m:sSub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sup>
                              </m:sSubSup>
                            </m:den>
                          </m:f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4−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)/3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2(</m:t>
                                      </m:r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4−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</a:rPr>
                                        <m:t>)/3</m:t>
                                      </m:r>
                                    </m:sup>
                                  </m:sSubSup>
                                  <m:sSubSup>
                                    <m:sSubSup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  <m:sup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</a:rPr>
                                        <m:t>4−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sup>
                                  </m:sSubSup>
                                </m:den>
                              </m:f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+5 </m:t>
                              </m:r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𝑝𝑒𝑟𝑚𝑠</m:t>
                              </m:r>
                            </m:e>
                          </m:d>
                        </m:e>
                      </m:d>
                      <m:r>
                        <m:rPr>
                          <m:nor/>
                        </m:rPr>
                        <a:rPr lang="en-US" sz="2000" b="0" i="0" dirty="0" smtClean="0"/>
                        <m:t> 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518310-C336-2629-7EE8-1C351C4E6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04072"/>
                <a:ext cx="8915400" cy="1707455"/>
              </a:xfrm>
              <a:prstGeom prst="rect">
                <a:avLst/>
              </a:prstGeom>
              <a:blipFill>
                <a:blip r:embed="rId4"/>
                <a:stretch>
                  <a:fillRect t="-103676" b="-147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38123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57D-E851-D4E2-3A92-2C9F15609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Primordial non-</a:t>
            </a:r>
            <a:r>
              <a:rPr lang="en-US" dirty="0" err="1"/>
              <a:t>guassianity</a:t>
            </a:r>
            <a:r>
              <a:rPr lang="en-US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1DF2EC-1A20-FABD-2A43-2BF3C3CAF7C7}"/>
                  </a:ext>
                </a:extLst>
              </p:cNvPr>
              <p:cNvSpPr txBox="1"/>
              <p:nvPr/>
            </p:nvSpPr>
            <p:spPr>
              <a:xfrm>
                <a:off x="336332" y="2315226"/>
                <a:ext cx="5678799" cy="5609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⟨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p>
                    </m:sSubSup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p>
                    </m:sSubSup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p>
                        </m:sSup>
                      </m:e>
                      <m:sub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⟩=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𝓖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′′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ℓ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sup>
                    </m:sSubSup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ℓ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𝑋𝑌𝑍</m:t>
                        </m:r>
                      </m:sup>
                    </m:sSub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1DF2EC-1A20-FABD-2A43-2BF3C3CAF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32" y="2315226"/>
                <a:ext cx="5678799" cy="560923"/>
              </a:xfrm>
              <a:prstGeom prst="rect">
                <a:avLst/>
              </a:prstGeom>
              <a:blipFill>
                <a:blip r:embed="rId3"/>
                <a:stretch>
                  <a:fillRect l="-2902" t="-4444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75FA189-78B5-6785-AF6B-885DC8D093B0}"/>
              </a:ext>
            </a:extLst>
          </p:cNvPr>
          <p:cNvSpPr txBox="1"/>
          <p:nvPr/>
        </p:nvSpPr>
        <p:spPr>
          <a:xfrm>
            <a:off x="152400" y="173589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statistical isotropy =&gt;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6A2A53-3577-4F6A-A5CB-C85538EAD038}"/>
              </a:ext>
            </a:extLst>
          </p:cNvPr>
          <p:cNvSpPr txBox="1"/>
          <p:nvPr/>
        </p:nvSpPr>
        <p:spPr>
          <a:xfrm>
            <a:off x="6477000" y="2386725"/>
            <a:ext cx="2819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XYZ=TTT,TTE,TEE,</a:t>
            </a:r>
          </a:p>
          <a:p>
            <a:r>
              <a:rPr lang="en-US" sz="1600" dirty="0"/>
              <a:t>         EEE,TBB,EBB</a:t>
            </a: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58B9D7F0-BB1B-87F2-4E61-3E5D8B2F1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827" y="4318236"/>
            <a:ext cx="5290346" cy="2011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53EE4A-9502-3C63-C202-87FFD0FEE1B2}"/>
              </a:ext>
            </a:extLst>
          </p:cNvPr>
          <p:cNvSpPr txBox="1"/>
          <p:nvPr/>
        </p:nvSpPr>
        <p:spPr>
          <a:xfrm>
            <a:off x="0" y="6395521"/>
            <a:ext cx="4724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+mn-lt"/>
              </a:rPr>
              <a:t>Diagonal covariance approximation, given SI </a:t>
            </a:r>
            <a:endParaRPr 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5C6B30-1BDE-905E-8F34-5CFDCE3B6397}"/>
                  </a:ext>
                </a:extLst>
              </p:cNvPr>
              <p:cNvSpPr txBox="1"/>
              <p:nvPr/>
            </p:nvSpPr>
            <p:spPr>
              <a:xfrm>
                <a:off x="336332" y="3111480"/>
                <a:ext cx="6722546" cy="5609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𝓖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′′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ℓ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≡∫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</m:d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̂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5C6B30-1BDE-905E-8F34-5CFDCE3B6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32" y="3111480"/>
                <a:ext cx="6722546" cy="560923"/>
              </a:xfrm>
              <a:prstGeom prst="rect">
                <a:avLst/>
              </a:prstGeom>
              <a:blipFill>
                <a:blip r:embed="rId5"/>
                <a:stretch>
                  <a:fillRect l="-2453" t="-2222" r="-2264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E75F9A8-F009-79CE-A489-9946AC101512}"/>
              </a:ext>
            </a:extLst>
          </p:cNvPr>
          <p:cNvSpPr txBox="1"/>
          <p:nvPr/>
        </p:nvSpPr>
        <p:spPr>
          <a:xfrm>
            <a:off x="7091535" y="3255129"/>
            <a:ext cx="19000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Gaunt integral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C94120-22C4-E51F-D937-D5F90803BAF4}"/>
                  </a:ext>
                </a:extLst>
              </p:cNvPr>
              <p:cNvSpPr txBox="1"/>
              <p:nvPr/>
            </p:nvSpPr>
            <p:spPr>
              <a:xfrm>
                <a:off x="76200" y="3764487"/>
                <a:ext cx="28956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Estimators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𝑁𝐿</m:t>
                        </m:r>
                      </m:sub>
                    </m:sSub>
                  </m:oMath>
                </a14:m>
                <a:r>
                  <a:rPr lang="en-US" sz="2400" dirty="0"/>
                  <a:t>: 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6C94120-22C4-E51F-D937-D5F90803B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764487"/>
                <a:ext cx="2895600" cy="461665"/>
              </a:xfrm>
              <a:prstGeom prst="rect">
                <a:avLst/>
              </a:prstGeom>
              <a:blipFill>
                <a:blip r:embed="rId6"/>
                <a:stretch>
                  <a:fillRect l="-3493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3B0ABDC-3090-D3A8-2C14-6580E14A6928}"/>
              </a:ext>
            </a:extLst>
          </p:cNvPr>
          <p:cNvSpPr txBox="1"/>
          <p:nvPr/>
        </p:nvSpPr>
        <p:spPr>
          <a:xfrm>
            <a:off x="4392385" y="6400800"/>
            <a:ext cx="490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Planck 2018 IX Constraints on PNG</a:t>
            </a:r>
          </a:p>
        </p:txBody>
      </p:sp>
    </p:spTree>
    <p:extLst>
      <p:ext uri="{BB962C8B-B14F-4D97-AF65-F5344CB8AC3E}">
        <p14:creationId xmlns:p14="http://schemas.microsoft.com/office/powerpoint/2010/main" val="22633014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579B2-05A5-BAB9-510E-20273FA227DF}"/>
              </a:ext>
            </a:extLst>
          </p:cNvPr>
          <p:cNvSpPr txBox="1"/>
          <p:nvPr/>
        </p:nvSpPr>
        <p:spPr>
          <a:xfrm>
            <a:off x="190500" y="1676400"/>
            <a:ext cx="876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Violation of SI and SH don’t imply </a:t>
            </a:r>
          </a:p>
          <a:p>
            <a:pPr algn="ctr"/>
            <a:r>
              <a:rPr lang="en-US" sz="4400" dirty="0">
                <a:solidFill>
                  <a:srgbClr val="00B0F0"/>
                </a:solidFill>
              </a:rPr>
              <a:t>(or preclude) NG; 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91907-B676-F193-2E64-8654E8B43181}"/>
              </a:ext>
            </a:extLst>
          </p:cNvPr>
          <p:cNvSpPr txBox="1"/>
          <p:nvPr/>
        </p:nvSpPr>
        <p:spPr>
          <a:xfrm>
            <a:off x="362415" y="4801851"/>
            <a:ext cx="876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F0"/>
                </a:solidFill>
              </a:rPr>
              <a:t>but they may make it much harder to measure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01424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38114B-F944-C3ED-100A-14DCD4255E60}"/>
              </a:ext>
            </a:extLst>
          </p:cNvPr>
          <p:cNvSpPr txBox="1"/>
          <p:nvPr/>
        </p:nvSpPr>
        <p:spPr>
          <a:xfrm>
            <a:off x="0" y="282417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All (?) NG statistical results assume SI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EA78E03-551A-DBB0-F762-436E64465B4B}"/>
                  </a:ext>
                </a:extLst>
              </p:cNvPr>
              <p:cNvSpPr txBox="1"/>
              <p:nvPr/>
            </p:nvSpPr>
            <p:spPr>
              <a:xfrm>
                <a:off x="152400" y="1524000"/>
                <a:ext cx="8991600" cy="557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effectLst/>
                    <a:latin typeface="Helvetica Neue" panose="02000503000000020004" pitchFamily="2" charset="0"/>
                  </a:rPr>
                  <a:t>Violation of SI affects the </a:t>
                </a:r>
                <a:r>
                  <a:rPr lang="en-US" sz="2800" dirty="0" err="1">
                    <a:effectLst/>
                    <a:latin typeface="Helvetica Neue" panose="02000503000000020004" pitchFamily="2" charset="0"/>
                  </a:rPr>
                  <a:t>bispectrum</a:t>
                </a:r>
                <a:r>
                  <a:rPr lang="en-US" sz="2800" dirty="0">
                    <a:effectLst/>
                    <a:latin typeface="Helvetica Neue" panose="02000503000000020004" pitchFamily="2" charset="0"/>
                  </a:rPr>
                  <a:t>/</a:t>
                </a:r>
                <a:r>
                  <a:rPr lang="en-US" sz="2800" dirty="0" err="1">
                    <a:effectLst/>
                    <a:latin typeface="Helvetica Neue" panose="02000503000000020004" pitchFamily="2" charset="0"/>
                  </a:rPr>
                  <a:t>f</a:t>
                </a:r>
                <a:r>
                  <a:rPr lang="en-US" sz="2800" baseline="-25000" dirty="0" err="1">
                    <a:effectLst/>
                    <a:latin typeface="Helvetica Neue" panose="02000503000000020004" pitchFamily="2" charset="0"/>
                  </a:rPr>
                  <a:t>NL</a:t>
                </a:r>
                <a:r>
                  <a:rPr lang="en-US" sz="2800" dirty="0">
                    <a:latin typeface="Helvetica Neue" panose="02000503000000020004" pitchFamily="2" charset="0"/>
                  </a:rPr>
                  <a:t>,</a:t>
                </a:r>
                <a:r>
                  <a:rPr lang="en-US" sz="2800" dirty="0">
                    <a:effectLst/>
                    <a:latin typeface="Helvetica Neue" panose="02000503000000020004" pitchFamily="2" charset="0"/>
                  </a:rPr>
                  <a:t> </a:t>
                </a:r>
                <a:r>
                  <a:rPr lang="en-US" sz="2800" dirty="0">
                    <a:latin typeface="Helvetica Neue" panose="02000503000000020004" pitchFamily="2" charset="0"/>
                  </a:rPr>
                  <a:t>a</a:t>
                </a:r>
                <a:r>
                  <a:rPr lang="en-US" sz="2800" dirty="0">
                    <a:effectLst/>
                    <a:latin typeface="Helvetica Neue" panose="02000503000000020004" pitchFamily="2" charset="0"/>
                  </a:rPr>
                  <a:t>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</a:rPr>
                          <m:t>𝑓𝑁𝐿</m:t>
                        </m:r>
                      </m:sub>
                    </m:sSub>
                  </m:oMath>
                </a14:m>
                <a:endParaRPr lang="en-US" sz="2800" dirty="0">
                  <a:effectLst/>
                  <a:latin typeface="Helvetica Neue" panose="02000503000000020004" pitchFamily="2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EA78E03-551A-DBB0-F762-436E64465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24000"/>
                <a:ext cx="8991600" cy="557717"/>
              </a:xfrm>
              <a:prstGeom prst="rect">
                <a:avLst/>
              </a:prstGeom>
              <a:blipFill>
                <a:blip r:embed="rId3"/>
                <a:stretch>
                  <a:fillRect l="-1554" t="-1363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4EEC57F-81F0-F7D6-B447-4FFAC0E9A13F}"/>
              </a:ext>
            </a:extLst>
          </p:cNvPr>
          <p:cNvSpPr txBox="1"/>
          <p:nvPr/>
        </p:nvSpPr>
        <p:spPr>
          <a:xfrm>
            <a:off x="1140278" y="6018971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 Neue" panose="02000503000000020004" pitchFamily="2" charset="0"/>
              </a:rPr>
              <a:t>Q: how would we even estimate </a:t>
            </a:r>
            <a:r>
              <a:rPr lang="en-US" sz="3200" dirty="0" err="1">
                <a:effectLst/>
                <a:latin typeface="Helvetica Neue" panose="02000503000000020004" pitchFamily="2" charset="0"/>
              </a:rPr>
              <a:t>f</a:t>
            </a:r>
            <a:r>
              <a:rPr lang="en-US" sz="3200" baseline="-25000" dirty="0" err="1">
                <a:effectLst/>
                <a:latin typeface="Helvetica Neue" panose="02000503000000020004" pitchFamily="2" charset="0"/>
              </a:rPr>
              <a:t>NL</a:t>
            </a:r>
            <a:r>
              <a:rPr lang="en-US" sz="3200" dirty="0">
                <a:latin typeface="Helvetica Neue" panose="02000503000000020004" pitchFamily="2" charset="0"/>
              </a:rPr>
              <a:t>?!</a:t>
            </a:r>
            <a:endParaRPr lang="en-US" sz="3200" dirty="0">
              <a:effectLst/>
              <a:latin typeface="Helvetica Neue" panose="0200050300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2F7C0C-4FA4-0B6D-FD20-A3CE46940016}"/>
                  </a:ext>
                </a:extLst>
              </p:cNvPr>
              <p:cNvSpPr txBox="1"/>
              <p:nvPr/>
            </p:nvSpPr>
            <p:spPr>
              <a:xfrm>
                <a:off x="1409700" y="2343017"/>
                <a:ext cx="6172200" cy="5609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p>
                      </m:sSubSup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ℓ′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p>
                      </m:sSubSup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p>
                      </m:sSub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&gt; ≠</m:t>
                      </m:r>
                      <m:sSubSup>
                        <m:sSub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𝓖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ℓ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sup>
                      </m:sSubSup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ℓ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sub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𝑋𝑌𝑍</m:t>
                          </m:r>
                        </m:sup>
                      </m:sSubSup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2F7C0C-4FA4-0B6D-FD20-A3CE46940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2343017"/>
                <a:ext cx="6172200" cy="560923"/>
              </a:xfrm>
              <a:prstGeom prst="rect">
                <a:avLst/>
              </a:prstGeom>
              <a:blipFill>
                <a:blip r:embed="rId4"/>
                <a:stretch>
                  <a:fillRect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7C4F5BCB-1807-76D2-88E7-047C65FC7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3136892"/>
            <a:ext cx="4637314" cy="17633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48000F-F34E-20D3-47FB-93888731CDB5}"/>
              </a:ext>
            </a:extLst>
          </p:cNvPr>
          <p:cNvSpPr txBox="1"/>
          <p:nvPr/>
        </p:nvSpPr>
        <p:spPr>
          <a:xfrm>
            <a:off x="2247900" y="50789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NimbusRomNo9L"/>
              </a:rPr>
              <a:t>diagonal covariance approximation, given SI 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E14A98-F125-A283-3639-A8AF97BD99AA}"/>
              </a:ext>
            </a:extLst>
          </p:cNvPr>
          <p:cNvCxnSpPr>
            <a:cxnSpLocks/>
          </p:cNvCxnSpPr>
          <p:nvPr/>
        </p:nvCxnSpPr>
        <p:spPr bwMode="auto">
          <a:xfrm>
            <a:off x="152400" y="3099474"/>
            <a:ext cx="8988878" cy="254913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865FD6-F346-1525-DAD1-36ED164DB9D5}"/>
              </a:ext>
            </a:extLst>
          </p:cNvPr>
          <p:cNvCxnSpPr>
            <a:cxnSpLocks/>
          </p:cNvCxnSpPr>
          <p:nvPr/>
        </p:nvCxnSpPr>
        <p:spPr bwMode="auto">
          <a:xfrm flipV="1">
            <a:off x="-24494" y="3038812"/>
            <a:ext cx="9016094" cy="271973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402333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01F76A-932E-13D6-4D55-9DC542336B60}"/>
                  </a:ext>
                </a:extLst>
              </p:cNvPr>
              <p:cNvSpPr txBox="1"/>
              <p:nvPr/>
            </p:nvSpPr>
            <p:spPr>
              <a:xfrm>
                <a:off x="723900" y="2514600"/>
                <a:ext cx="7696200" cy="25862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ℓ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ℓ′′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&gt; ≠0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implies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NG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distribution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for</m:t>
                    </m:r>
                  </m:oMath>
                </a14:m>
                <a:r>
                  <a:rPr lang="en-US" sz="2800" b="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ℓ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sz="280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but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how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do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you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construct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summary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statistic</m:t>
                      </m:r>
                    </m:oMath>
                  </m:oMathPara>
                </a14:m>
                <a:endParaRPr lang="en-US" sz="2800" b="0" i="0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en-US" sz="2800" b="0" dirty="0"/>
                  <a:t>and an estimator if</a:t>
                </a:r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ℓ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&gt;≠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ℓℓ′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2800" b="0" i="0" dirty="0">
                    <a:latin typeface="Cambria Math" panose="02040503050406030204" pitchFamily="18" charset="0"/>
                  </a:rPr>
                  <a:t> ?</a:t>
                </a:r>
              </a:p>
              <a:p>
                <a:pPr algn="ctr"/>
                <a:r>
                  <a:rPr lang="en-US" sz="2800" dirty="0"/>
                  <a:t>And 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&gt;≠&lt;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800" b="0" i="0" dirty="0">
                    <a:latin typeface="Cambria Math" panose="02040503050406030204" pitchFamily="18" charset="0"/>
                  </a:rPr>
                  <a:t> </a:t>
                </a:r>
                <a:r>
                  <a:rPr lang="en-US" sz="2800" b="0" i="0" baseline="-25000" dirty="0">
                    <a:latin typeface="Cambria Math" panose="02040503050406030204" pitchFamily="18" charset="0"/>
                  </a:rPr>
                  <a:t>SI </a:t>
                </a:r>
                <a:r>
                  <a:rPr lang="en-US" sz="2800" b="0" i="0" dirty="0">
                    <a:latin typeface="Cambria Math" panose="020405030504060302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01F76A-932E-13D6-4D55-9DC54233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" y="2514600"/>
                <a:ext cx="7696200" cy="2586285"/>
              </a:xfrm>
              <a:prstGeom prst="rect">
                <a:avLst/>
              </a:prstGeom>
              <a:blipFill>
                <a:blip r:embed="rId2"/>
                <a:stretch>
                  <a:fillRect t="-1961"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37703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Text Box 15"/>
          <p:cNvSpPr txBox="1">
            <a:spLocks noChangeArrowheads="1"/>
          </p:cNvSpPr>
          <p:nvPr/>
        </p:nvSpPr>
        <p:spPr bwMode="auto">
          <a:xfrm>
            <a:off x="136525" y="3209248"/>
            <a:ext cx="8550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ym typeface="Symbol" pitchFamily="-109" charset="2"/>
              </a:rPr>
              <a:t>&lt; a</a:t>
            </a:r>
            <a:r>
              <a:rPr lang="en-US" sz="3200" b="1" baseline="-25000" dirty="0">
                <a:latin typeface="Brush Script MT" pitchFamily="-109" charset="0"/>
              </a:rPr>
              <a:t>l </a:t>
            </a:r>
            <a:r>
              <a:rPr lang="en-US" sz="2800" b="1" baseline="-25000" dirty="0">
                <a:sym typeface="Symbol" pitchFamily="-109" charset="2"/>
              </a:rPr>
              <a:t>m </a:t>
            </a:r>
            <a:r>
              <a:rPr lang="en-US" sz="2800" b="1" dirty="0">
                <a:sym typeface="Symbol" pitchFamily="-109" charset="2"/>
              </a:rPr>
              <a:t>a*</a:t>
            </a:r>
            <a:r>
              <a:rPr lang="en-US" sz="3200" b="1" baseline="-25000" dirty="0">
                <a:latin typeface="Brush Script MT" pitchFamily="-109" charset="0"/>
              </a:rPr>
              <a:t>l’ </a:t>
            </a:r>
            <a:r>
              <a:rPr lang="en-US" sz="2800" b="1" baseline="-25000" dirty="0">
                <a:sym typeface="Symbol" pitchFamily="-109" charset="2"/>
              </a:rPr>
              <a:t>m’</a:t>
            </a:r>
            <a:r>
              <a:rPr lang="en-US" sz="2800" b="1" dirty="0">
                <a:sym typeface="Symbol" pitchFamily="-109" charset="2"/>
              </a:rPr>
              <a:t>&gt; </a:t>
            </a:r>
            <a:r>
              <a:rPr lang="en-US" sz="3600" b="1" dirty="0">
                <a:sym typeface="Symbol" pitchFamily="-109" charset="2"/>
              </a:rPr>
              <a:t>= ?</a:t>
            </a:r>
            <a:endParaRPr lang="en-US" sz="3600" i="1" baseline="-25000" dirty="0">
              <a:solidFill>
                <a:schemeClr val="accent3">
                  <a:lumMod val="60000"/>
                  <a:lumOff val="40000"/>
                </a:schemeClr>
              </a:solidFill>
              <a:latin typeface="Brush Script MT" pitchFamily="-10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B3DA6F-406C-89FF-FDE4-65A74557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2362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If SI is false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then how is the information on PNG to be extracted 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Box 15">
            <a:extLst>
              <a:ext uri="{FF2B5EF4-FFF2-40B4-BE49-F238E27FC236}">
                <a16:creationId xmlns:a16="http://schemas.microsoft.com/office/drawing/2014/main" id="{2D7080C2-EFF1-EBC3-3AB7-9FF8DF97D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2" y="4114800"/>
            <a:ext cx="8550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ym typeface="Symbol" pitchFamily="-109" charset="2"/>
              </a:rPr>
              <a:t>&lt; a</a:t>
            </a:r>
            <a:r>
              <a:rPr lang="en-US" sz="3200" b="1" baseline="-25000" dirty="0">
                <a:latin typeface="Brush Script MT" pitchFamily="-109" charset="0"/>
              </a:rPr>
              <a:t>l </a:t>
            </a:r>
            <a:r>
              <a:rPr lang="en-US" sz="2800" b="1" baseline="-25000" dirty="0">
                <a:sym typeface="Symbol" pitchFamily="-109" charset="2"/>
              </a:rPr>
              <a:t>m </a:t>
            </a:r>
            <a:r>
              <a:rPr lang="en-US" sz="2800" b="1" dirty="0">
                <a:sym typeface="Symbol" pitchFamily="-109" charset="2"/>
              </a:rPr>
              <a:t>a</a:t>
            </a:r>
            <a:r>
              <a:rPr lang="en-US" sz="3200" b="1" baseline="-25000" dirty="0">
                <a:latin typeface="Brush Script MT" pitchFamily="-109" charset="0"/>
              </a:rPr>
              <a:t>l’ </a:t>
            </a:r>
            <a:r>
              <a:rPr lang="en-US" sz="2800" b="1" baseline="-25000" dirty="0">
                <a:sym typeface="Symbol" pitchFamily="-109" charset="2"/>
              </a:rPr>
              <a:t>m’ </a:t>
            </a:r>
            <a:r>
              <a:rPr lang="en-US" sz="2800" b="1" dirty="0">
                <a:sym typeface="Symbol" pitchFamily="-109" charset="2"/>
              </a:rPr>
              <a:t>a</a:t>
            </a:r>
            <a:r>
              <a:rPr lang="en-US" sz="3200" b="1" baseline="-25000" dirty="0">
                <a:latin typeface="Brush Script MT" pitchFamily="-109" charset="0"/>
              </a:rPr>
              <a:t>l’’ </a:t>
            </a:r>
            <a:r>
              <a:rPr lang="en-US" sz="2800" b="1" baseline="-25000" dirty="0">
                <a:sym typeface="Symbol" pitchFamily="-109" charset="2"/>
              </a:rPr>
              <a:t>m’’</a:t>
            </a:r>
            <a:r>
              <a:rPr lang="en-US" sz="2800" b="1" dirty="0">
                <a:sym typeface="Symbol" pitchFamily="-109" charset="2"/>
              </a:rPr>
              <a:t>&gt; = ? </a:t>
            </a:r>
            <a:endParaRPr lang="en-US" sz="3600" i="1" baseline="-25000" dirty="0">
              <a:solidFill>
                <a:schemeClr val="accent3">
                  <a:lumMod val="60000"/>
                  <a:lumOff val="40000"/>
                </a:schemeClr>
              </a:solidFill>
              <a:latin typeface="Brush Script MT" pitchFamily="-109" charset="0"/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5BEE93E1-A7BE-9779-01FD-2D241F852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013" y="4876800"/>
            <a:ext cx="85502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ym typeface="Symbol" pitchFamily="-109" charset="2"/>
              </a:rPr>
              <a:t>&lt; a</a:t>
            </a:r>
            <a:r>
              <a:rPr lang="en-US" sz="3200" b="1" baseline="-25000" dirty="0">
                <a:latin typeface="Brush Script MT" pitchFamily="-109" charset="0"/>
              </a:rPr>
              <a:t>l </a:t>
            </a:r>
            <a:r>
              <a:rPr lang="en-US" sz="2800" b="1" baseline="-25000" dirty="0">
                <a:sym typeface="Symbol" pitchFamily="-109" charset="2"/>
              </a:rPr>
              <a:t>m </a:t>
            </a:r>
            <a:r>
              <a:rPr lang="en-US" sz="2800" b="1" dirty="0">
                <a:sym typeface="Symbol" pitchFamily="-109" charset="2"/>
              </a:rPr>
              <a:t>a</a:t>
            </a:r>
            <a:r>
              <a:rPr lang="en-US" sz="3200" b="1" baseline="-25000" dirty="0">
                <a:latin typeface="Brush Script MT" pitchFamily="-109" charset="0"/>
              </a:rPr>
              <a:t>l’ </a:t>
            </a:r>
            <a:r>
              <a:rPr lang="en-US" sz="2800" b="1" baseline="-25000" dirty="0">
                <a:sym typeface="Symbol" pitchFamily="-109" charset="2"/>
              </a:rPr>
              <a:t>m’ </a:t>
            </a:r>
            <a:r>
              <a:rPr lang="en-US" sz="2800" b="1" dirty="0">
                <a:sym typeface="Symbol" pitchFamily="-109" charset="2"/>
              </a:rPr>
              <a:t>a</a:t>
            </a:r>
            <a:r>
              <a:rPr lang="en-US" sz="3200" b="1" baseline="-25000" dirty="0">
                <a:latin typeface="Brush Script MT" pitchFamily="-109" charset="0"/>
              </a:rPr>
              <a:t>l’’ </a:t>
            </a:r>
            <a:r>
              <a:rPr lang="en-US" sz="2800" b="1" baseline="-25000" dirty="0">
                <a:sym typeface="Symbol" pitchFamily="-109" charset="2"/>
              </a:rPr>
              <a:t>m’’ </a:t>
            </a:r>
            <a:r>
              <a:rPr lang="en-US" sz="2800" b="1" dirty="0">
                <a:sym typeface="Symbol" pitchFamily="-109" charset="2"/>
              </a:rPr>
              <a:t>a</a:t>
            </a:r>
            <a:r>
              <a:rPr lang="en-US" sz="3200" b="1" baseline="-25000" dirty="0">
                <a:latin typeface="Brush Script MT" pitchFamily="-109" charset="0"/>
              </a:rPr>
              <a:t>l’’’ </a:t>
            </a:r>
            <a:r>
              <a:rPr lang="en-US" sz="2800" b="1" baseline="-25000" dirty="0">
                <a:sym typeface="Symbol" pitchFamily="-109" charset="2"/>
              </a:rPr>
              <a:t>m’’’</a:t>
            </a:r>
            <a:r>
              <a:rPr lang="en-US" sz="2800" b="1" dirty="0">
                <a:sym typeface="Symbol" pitchFamily="-109" charset="2"/>
              </a:rPr>
              <a:t>&gt; = ?</a:t>
            </a:r>
            <a:endParaRPr lang="en-US" sz="3600" i="1" baseline="-25000" dirty="0">
              <a:solidFill>
                <a:schemeClr val="accent3">
                  <a:lumMod val="60000"/>
                  <a:lumOff val="40000"/>
                </a:schemeClr>
              </a:solidFill>
              <a:latin typeface="Brush Script MT" pitchFamily="-10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6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139825"/>
          </a:xfrm>
        </p:spPr>
        <p:txBody>
          <a:bodyPr/>
          <a:lstStyle/>
          <a:p>
            <a:r>
              <a:rPr lang="en-US" sz="4800" dirty="0">
                <a:solidFill>
                  <a:srgbClr val="00B0F0"/>
                </a:solidFill>
              </a:rPr>
              <a:t>With so many anomalies,</a:t>
            </a:r>
            <a:br>
              <a:rPr lang="en-US" sz="4800" dirty="0">
                <a:solidFill>
                  <a:srgbClr val="00B0F0"/>
                </a:solidFill>
              </a:rPr>
            </a:br>
            <a:r>
              <a:rPr lang="en-US" sz="4800" dirty="0">
                <a:solidFill>
                  <a:srgbClr val="00B0F0"/>
                </a:solidFill>
              </a:rPr>
              <a:t>what do we do?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203886-7D6C-6715-E536-B0F7EA3AFD9D}"/>
              </a:ext>
            </a:extLst>
          </p:cNvPr>
          <p:cNvSpPr txBox="1"/>
          <p:nvPr/>
        </p:nvSpPr>
        <p:spPr>
          <a:xfrm>
            <a:off x="1143000" y="48006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preparation:  Large-angle anomalies of the CMB and the evidence against statistical isotropy, Physics Reports</a:t>
            </a:r>
          </a:p>
        </p:txBody>
      </p:sp>
    </p:spTree>
    <p:extLst>
      <p:ext uri="{BB962C8B-B14F-4D97-AF65-F5344CB8AC3E}">
        <p14:creationId xmlns:p14="http://schemas.microsoft.com/office/powerpoint/2010/main" val="13462233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  <a:ea typeface="+mj-ea"/>
                <a:cs typeface="+mj-cs"/>
              </a:rPr>
              <a:t>Making Progress</a:t>
            </a:r>
          </a:p>
        </p:txBody>
      </p:sp>
      <p:sp>
        <p:nvSpPr>
          <p:cNvPr id="159747" name="TextBox 5"/>
          <p:cNvSpPr txBox="1">
            <a:spLocks noChangeArrowheads="1"/>
          </p:cNvSpPr>
          <p:nvPr/>
        </p:nvSpPr>
        <p:spPr bwMode="auto">
          <a:xfrm>
            <a:off x="152400" y="1752600"/>
            <a:ext cx="838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FFFFFF"/>
                </a:solidFill>
              </a:rPr>
              <a:t>Find a fundamental physics model, make testable predictions.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200" y="4171652"/>
            <a:ext cx="7696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28600" y="5029200"/>
            <a:ext cx="7696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200" dirty="0">
                <a:solidFill>
                  <a:srgbClr val="FFFFFF"/>
                </a:solidFill>
              </a:rPr>
              <a:t>Continue to test the “fluke hypothesis.” 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28600" y="3189982"/>
            <a:ext cx="838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3200">
                <a:solidFill>
                  <a:srgbClr val="FFFFFF"/>
                </a:solidFill>
              </a:rPr>
              <a:t>Make reasonable phenomenological extrapolations and test them. 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E18A22ED-7994-9741-AC0E-137990DC5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700" y="5650419"/>
            <a:ext cx="6172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i.e. test LCDM!</a:t>
            </a:r>
          </a:p>
        </p:txBody>
      </p:sp>
    </p:spTree>
    <p:extLst>
      <p:ext uri="{BB962C8B-B14F-4D97-AF65-F5344CB8AC3E}">
        <p14:creationId xmlns:p14="http://schemas.microsoft.com/office/powerpoint/2010/main" val="354046388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7813"/>
            <a:ext cx="8686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i="1">
                <a:solidFill>
                  <a:srgbClr val="FFFFFF"/>
                </a:solidFill>
                <a:latin typeface="Textile" pitchFamily="1" charset="0"/>
                <a:ea typeface="+mj-ea"/>
                <a:cs typeface="+mj-cs"/>
              </a:rPr>
              <a:t>Angular Power Spectrum</a:t>
            </a:r>
            <a:endParaRPr lang="en-US" sz="4800" b="1" i="1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30727" name="Text Box 12"/>
          <p:cNvSpPr txBox="1">
            <a:spLocks noChangeAspect="1" noChangeArrowheads="1"/>
          </p:cNvSpPr>
          <p:nvPr/>
        </p:nvSpPr>
        <p:spPr bwMode="auto">
          <a:xfrm>
            <a:off x="1752600" y="2971800"/>
            <a:ext cx="5622925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FFFFFF"/>
                </a:solidFill>
                <a:sym typeface="Symbol" pitchFamily="-109" charset="2"/>
              </a:rPr>
              <a:t>T = </a:t>
            </a:r>
            <a:r>
              <a:rPr lang="en-US" sz="5400" i="1" baseline="-25000">
                <a:solidFill>
                  <a:srgbClr val="FFFFFF"/>
                </a:solidFill>
                <a:latin typeface="Brush Script MT" pitchFamily="-109" charset="0"/>
              </a:rPr>
              <a:t>l </a:t>
            </a:r>
            <a:r>
              <a:rPr lang="en-US" sz="4400" baseline="-25000">
                <a:solidFill>
                  <a:srgbClr val="FFFFFF"/>
                </a:solidFill>
                <a:sym typeface="Symbol" pitchFamily="-109" charset="2"/>
              </a:rPr>
              <a:t>m</a:t>
            </a:r>
            <a:r>
              <a:rPr lang="en-US" sz="4400">
                <a:solidFill>
                  <a:srgbClr val="FFFFFF"/>
                </a:solidFill>
                <a:sym typeface="Symbol" pitchFamily="-109" charset="2"/>
              </a:rPr>
              <a:t>a</a:t>
            </a:r>
            <a:r>
              <a:rPr lang="en-US" sz="5400" i="1" baseline="-25000">
                <a:solidFill>
                  <a:srgbClr val="FFFFFF"/>
                </a:solidFill>
                <a:latin typeface="Brush Script MT" pitchFamily="-109" charset="0"/>
              </a:rPr>
              <a:t>l </a:t>
            </a:r>
            <a:r>
              <a:rPr lang="en-US" sz="4400" baseline="-25000">
                <a:solidFill>
                  <a:srgbClr val="FFFFFF"/>
                </a:solidFill>
                <a:sym typeface="Symbol" pitchFamily="-109" charset="2"/>
              </a:rPr>
              <a:t>m </a:t>
            </a:r>
            <a:r>
              <a:rPr lang="en-US" sz="4400" err="1">
                <a:solidFill>
                  <a:srgbClr val="FFFFFF"/>
                </a:solidFill>
                <a:sym typeface="Symbol" pitchFamily="-109" charset="2"/>
              </a:rPr>
              <a:t>Y</a:t>
            </a:r>
            <a:r>
              <a:rPr lang="en-US" sz="5400" i="1" baseline="-25000" err="1">
                <a:solidFill>
                  <a:srgbClr val="FFFFFF"/>
                </a:solidFill>
                <a:latin typeface="Brush Script MT" pitchFamily="-109" charset="0"/>
              </a:rPr>
              <a:t>l</a:t>
            </a:r>
            <a:r>
              <a:rPr lang="en-US" sz="5400" i="1" baseline="-25000">
                <a:solidFill>
                  <a:srgbClr val="FFFFFF"/>
                </a:solidFill>
                <a:latin typeface="Brush Script MT" pitchFamily="-109" charset="0"/>
              </a:rPr>
              <a:t> </a:t>
            </a:r>
            <a:r>
              <a:rPr lang="en-US" sz="4400" baseline="-25000">
                <a:solidFill>
                  <a:srgbClr val="FFFFFF"/>
                </a:solidFill>
                <a:sym typeface="Symbol" pitchFamily="-109" charset="2"/>
              </a:rPr>
              <a:t>m</a:t>
            </a:r>
            <a:r>
              <a:rPr lang="en-US" sz="4400">
                <a:solidFill>
                  <a:srgbClr val="FFFFFF"/>
                </a:solidFill>
                <a:sym typeface="Symbol" pitchFamily="-109" charset="2"/>
              </a:rPr>
              <a:t>(,)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Testing the fluke hypothesis</a:t>
            </a:r>
            <a:endParaRPr lang="en-US" sz="4000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41971" y="2209800"/>
            <a:ext cx="838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Philosophy: assume LCDM is correct, predict how measured anomalies affect predictions for other observables, test them.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ACB04CD-FF10-AD38-5B25-1D0C3D126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71" y="4495800"/>
            <a:ext cx="838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Note:  </a:t>
            </a:r>
          </a:p>
          <a:p>
            <a:r>
              <a:rPr lang="en-US" sz="3200" dirty="0">
                <a:solidFill>
                  <a:srgbClr val="FFFFFF"/>
                </a:solidFill>
              </a:rPr>
              <a:t>this is a fundamentally frequentist approach.  </a:t>
            </a:r>
          </a:p>
        </p:txBody>
      </p:sp>
    </p:spTree>
    <p:extLst>
      <p:ext uri="{BB962C8B-B14F-4D97-AF65-F5344CB8AC3E}">
        <p14:creationId xmlns:p14="http://schemas.microsoft.com/office/powerpoint/2010/main" val="27369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906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00B0F0"/>
                </a:solidFill>
                <a:ea typeface="+mj-ea"/>
                <a:cs typeface="+mj-cs"/>
              </a:rPr>
              <a:t>Phenomenological extrapolations</a:t>
            </a:r>
          </a:p>
        </p:txBody>
      </p:sp>
      <p:sp>
        <p:nvSpPr>
          <p:cNvPr id="159747" name="TextBox 5"/>
          <p:cNvSpPr txBox="1">
            <a:spLocks noChangeArrowheads="1"/>
          </p:cNvSpPr>
          <p:nvPr/>
        </p:nvSpPr>
        <p:spPr bwMode="auto">
          <a:xfrm>
            <a:off x="190500" y="2339297"/>
            <a:ext cx="8724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Philosophy: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3581400"/>
            <a:ext cx="7696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FAA84265-A756-12DB-9110-8B942BAC5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4614502"/>
            <a:ext cx="8724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2. Assume each anomaly is “physical” and guess what that implies for other observables 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186C0895-9B6B-07AE-6613-D0DCAE5F0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3133074"/>
            <a:ext cx="87249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1. Assume statistical isotropy is violated, identify generic predictions</a:t>
            </a:r>
          </a:p>
        </p:txBody>
      </p:sp>
    </p:spTree>
    <p:extLst>
      <p:ext uri="{BB962C8B-B14F-4D97-AF65-F5344CB8AC3E}">
        <p14:creationId xmlns:p14="http://schemas.microsoft.com/office/powerpoint/2010/main" val="6127784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/>
      <p:bldP spid="6" grpId="0"/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6002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Testing the fluke hypothesis</a:t>
            </a:r>
            <a:endParaRPr lang="en-US" sz="4000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297180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  <a:ea typeface="+mj-ea"/>
                <a:cs typeface="+mj-cs"/>
              </a:rPr>
              <a:t>Phenomenological extrapolations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46482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9pPr>
          </a:lstStyle>
          <a:p>
            <a:pPr eaLnBrk="1" hangingPunct="1">
              <a:defRPr/>
            </a:pPr>
            <a:r>
              <a:rPr lang="en-US" sz="48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go hand in hand</a:t>
            </a:r>
            <a:endParaRPr lang="en-US" sz="4000" dirty="0">
              <a:solidFill>
                <a:srgbClr val="00B0F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77941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62200"/>
            <a:ext cx="9144000" cy="1524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Example 1: Low N variance in E</a:t>
            </a:r>
            <a:endParaRPr lang="en-US" sz="4000" dirty="0">
              <a:solidFill>
                <a:srgbClr val="00B0F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400385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1-22 at 6.32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8369300" cy="43942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z="4800" dirty="0">
                <a:solidFill>
                  <a:srgbClr val="00B0F0"/>
                </a:solidFill>
              </a:rPr>
              <a:t>Low N variance in T</a:t>
            </a:r>
          </a:p>
        </p:txBody>
      </p:sp>
    </p:spTree>
    <p:extLst>
      <p:ext uri="{BB962C8B-B14F-4D97-AF65-F5344CB8AC3E}">
        <p14:creationId xmlns:p14="http://schemas.microsoft.com/office/powerpoint/2010/main" val="31074424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4642" y="117790"/>
            <a:ext cx="8229600" cy="1139825"/>
          </a:xfrm>
        </p:spPr>
        <p:txBody>
          <a:bodyPr/>
          <a:lstStyle/>
          <a:p>
            <a:r>
              <a:rPr lang="en-US" sz="4800" dirty="0">
                <a:solidFill>
                  <a:srgbClr val="00B0F0"/>
                </a:solidFill>
              </a:rPr>
              <a:t>Phenomenological guess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0" y="163159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Low variance in T 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</a:rPr>
              <a:t>over a large region of the sky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C5AB8C21-031D-D1ED-71E0-09519CD3B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68387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low variance in E-mode polarization 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</a:rPr>
              <a:t>in that same region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54A7995-6092-8E60-627C-3B42D5872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192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Low variance in  underlying curvature fluctuations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D8F64B-DF00-B75F-3C66-1F30613CFC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4300" y="2826603"/>
                <a:ext cx="12954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D8F64B-DF00-B75F-3C66-1F30613CF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4300" y="2826603"/>
                <a:ext cx="1295400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46CF0D-5BF3-10E6-9DC9-110EDA334D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4300" y="4419600"/>
                <a:ext cx="12954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46CF0D-5BF3-10E6-9DC9-110EDA334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4300" y="4419600"/>
                <a:ext cx="1295400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03839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28600" y="6858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What does LCDM say?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16764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/>
              <a:t>After all, T-E are correlated!</a:t>
            </a:r>
          </a:p>
        </p:txBody>
      </p:sp>
    </p:spTree>
    <p:extLst>
      <p:ext uri="{BB962C8B-B14F-4D97-AF65-F5344CB8AC3E}">
        <p14:creationId xmlns:p14="http://schemas.microsoft.com/office/powerpoint/2010/main" val="9170116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Constrained realizations</a:t>
            </a:r>
            <a:br>
              <a:rPr lang="en-US" sz="48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</a:br>
            <a:r>
              <a:rPr lang="en-US" sz="48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(testing the fluke hypothesis)</a:t>
            </a:r>
            <a:endParaRPr lang="en-US" sz="4000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057400"/>
            <a:ext cx="9144000" cy="2113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b="1">
                <a:solidFill>
                  <a:srgbClr val="FFFFFF"/>
                </a:solidFill>
              </a:rPr>
              <a:t>Create realizations of (best-fit) ΛCDM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b="1">
                <a:solidFill>
                  <a:srgbClr val="FFFFFF"/>
                </a:solidFill>
              </a:rPr>
              <a:t>Constrained to agree with observed T anomalies</a:t>
            </a:r>
          </a:p>
          <a:p>
            <a:pPr marL="457200" indent="-457200">
              <a:lnSpc>
                <a:spcPct val="120000"/>
              </a:lnSpc>
              <a:buFont typeface="Arial"/>
              <a:buChar char="•"/>
            </a:pPr>
            <a:r>
              <a:rPr lang="en-US" sz="2800" b="1">
                <a:solidFill>
                  <a:srgbClr val="FFFFFF"/>
                </a:solidFill>
              </a:rPr>
              <a:t>Better/harder:  constrained to agree with observed maps.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1000" y="4419600"/>
            <a:ext cx="861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>
                <a:solidFill>
                  <a:srgbClr val="FFFFFF"/>
                </a:solidFill>
              </a:rPr>
              <a:t>Augment with realizations of other physical quantities with correct covariance 		     (</a:t>
            </a:r>
            <a:r>
              <a:rPr lang="en-US" sz="2800" b="1" err="1">
                <a:solidFill>
                  <a:srgbClr val="FFFFFF"/>
                </a:solidFill>
              </a:rPr>
              <a:t>eg</a:t>
            </a:r>
            <a:r>
              <a:rPr lang="en-US" sz="2800" b="1">
                <a:solidFill>
                  <a:srgbClr val="FFFFFF"/>
                </a:solidFill>
              </a:rPr>
              <a:t>. polarization, lensing potential)</a:t>
            </a:r>
          </a:p>
        </p:txBody>
      </p:sp>
    </p:spTree>
    <p:extLst>
      <p:ext uri="{BB962C8B-B14F-4D97-AF65-F5344CB8AC3E}">
        <p14:creationId xmlns:p14="http://schemas.microsoft.com/office/powerpoint/2010/main" val="37057574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48768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/>
              <a:t>Observe:</a:t>
            </a:r>
          </a:p>
          <a:p>
            <a:pPr marL="457200" indent="-457200">
              <a:buFont typeface="Arial"/>
              <a:buChar char="•"/>
            </a:pPr>
            <a:r>
              <a:rPr lang="en-US" sz="3200"/>
              <a:t>a small reduction in the polarization variance</a:t>
            </a:r>
          </a:p>
          <a:p>
            <a:pPr marL="457200" indent="-457200">
              <a:buFont typeface="Arial"/>
              <a:buChar char="•"/>
            </a:pPr>
            <a:r>
              <a:rPr lang="en-US" sz="3200"/>
              <a:t>approximately equal in N and S</a:t>
            </a:r>
          </a:p>
        </p:txBody>
      </p:sp>
      <p:pic>
        <p:nvPicPr>
          <p:cNvPr id="2" name="Picture 1" descr="Screen Shot 2017-01-22 at 8.05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4201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2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r>
              <a:rPr lang="en-US" sz="4800" dirty="0">
                <a:solidFill>
                  <a:srgbClr val="00B0F0"/>
                </a:solidFill>
              </a:rPr>
              <a:t>Test of the </a:t>
            </a:r>
            <a:br>
              <a:rPr lang="en-US" sz="4800" dirty="0">
                <a:solidFill>
                  <a:srgbClr val="00B0F0"/>
                </a:solidFill>
              </a:rPr>
            </a:br>
            <a:r>
              <a:rPr lang="en-US" sz="4800" dirty="0">
                <a:solidFill>
                  <a:srgbClr val="00B0F0"/>
                </a:solidFill>
              </a:rPr>
              <a:t>phenomenological guess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0" y="16002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</a:rPr>
              <a:t>Look for reduced variance in North Ecliptic E</a:t>
            </a:r>
          </a:p>
        </p:txBody>
      </p:sp>
      <p:pic>
        <p:nvPicPr>
          <p:cNvPr id="2" name="Picture 1" descr="Screen Shot 2017-01-22 at 8.20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74474"/>
            <a:ext cx="4572000" cy="4057022"/>
          </a:xfrm>
          <a:prstGeom prst="rect">
            <a:avLst/>
          </a:prstGeom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-457200" y="2150075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Recall: T variance was 10% </a:t>
            </a:r>
            <a:r>
              <a:rPr lang="en-US" sz="3200" dirty="0" err="1">
                <a:solidFill>
                  <a:srgbClr val="FFFFFF"/>
                </a:solidFill>
              </a:rPr>
              <a:t>supressed</a:t>
            </a:r>
            <a:r>
              <a:rPr lang="en-US" sz="32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172200" y="4262497"/>
            <a:ext cx="3048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10% variance suppression =&gt; </a:t>
            </a:r>
            <a:r>
              <a:rPr lang="en-US" sz="3200" u="sng">
                <a:solidFill>
                  <a:srgbClr val="FFFFFF"/>
                </a:solidFill>
              </a:rPr>
              <a:t>extremely</a:t>
            </a:r>
            <a:r>
              <a:rPr lang="en-US" sz="3200">
                <a:solidFill>
                  <a:srgbClr val="FFFFFF"/>
                </a:solidFill>
              </a:rPr>
              <a:t> low p-value</a:t>
            </a:r>
          </a:p>
        </p:txBody>
      </p:sp>
    </p:spTree>
    <p:extLst>
      <p:ext uri="{BB962C8B-B14F-4D97-AF65-F5344CB8AC3E}">
        <p14:creationId xmlns:p14="http://schemas.microsoft.com/office/powerpoint/2010/main" val="252608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21667 0.00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7813"/>
            <a:ext cx="8686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i="1" dirty="0">
                <a:solidFill>
                  <a:srgbClr val="FFFFFF"/>
                </a:solidFill>
                <a:latin typeface="Textile" pitchFamily="1" charset="0"/>
                <a:ea typeface="+mj-ea"/>
                <a:cs typeface="+mj-cs"/>
              </a:rPr>
              <a:t>Angular Power Spectrum</a:t>
            </a:r>
            <a:endParaRPr lang="en-US" sz="4800" b="1" i="1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30726" name="Text Box 11"/>
          <p:cNvSpPr txBox="1">
            <a:spLocks noChangeArrowheads="1"/>
          </p:cNvSpPr>
          <p:nvPr/>
        </p:nvSpPr>
        <p:spPr bwMode="auto">
          <a:xfrm>
            <a:off x="2057400" y="5867400"/>
            <a:ext cx="50449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</a:t>
            </a:r>
            <a:r>
              <a:rPr lang="en-US" sz="4800" baseline="-25000" dirty="0">
                <a:solidFill>
                  <a:srgbClr val="FFFFFF"/>
                </a:solidFill>
                <a:latin typeface="Brush Script MT" pitchFamily="-109" charset="0"/>
              </a:rPr>
              <a:t>l</a:t>
            </a:r>
            <a:r>
              <a:rPr lang="en-US" sz="4000" baseline="-25000" dirty="0">
                <a:solidFill>
                  <a:srgbClr val="FFFFFF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= (2</a:t>
            </a:r>
            <a:r>
              <a:rPr lang="en-US" sz="4800" dirty="0">
                <a:solidFill>
                  <a:srgbClr val="FFFFFF"/>
                </a:solidFill>
                <a:latin typeface="Brush Script MT" pitchFamily="-109" charset="0"/>
              </a:rPr>
              <a:t>l </a:t>
            </a:r>
            <a:r>
              <a:rPr lang="en-US" sz="4000" dirty="0">
                <a:solidFill>
                  <a:srgbClr val="FFFFFF"/>
                </a:solidFill>
              </a:rPr>
              <a:t>+1)</a:t>
            </a:r>
            <a:r>
              <a:rPr lang="en-US" sz="4000" baseline="30000" dirty="0">
                <a:solidFill>
                  <a:srgbClr val="FFFFFF"/>
                </a:solidFill>
              </a:rPr>
              <a:t>-1</a:t>
            </a:r>
            <a:r>
              <a:rPr lang="en-US" sz="4000" dirty="0">
                <a:solidFill>
                  <a:srgbClr val="FFFFFF"/>
                </a:solidFill>
                <a:sym typeface="Symbol" pitchFamily="-109" charset="2"/>
              </a:rPr>
              <a:t></a:t>
            </a:r>
            <a:r>
              <a:rPr lang="en-US" sz="4000" baseline="-25000" dirty="0">
                <a:solidFill>
                  <a:srgbClr val="FFFFFF"/>
                </a:solidFill>
                <a:sym typeface="Symbol" pitchFamily="-109" charset="2"/>
              </a:rPr>
              <a:t>m</a:t>
            </a:r>
            <a:r>
              <a:rPr lang="en-US" sz="4000" dirty="0">
                <a:solidFill>
                  <a:srgbClr val="FFFFFF"/>
                </a:solidFill>
                <a:sym typeface="Symbol" pitchFamily="-109" charset="2"/>
              </a:rPr>
              <a:t> |a</a:t>
            </a:r>
            <a:r>
              <a:rPr lang="en-US" sz="4800" baseline="-25000" dirty="0">
                <a:solidFill>
                  <a:srgbClr val="FFFFFF"/>
                </a:solidFill>
                <a:latin typeface="Brush Script MT" pitchFamily="-109" charset="0"/>
              </a:rPr>
              <a:t>l </a:t>
            </a:r>
            <a:r>
              <a:rPr lang="en-US" sz="4000" baseline="-25000" dirty="0">
                <a:solidFill>
                  <a:srgbClr val="FFFFFF"/>
                </a:solidFill>
                <a:sym typeface="Symbol" pitchFamily="-109" charset="2"/>
              </a:rPr>
              <a:t>m</a:t>
            </a:r>
            <a:r>
              <a:rPr lang="en-US" sz="4000" dirty="0">
                <a:solidFill>
                  <a:srgbClr val="FFFFFF"/>
                </a:solidFill>
                <a:sym typeface="Symbol" pitchFamily="-109" charset="2"/>
              </a:rPr>
              <a:t>|</a:t>
            </a:r>
            <a:r>
              <a:rPr lang="en-US" sz="4000" baseline="30000" dirty="0">
                <a:solidFill>
                  <a:srgbClr val="FFFFFF"/>
                </a:solidFill>
                <a:sym typeface="Symbol" pitchFamily="-109" charset="2"/>
              </a:rPr>
              <a:t>2</a:t>
            </a:r>
          </a:p>
        </p:txBody>
      </p:sp>
      <p:sp>
        <p:nvSpPr>
          <p:cNvPr id="30727" name="Text Box 12"/>
          <p:cNvSpPr txBox="1">
            <a:spLocks noChangeAspect="1" noChangeArrowheads="1"/>
          </p:cNvSpPr>
          <p:nvPr/>
        </p:nvSpPr>
        <p:spPr bwMode="auto">
          <a:xfrm>
            <a:off x="1760538" y="1600200"/>
            <a:ext cx="5622925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en-US" sz="4400" dirty="0">
                <a:solidFill>
                  <a:srgbClr val="FFFFFF"/>
                </a:solidFill>
                <a:sym typeface="Symbol" pitchFamily="-109" charset="2"/>
              </a:rPr>
              <a:t>T = </a:t>
            </a:r>
            <a:r>
              <a:rPr lang="en-US" sz="5400" baseline="-25000" dirty="0">
                <a:solidFill>
                  <a:srgbClr val="FFFFFF"/>
                </a:solidFill>
                <a:latin typeface="Brush Script MT" pitchFamily="-109" charset="0"/>
              </a:rPr>
              <a:t>l </a:t>
            </a:r>
            <a:r>
              <a:rPr lang="en-US" sz="4400" baseline="-25000" dirty="0">
                <a:solidFill>
                  <a:srgbClr val="FFFFFF"/>
                </a:solidFill>
                <a:sym typeface="Symbol" pitchFamily="-109" charset="2"/>
              </a:rPr>
              <a:t>m</a:t>
            </a:r>
            <a:r>
              <a:rPr lang="en-US" sz="4400" dirty="0">
                <a:solidFill>
                  <a:srgbClr val="FFFFFF"/>
                </a:solidFill>
                <a:sym typeface="Symbol" pitchFamily="-109" charset="2"/>
              </a:rPr>
              <a:t>a</a:t>
            </a:r>
            <a:r>
              <a:rPr lang="en-US" sz="5400" baseline="-25000" dirty="0">
                <a:solidFill>
                  <a:srgbClr val="FFFFFF"/>
                </a:solidFill>
                <a:latin typeface="Brush Script MT" pitchFamily="-109" charset="0"/>
              </a:rPr>
              <a:t>l </a:t>
            </a:r>
            <a:r>
              <a:rPr lang="en-US" sz="4400" baseline="-25000" dirty="0">
                <a:solidFill>
                  <a:srgbClr val="FFFFFF"/>
                </a:solidFill>
                <a:sym typeface="Symbol" pitchFamily="-109" charset="2"/>
              </a:rPr>
              <a:t>m </a:t>
            </a:r>
            <a:r>
              <a:rPr lang="en-US" sz="4400" dirty="0" err="1">
                <a:solidFill>
                  <a:srgbClr val="FFFFFF"/>
                </a:solidFill>
                <a:sym typeface="Symbol" pitchFamily="-109" charset="2"/>
              </a:rPr>
              <a:t>Y</a:t>
            </a:r>
            <a:r>
              <a:rPr lang="en-US" sz="5400" baseline="-25000" dirty="0" err="1">
                <a:solidFill>
                  <a:srgbClr val="FFFFFF"/>
                </a:solidFill>
                <a:latin typeface="Brush Script MT" pitchFamily="-109" charset="0"/>
              </a:rPr>
              <a:t>l</a:t>
            </a:r>
            <a:r>
              <a:rPr lang="en-US" sz="5400" baseline="-25000" dirty="0">
                <a:solidFill>
                  <a:srgbClr val="FFFFFF"/>
                </a:solidFill>
                <a:latin typeface="Brush Script MT" pitchFamily="-109" charset="0"/>
              </a:rPr>
              <a:t> </a:t>
            </a:r>
            <a:r>
              <a:rPr lang="en-US" sz="4400" baseline="-25000" dirty="0">
                <a:solidFill>
                  <a:srgbClr val="FFFFFF"/>
                </a:solidFill>
                <a:sym typeface="Symbol" pitchFamily="-109" charset="2"/>
              </a:rPr>
              <a:t>m</a:t>
            </a:r>
            <a:r>
              <a:rPr lang="en-US" sz="4400" dirty="0">
                <a:solidFill>
                  <a:srgbClr val="FFFFFF"/>
                </a:solidFill>
                <a:sym typeface="Symbol" pitchFamily="-109" charset="2"/>
              </a:rPr>
              <a:t>(,) </a:t>
            </a:r>
          </a:p>
        </p:txBody>
      </p:sp>
      <p:sp>
        <p:nvSpPr>
          <p:cNvPr id="30728" name="Text Box 15"/>
          <p:cNvSpPr txBox="1">
            <a:spLocks noChangeArrowheads="1"/>
          </p:cNvSpPr>
          <p:nvPr/>
        </p:nvSpPr>
        <p:spPr bwMode="auto">
          <a:xfrm>
            <a:off x="304800" y="2650391"/>
            <a:ext cx="8550275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Standard model for the fluctuations (inflation):</a:t>
            </a:r>
          </a:p>
          <a:p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sym typeface="Symbol" pitchFamily="-109" charset="2"/>
              </a:rPr>
              <a:t>Sky is statistically isotropic</a:t>
            </a:r>
            <a:endParaRPr lang="en-US" sz="2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sym typeface="Symbol" pitchFamily="-109" charset="2"/>
              </a:rPr>
              <a:t>a</a:t>
            </a:r>
            <a:r>
              <a:rPr lang="en-US" sz="2800" i="1" baseline="-25000" dirty="0">
                <a:solidFill>
                  <a:schemeClr val="accent3">
                    <a:lumMod val="60000"/>
                    <a:lumOff val="40000"/>
                  </a:schemeClr>
                </a:solidFill>
                <a:latin typeface="Brush Script MT" pitchFamily="-109" charset="0"/>
              </a:rPr>
              <a:t>l </a:t>
            </a:r>
            <a:r>
              <a:rPr lang="en-US" sz="2800" baseline="-25000" dirty="0">
                <a:solidFill>
                  <a:schemeClr val="accent3">
                    <a:lumMod val="60000"/>
                    <a:lumOff val="40000"/>
                  </a:schemeClr>
                </a:solidFill>
                <a:sym typeface="Symbol" pitchFamily="-109" charset="2"/>
              </a:rPr>
              <a:t>m </a:t>
            </a:r>
            <a:r>
              <a:rPr lang="en-US" sz="2800" dirty="0">
                <a:solidFill>
                  <a:schemeClr val="accent3">
                    <a:lumMod val="60000"/>
                    <a:lumOff val="40000"/>
                  </a:schemeClr>
                </a:solidFill>
                <a:sym typeface="Symbol" pitchFamily="-109" charset="2"/>
              </a:rPr>
              <a:t>are independent Gaussian random variables 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sym typeface="Symbol" pitchFamily="-109" charset="2"/>
              </a:rPr>
              <a:t>	 </a:t>
            </a:r>
          </a:p>
          <a:p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sym typeface="Symbol" pitchFamily="-109" charset="2"/>
            </a:endParaRPr>
          </a:p>
          <a:p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sym typeface="Symbol" pitchFamily="-109" charset="2"/>
              </a:rPr>
              <a:t>		</a:t>
            </a:r>
            <a:r>
              <a:rPr lang="en-US" sz="2800" b="1" dirty="0">
                <a:sym typeface="Symbol" pitchFamily="-109" charset="2"/>
              </a:rPr>
              <a:t>&lt; a</a:t>
            </a:r>
            <a:r>
              <a:rPr lang="en-US" sz="3200" b="1" baseline="-25000" dirty="0">
                <a:latin typeface="Brush Script MT" pitchFamily="-109" charset="0"/>
              </a:rPr>
              <a:t>l </a:t>
            </a:r>
            <a:r>
              <a:rPr lang="en-US" sz="2800" b="1" baseline="-25000" dirty="0">
                <a:sym typeface="Symbol" pitchFamily="-109" charset="2"/>
              </a:rPr>
              <a:t>m </a:t>
            </a:r>
            <a:r>
              <a:rPr lang="en-US" sz="2800" b="1" dirty="0">
                <a:sym typeface="Symbol" pitchFamily="-109" charset="2"/>
              </a:rPr>
              <a:t>a*</a:t>
            </a:r>
            <a:r>
              <a:rPr lang="en-US" sz="3200" b="1" baseline="-25000" dirty="0">
                <a:latin typeface="Brush Script MT" pitchFamily="-109" charset="0"/>
              </a:rPr>
              <a:t>l’ </a:t>
            </a:r>
            <a:r>
              <a:rPr lang="en-US" sz="2800" b="1" baseline="-25000" dirty="0">
                <a:sym typeface="Symbol" pitchFamily="-109" charset="2"/>
              </a:rPr>
              <a:t>m’</a:t>
            </a:r>
            <a:r>
              <a:rPr lang="en-US" sz="2800" b="1" dirty="0">
                <a:sym typeface="Symbol" pitchFamily="-109" charset="2"/>
              </a:rPr>
              <a:t>&gt; = C</a:t>
            </a:r>
            <a:r>
              <a:rPr lang="en-US" sz="3200" b="1" baseline="-25000" dirty="0">
                <a:latin typeface="Brush Script MT" pitchFamily="-109" charset="0"/>
              </a:rPr>
              <a:t>l </a:t>
            </a:r>
            <a:r>
              <a:rPr lang="en-US" sz="2800" b="1" dirty="0">
                <a:sym typeface="Symbol" pitchFamily="-109" charset="2"/>
              </a:rPr>
              <a:t></a:t>
            </a:r>
            <a:r>
              <a:rPr lang="en-US" sz="3200" b="1" baseline="-25000" dirty="0">
                <a:latin typeface="Brush Script MT" pitchFamily="-109" charset="0"/>
              </a:rPr>
              <a:t>l</a:t>
            </a:r>
            <a:r>
              <a:rPr lang="en-US" sz="2800" b="1" baseline="-25000" dirty="0">
                <a:sym typeface="Symbol" pitchFamily="-109" charset="2"/>
              </a:rPr>
              <a:t> </a:t>
            </a:r>
            <a:r>
              <a:rPr lang="en-US" sz="3200" b="1" baseline="-25000" dirty="0">
                <a:latin typeface="Brush Script MT" pitchFamily="-109" charset="0"/>
              </a:rPr>
              <a:t>l</a:t>
            </a:r>
            <a:r>
              <a:rPr lang="en-US" sz="2800" b="1" baseline="-25000" dirty="0">
                <a:sym typeface="Symbol" pitchFamily="-109" charset="2"/>
              </a:rPr>
              <a:t> ‘ </a:t>
            </a:r>
            <a:r>
              <a:rPr lang="en-US" sz="2800" b="1" dirty="0">
                <a:sym typeface="Symbol" pitchFamily="-109" charset="2"/>
              </a:rPr>
              <a:t></a:t>
            </a:r>
            <a:r>
              <a:rPr lang="en-US" sz="2800" b="1" baseline="-25000" dirty="0">
                <a:sym typeface="Symbol" pitchFamily="-109" charset="2"/>
              </a:rPr>
              <a:t>mm’ </a:t>
            </a:r>
            <a:endParaRPr lang="en-US" sz="2400" b="1" baseline="-25000" dirty="0">
              <a:sym typeface="Symbol" pitchFamily="-109" charset="2"/>
            </a:endParaRPr>
          </a:p>
          <a:p>
            <a:endParaRPr lang="en-US" sz="2400" baseline="-25000" dirty="0">
              <a:solidFill>
                <a:schemeClr val="accent3">
                  <a:lumMod val="60000"/>
                  <a:lumOff val="40000"/>
                </a:schemeClr>
              </a:solidFill>
              <a:sym typeface="Symbol" pitchFamily="-109" charset="2"/>
            </a:endParaRPr>
          </a:p>
          <a:p>
            <a:pPr>
              <a:buFont typeface="Symbol" pitchFamily="-109" charset="2"/>
              <a:buNone/>
            </a:pP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  <a:sym typeface="Symbol" pitchFamily="-109" charset="2"/>
              </a:rPr>
              <a:t>~ALL interesting information is contained in:</a:t>
            </a:r>
            <a:endParaRPr lang="en-US" sz="3600" i="1" baseline="-25000" dirty="0">
              <a:solidFill>
                <a:schemeClr val="accent3">
                  <a:lumMod val="60000"/>
                  <a:lumOff val="40000"/>
                </a:schemeClr>
              </a:solidFill>
              <a:latin typeface="Brush Script MT" pitchFamily="-109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0C69B366-0FCA-1548-A43E-A285B22E9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5084" y="5912626"/>
            <a:ext cx="6495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</a:t>
            </a:r>
            <a:r>
              <a:rPr lang="en-US" sz="4800" baseline="-25000" dirty="0">
                <a:solidFill>
                  <a:srgbClr val="FFFFFF"/>
                </a:solidFill>
                <a:latin typeface="Brush Script MT" pitchFamily="-109" charset="0"/>
              </a:rPr>
              <a:t>l</a:t>
            </a:r>
            <a:endParaRPr lang="en-US" sz="4000" baseline="30000" dirty="0">
              <a:solidFill>
                <a:srgbClr val="FFFFFF"/>
              </a:solidFill>
              <a:sym typeface="Symbol" pitchFamily="-109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2295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  <p:bldP spid="6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1200"/>
            <a:ext cx="8229600" cy="28956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Example 2: Absence of </a:t>
            </a:r>
            <a:br>
              <a:rPr lang="en-US" sz="48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</a:br>
            <a:r>
              <a:rPr lang="en-US" sz="48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angular correlation in Q,U,E</a:t>
            </a:r>
            <a:endParaRPr lang="en-US" sz="4000" dirty="0">
              <a:solidFill>
                <a:srgbClr val="00B0F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44934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62" t="3166" r="2632"/>
          <a:stretch/>
        </p:blipFill>
        <p:spPr>
          <a:xfrm>
            <a:off x="0" y="-1"/>
            <a:ext cx="9144000" cy="678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7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4642" y="117790"/>
            <a:ext cx="8229600" cy="1139825"/>
          </a:xfrm>
        </p:spPr>
        <p:txBody>
          <a:bodyPr/>
          <a:lstStyle/>
          <a:p>
            <a:r>
              <a:rPr lang="en-US" sz="4800" dirty="0">
                <a:solidFill>
                  <a:srgbClr val="00B0F0"/>
                </a:solidFill>
              </a:rPr>
              <a:t>Phenomenological guess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0" y="163159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Low correlation in T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C5AB8C21-031D-D1ED-71E0-09519CD3B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8742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low correlation in Q,U,E polarization 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54A7995-6092-8E60-627C-3B42D5872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1920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Low correlation in curvature fluctuations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D8F64B-DF00-B75F-3C66-1F30613CFC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4300" y="2556434"/>
                <a:ext cx="12954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D8F64B-DF00-B75F-3C66-1F30613CF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4300" y="2556434"/>
                <a:ext cx="1295400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46CF0D-5BF3-10E6-9DC9-110EDA334D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4300" y="4419600"/>
                <a:ext cx="12954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32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46CF0D-5BF3-10E6-9DC9-110EDA334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4300" y="4419600"/>
                <a:ext cx="1295400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83217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TextBox 3"/>
          <p:cNvSpPr txBox="1">
            <a:spLocks noChangeArrowheads="1"/>
          </p:cNvSpPr>
          <p:nvPr/>
        </p:nvSpPr>
        <p:spPr bwMode="auto">
          <a:xfrm>
            <a:off x="228600" y="358914"/>
            <a:ext cx="883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Constrained-LCDM QQ and UU correlations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" name="Picture 1" descr="Screen Shot 2014-11-12 at 9.59.1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00"/>
          <a:stretch/>
        </p:blipFill>
        <p:spPr>
          <a:xfrm>
            <a:off x="0" y="1447800"/>
            <a:ext cx="9144000" cy="434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066800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A. Yoho, A. </a:t>
            </a:r>
            <a:r>
              <a:rPr lang="en-US" sz="2000" b="1" err="1"/>
              <a:t>Aiola</a:t>
            </a:r>
            <a:r>
              <a:rPr lang="en-US" sz="2000" b="1"/>
              <a:t>, C. </a:t>
            </a:r>
            <a:r>
              <a:rPr lang="en-US" sz="2000" b="1" err="1"/>
              <a:t>Copi</a:t>
            </a:r>
            <a:r>
              <a:rPr lang="en-US" sz="2000" b="1"/>
              <a:t>, A. </a:t>
            </a:r>
            <a:r>
              <a:rPr lang="en-US" sz="2000" b="1" err="1"/>
              <a:t>Kosowsky</a:t>
            </a:r>
            <a:r>
              <a:rPr lang="en-US" sz="2000" b="1"/>
              <a:t>, GDS (</a:t>
            </a:r>
            <a:r>
              <a:rPr lang="is-IS" sz="2000" b="1"/>
              <a:t>PRD91 (2015) 12, 123504)</a:t>
            </a:r>
            <a:endParaRPr lang="en-US" sz="2000" b="1"/>
          </a:p>
        </p:txBody>
      </p:sp>
      <p:pic>
        <p:nvPicPr>
          <p:cNvPr id="10" name="Picture 9" descr="Screen Shot 2014-11-12 at 9.59.1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26"/>
          <a:stretch/>
        </p:blipFill>
        <p:spPr>
          <a:xfrm>
            <a:off x="0" y="5652911"/>
            <a:ext cx="9144000" cy="120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579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TextBox 3"/>
          <p:cNvSpPr txBox="1">
            <a:spLocks noChangeArrowheads="1"/>
          </p:cNvSpPr>
          <p:nvPr/>
        </p:nvSpPr>
        <p:spPr bwMode="auto">
          <a:xfrm>
            <a:off x="228600" y="358914"/>
            <a:ext cx="883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Constrained-LCDM EE correlations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148" y="943690"/>
            <a:ext cx="4696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Yoho, A. </a:t>
            </a:r>
            <a:r>
              <a:rPr lang="en-US" b="1" dirty="0" err="1"/>
              <a:t>Aiola</a:t>
            </a:r>
            <a:r>
              <a:rPr lang="en-US" b="1" dirty="0"/>
              <a:t>, C. </a:t>
            </a:r>
            <a:r>
              <a:rPr lang="en-US" b="1" dirty="0" err="1"/>
              <a:t>Copi</a:t>
            </a:r>
            <a:r>
              <a:rPr lang="en-US" b="1" dirty="0"/>
              <a:t>, A. </a:t>
            </a:r>
            <a:r>
              <a:rPr lang="en-US" b="1" dirty="0" err="1"/>
              <a:t>Kosowsky</a:t>
            </a:r>
            <a:r>
              <a:rPr lang="en-US" b="1" dirty="0"/>
              <a:t>, GDS (</a:t>
            </a:r>
            <a:r>
              <a:rPr lang="is-IS" b="1" dirty="0"/>
              <a:t>PRD91 (2015) 12, 123504)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D942-F9BA-F348-921A-67CE7A48BA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1" r="269"/>
          <a:stretch/>
        </p:blipFill>
        <p:spPr>
          <a:xfrm>
            <a:off x="0" y="1603272"/>
            <a:ext cx="4660780" cy="3902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BE7153-C12A-F54F-99BF-675C1E69D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017" y="1603272"/>
            <a:ext cx="4465374" cy="3329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516D95-39F7-3A44-BFBC-97396B2D525A}"/>
              </a:ext>
            </a:extLst>
          </p:cNvPr>
          <p:cNvSpPr txBox="1"/>
          <p:nvPr/>
        </p:nvSpPr>
        <p:spPr>
          <a:xfrm>
            <a:off x="4660780" y="5632460"/>
            <a:ext cx="4448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Lack-of-correlation anomaly in CMB large scale </a:t>
            </a:r>
            <a:r>
              <a:rPr lang="en-US" sz="1600" i="1" dirty="0" err="1"/>
              <a:t>polarisation</a:t>
            </a:r>
            <a:r>
              <a:rPr lang="en-US" sz="1600" i="1" dirty="0"/>
              <a:t> maps</a:t>
            </a:r>
            <a:r>
              <a:rPr lang="en-US" sz="1600" dirty="0"/>
              <a:t>, </a:t>
            </a:r>
            <a:r>
              <a:rPr lang="en-US" sz="1600" dirty="0" err="1"/>
              <a:t>C.Chiocchetta</a:t>
            </a:r>
            <a:r>
              <a:rPr lang="en-US" sz="1600" dirty="0"/>
              <a:t>, A. Gruppuso, M.Lattanzi, P. Natoli, L. Pagano arXiv:2012.00024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C1BB5-533B-A34A-B276-BC8E9CF9739B}"/>
              </a:ext>
            </a:extLst>
          </p:cNvPr>
          <p:cNvSpPr txBox="1"/>
          <p:nvPr/>
        </p:nvSpPr>
        <p:spPr>
          <a:xfrm>
            <a:off x="4631018" y="4921216"/>
            <a:ext cx="446537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S</a:t>
            </a:r>
            <a:r>
              <a:rPr lang="en-US" sz="1600" baseline="-25000" dirty="0">
                <a:solidFill>
                  <a:srgbClr val="000000"/>
                </a:solidFill>
              </a:rPr>
              <a:t>1/2</a:t>
            </a:r>
            <a:r>
              <a:rPr lang="en-US" sz="1600" dirty="0">
                <a:solidFill>
                  <a:srgbClr val="000000"/>
                </a:solidFill>
              </a:rPr>
              <a:t> statistic for the angular correlation function of E-modes in Planck 2018 HFI 100</a:t>
            </a:r>
          </a:p>
        </p:txBody>
      </p:sp>
    </p:spTree>
    <p:extLst>
      <p:ext uri="{BB962C8B-B14F-4D97-AF65-F5344CB8AC3E}">
        <p14:creationId xmlns:p14="http://schemas.microsoft.com/office/powerpoint/2010/main" val="35252961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Example 3: Cosmological dipole</a:t>
            </a:r>
            <a:endParaRPr lang="en-US" sz="4000" dirty="0">
              <a:solidFill>
                <a:srgbClr val="00B0F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98430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TextBox 3"/>
          <p:cNvSpPr txBox="1">
            <a:spLocks noChangeArrowheads="1"/>
          </p:cNvSpPr>
          <p:nvPr/>
        </p:nvSpPr>
        <p:spPr bwMode="auto">
          <a:xfrm>
            <a:off x="264695" y="529429"/>
            <a:ext cx="7086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T – the cosmological dipole</a:t>
            </a:r>
            <a:endParaRPr lang="en-US" sz="24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93295" y="1310300"/>
                <a:ext cx="8610600" cy="9618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1625" indent="-301625">
                  <a:buFont typeface="Arial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𝑻𝑻</m:t>
                        </m:r>
                      </m:sup>
                    </m:sSup>
                    <m:d>
                      <m:dPr>
                        <m:ctrlP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b="1" i="0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𝐡𝐚𝐬</m:t>
                    </m:r>
                    <m:r>
                      <a:rPr lang="en-US" sz="2800" b="1" i="0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𝐭𝐡𝐞</m:t>
                    </m:r>
                  </m:oMath>
                </a14:m>
                <a:r>
                  <a:rPr lang="en-US" sz="2800" b="1" dirty="0">
                    <a:solidFill>
                      <a:srgbClr val="FFFFFF"/>
                    </a:solidFill>
                  </a:rPr>
                  <a:t> monopole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2800" b="1" dirty="0">
                    <a:solidFill>
                      <a:srgbClr val="FFFFFF"/>
                    </a:solidFill>
                  </a:rPr>
                  <a:t> and dipole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800" b="1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FFFFFF"/>
                    </a:solidFill>
                  </a:rPr>
                  <a:t>subtracted.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95" y="1310300"/>
                <a:ext cx="8610600" cy="961802"/>
              </a:xfrm>
              <a:prstGeom prst="rect">
                <a:avLst/>
              </a:prstGeom>
              <a:blipFill>
                <a:blip r:embed="rId3"/>
                <a:stretch>
                  <a:fillRect l="-1178" t="-6494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93295" y="2529500"/>
                <a:ext cx="8610600" cy="530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1625" indent="-301625">
                  <a:buFont typeface="Arial"/>
                  <a:buChar char="•"/>
                </a:pPr>
                <a:r>
                  <a:rPr lang="en-US" sz="2800" b="1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𝑻𝑻</m:t>
                        </m:r>
                      </m:sup>
                    </m:sSup>
                    <m:d>
                      <m:dPr>
                        <m:ctrlP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sz="2800" b="1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/>
                  <a:t>is physical, then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2800" b="1" i="1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800" b="1" i="1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/>
                  <a:t>must be small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95" y="2529500"/>
                <a:ext cx="8610600" cy="530915"/>
              </a:xfrm>
              <a:prstGeom prst="rect">
                <a:avLst/>
              </a:prstGeom>
              <a:blipFill>
                <a:blip r:embed="rId4"/>
                <a:stretch>
                  <a:fillRect l="-1178" t="-11905" r="-736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19100" y="5820097"/>
            <a:ext cx="830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Q: can you detect the/this dipole? </a:t>
            </a:r>
            <a:endParaRPr lang="en-US" sz="24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20961A1-F386-397C-6C25-83D0F49A6580}"/>
                  </a:ext>
                </a:extLst>
              </p:cNvPr>
              <p:cNvSpPr/>
              <p:nvPr/>
            </p:nvSpPr>
            <p:spPr>
              <a:xfrm>
                <a:off x="-12031" y="3429000"/>
                <a:ext cx="9067800" cy="2018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40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bSup>
                    <m:r>
                      <a:rPr lang="en-US" sz="4000" b="1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4000" b="1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𝟐𝟎𝟎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1" i="1" smtClean="0">
                                <a:solidFill>
                                  <a:schemeClr val="tx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1" i="1" smtClean="0">
                                <a:solidFill>
                                  <a:schemeClr val="tx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  <m:r>
                              <a:rPr lang="en-US" sz="4000" b="1" i="1" smtClean="0">
                                <a:solidFill>
                                  <a:schemeClr val="tx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𝑲</m:t>
                            </m:r>
                          </m:e>
                        </m:d>
                      </m:e>
                      <m:sup>
                        <m:r>
                          <a:rPr lang="en-US" sz="40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schemeClr val="tx1">
                        <a:lumMod val="85000"/>
                      </a:schemeClr>
                    </a:solidFill>
                  </a:rPr>
                  <a:t> </a:t>
                </a:r>
              </a:p>
              <a:p>
                <a:pPr algn="ctr"/>
                <a:r>
                  <a:rPr lang="en-US" sz="4000" b="1" dirty="0">
                    <a:solidFill>
                      <a:schemeClr val="tx1">
                        <a:lumMod val="85000"/>
                      </a:schemeClr>
                    </a:solidFill>
                  </a:rPr>
                  <a:t>vs.</a:t>
                </a:r>
              </a:p>
              <a:p>
                <a:pPr algn="ctr"/>
                <a:r>
                  <a:rPr lang="en-US" sz="4000" b="1" dirty="0">
                    <a:solidFill>
                      <a:schemeClr val="tx1">
                        <a:lumMod val="8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40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4000" b="1" i="1" smtClean="0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𝑳𝑪𝑫𝑴</m:t>
                        </m:r>
                      </m:sup>
                    </m:sSubSup>
                    <m:r>
                      <a:rPr lang="en-US" sz="4000" b="1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a:rPr lang="en-US" sz="4000" b="1" i="1" smtClean="0">
                        <a:solidFill>
                          <a:schemeClr val="tx1">
                            <a:lumMod val="8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𝟑𝟑𝟎𝟎</m:t>
                    </m:r>
                    <m:sSup>
                      <m:sSupPr>
                        <m:ctrlPr>
                          <a:rPr lang="en-US" sz="4000" b="1" i="1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1" i="1">
                                <a:solidFill>
                                  <a:schemeClr val="tx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1" i="1">
                                <a:solidFill>
                                  <a:schemeClr val="tx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  <m:r>
                              <a:rPr lang="en-US" sz="4000" b="1" i="1">
                                <a:solidFill>
                                  <a:schemeClr val="tx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𝑲</m:t>
                            </m:r>
                          </m:e>
                        </m:d>
                      </m:e>
                      <m:sup>
                        <m:r>
                          <a:rPr lang="en-US" sz="4000" b="1" i="1">
                            <a:solidFill>
                              <a:schemeClr val="tx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 dirty="0">
                    <a:solidFill>
                      <a:schemeClr val="tx1">
                        <a:lumMod val="8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20961A1-F386-397C-6C25-83D0F49A65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31" y="3429000"/>
                <a:ext cx="9067800" cy="2018501"/>
              </a:xfrm>
              <a:prstGeom prst="rect">
                <a:avLst/>
              </a:prstGeom>
              <a:blipFill>
                <a:blip r:embed="rId5"/>
                <a:stretch>
                  <a:fillRect b="-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2753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69495" y="31242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dirty="0">
                <a:solidFill>
                  <a:srgbClr val="00B0F0"/>
                </a:solidFill>
                <a:ea typeface="+mj-ea"/>
                <a:cs typeface="+mj-cs"/>
              </a:rPr>
              <a:t>New Models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3581400"/>
            <a:ext cx="7696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lang="en-US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15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  <a:ea typeface="+mj-ea"/>
                <a:cs typeface="+mj-cs"/>
              </a:rPr>
              <a:t>New Models</a:t>
            </a:r>
          </a:p>
        </p:txBody>
      </p:sp>
      <p:sp>
        <p:nvSpPr>
          <p:cNvPr id="159747" name="TextBox 5"/>
          <p:cNvSpPr txBox="1">
            <a:spLocks noChangeArrowheads="1"/>
          </p:cNvSpPr>
          <p:nvPr/>
        </p:nvSpPr>
        <p:spPr bwMode="auto">
          <a:xfrm>
            <a:off x="152400" y="2438400"/>
            <a:ext cx="838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List of new fundamental physics models known to explain all/most/several anomalies: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3581400"/>
            <a:ext cx="7696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83863A-3B72-0746-8B51-7B7E41EDB2EA}"/>
              </a:ext>
            </a:extLst>
          </p:cNvPr>
          <p:cNvSpPr txBox="1"/>
          <p:nvPr/>
        </p:nvSpPr>
        <p:spPr>
          <a:xfrm>
            <a:off x="635620" y="4397752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Requirements: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8B87F-3321-6F49-B8CC-CD5703464539}"/>
              </a:ext>
            </a:extLst>
          </p:cNvPr>
          <p:cNvSpPr txBox="1"/>
          <p:nvPr/>
        </p:nvSpPr>
        <p:spPr>
          <a:xfrm>
            <a:off x="914400" y="4767084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Break statistical isotropy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581CF-3FDD-BA49-9B6C-E4D38AD9FE88}"/>
              </a:ext>
            </a:extLst>
          </p:cNvPr>
          <p:cNvSpPr txBox="1"/>
          <p:nvPr/>
        </p:nvSpPr>
        <p:spPr>
          <a:xfrm>
            <a:off x="914400" y="5136416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Affect scales that were causally disconnected until recently</a:t>
            </a:r>
          </a:p>
        </p:txBody>
      </p:sp>
    </p:spTree>
    <p:extLst>
      <p:ext uri="{BB962C8B-B14F-4D97-AF65-F5344CB8AC3E}">
        <p14:creationId xmlns:p14="http://schemas.microsoft.com/office/powerpoint/2010/main" val="19770081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/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  <a:ea typeface="+mj-ea"/>
                <a:cs typeface="+mj-cs"/>
              </a:rPr>
              <a:t>New Models</a:t>
            </a:r>
          </a:p>
        </p:txBody>
      </p:sp>
      <p:sp>
        <p:nvSpPr>
          <p:cNvPr id="159747" name="TextBox 5"/>
          <p:cNvSpPr txBox="1">
            <a:spLocks noChangeArrowheads="1"/>
          </p:cNvSpPr>
          <p:nvPr/>
        </p:nvSpPr>
        <p:spPr bwMode="auto">
          <a:xfrm>
            <a:off x="304800" y="2438400"/>
            <a:ext cx="8991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Fundamental physics phenomena that break isotropy and are </a:t>
            </a:r>
            <a:r>
              <a:rPr lang="en-US" sz="3200" u="sng" dirty="0">
                <a:solidFill>
                  <a:srgbClr val="FFFFFF"/>
                </a:solidFill>
              </a:rPr>
              <a:t>already in our theory</a:t>
            </a:r>
            <a:r>
              <a:rPr lang="en-US" sz="3200" dirty="0">
                <a:solidFill>
                  <a:srgbClr val="FFFFFF"/>
                </a:solidFill>
              </a:rPr>
              <a:t>: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4724400"/>
            <a:ext cx="7696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rgbClr val="00B3F1"/>
                </a:solidFill>
              </a:rPr>
              <a:t>Non-trivial cosmic topology</a:t>
            </a:r>
          </a:p>
        </p:txBody>
      </p:sp>
    </p:spTree>
    <p:extLst>
      <p:ext uri="{BB962C8B-B14F-4D97-AF65-F5344CB8AC3E}">
        <p14:creationId xmlns:p14="http://schemas.microsoft.com/office/powerpoint/2010/main" val="3744622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FEE738-BDC1-EF4F-9868-1B1FCE059EF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0" y="2369820"/>
            <a:ext cx="4754880" cy="3124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8124" y="1416259"/>
            <a:ext cx="3810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trike="sngStrike" dirty="0"/>
              <a:t>6</a:t>
            </a:r>
            <a:r>
              <a:rPr lang="en-US" sz="2400" dirty="0"/>
              <a:t> 7  parameter fit </a:t>
            </a:r>
          </a:p>
          <a:p>
            <a:r>
              <a:rPr lang="en-US" sz="2400" dirty="0"/>
              <a:t>		to &gt;&gt;7 points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2100" y="634559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SPTPol</a:t>
            </a:r>
            <a:r>
              <a:rPr lang="en-US"/>
              <a:t> arXiv:1707.09353</a:t>
            </a:r>
          </a:p>
          <a:p>
            <a:endParaRPr 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28600" y="76200"/>
            <a:ext cx="8686800" cy="76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9pPr>
          </a:lstStyle>
          <a:p>
            <a:pPr eaLnBrk="1" hangingPunct="1">
              <a:defRPr/>
            </a:pPr>
            <a:r>
              <a:rPr lang="en-US" sz="5400" b="1" i="1">
                <a:solidFill>
                  <a:srgbClr val="FFFFFF"/>
                </a:solidFill>
                <a:latin typeface="Textile" pitchFamily="1" charset="0"/>
                <a:ea typeface="+mj-ea"/>
                <a:cs typeface="+mj-cs"/>
              </a:rPr>
              <a:t>Angular Power Spectrum</a:t>
            </a:r>
            <a:endParaRPr lang="en-US" sz="4800" b="1" i="1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7612B6-ABF6-6147-ABFF-58A4B9CEE46F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9134" b="5605"/>
          <a:stretch/>
        </p:blipFill>
        <p:spPr>
          <a:xfrm>
            <a:off x="-46405" y="3936692"/>
            <a:ext cx="4847005" cy="2926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94F557-1FBE-9049-A6C9-F4077230A5B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1085"/>
            <a:ext cx="4829908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1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699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Cosmic Geometry</a:t>
            </a:r>
            <a:endParaRPr lang="en-US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pic>
        <p:nvPicPr>
          <p:cNvPr id="49155" name="Picture 4" descr="shapeclear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b="54207"/>
          <a:stretch>
            <a:fillRect/>
          </a:stretch>
        </p:blipFill>
        <p:spPr>
          <a:xfrm>
            <a:off x="838200" y="1524000"/>
            <a:ext cx="7572375" cy="2220913"/>
          </a:xfrm>
          <a:noFill/>
        </p:spPr>
      </p:pic>
      <p:pic>
        <p:nvPicPr>
          <p:cNvPr id="95238" name="Picture 6" descr="shapeclear"/>
          <p:cNvPicPr>
            <a:picLocks noChangeAspect="1" noChangeArrowheads="1"/>
          </p:cNvPicPr>
          <p:nvPr/>
        </p:nvPicPr>
        <p:blipFill>
          <a:blip r:embed="rId3"/>
          <a:srcRect t="58920"/>
          <a:stretch>
            <a:fillRect/>
          </a:stretch>
        </p:blipFill>
        <p:spPr bwMode="auto">
          <a:xfrm>
            <a:off x="685800" y="4613833"/>
            <a:ext cx="743585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F36FBA-A633-2343-B1E7-CBF494C8DA67}"/>
              </a:ext>
            </a:extLst>
          </p:cNvPr>
          <p:cNvSpPr txBox="1"/>
          <p:nvPr/>
        </p:nvSpPr>
        <p:spPr>
          <a:xfrm>
            <a:off x="3124200" y="14478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ighlight>
                  <a:srgbClr val="000000"/>
                </a:highlight>
              </a:rPr>
              <a:t>Curvature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3398C7-66EA-5149-AD35-1DA13A4A8E0A}"/>
              </a:ext>
            </a:extLst>
          </p:cNvPr>
          <p:cNvSpPr txBox="1"/>
          <p:nvPr/>
        </p:nvSpPr>
        <p:spPr>
          <a:xfrm>
            <a:off x="3135351" y="4191000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ighlight>
                  <a:srgbClr val="000000"/>
                </a:highlight>
              </a:rPr>
              <a:t>Topology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83502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Three Torus</a:t>
            </a:r>
            <a:endParaRPr lang="en-US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pic>
        <p:nvPicPr>
          <p:cNvPr id="51203" name="Picture 6" descr="3torus_clea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8200" y="1828800"/>
            <a:ext cx="3017838" cy="3352800"/>
          </a:xfrm>
          <a:noFill/>
        </p:spPr>
      </p:pic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990600" y="5867400"/>
            <a:ext cx="7696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Same idea works in three space dimensions</a:t>
            </a:r>
          </a:p>
        </p:txBody>
      </p:sp>
      <p:pic>
        <p:nvPicPr>
          <p:cNvPr id="51205" name="Picture 10" descr="in3torus">
            <a:hlinkClick r:id="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447800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9" descr="octohedra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219200" y="3352800"/>
            <a:ext cx="2743200" cy="2649538"/>
          </a:xfrm>
          <a:noFill/>
        </p:spPr>
      </p:pic>
      <p:pic>
        <p:nvPicPr>
          <p:cNvPr id="55299" name="Picture 20" descr="inoct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32766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Text Box 23"/>
          <p:cNvSpPr txBox="1">
            <a:spLocks noChangeArrowheads="1"/>
          </p:cNvSpPr>
          <p:nvPr/>
        </p:nvSpPr>
        <p:spPr bwMode="auto">
          <a:xfrm>
            <a:off x="1981200" y="1828800"/>
            <a:ext cx="4800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This example only works in spherical space</a:t>
            </a:r>
          </a:p>
        </p:txBody>
      </p:sp>
      <p:sp>
        <p:nvSpPr>
          <p:cNvPr id="118810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Spherical Topologies</a:t>
            </a:r>
            <a:endParaRPr lang="en-US" dirty="0">
              <a:solidFill>
                <a:srgbClr val="00B0F0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Infinite number of tiling patterns</a:t>
            </a:r>
            <a:endParaRPr lang="en-US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pic>
        <p:nvPicPr>
          <p:cNvPr id="53251" name="Picture 5" descr="weeksclea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38200" y="2133600"/>
            <a:ext cx="3098800" cy="3276600"/>
          </a:xfrm>
          <a:noFill/>
        </p:spPr>
      </p:pic>
      <p:sp>
        <p:nvSpPr>
          <p:cNvPr id="53252" name="Text Box 12"/>
          <p:cNvSpPr txBox="1">
            <a:spLocks noChangeArrowheads="1"/>
          </p:cNvSpPr>
          <p:nvPr/>
        </p:nvSpPr>
        <p:spPr bwMode="auto">
          <a:xfrm>
            <a:off x="1219200" y="5867400"/>
            <a:ext cx="708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This one only works in hyperbolic space</a:t>
            </a:r>
          </a:p>
        </p:txBody>
      </p:sp>
      <p:pic>
        <p:nvPicPr>
          <p:cNvPr id="53253" name="Picture 14" descr="inweek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1760538"/>
            <a:ext cx="4038600" cy="4030662"/>
          </a:xfrm>
          <a:noFill/>
        </p:spPr>
      </p:pic>
      <p:sp>
        <p:nvSpPr>
          <p:cNvPr id="53254" name="Rectangle 15"/>
          <p:cNvSpPr>
            <a:spLocks noChangeArrowheads="1"/>
          </p:cNvSpPr>
          <p:nvPr/>
        </p:nvSpPr>
        <p:spPr bwMode="auto">
          <a:xfrm>
            <a:off x="568325" y="5857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1371600"/>
            <a:ext cx="9296400" cy="25146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The consequences of broken statistical isotropy</a:t>
            </a:r>
            <a:endParaRPr lang="en-US" sz="5400" dirty="0">
              <a:solidFill>
                <a:srgbClr val="00B0F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64399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1371600"/>
            <a:ext cx="9296400" cy="25146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A broken symmetry </a:t>
            </a:r>
            <a:br>
              <a:rPr lang="en-US" sz="66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</a:br>
            <a:r>
              <a:rPr lang="en-US" sz="660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offers no protection </a:t>
            </a:r>
            <a:endParaRPr lang="en-US" sz="5400" dirty="0">
              <a:solidFill>
                <a:srgbClr val="00B0F0"/>
              </a:solidFill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2D0671-E07B-40F9-6D57-CAF92906D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1368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09" charset="0"/>
              </a:defRPr>
            </a:lvl9pPr>
          </a:lstStyle>
          <a:p>
            <a:pPr eaLnBrk="1" hangingPunct="1">
              <a:defRPr/>
            </a:pPr>
            <a:r>
              <a:rPr lang="en-US" sz="4800" kern="0" dirty="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Consequence 1</a:t>
            </a:r>
            <a:endParaRPr lang="en-US" sz="4000" kern="0" dirty="0">
              <a:solidFill>
                <a:srgbClr val="00B0F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53397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F4135C9-9EBC-2922-390D-BE71614BA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09600"/>
            <a:ext cx="86226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Statistical isotropy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A68DCE-F29B-B1D6-CEB4-3E800CE0C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289412"/>
            <a:ext cx="883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Forbids off–diagonal TT, EE, BB correlations: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13B29B-A257-B5B3-3FFB-145451827C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816" y="1997298"/>
                <a:ext cx="8305800" cy="734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p>
                    </m:sSubSup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ℓℓ′</m:t>
                        </m:r>
                      </m:sub>
                    </m:sSub>
                    <m:sSub>
                      <m:sSub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sz="3600" dirty="0"/>
                  <a:t> , X=T,E,B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13B29B-A257-B5B3-3FFB-145451827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0816" y="1997298"/>
                <a:ext cx="8305800" cy="734368"/>
              </a:xfrm>
              <a:prstGeom prst="rect">
                <a:avLst/>
              </a:prstGeom>
              <a:blipFill>
                <a:blip r:embed="rId3"/>
                <a:stretch>
                  <a:fillRect t="-8475" b="-220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49835A1-EA9D-1A7A-178C-32352A5C8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53" y="2774325"/>
            <a:ext cx="8305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Forbids TB, EB correlations: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B41059-75DC-5AC3-C6F5-CB34424476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011" y="3470105"/>
                <a:ext cx="8305800" cy="734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600" dirty="0"/>
                  <a:t> , X=T,E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6B41059-75DC-5AC3-C6F5-CB3442447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011" y="3470105"/>
                <a:ext cx="8305800" cy="734368"/>
              </a:xfrm>
              <a:prstGeom prst="rect">
                <a:avLst/>
              </a:prstGeom>
              <a:blipFill>
                <a:blip r:embed="rId4"/>
                <a:stretch>
                  <a:fillRect t="-8475" b="-220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CF37556-E6CF-AB31-1009-403DA2A36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53" y="4441618"/>
            <a:ext cx="8839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Common misconception: </a:t>
            </a:r>
          </a:p>
          <a:p>
            <a:r>
              <a:rPr lang="en-US" sz="4000" dirty="0">
                <a:solidFill>
                  <a:schemeClr val="bg2"/>
                </a:solidFill>
              </a:rPr>
              <a:t>	this is due to parity invariance</a:t>
            </a:r>
          </a:p>
        </p:txBody>
      </p:sp>
    </p:spTree>
    <p:extLst>
      <p:ext uri="{BB962C8B-B14F-4D97-AF65-F5344CB8AC3E}">
        <p14:creationId xmlns:p14="http://schemas.microsoft.com/office/powerpoint/2010/main" val="39958857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F4135C9-9EBC-2922-390D-BE71614BA7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400" y="609600"/>
                <a:ext cx="8622632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4000" dirty="0">
                    <a:solidFill>
                      <a:srgbClr val="00B0F0"/>
                    </a:solidFill>
                  </a:rPr>
                  <a:t>Statistical anisotropy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4000" dirty="0">
                    <a:solidFill>
                      <a:srgbClr val="00B0F0"/>
                    </a:solidFill>
                  </a:rPr>
                  <a:t> </a:t>
                </a:r>
                <a:endParaRPr lang="en-US" sz="24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1F4135C9-9EBC-2922-390D-BE71614BA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3400" y="609600"/>
                <a:ext cx="8622632" cy="707886"/>
              </a:xfrm>
              <a:prstGeom prst="rect">
                <a:avLst/>
              </a:prstGeom>
              <a:blipFill>
                <a:blip r:embed="rId3"/>
                <a:stretch>
                  <a:fillRect l="-2651" t="-16071" b="-35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8A68DCE-F29B-B1D6-CEB4-3E800CE0C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39497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General Correlation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13B29B-A257-B5B3-3FFB-145451827C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7411" y="2441008"/>
                <a:ext cx="8305800" cy="8367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  <m:sup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ℓ′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𝑋𝑌</m:t>
                          </m:r>
                        </m:sup>
                      </m:sSubSup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13B29B-A257-B5B3-3FFB-145451827C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411" y="2441008"/>
                <a:ext cx="8305800" cy="836704"/>
              </a:xfrm>
              <a:prstGeom prst="rect">
                <a:avLst/>
              </a:prstGeom>
              <a:blipFill>
                <a:blip r:embed="rId4"/>
                <a:stretch>
                  <a:fillRect b="-59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B5D1BF5-B9C3-2F39-AB64-A5DD98642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53" y="3606826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01625" indent="-301625">
              <a:buFont typeface="Arial" panose="020B0604020202020204" pitchFamily="34" charset="0"/>
              <a:buChar char="•"/>
            </a:pPr>
            <a:r>
              <a:rPr lang="en-US" sz="2800" dirty="0"/>
              <a:t>Some terms require parity violation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91706B-48BD-40D3-5639-C4CE5E416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53" y="5925234"/>
            <a:ext cx="8305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A. </a:t>
            </a:r>
            <a:r>
              <a:rPr lang="en-US" sz="3600" dirty="0" err="1">
                <a:solidFill>
                  <a:schemeClr val="bg2"/>
                </a:solidFill>
              </a:rPr>
              <a:t>Samandar</a:t>
            </a:r>
            <a:r>
              <a:rPr lang="en-US" sz="3600" dirty="0">
                <a:solidFill>
                  <a:schemeClr val="bg2"/>
                </a:solidFill>
              </a:rPr>
              <a:t> </a:t>
            </a:r>
            <a:r>
              <a:rPr lang="en-US" sz="3600" i="1" dirty="0">
                <a:solidFill>
                  <a:schemeClr val="bg2"/>
                </a:solidFill>
              </a:rPr>
              <a:t>et al. (in preparation)</a:t>
            </a:r>
            <a:endParaRPr lang="en-US" sz="360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23D4DF-2FE0-CC3F-6B8F-5B7092792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53" y="4268192"/>
            <a:ext cx="88913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01625" indent="-301625">
              <a:buFont typeface="Arial" panose="020B0604020202020204" pitchFamily="34" charset="0"/>
              <a:buChar char="•"/>
            </a:pPr>
            <a:r>
              <a:rPr lang="en-US" sz="2800" dirty="0"/>
              <a:t>Statistical anisotropy tied to statistical inhomogeneity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A43113-CDC5-7450-B080-D841ED1CF7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4695" y="4929558"/>
                <a:ext cx="8891337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marL="301625" indent="-301625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Statistical inhomogeneity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sz="2800" dirty="0"/>
                  <a:t> parity violation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A43113-CDC5-7450-B080-D841ED1CF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4695" y="4929558"/>
                <a:ext cx="8891337" cy="523220"/>
              </a:xfrm>
              <a:prstGeom prst="rect">
                <a:avLst/>
              </a:prstGeom>
              <a:blipFill>
                <a:blip r:embed="rId5"/>
                <a:stretch>
                  <a:fillRect l="-1141" t="-11905" b="-309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86933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76AA607E-2DAE-75B2-6CB9-CC27AFCB0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178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3A93ED-9114-E95B-03E7-28B3459CBEDD}"/>
              </a:ext>
            </a:extLst>
          </p:cNvPr>
          <p:cNvSpPr txBox="1"/>
          <p:nvPr/>
        </p:nvSpPr>
        <p:spPr>
          <a:xfrm>
            <a:off x="381000" y="30480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Normalized TT correlation matrices and KL divergence in some Euclidean manifolds</a:t>
            </a:r>
          </a:p>
        </p:txBody>
      </p:sp>
    </p:spTree>
    <p:extLst>
      <p:ext uri="{BB962C8B-B14F-4D97-AF65-F5344CB8AC3E}">
        <p14:creationId xmlns:p14="http://schemas.microsoft.com/office/powerpoint/2010/main" val="38407313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48C5E6-29B7-454E-6476-D4FD657229E5}"/>
              </a:ext>
            </a:extLst>
          </p:cNvPr>
          <p:cNvSpPr txBox="1"/>
          <p:nvPr/>
        </p:nvSpPr>
        <p:spPr>
          <a:xfrm>
            <a:off x="595406" y="6031468"/>
            <a:ext cx="9005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180D"/>
                </a:solidFill>
              </a:rPr>
              <a:t>To hear more:  Deyan </a:t>
            </a:r>
            <a:r>
              <a:rPr lang="en-US" sz="2800" dirty="0" err="1">
                <a:solidFill>
                  <a:srgbClr val="FF180D"/>
                </a:solidFill>
              </a:rPr>
              <a:t>Mihaylov</a:t>
            </a:r>
            <a:r>
              <a:rPr lang="en-US" sz="2800" dirty="0">
                <a:solidFill>
                  <a:srgbClr val="FF180D"/>
                </a:solidFill>
              </a:rPr>
              <a:t> seminar tomorrow!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486C10-46C1-B2F8-285C-75EB5AC41064}"/>
              </a:ext>
            </a:extLst>
          </p:cNvPr>
          <p:cNvGrpSpPr/>
          <p:nvPr/>
        </p:nvGrpSpPr>
        <p:grpSpPr>
          <a:xfrm>
            <a:off x="0" y="0"/>
            <a:ext cx="8229600" cy="2971800"/>
            <a:chOff x="0" y="0"/>
            <a:chExt cx="7772400" cy="2590800"/>
          </a:xfrm>
        </p:grpSpPr>
        <p:pic>
          <p:nvPicPr>
            <p:cNvPr id="9" name="Picture 8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EB9C295E-0BC4-842E-925E-E79D75199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3086"/>
            <a:stretch/>
          </p:blipFill>
          <p:spPr>
            <a:xfrm>
              <a:off x="0" y="0"/>
              <a:ext cx="7772400" cy="523221"/>
            </a:xfrm>
            <a:prstGeom prst="rect">
              <a:avLst/>
            </a:prstGeom>
          </p:spPr>
        </p:pic>
        <p:pic>
          <p:nvPicPr>
            <p:cNvPr id="10" name="Picture 9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C9F62F79-538E-AB1D-B6AE-B5BE70380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023"/>
            <a:stretch/>
          </p:blipFill>
          <p:spPr>
            <a:xfrm>
              <a:off x="0" y="488005"/>
              <a:ext cx="7772400" cy="210279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4EA77A-BF31-E88D-345A-553DDB267EEF}"/>
              </a:ext>
            </a:extLst>
          </p:cNvPr>
          <p:cNvGrpSpPr/>
          <p:nvPr/>
        </p:nvGrpSpPr>
        <p:grpSpPr>
          <a:xfrm>
            <a:off x="1371600" y="2933700"/>
            <a:ext cx="7772400" cy="2894586"/>
            <a:chOff x="1371600" y="2896614"/>
            <a:chExt cx="7772400" cy="2894586"/>
          </a:xfrm>
        </p:grpSpPr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A5FB522-7121-4FED-893D-03FFC6672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7682" b="12313"/>
            <a:stretch/>
          </p:blipFill>
          <p:spPr>
            <a:xfrm>
              <a:off x="1371600" y="5410200"/>
              <a:ext cx="7772400" cy="381000"/>
            </a:xfrm>
            <a:prstGeom prst="rect">
              <a:avLst/>
            </a:prstGeom>
          </p:spPr>
        </p:pic>
        <p:pic>
          <p:nvPicPr>
            <p:cNvPr id="12" name="Picture 1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868FA63-8337-2A94-20A9-9E8386A736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3992"/>
            <a:stretch/>
          </p:blipFill>
          <p:spPr>
            <a:xfrm>
              <a:off x="1371600" y="2896614"/>
              <a:ext cx="7772400" cy="2513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6560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Journal of Cosmology and Astroparticle Physics&#10;What is flat ΛCDM, and may we choose it?&#10;Stefano Anselm et al &#10;Published 24 February 2023">
            <a:extLst>
              <a:ext uri="{FF2B5EF4-FFF2-40B4-BE49-F238E27FC236}">
                <a16:creationId xmlns:a16="http://schemas.microsoft.com/office/drawing/2014/main" id="{9C8782AA-58B5-4895-7053-A39EC56DDFB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 parameters not 6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5EBF02F0-397E-CFB2-7889-2F77E98E1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98294"/>
            <a:ext cx="8229600" cy="3329774"/>
          </a:xfrm>
        </p:spPr>
      </p:pic>
    </p:spTree>
    <p:extLst>
      <p:ext uri="{BB962C8B-B14F-4D97-AF65-F5344CB8AC3E}">
        <p14:creationId xmlns:p14="http://schemas.microsoft.com/office/powerpoint/2010/main" val="26497399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>
                <a:solidFill>
                  <a:srgbClr val="00B0F0"/>
                </a:solidFill>
                <a:latin typeface="Textile" pitchFamily="1" charset="0"/>
                <a:ea typeface="+mj-ea"/>
                <a:cs typeface="+mj-cs"/>
              </a:rPr>
              <a:t>SUMMARY</a:t>
            </a:r>
            <a:endParaRPr lang="en-US">
              <a:solidFill>
                <a:srgbClr val="00B0F0"/>
              </a:solidFill>
              <a:ea typeface="+mj-ea"/>
              <a:cs typeface="+mj-cs"/>
            </a:endParaRPr>
          </a:p>
        </p:txBody>
      </p:sp>
      <p:sp>
        <p:nvSpPr>
          <p:cNvPr id="161796" name="TextBox 3"/>
          <p:cNvSpPr txBox="1">
            <a:spLocks noChangeArrowheads="1"/>
          </p:cNvSpPr>
          <p:nvPr/>
        </p:nvSpPr>
        <p:spPr bwMode="auto">
          <a:xfrm>
            <a:off x="0" y="190500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00B0F0"/>
                </a:solidFill>
              </a:rPr>
              <a:t>The CMB is NOT the realization </a:t>
            </a:r>
          </a:p>
          <a:p>
            <a:pPr algn="ctr"/>
            <a:r>
              <a:rPr lang="en-US" sz="4000" dirty="0">
                <a:solidFill>
                  <a:srgbClr val="00B0F0"/>
                </a:solidFill>
              </a:rPr>
              <a:t>of a Gaussian random </a:t>
            </a:r>
          </a:p>
          <a:p>
            <a:pPr algn="ctr"/>
            <a:r>
              <a:rPr lang="en-US" sz="4000" dirty="0">
                <a:solidFill>
                  <a:srgbClr val="00B0F0"/>
                </a:solidFill>
              </a:rPr>
              <a:t>statistically isotropic field.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8DE0EA2A-4330-4369-2572-0F69EE54F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400" y="4461808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The Universe is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NOT Statistically Isotropic</a:t>
            </a:r>
          </a:p>
        </p:txBody>
      </p:sp>
    </p:spTree>
    <p:extLst>
      <p:ext uri="{BB962C8B-B14F-4D97-AF65-F5344CB8AC3E}">
        <p14:creationId xmlns:p14="http://schemas.microsoft.com/office/powerpoint/2010/main" val="24204534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E77DDC-B894-B1DB-F3FA-1B3D2F6B0CB0}"/>
              </a:ext>
            </a:extLst>
          </p:cNvPr>
          <p:cNvSpPr/>
          <p:nvPr/>
        </p:nvSpPr>
        <p:spPr bwMode="auto">
          <a:xfrm>
            <a:off x="-609600" y="3886200"/>
            <a:ext cx="10591800" cy="304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377859" name="Text Box 3"/>
          <p:cNvSpPr txBox="1">
            <a:spLocks noChangeArrowheads="1"/>
          </p:cNvSpPr>
          <p:nvPr/>
        </p:nvSpPr>
        <p:spPr bwMode="auto">
          <a:xfrm>
            <a:off x="601662" y="533400"/>
            <a:ext cx="8169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 No proven “model” so far: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ACD4D5D6-979E-7BA0-6553-C97099220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25" y="1343561"/>
            <a:ext cx="8169275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4000" dirty="0"/>
          </a:p>
          <a:p>
            <a:pPr marL="914400" lvl="1" indent="-457200">
              <a:buFont typeface="Arial"/>
              <a:buChar char="•"/>
            </a:pPr>
            <a:r>
              <a:rPr lang="en-US" sz="4000" strike="sngStrike" dirty="0"/>
              <a:t>Systematics </a:t>
            </a:r>
          </a:p>
          <a:p>
            <a:pPr lvl="1"/>
            <a:endParaRPr lang="en-US" sz="3600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CA62497-9EC8-B210-D414-654BCB61A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1" y="2688848"/>
            <a:ext cx="816927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lvl="1"/>
            <a:endParaRPr lang="en-US" sz="3600" dirty="0"/>
          </a:p>
          <a:p>
            <a:pPr marL="914400" lvl="1" indent="-457200">
              <a:buFont typeface="Arial"/>
              <a:buChar char="•"/>
            </a:pPr>
            <a:r>
              <a:rPr lang="en-US" sz="4000" strike="sngStrike" dirty="0"/>
              <a:t>Foregrounds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FDAB950-28A2-22C2-7E5F-EDC8D4DD7D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25" y="4040325"/>
            <a:ext cx="816927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lvl="1"/>
            <a:endParaRPr lang="en-US" sz="3600" dirty="0"/>
          </a:p>
          <a:p>
            <a:pPr marL="914400" lvl="1" indent="-457200">
              <a:buFont typeface="Arial"/>
              <a:buChar char="•"/>
            </a:pPr>
            <a:r>
              <a:rPr lang="en-US" sz="4000" dirty="0"/>
              <a:t>Cosmology – topology?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609600" y="3810000"/>
            <a:ext cx="10591800" cy="3048000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9" charset="0"/>
            </a:endParaRPr>
          </a:p>
        </p:txBody>
      </p:sp>
      <p:sp>
        <p:nvSpPr>
          <p:cNvPr id="169986" name="Text Box 3"/>
          <p:cNvSpPr txBox="1">
            <a:spLocks noChangeArrowheads="1"/>
          </p:cNvSpPr>
          <p:nvPr/>
        </p:nvSpPr>
        <p:spPr bwMode="auto">
          <a:xfrm>
            <a:off x="-28575" y="5345804"/>
            <a:ext cx="9201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>
                <a:solidFill>
                  <a:srgbClr val="00B0F0"/>
                </a:solidFill>
              </a:rPr>
              <a:t>We demand an </a:t>
            </a:r>
            <a:r>
              <a:rPr lang="en-US" sz="3200" b="1" dirty="0">
                <a:solidFill>
                  <a:srgbClr val="00B0F0"/>
                </a:solidFill>
              </a:rPr>
              <a:t>explanation</a:t>
            </a:r>
            <a:endParaRPr lang="en-US" sz="2300" b="1" dirty="0">
              <a:solidFill>
                <a:srgbClr val="00B0F0"/>
              </a:solidFill>
            </a:endParaRPr>
          </a:p>
        </p:txBody>
      </p:sp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3">
            <a:alphaModFix amt="4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36" r="9986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71600" y="1142047"/>
            <a:ext cx="6400800" cy="4420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70C5E5A7-55B6-68DC-A35F-7F588727D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8575" y="359738"/>
            <a:ext cx="92011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The cosmic orchestra may be playing a LCDM symphony, </a:t>
            </a:r>
          </a:p>
          <a:p>
            <a:pPr algn="ctr"/>
            <a:r>
              <a:rPr lang="en-US" sz="2400" dirty="0"/>
              <a:t>But somebody gave the bass  and tuba the wrong score.  </a:t>
            </a:r>
          </a:p>
          <a:p>
            <a:pPr algn="ctr"/>
            <a:r>
              <a:rPr lang="en-US" sz="2400" dirty="0"/>
              <a:t>They tried hard to keep it quiet.  They failed.</a:t>
            </a:r>
            <a:endParaRPr lang="en-US" sz="23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6" grpId="0"/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1556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2"/>
</p:tagLst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93870</TotalTime>
  <Words>3459</Words>
  <Application>Microsoft Macintosh PowerPoint</Application>
  <PresentationFormat>On-screen Show (4:3)</PresentationFormat>
  <Paragraphs>493</Paragraphs>
  <Slides>93</Slides>
  <Notes>80</Notes>
  <HiddenSlides>5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10" baseType="lpstr">
      <vt:lpstr>Brush Script MT</vt:lpstr>
      <vt:lpstr>ＭＳ Ｐゴシック</vt:lpstr>
      <vt:lpstr>Arial</vt:lpstr>
      <vt:lpstr>Calibri</vt:lpstr>
      <vt:lpstr>Cambria Math</vt:lpstr>
      <vt:lpstr>Helvetica</vt:lpstr>
      <vt:lpstr>Helvetica Neue</vt:lpstr>
      <vt:lpstr>NimbusRomNo9L</vt:lpstr>
      <vt:lpstr>SchoolHouse Cursive B</vt:lpstr>
      <vt:lpstr>Symbol</vt:lpstr>
      <vt:lpstr>Textile</vt:lpstr>
      <vt:lpstr>Times</vt:lpstr>
      <vt:lpstr>Times New Roman</vt:lpstr>
      <vt:lpstr>Wingdings</vt:lpstr>
      <vt:lpstr>Ripple</vt:lpstr>
      <vt:lpstr>Custom Design</vt:lpstr>
      <vt:lpstr>Document</vt:lpstr>
      <vt:lpstr>The Universe is Not Isotropic  </vt:lpstr>
      <vt:lpstr>The Universe is Not Isotropic  </vt:lpstr>
      <vt:lpstr>COBE - DMR</vt:lpstr>
      <vt:lpstr>WMAP</vt:lpstr>
      <vt:lpstr>Planck</vt:lpstr>
      <vt:lpstr>Angular Power Spectrum</vt:lpstr>
      <vt:lpstr>Angular Power Spectrum</vt:lpstr>
      <vt:lpstr>PowerPoint Presentation</vt:lpstr>
      <vt:lpstr>7 parameters not 6</vt:lpstr>
      <vt:lpstr>PowerPoint Presentation</vt:lpstr>
      <vt:lpstr>PowerPoint Presentation</vt:lpstr>
      <vt:lpstr>Outline</vt:lpstr>
      <vt:lpstr>COBE - DMR</vt:lpstr>
      <vt:lpstr>WMAP</vt:lpstr>
      <vt:lpstr>The first hint:</vt:lpstr>
      <vt:lpstr>The uncorrelation …</vt:lpstr>
      <vt:lpstr>PowerPoint Presentation</vt:lpstr>
      <vt:lpstr>“The Large-Angle Anomaly”</vt:lpstr>
      <vt:lpstr>Angular Correlation Function C()</vt:lpstr>
      <vt:lpstr>PowerPoint Presentation</vt:lpstr>
      <vt:lpstr>WMAP</vt:lpstr>
      <vt:lpstr>Two-point angular correlation function</vt:lpstr>
      <vt:lpstr>Is the Large-Angle Anomaly Significant?</vt:lpstr>
      <vt:lpstr>WMAP statistics of C(θ)</vt:lpstr>
      <vt:lpstr>Origin of C(θ)</vt:lpstr>
      <vt:lpstr>PowerPoint Presentation</vt:lpstr>
      <vt:lpstr>PowerPoint Presentation</vt:lpstr>
      <vt:lpstr>Statistics of C(θ)</vt:lpstr>
      <vt:lpstr>PowerPoint Presentation</vt:lpstr>
      <vt:lpstr>The Conspiracy theory: minimizing S1/2 </vt:lpstr>
      <vt:lpstr>Violation of GRSI</vt:lpstr>
      <vt:lpstr>Explaining small S1/2</vt:lpstr>
      <vt:lpstr>Beyond Cl:  Tests of Statistical Isotropy</vt:lpstr>
      <vt:lpstr>Alignments …</vt:lpstr>
      <vt:lpstr>Multipole Vectors</vt:lpstr>
      <vt:lpstr>Multipole Vectors</vt:lpstr>
      <vt:lpstr>Maxwell Multipole Vectors</vt:lpstr>
      <vt:lpstr>Area Vectors</vt:lpstr>
      <vt:lpstr>l =2&amp;3 Area Vectors</vt:lpstr>
      <vt:lpstr>PowerPoint Presentation</vt:lpstr>
      <vt:lpstr>Low Northern Variance</vt:lpstr>
      <vt:lpstr>Bennett et al 2003 Eriksen et al 2004, and many others</vt:lpstr>
      <vt:lpstr>SMICA N vs S variance</vt:lpstr>
      <vt:lpstr>SI violation (“dipole modulation”) extends to high 𝓁</vt:lpstr>
      <vt:lpstr>Parity anomaly</vt:lpstr>
      <vt:lpstr>PowerPoint Presentation</vt:lpstr>
      <vt:lpstr>PowerPoint Presentation</vt:lpstr>
      <vt:lpstr>PowerPoint Presentation</vt:lpstr>
      <vt:lpstr>Okay, okay,  but if I can’t explain the anomalies,  can’t I just forget them?</vt:lpstr>
      <vt:lpstr>Primordial non-guassianity:</vt:lpstr>
      <vt:lpstr>Primordial non-guassianity:</vt:lpstr>
      <vt:lpstr>Primordial non-guassianity:</vt:lpstr>
      <vt:lpstr>Primordial non-guassianity:</vt:lpstr>
      <vt:lpstr>PowerPoint Presentation</vt:lpstr>
      <vt:lpstr>PowerPoint Presentation</vt:lpstr>
      <vt:lpstr>PowerPoint Presentation</vt:lpstr>
      <vt:lpstr>If SI is false then how is the information on PNG to be extracted ?</vt:lpstr>
      <vt:lpstr>With so many anomalies, what do we do?</vt:lpstr>
      <vt:lpstr>Making Progress</vt:lpstr>
      <vt:lpstr>Testing the fluke hypothesis</vt:lpstr>
      <vt:lpstr>Phenomenological extrapolations</vt:lpstr>
      <vt:lpstr>Testing the fluke hypothesis</vt:lpstr>
      <vt:lpstr>Example 1: Low N variance in E</vt:lpstr>
      <vt:lpstr>Low N variance in T</vt:lpstr>
      <vt:lpstr>Phenomenological guess</vt:lpstr>
      <vt:lpstr>PowerPoint Presentation</vt:lpstr>
      <vt:lpstr>Constrained realizations (testing the fluke hypothesis)</vt:lpstr>
      <vt:lpstr>PowerPoint Presentation</vt:lpstr>
      <vt:lpstr>Test of the  phenomenological guess</vt:lpstr>
      <vt:lpstr>Example 2: Absence of  angular correlation in Q,U,E</vt:lpstr>
      <vt:lpstr>PowerPoint Presentation</vt:lpstr>
      <vt:lpstr>Phenomenological guess</vt:lpstr>
      <vt:lpstr>PowerPoint Presentation</vt:lpstr>
      <vt:lpstr>PowerPoint Presentation</vt:lpstr>
      <vt:lpstr>Example 3: Cosmological dipole</vt:lpstr>
      <vt:lpstr>PowerPoint Presentation</vt:lpstr>
      <vt:lpstr>New Models</vt:lpstr>
      <vt:lpstr>New Models</vt:lpstr>
      <vt:lpstr>New Models</vt:lpstr>
      <vt:lpstr>Cosmic Geometry</vt:lpstr>
      <vt:lpstr>Three Torus</vt:lpstr>
      <vt:lpstr>Spherical Topologies</vt:lpstr>
      <vt:lpstr>Infinite number of tiling patterns</vt:lpstr>
      <vt:lpstr>The consequences of broken statistical isotropy</vt:lpstr>
      <vt:lpstr>A broken symmetry  offers no protection 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</vt:vector>
  </TitlesOfParts>
  <Company>case western reserve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Glenn Starkman</cp:lastModifiedBy>
  <cp:revision>444</cp:revision>
  <cp:lastPrinted>2021-02-25T04:13:16Z</cp:lastPrinted>
  <dcterms:created xsi:type="dcterms:W3CDTF">2011-01-27T00:49:40Z</dcterms:created>
  <dcterms:modified xsi:type="dcterms:W3CDTF">2024-06-04T21:27:39Z</dcterms:modified>
</cp:coreProperties>
</file>