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6"/>
  </p:notesMasterIdLst>
  <p:sldIdLst>
    <p:sldId id="705" r:id="rId2"/>
    <p:sldId id="992" r:id="rId3"/>
    <p:sldId id="987" r:id="rId4"/>
    <p:sldId id="988" r:id="rId5"/>
    <p:sldId id="975" r:id="rId6"/>
    <p:sldId id="874" r:id="rId7"/>
    <p:sldId id="997" r:id="rId8"/>
    <p:sldId id="980" r:id="rId9"/>
    <p:sldId id="999" r:id="rId10"/>
    <p:sldId id="985" r:id="rId11"/>
    <p:sldId id="984" r:id="rId12"/>
    <p:sldId id="998" r:id="rId13"/>
    <p:sldId id="994" r:id="rId14"/>
    <p:sldId id="983" r:id="rId15"/>
    <p:sldId id="993" r:id="rId16"/>
    <p:sldId id="707" r:id="rId17"/>
    <p:sldId id="399" r:id="rId18"/>
    <p:sldId id="395" r:id="rId19"/>
    <p:sldId id="996" r:id="rId20"/>
    <p:sldId id="995" r:id="rId21"/>
    <p:sldId id="962" r:id="rId22"/>
    <p:sldId id="986" r:id="rId23"/>
    <p:sldId id="965" r:id="rId24"/>
    <p:sldId id="837" r:id="rId25"/>
    <p:sldId id="817" r:id="rId26"/>
    <p:sldId id="976" r:id="rId27"/>
    <p:sldId id="793" r:id="rId28"/>
    <p:sldId id="900" r:id="rId29"/>
    <p:sldId id="899" r:id="rId30"/>
    <p:sldId id="894" r:id="rId31"/>
    <p:sldId id="956" r:id="rId32"/>
    <p:sldId id="928" r:id="rId33"/>
    <p:sldId id="932" r:id="rId34"/>
    <p:sldId id="934" r:id="rId35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7"/>
    </p:embeddedFont>
    <p:embeddedFont>
      <p:font typeface="Staatliches" pitchFamily="2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2">
          <p15:clr>
            <a:srgbClr val="9AA0A6"/>
          </p15:clr>
        </p15:guide>
        <p15:guide id="2" pos="3456">
          <p15:clr>
            <a:srgbClr val="9AA0A6"/>
          </p15:clr>
        </p15:guide>
        <p15:guide id="3" pos="5209">
          <p15:clr>
            <a:srgbClr val="9AA0A6"/>
          </p15:clr>
        </p15:guide>
        <p15:guide id="4" pos="1656">
          <p15:clr>
            <a:srgbClr val="9AA0A6"/>
          </p15:clr>
        </p15:guide>
        <p15:guide id="5" orient="horz" pos="769">
          <p15:clr>
            <a:srgbClr val="9AA0A6"/>
          </p15:clr>
        </p15:guide>
        <p15:guide id="6" orient="horz" pos="1486">
          <p15:clr>
            <a:srgbClr val="9AA0A6"/>
          </p15:clr>
        </p15:guide>
        <p15:guide id="7" pos="4117">
          <p15:clr>
            <a:srgbClr val="9AA0A6"/>
          </p15:clr>
        </p15:guide>
        <p15:guide id="8" pos="4263">
          <p15:clr>
            <a:srgbClr val="9AA0A6"/>
          </p15:clr>
        </p15:guide>
        <p15:guide id="9" orient="horz" pos="169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B0B"/>
    <a:srgbClr val="CC2121"/>
    <a:srgbClr val="E6E6E6"/>
    <a:srgbClr val="F2754E"/>
    <a:srgbClr val="F97147"/>
    <a:srgbClr val="990099"/>
    <a:srgbClr val="E9B8B1"/>
    <a:srgbClr val="DD9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C1F49C-91E0-4C65-ADEB-71603496BC7F}">
  <a:tblStyle styleId="{4CC1F49C-91E0-4C65-ADEB-71603496BC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4" y="51"/>
      </p:cViewPr>
      <p:guideLst>
        <p:guide orient="horz" pos="72"/>
        <p:guide pos="3456"/>
        <p:guide pos="5209"/>
        <p:guide pos="1656"/>
        <p:guide orient="horz" pos="769"/>
        <p:guide orient="horz" pos="1486"/>
        <p:guide pos="4117"/>
        <p:guide pos="4263"/>
        <p:guide orient="horz" pos="16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 Zosso" userId="53d293cd-f06f-4281-92a8-32295ecf5c79" providerId="ADAL" clId="{48C97061-FD0F-4DA9-B5E5-B18EA3BF2337}"/>
    <pc:docChg chg="delSld">
      <pc:chgData name="Jann Zosso" userId="53d293cd-f06f-4281-92a8-32295ecf5c79" providerId="ADAL" clId="{48C97061-FD0F-4DA9-B5E5-B18EA3BF2337}" dt="2025-09-02T17:30:35.833" v="7" actId="47"/>
      <pc:docMkLst>
        <pc:docMk/>
      </pc:docMkLst>
      <pc:sldChg chg="del">
        <pc:chgData name="Jann Zosso" userId="53d293cd-f06f-4281-92a8-32295ecf5c79" providerId="ADAL" clId="{48C97061-FD0F-4DA9-B5E5-B18EA3BF2337}" dt="2025-09-02T17:29:38.807" v="1" actId="47"/>
        <pc:sldMkLst>
          <pc:docMk/>
          <pc:sldMk cId="301333471" sldId="501"/>
        </pc:sldMkLst>
      </pc:sldChg>
      <pc:sldChg chg="del">
        <pc:chgData name="Jann Zosso" userId="53d293cd-f06f-4281-92a8-32295ecf5c79" providerId="ADAL" clId="{48C97061-FD0F-4DA9-B5E5-B18EA3BF2337}" dt="2025-09-02T17:29:42.728" v="2" actId="47"/>
        <pc:sldMkLst>
          <pc:docMk/>
          <pc:sldMk cId="3107898125" sldId="735"/>
        </pc:sldMkLst>
      </pc:sldChg>
      <pc:sldChg chg="del">
        <pc:chgData name="Jann Zosso" userId="53d293cd-f06f-4281-92a8-32295ecf5c79" providerId="ADAL" clId="{48C97061-FD0F-4DA9-B5E5-B18EA3BF2337}" dt="2025-09-02T17:29:47.804" v="3" actId="47"/>
        <pc:sldMkLst>
          <pc:docMk/>
          <pc:sldMk cId="2149195448" sldId="915"/>
        </pc:sldMkLst>
      </pc:sldChg>
      <pc:sldChg chg="del">
        <pc:chgData name="Jann Zosso" userId="53d293cd-f06f-4281-92a8-32295ecf5c79" providerId="ADAL" clId="{48C97061-FD0F-4DA9-B5E5-B18EA3BF2337}" dt="2025-09-02T17:30:03.727" v="5" actId="47"/>
        <pc:sldMkLst>
          <pc:docMk/>
          <pc:sldMk cId="1826744185" sldId="916"/>
        </pc:sldMkLst>
      </pc:sldChg>
      <pc:sldChg chg="del">
        <pc:chgData name="Jann Zosso" userId="53d293cd-f06f-4281-92a8-32295ecf5c79" providerId="ADAL" clId="{48C97061-FD0F-4DA9-B5E5-B18EA3BF2337}" dt="2025-09-02T17:30:00.609" v="4" actId="47"/>
        <pc:sldMkLst>
          <pc:docMk/>
          <pc:sldMk cId="4257290485" sldId="931"/>
        </pc:sldMkLst>
      </pc:sldChg>
      <pc:sldChg chg="del">
        <pc:chgData name="Jann Zosso" userId="53d293cd-f06f-4281-92a8-32295ecf5c79" providerId="ADAL" clId="{48C97061-FD0F-4DA9-B5E5-B18EA3BF2337}" dt="2025-09-02T17:30:35.833" v="7" actId="47"/>
        <pc:sldMkLst>
          <pc:docMk/>
          <pc:sldMk cId="1617433602" sldId="943"/>
        </pc:sldMkLst>
      </pc:sldChg>
      <pc:sldChg chg="del">
        <pc:chgData name="Jann Zosso" userId="53d293cd-f06f-4281-92a8-32295ecf5c79" providerId="ADAL" clId="{48C97061-FD0F-4DA9-B5E5-B18EA3BF2337}" dt="2025-09-02T17:30:26.558" v="6" actId="47"/>
        <pc:sldMkLst>
          <pc:docMk/>
          <pc:sldMk cId="1404687244" sldId="946"/>
        </pc:sldMkLst>
      </pc:sldChg>
      <pc:sldChg chg="del">
        <pc:chgData name="Jann Zosso" userId="53d293cd-f06f-4281-92a8-32295ecf5c79" providerId="ADAL" clId="{48C97061-FD0F-4DA9-B5E5-B18EA3BF2337}" dt="2025-09-02T17:29:36.557" v="0" actId="47"/>
        <pc:sldMkLst>
          <pc:docMk/>
          <pc:sldMk cId="380399285" sldId="9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78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E24DA15D-888B-2AD0-2F58-DB25FEE66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B3717C11-5597-637B-4782-97CB803949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7DB88FBF-7F9F-C96D-3B4B-2858D931E3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6415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87DBAAAC-3C90-DDFB-4B61-F819ED1B5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E4130E2B-4CD6-69BF-793F-FCC4E593AA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10974529-84A1-83B8-F7E2-A37F3649DF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696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3F93600D-0761-DFB4-C32C-7EF8019A1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A178E2C6-4E62-A744-1BE1-663DE41CA3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A7863E3E-A5DD-C082-CA60-154268842D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658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DBB638CE-11A8-F5C1-A51A-43B747128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316B0DA1-7FEA-73B2-306E-34D34552D3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AC664166-DFE7-7D65-5BD2-F336721220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023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D382975A-43C7-373F-4C3D-4831E15A9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C42B6769-E7B8-63F0-CE2A-76687747BC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A1D2D553-F9EC-16B1-4D6B-3A6F619F65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99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C6E44031-C6BB-FA54-5976-40A2F251C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250F7E79-9F66-7B7C-027F-3AB77A4520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9181E4F7-BA73-4076-730A-416A617D4E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0608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6f155be821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6f155be821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163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900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9740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9226350C-4111-A15C-046C-AB5881998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47E37E5C-5E5F-764B-9E10-EF91BCEBCB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62E8288F-DD62-7FDA-7BA5-3A1AA451AA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25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1F5EAC72-2CF3-BEF6-9EC0-55AA4F50F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BEA2C653-7B12-A1E1-F5AD-F31F57F402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794A39BD-A8D9-99E4-71E6-53122324D9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64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A9E95363-3876-0679-EFD9-5D3A6B841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A5D7DA6B-3231-FA28-D2CB-5E87B7560A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E53C2279-21D0-1EE6-82DD-0EAA9080B9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460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8ACF5BAD-50D8-CEDB-220C-B6B2BCB3D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4E5F8E5D-9296-4FC9-A835-111FC015E4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05B42BAC-9003-4062-E96B-FC9BCD6843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096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B03B7BDE-05B2-2DE0-49C8-F99A04A60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EA36157C-E8DE-E6BE-9136-B753F7F532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E36488C3-FEF5-9750-BD20-7D0AC8773C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242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2493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316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820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6D6AED6F-397C-A841-D3A5-BA42F0FAA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E55B5CD1-5959-FEF0-5734-527C6B2C9E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A6027A51-A84A-6798-5D5D-1963B3A945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022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332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750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0980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180B28D3-9091-C0FE-B45A-F4F665ED2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DAD008B9-F810-15D5-162A-E04BD3B549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8E1F9F73-F1D5-07AE-B57D-EA2DD5FF2F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068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5974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74C54D4F-0350-BDBC-B4F0-B633A9CF8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91927CB1-CF07-D4E8-C129-668D7818F4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06A5741B-50A1-3CB0-9CDE-DD6E945AA7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0934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500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588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902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C89AB5D5-ACAF-C7AD-6C40-39CA76D35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F7A0DEAD-04FC-332E-2FC2-399F09AB6C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9742031E-7509-DA3F-DD79-B7DABDD89D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75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B4BF6861-15D2-D4C0-F4B7-E6BBE273D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7967866B-6F26-6F6A-8B1E-915B2A22F6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AC550825-F5C7-8917-7FA0-DB775E85CD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191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67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CB59D16F-0E18-58F9-F393-464C08F2D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F5199C6E-9434-ED16-8E55-237D3971E3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B53BFEBD-0ABE-3C37-6E44-1114965AAD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48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BB7C9894-556A-C3D3-00B3-EBAD7ED8C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F19E48DF-26F5-6C93-4E5E-14B54CF32D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E279E5C1-74C7-A6CD-EA3C-C75BD0FEE8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084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00532F82-F0E0-A145-FECA-953558852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f2d0e3cba_0_1276:notes">
            <a:extLst>
              <a:ext uri="{FF2B5EF4-FFF2-40B4-BE49-F238E27FC236}">
                <a16:creationId xmlns:a16="http://schemas.microsoft.com/office/drawing/2014/main" id="{935E112C-0CDF-7F75-624B-8CF1BB0C97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f2d0e3cba_0_1276:notes">
            <a:extLst>
              <a:ext uri="{FF2B5EF4-FFF2-40B4-BE49-F238E27FC236}">
                <a16:creationId xmlns:a16="http://schemas.microsoft.com/office/drawing/2014/main" id="{70CEF669-2049-D0F2-5B7F-453C788299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43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696675" y="999150"/>
            <a:ext cx="7652700" cy="3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_3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ONLY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SECTION_TITLE_AND_DESCRIPTION_1_4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9"/>
          <p:cNvGrpSpPr/>
          <p:nvPr/>
        </p:nvGrpSpPr>
        <p:grpSpPr>
          <a:xfrm>
            <a:off x="530250" y="-1470000"/>
            <a:ext cx="8083500" cy="8083500"/>
            <a:chOff x="530250" y="-1470000"/>
            <a:chExt cx="8083500" cy="8083500"/>
          </a:xfrm>
        </p:grpSpPr>
        <p:sp>
          <p:nvSpPr>
            <p:cNvPr id="206" name="Google Shape;206;p9"/>
            <p:cNvSpPr/>
            <p:nvPr/>
          </p:nvSpPr>
          <p:spPr>
            <a:xfrm>
              <a:off x="530250" y="-1470000"/>
              <a:ext cx="8083500" cy="80835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185900" y="-814350"/>
              <a:ext cx="6772200" cy="67722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3168000" y="1800950"/>
            <a:ext cx="28080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88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jdhani Medium"/>
              <a:buChar char="●"/>
              <a:defRPr sz="1800"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32">
          <p15:clr>
            <a:srgbClr val="EA4335"/>
          </p15:clr>
        </p15:guide>
        <p15:guide id="4" pos="5328">
          <p15:clr>
            <a:srgbClr val="EA4335"/>
          </p15:clr>
        </p15:guide>
        <p15:guide id="5" orient="horz" pos="337">
          <p15:clr>
            <a:srgbClr val="EA4335"/>
          </p15:clr>
        </p15:guide>
        <p15:guide id="6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2.png"/><Relationship Id="rId10" Type="http://schemas.openxmlformats.org/officeDocument/2006/relationships/image" Target="../media/image15.png"/><Relationship Id="rId4" Type="http://schemas.openxmlformats.org/officeDocument/2006/relationships/image" Target="../media/image41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1.png"/><Relationship Id="rId7" Type="http://schemas.openxmlformats.org/officeDocument/2006/relationships/image" Target="../media/image55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96.png"/><Relationship Id="rId5" Type="http://schemas.openxmlformats.org/officeDocument/2006/relationships/image" Target="../media/image63.png"/><Relationship Id="rId10" Type="http://schemas.openxmlformats.org/officeDocument/2006/relationships/image" Target="../media/image95.png"/><Relationship Id="rId4" Type="http://schemas.openxmlformats.org/officeDocument/2006/relationships/image" Target="../media/image6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10.png"/><Relationship Id="rId5" Type="http://schemas.openxmlformats.org/officeDocument/2006/relationships/image" Target="../media/image42.png"/><Relationship Id="rId10" Type="http://schemas.openxmlformats.org/officeDocument/2006/relationships/image" Target="../media/image9.png"/><Relationship Id="rId4" Type="http://schemas.openxmlformats.org/officeDocument/2006/relationships/image" Target="../media/image62.pn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2;p33">
            <a:extLst>
              <a:ext uri="{FF2B5EF4-FFF2-40B4-BE49-F238E27FC236}">
                <a16:creationId xmlns:a16="http://schemas.microsoft.com/office/drawing/2014/main" id="{7F9C0B8E-BBBD-41A6-AC63-CA54B26EDB83}"/>
              </a:ext>
            </a:extLst>
          </p:cNvPr>
          <p:cNvSpPr txBox="1">
            <a:spLocks/>
          </p:cNvSpPr>
          <p:nvPr/>
        </p:nvSpPr>
        <p:spPr>
          <a:xfrm>
            <a:off x="980013" y="551468"/>
            <a:ext cx="7163224" cy="3175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dirty="0">
                <a:solidFill>
                  <a:schemeClr val="accent1"/>
                </a:solidFill>
                <a:latin typeface="Calibri"/>
                <a:cs typeface="Calibri"/>
              </a:rPr>
              <a:t>Gravitational memory as a theory guiding principle</a:t>
            </a:r>
            <a:endParaRPr lang="en-US" b="1" dirty="0">
              <a:solidFill>
                <a:schemeClr val="accent1"/>
              </a:solidFill>
              <a:latin typeface="Calibri"/>
              <a:cs typeface="Calibri"/>
            </a:endParaRPr>
          </a:p>
          <a:p>
            <a:endParaRPr lang="en-US" sz="2200" b="1" dirty="0">
              <a:solidFill>
                <a:schemeClr val="accent1"/>
              </a:solidFill>
              <a:latin typeface="Calibri"/>
              <a:cs typeface="Calibri"/>
            </a:endParaRPr>
          </a:p>
          <a:p>
            <a:endParaRPr lang="en-US" sz="1100" b="1" dirty="0">
              <a:solidFill>
                <a:schemeClr val="accent1"/>
              </a:solidFill>
              <a:latin typeface="Calibri"/>
              <a:cs typeface="Calibri"/>
            </a:endParaRPr>
          </a:p>
          <a:p>
            <a:r>
              <a:rPr lang="de-CH" sz="1800" dirty="0">
                <a:latin typeface="Calibri"/>
                <a:cs typeface="Calibri"/>
              </a:rPr>
              <a:t>Jann </a:t>
            </a:r>
            <a:r>
              <a:rPr lang="de-CH" sz="1800" dirty="0" err="1">
                <a:latin typeface="Calibri"/>
                <a:cs typeface="Calibri"/>
              </a:rPr>
              <a:t>Zosso</a:t>
            </a:r>
            <a:endParaRPr lang="de-CH" sz="1800" dirty="0">
              <a:latin typeface="Calibri"/>
              <a:cs typeface="Calibri"/>
            </a:endParaRPr>
          </a:p>
          <a:p>
            <a:endParaRPr lang="de-CH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000" b="1" dirty="0">
              <a:latin typeface="Calibri Light"/>
              <a:ea typeface="Calibri Light"/>
              <a:cs typeface="Calibri Light"/>
            </a:endParaRPr>
          </a:p>
          <a:p>
            <a:r>
              <a:rPr lang="en-US" sz="1200" dirty="0">
                <a:latin typeface="Calibri"/>
                <a:cs typeface="Calibri"/>
              </a:rPr>
              <a:t>3</a:t>
            </a:r>
            <a:r>
              <a:rPr lang="en-US" sz="1200" baseline="30000" dirty="0">
                <a:latin typeface="Calibri"/>
                <a:cs typeface="Calibri"/>
              </a:rPr>
              <a:t>rd</a:t>
            </a:r>
            <a:r>
              <a:rPr lang="en-US" sz="1200" dirty="0">
                <a:latin typeface="Calibri"/>
                <a:cs typeface="Calibri"/>
              </a:rPr>
              <a:t> of September 2025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NEB-21, Recent Developments in Gravity, Corfu</a:t>
            </a:r>
          </a:p>
          <a:p>
            <a:endParaRPr lang="de-CH" sz="1600" dirty="0">
              <a:latin typeface="Calibri"/>
              <a:cs typeface="Calibri"/>
            </a:endParaRPr>
          </a:p>
        </p:txBody>
      </p:sp>
      <p:pic>
        <p:nvPicPr>
          <p:cNvPr id="13" name="Picture 12" descr="A white and black logo&#10;&#10;AI-generated content may be incorrect.">
            <a:extLst>
              <a:ext uri="{FF2B5EF4-FFF2-40B4-BE49-F238E27FC236}">
                <a16:creationId xmlns:a16="http://schemas.microsoft.com/office/drawing/2014/main" id="{382669F6-452D-B37E-DE20-06DCC97B0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472" y="3795621"/>
            <a:ext cx="2195056" cy="85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84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22FCF87F-00C6-6BFF-0413-F3840B261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1;p37">
            <a:extLst>
              <a:ext uri="{FF2B5EF4-FFF2-40B4-BE49-F238E27FC236}">
                <a16:creationId xmlns:a16="http://schemas.microsoft.com/office/drawing/2014/main" id="{ABE305FA-3664-C30A-7863-5B84384959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Critical directions of enhanced memory production​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5BE639-AB6C-911A-4BAB-10118B476B40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4/5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A black arrow pointing to a dollar sign&#10;&#10;AI-generated content may be incorrect.">
            <a:extLst>
              <a:ext uri="{FF2B5EF4-FFF2-40B4-BE49-F238E27FC236}">
                <a16:creationId xmlns:a16="http://schemas.microsoft.com/office/drawing/2014/main" id="{4F13BB95-5604-1C99-AF31-4D03C2B1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981" y="4137575"/>
            <a:ext cx="721179" cy="262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93ECD913-1E53-ED8C-83E9-0CC3C57E2AEF}"/>
              </a:ext>
            </a:extLst>
          </p:cNvPr>
          <p:cNvSpPr/>
          <p:nvPr/>
        </p:nvSpPr>
        <p:spPr>
          <a:xfrm rot="10800000">
            <a:off x="6819792" y="3496402"/>
            <a:ext cx="263237" cy="115872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3D6FC-8FA3-62CC-5628-92D675846C77}"/>
              </a:ext>
            </a:extLst>
          </p:cNvPr>
          <p:cNvSpPr txBox="1"/>
          <p:nvPr/>
        </p:nvSpPr>
        <p:spPr>
          <a:xfrm>
            <a:off x="7242853" y="3814154"/>
            <a:ext cx="17474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  <a:latin typeface="Calibri"/>
              </a:rPr>
              <a:t>enhancement when</a:t>
            </a:r>
            <a:endParaRPr lang="en-US" sz="1100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51065-1579-3EB5-AE02-5594F7BD6149}"/>
              </a:ext>
            </a:extLst>
          </p:cNvPr>
          <p:cNvSpPr txBox="1"/>
          <p:nvPr/>
        </p:nvSpPr>
        <p:spPr>
          <a:xfrm>
            <a:off x="1252075" y="1167477"/>
            <a:ext cx="2907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l-GR" sz="1100" noProof="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noProof="0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sz="1100" noProof="0" dirty="0">
                <a:solidFill>
                  <a:schemeClr val="bg1"/>
                </a:solidFill>
                <a:latin typeface="Calibri"/>
                <a:cs typeface="Calibri"/>
              </a:rPr>
              <a:t> : group velocity of s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ource</a:t>
            </a:r>
            <a:r>
              <a:rPr lang="en-US" sz="1100" noProof="0" dirty="0">
                <a:solidFill>
                  <a:schemeClr val="bg1"/>
                </a:solidFill>
                <a:latin typeface="Calibri"/>
                <a:cs typeface="Calibri"/>
              </a:rPr>
              <a:t> waves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29089-C430-E6AF-DCBE-135587795789}"/>
              </a:ext>
            </a:extLst>
          </p:cNvPr>
          <p:cNvSpPr txBox="1"/>
          <p:nvPr/>
        </p:nvSpPr>
        <p:spPr>
          <a:xfrm>
            <a:off x="2615456" y="4436465"/>
            <a:ext cx="2350544" cy="2000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[L. Heisenberg, 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G.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Xu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- </a:t>
            </a:r>
            <a:r>
              <a:rPr lang="de-CH" sz="7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 Light"/>
                <a:cs typeface="Calibri Light"/>
              </a:rPr>
              <a:t>arXiv.2505.09544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]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B4F9A8C5-D3E3-1E7F-5F42-DA5857BC7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92" y="1479936"/>
            <a:ext cx="4490000" cy="29565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645043-09ED-99EA-9638-A103FAA292A9}"/>
              </a:ext>
            </a:extLst>
          </p:cNvPr>
          <p:cNvSpPr txBox="1"/>
          <p:nvPr/>
        </p:nvSpPr>
        <p:spPr>
          <a:xfrm>
            <a:off x="4937716" y="1210810"/>
            <a:ext cx="296885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sz="1200" noProof="0" dirty="0" err="1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ubluminal</a:t>
            </a:r>
            <a:r>
              <a:rPr lang="en-US" sz="1200" noProof="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propagation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S </a:t>
            </a:r>
            <a:r>
              <a:rPr lang="en-US" sz="11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&lt;</a:t>
            </a:r>
            <a:r>
              <a:rPr lang="en-US" sz="1100" i="1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= 1</a:t>
            </a:r>
            <a:endParaRPr lang="en-US" sz="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rgbClr val="0070C0"/>
                </a:solidFill>
                <a:latin typeface="Calibri"/>
                <a:cs typeface="Calibri"/>
              </a:rPr>
              <a:t>superluminal propagation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S </a:t>
            </a: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</a:t>
            </a:r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= 1</a:t>
            </a:r>
            <a:endParaRPr lang="en-US" sz="11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" sz="1200" dirty="0">
                <a:solidFill>
                  <a:schemeClr val="accent1"/>
                </a:solidFill>
                <a:latin typeface="Calibri"/>
                <a:cs typeface="Calibri"/>
              </a:rPr>
              <a:t>luminal propagation</a:t>
            </a:r>
          </a:p>
          <a:p>
            <a:endParaRPr lang="en" sz="6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S </a:t>
            </a: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= 1</a:t>
            </a:r>
            <a:endParaRPr lang="en-US" sz="11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D70A46B-0B94-FEF9-9570-00BD578D1647}"/>
              </a:ext>
            </a:extLst>
          </p:cNvPr>
          <p:cNvSpPr/>
          <p:nvPr/>
        </p:nvSpPr>
        <p:spPr>
          <a:xfrm>
            <a:off x="5032541" y="1729992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72ACF66-069B-0C1C-5093-F6572D5CCE06}"/>
              </a:ext>
            </a:extLst>
          </p:cNvPr>
          <p:cNvSpPr/>
          <p:nvPr/>
        </p:nvSpPr>
        <p:spPr>
          <a:xfrm>
            <a:off x="5032541" y="2340733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F93172B-D0C3-3793-D84A-9CEF8FC0B4D2}"/>
              </a:ext>
            </a:extLst>
          </p:cNvPr>
          <p:cNvSpPr/>
          <p:nvPr/>
        </p:nvSpPr>
        <p:spPr>
          <a:xfrm>
            <a:off x="5032541" y="2951474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477BCC-BDD8-D26E-6C07-41321C3379EB}"/>
              </a:ext>
            </a:extLst>
          </p:cNvPr>
          <p:cNvSpPr txBox="1"/>
          <p:nvPr/>
        </p:nvSpPr>
        <p:spPr>
          <a:xfrm>
            <a:off x="4937716" y="3335937"/>
            <a:ext cx="172225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Calibri"/>
              </a:rPr>
              <a:t>Memory factor</a:t>
            </a:r>
            <a:endParaRPr lang="en-US" sz="1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DDC66D-CA21-B00B-90D8-7B7E01D3A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826" y="4324694"/>
            <a:ext cx="708121" cy="229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4AC53B-EB27-12EE-E6DF-F7D69CF30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511" y="3572048"/>
            <a:ext cx="1371437" cy="643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812FBE-FB80-8619-B923-A01CFF989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769" y="4324694"/>
            <a:ext cx="559614" cy="2263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5848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363E3E1E-BD5A-8E1E-DDF5-74B2822AE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1;p37">
            <a:extLst>
              <a:ext uri="{FF2B5EF4-FFF2-40B4-BE49-F238E27FC236}">
                <a16:creationId xmlns:a16="http://schemas.microsoft.com/office/drawing/2014/main" id="{4EA24E7B-9621-4434-A4B6-6379D8BA27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Constrain local lorentz breaking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0D940C-0A7D-1353-BA31-A9C6039EED6E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4/5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6B76F-2EC7-3D88-E1AE-62788E508C4F}"/>
              </a:ext>
            </a:extLst>
          </p:cNvPr>
          <p:cNvSpPr txBox="1"/>
          <p:nvPr/>
        </p:nvSpPr>
        <p:spPr>
          <a:xfrm>
            <a:off x="4937716" y="1381556"/>
            <a:ext cx="2968855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endParaRPr lang="en-US" sz="1200" noProof="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100" i="1" noProof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05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200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lang="en" sz="1200" dirty="0">
                <a:solidFill>
                  <a:srgbClr val="0070C0"/>
                </a:solidFill>
                <a:latin typeface="Calibri"/>
                <a:cs typeface="Calibri"/>
              </a:rPr>
              <a:t>uperluminal propagation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6F232-D9A6-943F-C857-32A4C6FB125B}"/>
              </a:ext>
            </a:extLst>
          </p:cNvPr>
          <p:cNvSpPr txBox="1"/>
          <p:nvPr/>
        </p:nvSpPr>
        <p:spPr>
          <a:xfrm>
            <a:off x="1252075" y="1167477"/>
            <a:ext cx="2907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l-GR" sz="1100" noProof="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noProof="0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sz="1100" noProof="0" dirty="0">
                <a:solidFill>
                  <a:schemeClr val="bg1"/>
                </a:solidFill>
                <a:latin typeface="Calibri"/>
                <a:cs typeface="Calibri"/>
              </a:rPr>
              <a:t> : group velocity of source waves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28AF14-0F65-A979-8FD5-D92F4BDF741B}"/>
              </a:ext>
            </a:extLst>
          </p:cNvPr>
          <p:cNvSpPr txBox="1"/>
          <p:nvPr/>
        </p:nvSpPr>
        <p:spPr>
          <a:xfrm>
            <a:off x="2615456" y="4436465"/>
            <a:ext cx="2350544" cy="2000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[L. Heisenberg, 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G.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Xu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- </a:t>
            </a:r>
            <a:r>
              <a:rPr lang="de-CH" sz="7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 Light"/>
                <a:cs typeface="Calibri Light"/>
              </a:rPr>
              <a:t>arXiv.2505.09544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]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FF8E2CE0-3642-1F93-7438-0FF021626C7B}"/>
              </a:ext>
            </a:extLst>
          </p:cNvPr>
          <p:cNvSpPr/>
          <p:nvPr/>
        </p:nvSpPr>
        <p:spPr>
          <a:xfrm rot="10800000">
            <a:off x="6819789" y="3397826"/>
            <a:ext cx="263237" cy="886691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7630A-B920-9E07-3B7C-06ED575BD219}"/>
              </a:ext>
            </a:extLst>
          </p:cNvPr>
          <p:cNvSpPr txBox="1"/>
          <p:nvPr/>
        </p:nvSpPr>
        <p:spPr>
          <a:xfrm>
            <a:off x="7242847" y="3419211"/>
            <a:ext cx="17474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  <a:latin typeface="Calibri"/>
              </a:rPr>
              <a:t>enhancement when</a:t>
            </a:r>
            <a:endParaRPr lang="en-US" sz="1100" dirty="0">
              <a:solidFill>
                <a:srgbClr val="0070C0"/>
              </a:solidFill>
            </a:endParaRPr>
          </a:p>
        </p:txBody>
      </p:sp>
      <p:pic>
        <p:nvPicPr>
          <p:cNvPr id="2" name="Picture 1" descr="A graph of a function&#10;&#10;AI-generated content may be incorrect.">
            <a:extLst>
              <a:ext uri="{FF2B5EF4-FFF2-40B4-BE49-F238E27FC236}">
                <a16:creationId xmlns:a16="http://schemas.microsoft.com/office/drawing/2014/main" id="{A6608099-73EA-2943-30D4-0511F12C7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2" y="1479936"/>
            <a:ext cx="4490000" cy="29565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5BEC46-51F2-E791-1F6C-14D47CA7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992" y="3738236"/>
            <a:ext cx="985158" cy="4972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22F8E-EAE3-0F17-AC26-8A67F390A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511" y="3572048"/>
            <a:ext cx="1371437" cy="643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1F64BE-910B-ECFD-09F3-2B4A626BB941}"/>
              </a:ext>
            </a:extLst>
          </p:cNvPr>
          <p:cNvSpPr txBox="1"/>
          <p:nvPr/>
        </p:nvSpPr>
        <p:spPr>
          <a:xfrm>
            <a:off x="4937716" y="3335937"/>
            <a:ext cx="172225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Calibri"/>
              </a:rPr>
              <a:t>Memory factor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40387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E4C8BA0E-D584-16DD-BD8C-C6900A9D6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1;p37">
            <a:extLst>
              <a:ext uri="{FF2B5EF4-FFF2-40B4-BE49-F238E27FC236}">
                <a16:creationId xmlns:a16="http://schemas.microsoft.com/office/drawing/2014/main" id="{9C1100FC-32B6-C5A2-F475-361965238D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Constrain local lorentz breaking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96AA8-2631-7285-B0AC-646992B325E9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4/5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A8781B-6EBB-861A-E0ED-1B82D4B9D029}"/>
              </a:ext>
            </a:extLst>
          </p:cNvPr>
          <p:cNvSpPr txBox="1"/>
          <p:nvPr/>
        </p:nvSpPr>
        <p:spPr>
          <a:xfrm>
            <a:off x="4937716" y="1381556"/>
            <a:ext cx="2968855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endParaRPr lang="en-US" sz="1200" noProof="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100" i="1" noProof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05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200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lang="en" sz="1200" dirty="0">
                <a:solidFill>
                  <a:srgbClr val="0070C0"/>
                </a:solidFill>
                <a:latin typeface="Calibri"/>
                <a:cs typeface="Calibri"/>
              </a:rPr>
              <a:t>uperluminal propagation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1E28C-CBCC-090F-16E3-0FC13C0BCDEE}"/>
              </a:ext>
            </a:extLst>
          </p:cNvPr>
          <p:cNvSpPr txBox="1"/>
          <p:nvPr/>
        </p:nvSpPr>
        <p:spPr>
          <a:xfrm>
            <a:off x="1252075" y="1167477"/>
            <a:ext cx="2907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l-GR" sz="1100" noProof="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noProof="0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sz="1100" noProof="0" dirty="0">
                <a:solidFill>
                  <a:schemeClr val="bg1"/>
                </a:solidFill>
                <a:latin typeface="Calibri"/>
                <a:cs typeface="Calibri"/>
              </a:rPr>
              <a:t> : group velocity of source waves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5F7A4-5AA3-2E32-EF4C-9E6A68D5B4DA}"/>
              </a:ext>
            </a:extLst>
          </p:cNvPr>
          <p:cNvSpPr txBox="1"/>
          <p:nvPr/>
        </p:nvSpPr>
        <p:spPr>
          <a:xfrm>
            <a:off x="2615456" y="4436465"/>
            <a:ext cx="2350544" cy="2000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[L. Heisenberg, 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G.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Xu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- </a:t>
            </a:r>
            <a:r>
              <a:rPr lang="de-CH" sz="7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 Light"/>
                <a:cs typeface="Calibri Light"/>
              </a:rPr>
              <a:t>arXiv.2505.09544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]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3F3B3E95-5947-2AE7-86B8-56EE9230F665}"/>
              </a:ext>
            </a:extLst>
          </p:cNvPr>
          <p:cNvSpPr/>
          <p:nvPr/>
        </p:nvSpPr>
        <p:spPr>
          <a:xfrm rot="10800000">
            <a:off x="6819789" y="3397826"/>
            <a:ext cx="263237" cy="886691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52180-F7A2-CD2F-6101-A7EBFD8309F5}"/>
              </a:ext>
            </a:extLst>
          </p:cNvPr>
          <p:cNvSpPr txBox="1"/>
          <p:nvPr/>
        </p:nvSpPr>
        <p:spPr>
          <a:xfrm>
            <a:off x="7242847" y="3419211"/>
            <a:ext cx="17474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  <a:latin typeface="Calibri"/>
              </a:rPr>
              <a:t>enhancement when</a:t>
            </a:r>
            <a:endParaRPr lang="en-US" sz="1100" dirty="0">
              <a:solidFill>
                <a:srgbClr val="0070C0"/>
              </a:solidFill>
            </a:endParaRPr>
          </a:p>
        </p:txBody>
      </p:sp>
      <p:pic>
        <p:nvPicPr>
          <p:cNvPr id="2" name="Picture 1" descr="A graph of a function&#10;&#10;AI-generated content may be incorrect.">
            <a:extLst>
              <a:ext uri="{FF2B5EF4-FFF2-40B4-BE49-F238E27FC236}">
                <a16:creationId xmlns:a16="http://schemas.microsoft.com/office/drawing/2014/main" id="{D1ED01CD-BDE8-0C3E-3647-C33C4A8D4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2" y="1479936"/>
            <a:ext cx="4490000" cy="29565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F5DCA3-4A9E-6412-7E9E-3324A08F7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992" y="3738236"/>
            <a:ext cx="985158" cy="4972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DF4D8-080E-95D0-A4DD-77219F6E8393}"/>
              </a:ext>
            </a:extLst>
          </p:cNvPr>
          <p:cNvSpPr txBox="1"/>
          <p:nvPr/>
        </p:nvSpPr>
        <p:spPr>
          <a:xfrm>
            <a:off x="5240482" y="2097136"/>
            <a:ext cx="3318932" cy="523220"/>
          </a:xfrm>
          <a:prstGeom prst="rect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/>
              </a:rPr>
              <a:t>Conjecture tight constraint of superluminal Einstein-Aether gravity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2054C8-A437-5E37-B685-94B135B30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511" y="3572048"/>
            <a:ext cx="1371437" cy="643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0ED36D-8B20-8C59-D364-BB5AE0B3D8E5}"/>
              </a:ext>
            </a:extLst>
          </p:cNvPr>
          <p:cNvSpPr txBox="1"/>
          <p:nvPr/>
        </p:nvSpPr>
        <p:spPr>
          <a:xfrm>
            <a:off x="4937716" y="3335937"/>
            <a:ext cx="172225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Calibri"/>
              </a:rPr>
              <a:t>Memory factor</a:t>
            </a:r>
            <a:endParaRPr lang="en-US" sz="1000" dirty="0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9E1886D-0135-7FF6-49B1-8F524CEC9162}"/>
              </a:ext>
            </a:extLst>
          </p:cNvPr>
          <p:cNvSpPr txBox="1"/>
          <p:nvPr/>
        </p:nvSpPr>
        <p:spPr>
          <a:xfrm>
            <a:off x="5511476" y="1758414"/>
            <a:ext cx="2776943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L. Heisenberg, </a:t>
            </a:r>
            <a:r>
              <a:rPr lang="de-DE" sz="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7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G. Xu, </a:t>
            </a:r>
            <a:r>
              <a:rPr lang="de-DE" sz="70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- </a:t>
            </a:r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Constraining superluminal Einstein-</a:t>
            </a:r>
            <a:r>
              <a:rPr lang="en-US" sz="7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Æther</a:t>
            </a:r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gravity through gravitational memory</a:t>
            </a:r>
            <a:r>
              <a:rPr lang="de-DE" sz="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. </a:t>
            </a:r>
            <a:r>
              <a:rPr lang="de-CH" sz="7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 Light"/>
                <a:cs typeface="Calibri Light"/>
              </a:rPr>
              <a:t>arXiv:2505.09544</a:t>
            </a:r>
            <a:endParaRPr lang="en-US" sz="7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14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EEE0B5D1-35C1-A6B1-CD19-59ABDCF5A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1;p37">
            <a:extLst>
              <a:ext uri="{FF2B5EF4-FFF2-40B4-BE49-F238E27FC236}">
                <a16:creationId xmlns:a16="http://schemas.microsoft.com/office/drawing/2014/main" id="{53AE381A-F5DB-52C9-132F-87D4086FB5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Electromagnetic memory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C6281-1143-E0F7-E342-F78685B817E1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5/5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692BD5-A56A-D78D-7D17-549737BC2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90" y="1933939"/>
            <a:ext cx="975330" cy="396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FF6DCA-9077-EB79-A9E7-3567AFB55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987" y="2525254"/>
            <a:ext cx="2341033" cy="4462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F40897-F927-5E8C-365C-E2B6F538C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755" y="1480683"/>
            <a:ext cx="743265" cy="2881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949CD1-1C25-AE05-08EE-BFD9BD324457}"/>
              </a:ext>
            </a:extLst>
          </p:cNvPr>
          <p:cNvSpPr txBox="1"/>
          <p:nvPr/>
        </p:nvSpPr>
        <p:spPr>
          <a:xfrm>
            <a:off x="3426132" y="706693"/>
            <a:ext cx="2291736" cy="215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L. Bieri and D. Garfinkle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arXiv:1307.5098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6096B-FE3B-C10D-A7CA-D1D49027E16A}"/>
              </a:ext>
            </a:extLst>
          </p:cNvPr>
          <p:cNvSpPr txBox="1"/>
          <p:nvPr/>
        </p:nvSpPr>
        <p:spPr>
          <a:xfrm>
            <a:off x="549014" y="1456509"/>
            <a:ext cx="4113474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 noProof="0" dirty="0">
                <a:solidFill>
                  <a:schemeClr val="bg1"/>
                </a:solidFill>
                <a:latin typeface="Calibri"/>
                <a:cs typeface="Calibri"/>
              </a:rPr>
              <a:t>Memory component in radiation</a:t>
            </a: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Consequence: 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velocity kick</a:t>
            </a:r>
            <a:endParaRPr lang="en-US" sz="1200" noProof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118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D3D9807C-9BD1-8011-1728-7A1D1478B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1;p37">
            <a:extLst>
              <a:ext uri="{FF2B5EF4-FFF2-40B4-BE49-F238E27FC236}">
                <a16:creationId xmlns:a16="http://schemas.microsoft.com/office/drawing/2014/main" id="{53CA9CA5-D48B-84ED-1B26-56182AB8CE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Electromagnetic memory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43AD7A-5B85-6FE3-1843-F99E28941549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5/5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DEA6C-1BAD-AC43-F835-15E250459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90" y="1933939"/>
            <a:ext cx="975330" cy="396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E822D-AF50-2817-904F-E4D35933B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987" y="2525254"/>
            <a:ext cx="2341033" cy="4462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9F56B-3222-316C-7141-FD9EE3F21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755" y="1480683"/>
            <a:ext cx="743265" cy="2881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CB1F09-95F4-1381-0300-D691B23362A6}"/>
              </a:ext>
            </a:extLst>
          </p:cNvPr>
          <p:cNvSpPr txBox="1"/>
          <p:nvPr/>
        </p:nvSpPr>
        <p:spPr>
          <a:xfrm>
            <a:off x="3426132" y="706693"/>
            <a:ext cx="2291736" cy="215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L. Bieri and D. Garfinkle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arXiv:1307.5098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E67E1C-0488-C0F5-991F-D2A427A1BB64}"/>
              </a:ext>
            </a:extLst>
          </p:cNvPr>
          <p:cNvSpPr txBox="1"/>
          <p:nvPr/>
        </p:nvSpPr>
        <p:spPr>
          <a:xfrm>
            <a:off x="549014" y="1456509"/>
            <a:ext cx="4113474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 noProof="0" dirty="0">
                <a:solidFill>
                  <a:schemeClr val="bg1"/>
                </a:solidFill>
                <a:latin typeface="Calibri"/>
                <a:cs typeface="Calibri"/>
              </a:rPr>
              <a:t>Memory component in radiation</a:t>
            </a: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Consequence: 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velocity kick</a:t>
            </a:r>
            <a:endParaRPr lang="en-US" sz="1200" noProof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Encompasses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key properties of memory:</a:t>
            </a: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Linear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 in transverse electric field (also linear in Q)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Manifestation of 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asymptotic U(1) symmetry and soft factors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Universal dependence 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on outgoing (and incoming) charges</a:t>
            </a:r>
            <a:endParaRPr lang="en-US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84F00D1-3CCA-54AE-B36A-6CEB07CBA565}"/>
              </a:ext>
            </a:extLst>
          </p:cNvPr>
          <p:cNvSpPr/>
          <p:nvPr/>
        </p:nvSpPr>
        <p:spPr>
          <a:xfrm>
            <a:off x="595639" y="3584070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710B335-7266-715B-7A16-3E268CE0B14B}"/>
              </a:ext>
            </a:extLst>
          </p:cNvPr>
          <p:cNvSpPr/>
          <p:nvPr/>
        </p:nvSpPr>
        <p:spPr>
          <a:xfrm>
            <a:off x="595639" y="3950277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9A32A25-C3C4-C3CC-9BF8-8AAB2C52CF5C}"/>
              </a:ext>
            </a:extLst>
          </p:cNvPr>
          <p:cNvSpPr/>
          <p:nvPr/>
        </p:nvSpPr>
        <p:spPr>
          <a:xfrm>
            <a:off x="595639" y="4317956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423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302D82BC-013E-462A-E934-EDCD6F37E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1E93530-3C09-720A-7FDC-A09BDB4497E3}"/>
              </a:ext>
            </a:extLst>
          </p:cNvPr>
          <p:cNvSpPr txBox="1"/>
          <p:nvPr/>
        </p:nvSpPr>
        <p:spPr>
          <a:xfrm>
            <a:off x="549014" y="1456509"/>
            <a:ext cx="4113474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 noProof="0" dirty="0">
                <a:solidFill>
                  <a:schemeClr val="bg1"/>
                </a:solidFill>
                <a:latin typeface="Calibri"/>
                <a:cs typeface="Calibri"/>
              </a:rPr>
              <a:t>Memory component in radiation</a:t>
            </a: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Consequence: 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velocity kick</a:t>
            </a:r>
            <a:endParaRPr lang="en-US" sz="1200" noProof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Encompasses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key properties of memory:</a:t>
            </a: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Linear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 in transverse electric field (also linear in Q)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Manifestation of 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asymptotic U(1) symmetry and soft factors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Universal dependence 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on outgoing (and incoming) charges</a:t>
            </a:r>
            <a:endParaRPr lang="en-US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Google Shape;391;p37">
            <a:extLst>
              <a:ext uri="{FF2B5EF4-FFF2-40B4-BE49-F238E27FC236}">
                <a16:creationId xmlns:a16="http://schemas.microsoft.com/office/drawing/2014/main" id="{FEB99A61-50DA-66B4-474D-3A7AEA7A72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Electromagnetic memory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BCCF39-6208-70D1-4A8E-C70D24E9ACA9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5/5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221D0-B09B-84A6-E7F8-9DECDEDB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172" y="1397578"/>
            <a:ext cx="3363020" cy="270163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2C821-F02E-6ECB-4D41-9CC3C854C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743" y="4321518"/>
            <a:ext cx="1227541" cy="572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56900-F341-452D-A39E-E91AD896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690" y="1933939"/>
            <a:ext cx="975330" cy="396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85F74C-19E2-7887-F3E9-BE31D3776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987" y="2525254"/>
            <a:ext cx="2341033" cy="4462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B6F1EA-6D7B-F042-6722-990E4C646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4755" y="1480683"/>
            <a:ext cx="743265" cy="2881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C73106-6595-AAA4-A35B-DCE7D404DA14}"/>
              </a:ext>
            </a:extLst>
          </p:cNvPr>
          <p:cNvSpPr txBox="1"/>
          <p:nvPr/>
        </p:nvSpPr>
        <p:spPr>
          <a:xfrm>
            <a:off x="5147353" y="4392425"/>
            <a:ext cx="17474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  <a:latin typeface="Calibri"/>
              </a:rPr>
              <a:t>enhancement about</a:t>
            </a:r>
          </a:p>
          <a:p>
            <a:r>
              <a:rPr lang="en-US" sz="1100" dirty="0">
                <a:solidFill>
                  <a:schemeClr val="accent1"/>
                </a:solidFill>
                <a:latin typeface="Calibri"/>
              </a:rPr>
              <a:t>critical directions</a:t>
            </a:r>
            <a:endParaRPr lang="en-US" sz="11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180B8C-1153-A639-E9A2-EA9D80A2D5DD}"/>
              </a:ext>
            </a:extLst>
          </p:cNvPr>
          <p:cNvSpPr txBox="1"/>
          <p:nvPr/>
        </p:nvSpPr>
        <p:spPr>
          <a:xfrm>
            <a:off x="5593772" y="917094"/>
            <a:ext cx="2140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JZ</a:t>
            </a:r>
            <a:r>
              <a:rPr lang="de-DE" sz="90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- </a:t>
            </a:r>
            <a:r>
              <a:rPr lang="en-US" sz="90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Enhanced Electromagnetic Memory</a:t>
            </a:r>
            <a:endParaRPr lang="de-DE" sz="9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de-CH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arXiv.2507.09555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F176196-93D6-2677-8FE2-05F2042ED192}"/>
              </a:ext>
            </a:extLst>
          </p:cNvPr>
          <p:cNvSpPr/>
          <p:nvPr/>
        </p:nvSpPr>
        <p:spPr>
          <a:xfrm>
            <a:off x="595639" y="3584070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A3D885A-59AC-22BF-CA14-3DB0675D9F44}"/>
              </a:ext>
            </a:extLst>
          </p:cNvPr>
          <p:cNvSpPr/>
          <p:nvPr/>
        </p:nvSpPr>
        <p:spPr>
          <a:xfrm>
            <a:off x="595639" y="3950277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DA01426-9E40-65EB-A4A1-A3BE868A693B}"/>
              </a:ext>
            </a:extLst>
          </p:cNvPr>
          <p:cNvSpPr/>
          <p:nvPr/>
        </p:nvSpPr>
        <p:spPr>
          <a:xfrm>
            <a:off x="595639" y="4317956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9894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7"/>
          <p:cNvSpPr txBox="1">
            <a:spLocks noGrp="1"/>
          </p:cNvSpPr>
          <p:nvPr>
            <p:ph type="body" idx="1"/>
          </p:nvPr>
        </p:nvSpPr>
        <p:spPr>
          <a:xfrm>
            <a:off x="2481715" y="647231"/>
            <a:ext cx="4180570" cy="3931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" sz="1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Aft>
                <a:spcPts val="600"/>
              </a:spcAft>
              <a:buSzPct val="100000"/>
              <a:buNone/>
            </a:pPr>
            <a:endParaRPr lang="en" sz="1400" dirty="0">
              <a:solidFill>
                <a:srgbClr val="FFAB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Aft>
                <a:spcPts val="600"/>
              </a:spcAft>
              <a:buSzPct val="100000"/>
              <a:buFont typeface="Wingdings,Sans-Serif" panose="05000000000000000000" pitchFamily="2" charset="2"/>
              <a:buChar char="§"/>
            </a:pPr>
            <a:r>
              <a:rPr lang="en" sz="1400" dirty="0">
                <a:solidFill>
                  <a:schemeClr val="accent1"/>
                </a:solidFill>
                <a:latin typeface="rajdhani medium"/>
                <a:ea typeface="Calibri"/>
                <a:cs typeface="Calibri"/>
              </a:rPr>
              <a:t>Secured New Fundamental Physics Signal</a:t>
            </a:r>
            <a:endParaRPr lang="en" sz="1400" dirty="0">
              <a:solidFill>
                <a:schemeClr val="accent1"/>
              </a:solidFill>
              <a:latin typeface="rajdhani medium"/>
              <a:cs typeface="Calibri"/>
            </a:endParaRPr>
          </a:p>
          <a:p>
            <a:pPr marL="0" indent="0" algn="l">
              <a:spcAft>
                <a:spcPts val="60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rajdhani medium"/>
                <a:cs typeface="Calibri"/>
              </a:rPr>
              <a:t>  </a:t>
            </a:r>
            <a:r>
              <a:rPr lang="en" sz="1000" dirty="0">
                <a:solidFill>
                  <a:schemeClr val="bg1"/>
                </a:solidFill>
                <a:latin typeface="rajdhani medium"/>
                <a:ea typeface="Calibri"/>
                <a:cs typeface="Calibri"/>
              </a:rPr>
              <a:t>  </a:t>
            </a:r>
            <a:r>
              <a:rPr lang="en" sz="1000" dirty="0">
                <a:solidFill>
                  <a:schemeClr val="bg1"/>
                </a:solidFill>
                <a:ea typeface="Calibri"/>
                <a:cs typeface="Calibri"/>
              </a:rPr>
              <a:t>First single event detection with LISA?!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rajdhani medium"/>
                <a:ea typeface="Calibri"/>
                <a:cs typeface="Calibri"/>
              </a:rPr>
              <a:t>    </a:t>
            </a:r>
            <a:r>
              <a:rPr lang="en" sz="1000" dirty="0">
                <a:solidFill>
                  <a:schemeClr val="bg1"/>
                </a:solidFill>
                <a:ea typeface="Calibri"/>
                <a:cs typeface="Calibri"/>
              </a:rPr>
              <a:t>Every GW event has memory</a:t>
            </a:r>
            <a:endParaRPr lang="en" dirty="0">
              <a:solidFill>
                <a:schemeClr val="bg1"/>
              </a:solidFill>
            </a:endParaRPr>
          </a:p>
          <a:p>
            <a:pPr marL="0" indent="0" algn="l">
              <a:spcAft>
                <a:spcPts val="600"/>
              </a:spcAft>
              <a:buNone/>
            </a:pPr>
            <a:endParaRPr lang="en" sz="1000" dirty="0">
              <a:latin typeface="rajdhani medium"/>
              <a:ea typeface="Calibri"/>
              <a:cs typeface="Calibri"/>
            </a:endParaRPr>
          </a:p>
          <a:p>
            <a:pPr marL="0" indent="0" algn="l">
              <a:spcAft>
                <a:spcPts val="600"/>
              </a:spcAft>
              <a:buNone/>
            </a:pPr>
            <a:r>
              <a:rPr lang="en" sz="1400" dirty="0">
                <a:solidFill>
                  <a:schemeClr val="accent1"/>
                </a:solidFill>
                <a:ea typeface="Calibri"/>
                <a:cs typeface="Calibri"/>
              </a:rPr>
              <a:t>  </a:t>
            </a:r>
            <a:r>
              <a:rPr lang="en" sz="1400" dirty="0">
                <a:solidFill>
                  <a:schemeClr val="accent1"/>
                </a:solidFill>
                <a:latin typeface="Calibri"/>
                <a:cs typeface="Calibri"/>
              </a:rPr>
              <a:t> New avenues to test GR </a:t>
            </a:r>
            <a:endParaRPr lang="en" sz="1400" dirty="0">
              <a:solidFill>
                <a:schemeClr val="accent1"/>
              </a:solidFill>
              <a:ea typeface="Calibri"/>
              <a:cs typeface="Calibri" panose="020F0502020204030204" pitchFamily="34" charset="0"/>
            </a:endParaRPr>
          </a:p>
          <a:p>
            <a:pPr marL="0" indent="0" algn="l">
              <a:spcAft>
                <a:spcPts val="600"/>
              </a:spcAft>
              <a:buSzPct val="100000"/>
              <a:buNone/>
            </a:pPr>
            <a:r>
              <a:rPr lang="en" sz="1000" dirty="0">
                <a:solidFill>
                  <a:schemeClr val="bg1"/>
                </a:solidFill>
                <a:latin typeface="Calibri"/>
                <a:cs typeface="Calibri"/>
              </a:rPr>
              <a:t>     </a:t>
            </a:r>
            <a:r>
              <a:rPr lang="en" sz="1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Merger dynamics - measure non-linearity of gravity!</a:t>
            </a:r>
            <a:endParaRPr lang="en-US" sz="1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l">
              <a:spcAft>
                <a:spcPts val="60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Calibri"/>
                <a:cs typeface="Calibri"/>
              </a:rPr>
              <a:t>     Number of radiative dofs 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                  </a:t>
            </a:r>
            <a:r>
              <a:rPr lang="en" sz="1000" dirty="0">
                <a:solidFill>
                  <a:schemeClr val="accent1"/>
                </a:solidFill>
                <a:latin typeface="Calibri"/>
                <a:cs typeface="Calibri"/>
              </a:rPr>
              <a:t>Constrain local Lorentz breaking</a:t>
            </a:r>
            <a:endParaRPr lang="en-US" sz="10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0" indent="0" algn="l">
              <a:spcAft>
                <a:spcPts val="600"/>
              </a:spcAft>
              <a:buNone/>
            </a:pPr>
            <a:endParaRPr lang="en" sz="10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0" indent="0" algn="l">
              <a:spcAft>
                <a:spcPts val="60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Calibri"/>
                <a:cs typeface="Calibri"/>
              </a:rPr>
              <a:t>   </a:t>
            </a:r>
            <a:r>
              <a:rPr lang="en-US" sz="1400" dirty="0">
                <a:solidFill>
                  <a:schemeClr val="accent1"/>
                </a:solidFill>
                <a:latin typeface="Calibri"/>
                <a:cs typeface="Calibri"/>
              </a:rPr>
              <a:t>Observational window deep into radiation theory</a:t>
            </a:r>
            <a:endParaRPr lang="en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0" indent="0" algn="l">
              <a:spcAft>
                <a:spcPts val="600"/>
              </a:spcAft>
              <a:buSzPct val="100000"/>
              <a:buNone/>
            </a:pPr>
            <a:r>
              <a:rPr lang="en" sz="1000" dirty="0">
                <a:solidFill>
                  <a:schemeClr val="bg1"/>
                </a:solidFill>
                <a:latin typeface="Calibri"/>
                <a:cs typeface="Calibri"/>
              </a:rPr>
              <a:t>    </a:t>
            </a: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Radiation ≠ Waves</a:t>
            </a:r>
            <a:endParaRPr lang="en-US" sz="1000" dirty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 marL="0" indent="0" algn="l">
              <a:spcAft>
                <a:spcPts val="60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Calibri"/>
                <a:cs typeface="Calibri"/>
              </a:rPr>
              <a:t>    </a:t>
            </a:r>
            <a:r>
              <a:rPr lang="en" sz="1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BMS symmetries / Soft theorems / </a:t>
            </a:r>
            <a:r>
              <a:rPr lang="en" sz="10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Electromagnetic Memory</a:t>
            </a:r>
            <a:endParaRPr lang="en" sz="10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0" indent="0" algn="l">
              <a:spcAft>
                <a:spcPts val="60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Calibri"/>
                <a:cs typeface="Calibri"/>
              </a:rPr>
              <a:t>     </a:t>
            </a:r>
          </a:p>
          <a:p>
            <a:pPr marL="342900" indent="-342900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600"/>
              </a:spcAft>
              <a:buNone/>
            </a:pP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1" name="Google Shape;391;p37"/>
          <p:cNvSpPr txBox="1">
            <a:spLocks noGrp="1"/>
          </p:cNvSpPr>
          <p:nvPr>
            <p:ph type="title"/>
          </p:nvPr>
        </p:nvSpPr>
        <p:spPr>
          <a:xfrm>
            <a:off x="311700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What to REmember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6D0A91-B223-B687-6CE5-5F5BE0557912}"/>
              </a:ext>
            </a:extLst>
          </p:cNvPr>
          <p:cNvSpPr/>
          <p:nvPr/>
        </p:nvSpPr>
        <p:spPr>
          <a:xfrm>
            <a:off x="2477216" y="1290600"/>
            <a:ext cx="290946" cy="28055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85F01-CE51-C1A2-556C-A2AF77653CF2}"/>
              </a:ext>
            </a:extLst>
          </p:cNvPr>
          <p:cNvSpPr txBox="1"/>
          <p:nvPr/>
        </p:nvSpPr>
        <p:spPr>
          <a:xfrm>
            <a:off x="2491082" y="129415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CH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F47F262B-7CF7-8AF7-E38C-B2A0904A88D4}"/>
              </a:ext>
            </a:extLst>
          </p:cNvPr>
          <p:cNvSpPr/>
          <p:nvPr/>
        </p:nvSpPr>
        <p:spPr>
          <a:xfrm>
            <a:off x="2492143" y="2252885"/>
            <a:ext cx="290946" cy="28055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154BE81-CB48-02D6-1F78-E4CA43DF4231}"/>
              </a:ext>
            </a:extLst>
          </p:cNvPr>
          <p:cNvSpPr txBox="1"/>
          <p:nvPr/>
        </p:nvSpPr>
        <p:spPr>
          <a:xfrm>
            <a:off x="2506009" y="2256442"/>
            <a:ext cx="263214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endParaRPr lang="en-US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8EA3616B-76DE-763A-F13E-A0B2B80077F6}"/>
              </a:ext>
            </a:extLst>
          </p:cNvPr>
          <p:cNvSpPr/>
          <p:nvPr/>
        </p:nvSpPr>
        <p:spPr>
          <a:xfrm>
            <a:off x="2492143" y="3449410"/>
            <a:ext cx="290946" cy="28055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26B26-971F-0C3E-FEBD-B35CC2F0C764}"/>
              </a:ext>
            </a:extLst>
          </p:cNvPr>
          <p:cNvSpPr txBox="1"/>
          <p:nvPr/>
        </p:nvSpPr>
        <p:spPr>
          <a:xfrm>
            <a:off x="2506009" y="3452966"/>
            <a:ext cx="263214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/>
                <a:cs typeface="Calibri"/>
              </a:rPr>
              <a:t>3</a:t>
            </a:r>
            <a:endParaRPr lang="en-US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53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0EEFCCA2-6511-4DFC-AC32-01722ECC5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" t="74704" r="36213" b="-32755"/>
          <a:stretch/>
        </p:blipFill>
        <p:spPr>
          <a:xfrm>
            <a:off x="1210730" y="3744191"/>
            <a:ext cx="4334149" cy="2755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869265-BBC3-4DC2-8211-6A2EE48CF32A}"/>
              </a:ext>
            </a:extLst>
          </p:cNvPr>
          <p:cNvSpPr txBox="1"/>
          <p:nvPr/>
        </p:nvSpPr>
        <p:spPr>
          <a:xfrm>
            <a:off x="3440430" y="441198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/>
          </a:p>
        </p:txBody>
      </p:sp>
      <p:sp>
        <p:nvSpPr>
          <p:cNvPr id="11" name="Google Shape;391;p37">
            <a:extLst>
              <a:ext uri="{FF2B5EF4-FFF2-40B4-BE49-F238E27FC236}">
                <a16:creationId xmlns:a16="http://schemas.microsoft.com/office/drawing/2014/main" id="{1F581BF4-0300-4DCD-994D-3B568DAA32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err="1"/>
              <a:t>Thank</a:t>
            </a:r>
            <a:r>
              <a:rPr lang="de-CH"/>
              <a:t> </a:t>
            </a:r>
            <a:r>
              <a:rPr lang="de-CH" err="1"/>
              <a:t>you</a:t>
            </a:r>
            <a:r>
              <a:rPr lang="de-CH"/>
              <a:t> </a:t>
            </a:r>
            <a:r>
              <a:rPr lang="de-CH" err="1"/>
              <a:t>for</a:t>
            </a:r>
            <a:r>
              <a:rPr lang="de-CH"/>
              <a:t> </a:t>
            </a:r>
            <a:r>
              <a:rPr lang="de-CH" err="1"/>
              <a:t>the</a:t>
            </a:r>
            <a:r>
              <a:rPr lang="de-CH"/>
              <a:t> </a:t>
            </a:r>
            <a:r>
              <a:rPr lang="de-CH" err="1"/>
              <a:t>attention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312ED1-9F7E-446D-945A-EF1E5BF36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541" y="2078582"/>
            <a:ext cx="3064918" cy="30649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1BAD336-CC1A-45FB-BC6A-B69838721181}"/>
              </a:ext>
            </a:extLst>
          </p:cNvPr>
          <p:cNvSpPr txBox="1"/>
          <p:nvPr/>
        </p:nvSpPr>
        <p:spPr>
          <a:xfrm rot="659659">
            <a:off x="5177353" y="1509964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C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5695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0EEFCCA2-6511-4DFC-AC32-01722ECC5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" t="74704" r="36213" b="-32755"/>
          <a:stretch/>
        </p:blipFill>
        <p:spPr>
          <a:xfrm>
            <a:off x="1210730" y="3744191"/>
            <a:ext cx="4334149" cy="2755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869265-BBC3-4DC2-8211-6A2EE48CF32A}"/>
              </a:ext>
            </a:extLst>
          </p:cNvPr>
          <p:cNvSpPr txBox="1"/>
          <p:nvPr/>
        </p:nvSpPr>
        <p:spPr>
          <a:xfrm>
            <a:off x="3440430" y="441198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/>
          </a:p>
        </p:txBody>
      </p:sp>
      <p:sp>
        <p:nvSpPr>
          <p:cNvPr id="8" name="Google Shape;391;p37">
            <a:extLst>
              <a:ext uri="{FF2B5EF4-FFF2-40B4-BE49-F238E27FC236}">
                <a16:creationId xmlns:a16="http://schemas.microsoft.com/office/drawing/2014/main" id="{12E015B7-D772-4E8E-A7E7-C794483DECB5}"/>
              </a:ext>
            </a:extLst>
          </p:cNvPr>
          <p:cNvSpPr txBox="1">
            <a:spLocks/>
          </p:cNvSpPr>
          <p:nvPr/>
        </p:nvSpPr>
        <p:spPr>
          <a:xfrm>
            <a:off x="311700" y="29671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/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320901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B8DE5B86-0FD4-9BA6-DC15-160E475D2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3" descr="Ein Bild, das Vieleck enthält.&#10;&#10;Automatisch generierte Beschreibung">
            <a:extLst>
              <a:ext uri="{FF2B5EF4-FFF2-40B4-BE49-F238E27FC236}">
                <a16:creationId xmlns:a16="http://schemas.microsoft.com/office/drawing/2014/main" id="{D2D12523-ECC2-5FEA-A19E-664217C78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2" y="1819272"/>
            <a:ext cx="2963978" cy="30119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14" descr="A white circle with dots in a black background&#10;&#10;AI-generated content may be incorrect.">
            <a:extLst>
              <a:ext uri="{FF2B5EF4-FFF2-40B4-BE49-F238E27FC236}">
                <a16:creationId xmlns:a16="http://schemas.microsoft.com/office/drawing/2014/main" id="{296F14B2-158F-A813-EBC0-A8FC23AAAE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60" r="24195"/>
          <a:stretch>
            <a:fillRect/>
          </a:stretch>
        </p:blipFill>
        <p:spPr>
          <a:xfrm>
            <a:off x="3189577" y="1825148"/>
            <a:ext cx="2759968" cy="3006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D56E5B96-EA43-A476-B54A-8A9717927C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Gravitational Radiation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BEA2D-6B4D-AA8C-DE2E-E38238533B5A}"/>
              </a:ext>
            </a:extLst>
          </p:cNvPr>
          <p:cNvSpPr txBox="1"/>
          <p:nvPr/>
        </p:nvSpPr>
        <p:spPr>
          <a:xfrm>
            <a:off x="8764293" y="4886390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1/6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Gerade Verbindung mit Pfeil 7">
            <a:extLst>
              <a:ext uri="{FF2B5EF4-FFF2-40B4-BE49-F238E27FC236}">
                <a16:creationId xmlns:a16="http://schemas.microsoft.com/office/drawing/2014/main" id="{3DB9F3CC-219E-EB13-5F91-24A22F1EAB03}"/>
              </a:ext>
            </a:extLst>
          </p:cNvPr>
          <p:cNvCxnSpPr/>
          <p:nvPr/>
        </p:nvCxnSpPr>
        <p:spPr>
          <a:xfrm flipV="1">
            <a:off x="2123369" y="947611"/>
            <a:ext cx="4483318" cy="387742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" descr="Ein Bild, das Kreis, Schwarzweiß, Grafiken, Spirale enthält.&#10;&#10;Beschreibung automatisch generiert.">
            <a:extLst>
              <a:ext uri="{FF2B5EF4-FFF2-40B4-BE49-F238E27FC236}">
                <a16:creationId xmlns:a16="http://schemas.microsoft.com/office/drawing/2014/main" id="{D864F689-AD88-1246-B50F-0BAA049DC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340000">
            <a:off x="1765473" y="1048668"/>
            <a:ext cx="631335" cy="619829"/>
          </a:xfrm>
          <a:prstGeom prst="rect">
            <a:avLst/>
          </a:prstGeom>
        </p:spPr>
      </p:pic>
      <p:pic>
        <p:nvPicPr>
          <p:cNvPr id="23" name="Grafik 5" descr="Ein Bild, das Symbol, Kreis, Grafiken, Logo enthält.&#10;&#10;Beschreibung automatisch generiert.">
            <a:extLst>
              <a:ext uri="{FF2B5EF4-FFF2-40B4-BE49-F238E27FC236}">
                <a16:creationId xmlns:a16="http://schemas.microsoft.com/office/drawing/2014/main" id="{135D7557-1FA1-C69C-F2E9-93785AA3D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099" y="735167"/>
            <a:ext cx="655884" cy="381928"/>
          </a:xfrm>
          <a:prstGeom prst="rect">
            <a:avLst/>
          </a:prstGeom>
        </p:spPr>
      </p:pic>
      <p:pic>
        <p:nvPicPr>
          <p:cNvPr id="25" name="Grafik 9" descr="Ein Bild, das Schrift, Grafiken, Symbol, Typografie enthält.&#10;&#10;Beschreibung automatisch generiert.">
            <a:extLst>
              <a:ext uri="{FF2B5EF4-FFF2-40B4-BE49-F238E27FC236}">
                <a16:creationId xmlns:a16="http://schemas.microsoft.com/office/drawing/2014/main" id="{9EE5FAC6-01D2-A042-AA48-7AC20FC308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0684" t="1764" r="35" b="13097"/>
          <a:stretch/>
        </p:blipFill>
        <p:spPr>
          <a:xfrm>
            <a:off x="4491284" y="842587"/>
            <a:ext cx="190068" cy="277547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7C4F4173-4B9A-06BB-35DD-9DF8491C0CC7}"/>
              </a:ext>
            </a:extLst>
          </p:cNvPr>
          <p:cNvSpPr txBox="1"/>
          <p:nvPr/>
        </p:nvSpPr>
        <p:spPr>
          <a:xfrm>
            <a:off x="6268254" y="1234702"/>
            <a:ext cx="144502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000">
                <a:solidFill>
                  <a:schemeClr val="bg1"/>
                </a:solidFill>
                <a:latin typeface="Calibri"/>
                <a:cs typeface="Calibri"/>
              </a:rPr>
              <a:t>Perturbations at O(1/r)</a:t>
            </a: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0101D7BC-D1E4-5C44-3557-11EF37D24A05}"/>
              </a:ext>
            </a:extLst>
          </p:cNvPr>
          <p:cNvSpPr txBox="1"/>
          <p:nvPr/>
        </p:nvSpPr>
        <p:spPr>
          <a:xfrm>
            <a:off x="1604126" y="417126"/>
            <a:ext cx="60574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200" dirty="0">
                <a:solidFill>
                  <a:schemeClr val="bg1"/>
                </a:solidFill>
                <a:latin typeface="Calibri"/>
                <a:cs typeface="Calibri"/>
              </a:rPr>
              <a:t>isolated source                 		       radiation zone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BB4D0582-867F-EB2D-8A1D-55B7FE4DBD60}"/>
              </a:ext>
            </a:extLst>
          </p:cNvPr>
          <p:cNvSpPr txBox="1"/>
          <p:nvPr/>
        </p:nvSpPr>
        <p:spPr>
          <a:xfrm>
            <a:off x="4972264" y="4846783"/>
            <a:ext cx="1080745" cy="20005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[Credit: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PBS Space Time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]</a:t>
            </a:r>
          </a:p>
        </p:txBody>
      </p:sp>
      <p:cxnSp>
        <p:nvCxnSpPr>
          <p:cNvPr id="8" name="Straight Arrow Connector 9">
            <a:extLst>
              <a:ext uri="{FF2B5EF4-FFF2-40B4-BE49-F238E27FC236}">
                <a16:creationId xmlns:a16="http://schemas.microsoft.com/office/drawing/2014/main" id="{15618005-748C-D0FE-4C81-000E78D61DEB}"/>
              </a:ext>
            </a:extLst>
          </p:cNvPr>
          <p:cNvCxnSpPr>
            <a:cxnSpLocks/>
          </p:cNvCxnSpPr>
          <p:nvPr/>
        </p:nvCxnSpPr>
        <p:spPr>
          <a:xfrm>
            <a:off x="1850708" y="3321202"/>
            <a:ext cx="9203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0">
            <a:extLst>
              <a:ext uri="{FF2B5EF4-FFF2-40B4-BE49-F238E27FC236}">
                <a16:creationId xmlns:a16="http://schemas.microsoft.com/office/drawing/2014/main" id="{6FE07912-A30A-7BD6-7B75-9EE6545CC498}"/>
              </a:ext>
            </a:extLst>
          </p:cNvPr>
          <p:cNvCxnSpPr>
            <a:cxnSpLocks/>
          </p:cNvCxnSpPr>
          <p:nvPr/>
        </p:nvCxnSpPr>
        <p:spPr>
          <a:xfrm flipH="1" flipV="1">
            <a:off x="2097166" y="2304384"/>
            <a:ext cx="427435" cy="44529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 descr="A blue letter u on a white background&#10;&#10;AI-generated content may be incorrect.">
            <a:extLst>
              <a:ext uri="{FF2B5EF4-FFF2-40B4-BE49-F238E27FC236}">
                <a16:creationId xmlns:a16="http://schemas.microsoft.com/office/drawing/2014/main" id="{F4DAEA2E-2B36-4E48-F247-53B4ADFAC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383" y="2396989"/>
            <a:ext cx="118865" cy="99242"/>
          </a:xfrm>
          <a:prstGeom prst="rect">
            <a:avLst/>
          </a:prstGeom>
        </p:spPr>
      </p:pic>
      <p:pic>
        <p:nvPicPr>
          <p:cNvPr id="12" name="Picture 27" descr="A black letter r&#10;&#10;AI-generated content may be incorrect.">
            <a:extLst>
              <a:ext uri="{FF2B5EF4-FFF2-40B4-BE49-F238E27FC236}">
                <a16:creationId xmlns:a16="http://schemas.microsoft.com/office/drawing/2014/main" id="{2D4387D9-6393-500A-68F6-0750DA35A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194" y="3386740"/>
            <a:ext cx="118189" cy="119613"/>
          </a:xfrm>
          <a:prstGeom prst="rect">
            <a:avLst/>
          </a:prstGeom>
        </p:spPr>
      </p:pic>
      <p:sp>
        <p:nvSpPr>
          <p:cNvPr id="13" name="Textfeld 3">
            <a:extLst>
              <a:ext uri="{FF2B5EF4-FFF2-40B4-BE49-F238E27FC236}">
                <a16:creationId xmlns:a16="http://schemas.microsoft.com/office/drawing/2014/main" id="{AD51B01B-C7C3-A963-187C-B2E31156608E}"/>
              </a:ext>
            </a:extLst>
          </p:cNvPr>
          <p:cNvSpPr txBox="1"/>
          <p:nvPr/>
        </p:nvSpPr>
        <p:spPr>
          <a:xfrm>
            <a:off x="1395781" y="4822534"/>
            <a:ext cx="1830209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[F. D'Ambrosio, JZ, et al. - arXiv:2201.11634]</a:t>
            </a:r>
          </a:p>
        </p:txBody>
      </p:sp>
      <p:pic>
        <p:nvPicPr>
          <p:cNvPr id="14" name="Picture 50">
            <a:extLst>
              <a:ext uri="{FF2B5EF4-FFF2-40B4-BE49-F238E27FC236}">
                <a16:creationId xmlns:a16="http://schemas.microsoft.com/office/drawing/2014/main" id="{03A40B6F-810E-987A-2401-C55BF10DAD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207" y="4583018"/>
            <a:ext cx="669641" cy="1720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0340A9-CFD4-00F6-640B-72E66E2C1C59}"/>
              </a:ext>
            </a:extLst>
          </p:cNvPr>
          <p:cNvSpPr txBox="1"/>
          <p:nvPr/>
        </p:nvSpPr>
        <p:spPr>
          <a:xfrm>
            <a:off x="6013828" y="1840333"/>
            <a:ext cx="2415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Radiation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=</a:t>
            </a: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Waves + </a:t>
            </a:r>
            <a:r>
              <a:rPr lang="en-US" sz="14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Memory</a:t>
            </a:r>
          </a:p>
          <a:p>
            <a:endParaRPr lang="en-US" sz="14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BDC066-1692-D33E-DCD0-C8B7EDB61F67}"/>
              </a:ext>
            </a:extLst>
          </p:cNvPr>
          <p:cNvSpPr txBox="1"/>
          <p:nvPr/>
        </p:nvSpPr>
        <p:spPr>
          <a:xfrm>
            <a:off x="6053008" y="2320201"/>
            <a:ext cx="29688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 noProof="0" dirty="0">
                <a:solidFill>
                  <a:schemeClr val="bg1"/>
                </a:solidFill>
                <a:latin typeface="Calibri"/>
                <a:cs typeface="Calibri"/>
              </a:rPr>
              <a:t>Is a </a:t>
            </a:r>
            <a:r>
              <a:rPr lang="en-US" sz="1200" noProof="0" dirty="0">
                <a:solidFill>
                  <a:schemeClr val="accent1"/>
                </a:solidFill>
                <a:latin typeface="Calibri"/>
                <a:cs typeface="Calibri"/>
              </a:rPr>
              <a:t>leading order backreaction effect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1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robes the non-linearity of gravity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1100" noProof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ny</a:t>
            </a:r>
            <a:r>
              <a:rPr lang="en-US" sz="11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gravitational radiation has memory</a:t>
            </a:r>
            <a:endParaRPr lang="en-US" sz="11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Is a manifestation of 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spacetime symmetries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F6A2595-805E-7A6C-CC2D-08C5ECEB2703}"/>
              </a:ext>
            </a:extLst>
          </p:cNvPr>
          <p:cNvSpPr/>
          <p:nvPr/>
        </p:nvSpPr>
        <p:spPr>
          <a:xfrm>
            <a:off x="6143687" y="2675248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6E3E9DB6-AD1F-9961-890A-3A4B7D023464}"/>
              </a:ext>
            </a:extLst>
          </p:cNvPr>
          <p:cNvSpPr/>
          <p:nvPr/>
        </p:nvSpPr>
        <p:spPr>
          <a:xfrm>
            <a:off x="6143687" y="2942273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Grafik 29">
            <a:extLst>
              <a:ext uri="{FF2B5EF4-FFF2-40B4-BE49-F238E27FC236}">
                <a16:creationId xmlns:a16="http://schemas.microsoft.com/office/drawing/2014/main" id="{44E3336F-4C95-9A83-D59D-6DBDE0023A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5582" y="2816681"/>
            <a:ext cx="490532" cy="125592"/>
          </a:xfrm>
          <a:prstGeom prst="rect">
            <a:avLst/>
          </a:prstGeom>
        </p:spPr>
      </p:pic>
      <p:pic>
        <p:nvPicPr>
          <p:cNvPr id="16" name="Grafik 31">
            <a:extLst>
              <a:ext uri="{FF2B5EF4-FFF2-40B4-BE49-F238E27FC236}">
                <a16:creationId xmlns:a16="http://schemas.microsoft.com/office/drawing/2014/main" id="{F6AEDA72-BF59-297F-EA7B-B60ED1CA63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777" y="2101942"/>
            <a:ext cx="511076" cy="133383"/>
          </a:xfrm>
          <a:prstGeom prst="rect">
            <a:avLst/>
          </a:prstGeom>
        </p:spPr>
      </p:pic>
      <p:pic>
        <p:nvPicPr>
          <p:cNvPr id="18" name="Grafik 32">
            <a:extLst>
              <a:ext uri="{FF2B5EF4-FFF2-40B4-BE49-F238E27FC236}">
                <a16:creationId xmlns:a16="http://schemas.microsoft.com/office/drawing/2014/main" id="{8FFE69E8-02E0-DE35-DC12-0BA1E63365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453" y="2798211"/>
            <a:ext cx="265650" cy="236894"/>
          </a:xfrm>
          <a:prstGeom prst="rect">
            <a:avLst/>
          </a:prstGeom>
        </p:spPr>
      </p:pic>
      <p:pic>
        <p:nvPicPr>
          <p:cNvPr id="22" name="Grafik 33">
            <a:extLst>
              <a:ext uri="{FF2B5EF4-FFF2-40B4-BE49-F238E27FC236}">
                <a16:creationId xmlns:a16="http://schemas.microsoft.com/office/drawing/2014/main" id="{4EAF3F51-3E81-ABA9-097E-1BD0189ACD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840" y="1979974"/>
            <a:ext cx="265650" cy="24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83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9ED3C5AA-8E54-0D01-DD4F-D03984C25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7023DBAF-BEA3-E898-9EA2-2CEF2DFBF5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Gravitational Radiation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E14337-0332-BA50-433F-1B365A2A592C}"/>
              </a:ext>
            </a:extLst>
          </p:cNvPr>
          <p:cNvSpPr txBox="1"/>
          <p:nvPr/>
        </p:nvSpPr>
        <p:spPr>
          <a:xfrm>
            <a:off x="8764293" y="4886390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1/5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Gerade Verbindung mit Pfeil 7">
            <a:extLst>
              <a:ext uri="{FF2B5EF4-FFF2-40B4-BE49-F238E27FC236}">
                <a16:creationId xmlns:a16="http://schemas.microsoft.com/office/drawing/2014/main" id="{73EB13A8-7D3A-6312-3353-59FF67AF6AD3}"/>
              </a:ext>
            </a:extLst>
          </p:cNvPr>
          <p:cNvCxnSpPr/>
          <p:nvPr/>
        </p:nvCxnSpPr>
        <p:spPr>
          <a:xfrm flipV="1">
            <a:off x="2123369" y="947611"/>
            <a:ext cx="4483318" cy="387742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" descr="Ein Bild, das Kreis, Schwarzweiß, Grafiken, Spirale enthält.&#10;&#10;Beschreibung automatisch generiert.">
            <a:extLst>
              <a:ext uri="{FF2B5EF4-FFF2-40B4-BE49-F238E27FC236}">
                <a16:creationId xmlns:a16="http://schemas.microsoft.com/office/drawing/2014/main" id="{DE451BD2-F5AC-2760-EDAA-071B50F24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40000">
            <a:off x="1765473" y="1048668"/>
            <a:ext cx="631335" cy="619829"/>
          </a:xfrm>
          <a:prstGeom prst="rect">
            <a:avLst/>
          </a:prstGeom>
        </p:spPr>
      </p:pic>
      <p:pic>
        <p:nvPicPr>
          <p:cNvPr id="23" name="Grafik 5" descr="Ein Bild, das Symbol, Kreis, Grafiken, Logo enthält.&#10;&#10;Beschreibung automatisch generiert.">
            <a:extLst>
              <a:ext uri="{FF2B5EF4-FFF2-40B4-BE49-F238E27FC236}">
                <a16:creationId xmlns:a16="http://schemas.microsoft.com/office/drawing/2014/main" id="{8916B3C1-C4A0-7D9C-6250-BD9B56635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099" y="735167"/>
            <a:ext cx="655884" cy="381928"/>
          </a:xfrm>
          <a:prstGeom prst="rect">
            <a:avLst/>
          </a:prstGeom>
        </p:spPr>
      </p:pic>
      <p:pic>
        <p:nvPicPr>
          <p:cNvPr id="25" name="Grafik 9" descr="Ein Bild, das Schrift, Grafiken, Symbol, Typografie enthält.&#10;&#10;Beschreibung automatisch generiert.">
            <a:extLst>
              <a:ext uri="{FF2B5EF4-FFF2-40B4-BE49-F238E27FC236}">
                <a16:creationId xmlns:a16="http://schemas.microsoft.com/office/drawing/2014/main" id="{C4BF064D-762B-502B-489C-471E32E874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684" t="1764" r="35" b="13097"/>
          <a:stretch/>
        </p:blipFill>
        <p:spPr>
          <a:xfrm>
            <a:off x="4491284" y="842587"/>
            <a:ext cx="190068" cy="277547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FCFE0AE3-B98A-7A7A-5C24-D1379806C381}"/>
              </a:ext>
            </a:extLst>
          </p:cNvPr>
          <p:cNvSpPr txBox="1"/>
          <p:nvPr/>
        </p:nvSpPr>
        <p:spPr>
          <a:xfrm>
            <a:off x="6268254" y="1234702"/>
            <a:ext cx="144502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000">
                <a:solidFill>
                  <a:schemeClr val="bg1"/>
                </a:solidFill>
                <a:latin typeface="Calibri"/>
                <a:cs typeface="Calibri"/>
              </a:rPr>
              <a:t>Perturbations at O(1/r)</a:t>
            </a: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5DD96755-6E40-6B94-6F86-36036758E6C0}"/>
              </a:ext>
            </a:extLst>
          </p:cNvPr>
          <p:cNvSpPr txBox="1"/>
          <p:nvPr/>
        </p:nvSpPr>
        <p:spPr>
          <a:xfrm>
            <a:off x="1604126" y="417126"/>
            <a:ext cx="60574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200" dirty="0">
                <a:solidFill>
                  <a:schemeClr val="bg1"/>
                </a:solidFill>
                <a:latin typeface="Calibri"/>
                <a:cs typeface="Calibri"/>
              </a:rPr>
              <a:t>isolated source                 		       radiation zone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Picture 8" descr="Diagram, radar chart&#10;&#10;Description automatically generated">
            <a:extLst>
              <a:ext uri="{FF2B5EF4-FFF2-40B4-BE49-F238E27FC236}">
                <a16:creationId xmlns:a16="http://schemas.microsoft.com/office/drawing/2014/main" id="{2DF786A9-F236-BD8B-C645-A40CEF321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37" y="1819272"/>
            <a:ext cx="2963977" cy="30087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8" name="Straight Arrow Connector 9">
            <a:extLst>
              <a:ext uri="{FF2B5EF4-FFF2-40B4-BE49-F238E27FC236}">
                <a16:creationId xmlns:a16="http://schemas.microsoft.com/office/drawing/2014/main" id="{9D7E061D-1EC8-A504-3A12-28E4084C7CD5}"/>
              </a:ext>
            </a:extLst>
          </p:cNvPr>
          <p:cNvCxnSpPr>
            <a:cxnSpLocks/>
          </p:cNvCxnSpPr>
          <p:nvPr/>
        </p:nvCxnSpPr>
        <p:spPr>
          <a:xfrm>
            <a:off x="1812622" y="3357163"/>
            <a:ext cx="9203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0">
            <a:extLst>
              <a:ext uri="{FF2B5EF4-FFF2-40B4-BE49-F238E27FC236}">
                <a16:creationId xmlns:a16="http://schemas.microsoft.com/office/drawing/2014/main" id="{6022F69F-200F-0C8C-183C-EDB21D9B216B}"/>
              </a:ext>
            </a:extLst>
          </p:cNvPr>
          <p:cNvCxnSpPr>
            <a:cxnSpLocks/>
          </p:cNvCxnSpPr>
          <p:nvPr/>
        </p:nvCxnSpPr>
        <p:spPr>
          <a:xfrm flipH="1" flipV="1">
            <a:off x="2381740" y="2721369"/>
            <a:ext cx="427435" cy="44529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 descr="A blue letter u on a white background&#10;&#10;AI-generated content may be incorrect.">
            <a:extLst>
              <a:ext uri="{FF2B5EF4-FFF2-40B4-BE49-F238E27FC236}">
                <a16:creationId xmlns:a16="http://schemas.microsoft.com/office/drawing/2014/main" id="{26A3EC9E-D84D-9A39-2699-47ACF6EF4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110" y="2831911"/>
            <a:ext cx="118865" cy="99242"/>
          </a:xfrm>
          <a:prstGeom prst="rect">
            <a:avLst/>
          </a:prstGeom>
        </p:spPr>
      </p:pic>
      <p:pic>
        <p:nvPicPr>
          <p:cNvPr id="11" name="Picture 14" descr="A blue lines on a white background&#10;&#10;AI-generated content may be incorrect.">
            <a:extLst>
              <a:ext uri="{FF2B5EF4-FFF2-40B4-BE49-F238E27FC236}">
                <a16:creationId xmlns:a16="http://schemas.microsoft.com/office/drawing/2014/main" id="{EF4E8190-B67D-0278-E89A-689D55D0F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826" y="3255665"/>
            <a:ext cx="509646" cy="131075"/>
          </a:xfrm>
          <a:prstGeom prst="rect">
            <a:avLst/>
          </a:prstGeom>
        </p:spPr>
      </p:pic>
      <p:pic>
        <p:nvPicPr>
          <p:cNvPr id="12" name="Picture 27" descr="A black letter r&#10;&#10;AI-generated content may be incorrect.">
            <a:extLst>
              <a:ext uri="{FF2B5EF4-FFF2-40B4-BE49-F238E27FC236}">
                <a16:creationId xmlns:a16="http://schemas.microsoft.com/office/drawing/2014/main" id="{ED432C67-7B10-89FB-3F03-ED2B55CD45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2697" y="3408755"/>
            <a:ext cx="118189" cy="119613"/>
          </a:xfrm>
          <a:prstGeom prst="rect">
            <a:avLst/>
          </a:prstGeom>
        </p:spPr>
      </p:pic>
      <p:sp>
        <p:nvSpPr>
          <p:cNvPr id="13" name="Textfeld 3">
            <a:extLst>
              <a:ext uri="{FF2B5EF4-FFF2-40B4-BE49-F238E27FC236}">
                <a16:creationId xmlns:a16="http://schemas.microsoft.com/office/drawing/2014/main" id="{359BFF92-4C39-BAC7-EC30-F4F2167B9011}"/>
              </a:ext>
            </a:extLst>
          </p:cNvPr>
          <p:cNvSpPr txBox="1"/>
          <p:nvPr/>
        </p:nvSpPr>
        <p:spPr>
          <a:xfrm>
            <a:off x="1395781" y="4822534"/>
            <a:ext cx="1830209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[F. D'Ambrosio, JZ, et al. - arXiv:2201.11634]</a:t>
            </a:r>
          </a:p>
        </p:txBody>
      </p:sp>
      <p:pic>
        <p:nvPicPr>
          <p:cNvPr id="14" name="Picture 50">
            <a:extLst>
              <a:ext uri="{FF2B5EF4-FFF2-40B4-BE49-F238E27FC236}">
                <a16:creationId xmlns:a16="http://schemas.microsoft.com/office/drawing/2014/main" id="{0A80EE55-F6F5-5129-22E8-6A475AFF0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9289" y="1925003"/>
            <a:ext cx="669641" cy="17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4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2937F919-CD6D-1521-4A80-481858C03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3" descr="Ein Bild, das Vieleck enthält.&#10;&#10;Automatisch generierte Beschreibung">
            <a:extLst>
              <a:ext uri="{FF2B5EF4-FFF2-40B4-BE49-F238E27FC236}">
                <a16:creationId xmlns:a16="http://schemas.microsoft.com/office/drawing/2014/main" id="{F9724841-BBD3-2498-C2E1-7DD130CE2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2" y="1819272"/>
            <a:ext cx="2963978" cy="30119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14" descr="A white circle with dots in a black background&#10;&#10;AI-generated content may be incorrect.">
            <a:extLst>
              <a:ext uri="{FF2B5EF4-FFF2-40B4-BE49-F238E27FC236}">
                <a16:creationId xmlns:a16="http://schemas.microsoft.com/office/drawing/2014/main" id="{C291420F-386B-8986-59EF-FC8D095569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60" r="24195"/>
          <a:stretch>
            <a:fillRect/>
          </a:stretch>
        </p:blipFill>
        <p:spPr>
          <a:xfrm>
            <a:off x="3189577" y="1825148"/>
            <a:ext cx="2759968" cy="3006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DE54CA6C-C454-BD43-6252-98F3E59A38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Gravitational Radiation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83164-78E0-CCC8-693C-A42C891432B2}"/>
              </a:ext>
            </a:extLst>
          </p:cNvPr>
          <p:cNvSpPr txBox="1"/>
          <p:nvPr/>
        </p:nvSpPr>
        <p:spPr>
          <a:xfrm>
            <a:off x="8764293" y="4886390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1/6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Gerade Verbindung mit Pfeil 7">
            <a:extLst>
              <a:ext uri="{FF2B5EF4-FFF2-40B4-BE49-F238E27FC236}">
                <a16:creationId xmlns:a16="http://schemas.microsoft.com/office/drawing/2014/main" id="{C826A728-DFAE-8A82-5F23-3DF17497CE8F}"/>
              </a:ext>
            </a:extLst>
          </p:cNvPr>
          <p:cNvCxnSpPr/>
          <p:nvPr/>
        </p:nvCxnSpPr>
        <p:spPr>
          <a:xfrm flipV="1">
            <a:off x="2123369" y="947611"/>
            <a:ext cx="4483318" cy="387742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" descr="Ein Bild, das Kreis, Schwarzweiß, Grafiken, Spirale enthält.&#10;&#10;Beschreibung automatisch generiert.">
            <a:extLst>
              <a:ext uri="{FF2B5EF4-FFF2-40B4-BE49-F238E27FC236}">
                <a16:creationId xmlns:a16="http://schemas.microsoft.com/office/drawing/2014/main" id="{627829A8-5A47-96FC-AEA9-9AF56884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340000">
            <a:off x="1765473" y="1048668"/>
            <a:ext cx="631335" cy="619829"/>
          </a:xfrm>
          <a:prstGeom prst="rect">
            <a:avLst/>
          </a:prstGeom>
        </p:spPr>
      </p:pic>
      <p:pic>
        <p:nvPicPr>
          <p:cNvPr id="23" name="Grafik 5" descr="Ein Bild, das Symbol, Kreis, Grafiken, Logo enthält.&#10;&#10;Beschreibung automatisch generiert.">
            <a:extLst>
              <a:ext uri="{FF2B5EF4-FFF2-40B4-BE49-F238E27FC236}">
                <a16:creationId xmlns:a16="http://schemas.microsoft.com/office/drawing/2014/main" id="{686CEBD6-47EC-C0F3-51C4-7070DED78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099" y="735167"/>
            <a:ext cx="655884" cy="381928"/>
          </a:xfrm>
          <a:prstGeom prst="rect">
            <a:avLst/>
          </a:prstGeom>
        </p:spPr>
      </p:pic>
      <p:pic>
        <p:nvPicPr>
          <p:cNvPr id="25" name="Grafik 9" descr="Ein Bild, das Schrift, Grafiken, Symbol, Typografie enthält.&#10;&#10;Beschreibung automatisch generiert.">
            <a:extLst>
              <a:ext uri="{FF2B5EF4-FFF2-40B4-BE49-F238E27FC236}">
                <a16:creationId xmlns:a16="http://schemas.microsoft.com/office/drawing/2014/main" id="{A38BC9E4-D0BB-CF37-65B1-FE6FF619AF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0684" t="1764" r="35" b="13097"/>
          <a:stretch/>
        </p:blipFill>
        <p:spPr>
          <a:xfrm>
            <a:off x="4491284" y="842587"/>
            <a:ext cx="190068" cy="277547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7FD5FD37-C92B-7B5E-F5CF-EB3B03DFCF3F}"/>
              </a:ext>
            </a:extLst>
          </p:cNvPr>
          <p:cNvSpPr txBox="1"/>
          <p:nvPr/>
        </p:nvSpPr>
        <p:spPr>
          <a:xfrm>
            <a:off x="6268254" y="1234702"/>
            <a:ext cx="144502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000">
                <a:solidFill>
                  <a:schemeClr val="bg1"/>
                </a:solidFill>
                <a:latin typeface="Calibri"/>
                <a:cs typeface="Calibri"/>
              </a:rPr>
              <a:t>Perturbations at O(1/r)</a:t>
            </a: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BE53D31C-7D51-372A-C247-BE31A579EF03}"/>
              </a:ext>
            </a:extLst>
          </p:cNvPr>
          <p:cNvSpPr txBox="1"/>
          <p:nvPr/>
        </p:nvSpPr>
        <p:spPr>
          <a:xfrm>
            <a:off x="1604126" y="417126"/>
            <a:ext cx="60574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200" dirty="0">
                <a:solidFill>
                  <a:schemeClr val="bg1"/>
                </a:solidFill>
                <a:latin typeface="Calibri"/>
                <a:cs typeface="Calibri"/>
              </a:rPr>
              <a:t>isolated source                 		       radiation zone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85CA0A41-7FEE-B872-2A54-9BA1244C9B57}"/>
              </a:ext>
            </a:extLst>
          </p:cNvPr>
          <p:cNvSpPr txBox="1"/>
          <p:nvPr/>
        </p:nvSpPr>
        <p:spPr>
          <a:xfrm>
            <a:off x="4972264" y="4846783"/>
            <a:ext cx="1080745" cy="20005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[Credit: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PBS Space Time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]</a:t>
            </a:r>
          </a:p>
        </p:txBody>
      </p:sp>
      <p:cxnSp>
        <p:nvCxnSpPr>
          <p:cNvPr id="8" name="Straight Arrow Connector 9">
            <a:extLst>
              <a:ext uri="{FF2B5EF4-FFF2-40B4-BE49-F238E27FC236}">
                <a16:creationId xmlns:a16="http://schemas.microsoft.com/office/drawing/2014/main" id="{236A0A5C-389B-7A5E-96B0-448B710B7F27}"/>
              </a:ext>
            </a:extLst>
          </p:cNvPr>
          <p:cNvCxnSpPr>
            <a:cxnSpLocks/>
          </p:cNvCxnSpPr>
          <p:nvPr/>
        </p:nvCxnSpPr>
        <p:spPr>
          <a:xfrm>
            <a:off x="1850708" y="3321202"/>
            <a:ext cx="9203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0">
            <a:extLst>
              <a:ext uri="{FF2B5EF4-FFF2-40B4-BE49-F238E27FC236}">
                <a16:creationId xmlns:a16="http://schemas.microsoft.com/office/drawing/2014/main" id="{27E360A2-C646-7C37-1263-CE74807F96AD}"/>
              </a:ext>
            </a:extLst>
          </p:cNvPr>
          <p:cNvCxnSpPr>
            <a:cxnSpLocks/>
          </p:cNvCxnSpPr>
          <p:nvPr/>
        </p:nvCxnSpPr>
        <p:spPr>
          <a:xfrm flipH="1" flipV="1">
            <a:off x="2097166" y="2304384"/>
            <a:ext cx="427435" cy="44529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 descr="A blue letter u on a white background&#10;&#10;AI-generated content may be incorrect.">
            <a:extLst>
              <a:ext uri="{FF2B5EF4-FFF2-40B4-BE49-F238E27FC236}">
                <a16:creationId xmlns:a16="http://schemas.microsoft.com/office/drawing/2014/main" id="{5E1C36B4-40C2-F0ED-5EC0-0E5B131A1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383" y="2396989"/>
            <a:ext cx="118865" cy="99242"/>
          </a:xfrm>
          <a:prstGeom prst="rect">
            <a:avLst/>
          </a:prstGeom>
        </p:spPr>
      </p:pic>
      <p:pic>
        <p:nvPicPr>
          <p:cNvPr id="12" name="Picture 27" descr="A black letter r&#10;&#10;AI-generated content may be incorrect.">
            <a:extLst>
              <a:ext uri="{FF2B5EF4-FFF2-40B4-BE49-F238E27FC236}">
                <a16:creationId xmlns:a16="http://schemas.microsoft.com/office/drawing/2014/main" id="{225A027D-F1E3-0884-1923-F4687D0028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194" y="3386740"/>
            <a:ext cx="118189" cy="119613"/>
          </a:xfrm>
          <a:prstGeom prst="rect">
            <a:avLst/>
          </a:prstGeom>
        </p:spPr>
      </p:pic>
      <p:sp>
        <p:nvSpPr>
          <p:cNvPr id="13" name="Textfeld 3">
            <a:extLst>
              <a:ext uri="{FF2B5EF4-FFF2-40B4-BE49-F238E27FC236}">
                <a16:creationId xmlns:a16="http://schemas.microsoft.com/office/drawing/2014/main" id="{63A69624-55C0-8278-A68B-61FFE328A586}"/>
              </a:ext>
            </a:extLst>
          </p:cNvPr>
          <p:cNvSpPr txBox="1"/>
          <p:nvPr/>
        </p:nvSpPr>
        <p:spPr>
          <a:xfrm>
            <a:off x="1395781" y="4822534"/>
            <a:ext cx="1830209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[F. D'Ambrosio, JZ, et al. - arXiv:2201.11634]</a:t>
            </a:r>
          </a:p>
        </p:txBody>
      </p:sp>
      <p:pic>
        <p:nvPicPr>
          <p:cNvPr id="14" name="Picture 50">
            <a:extLst>
              <a:ext uri="{FF2B5EF4-FFF2-40B4-BE49-F238E27FC236}">
                <a16:creationId xmlns:a16="http://schemas.microsoft.com/office/drawing/2014/main" id="{99E7B8AD-6ED1-44C3-5899-45E4C9EE1F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207" y="4583018"/>
            <a:ext cx="669641" cy="1720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CB8380-3355-D8E4-5761-2A91C1B8B432}"/>
              </a:ext>
            </a:extLst>
          </p:cNvPr>
          <p:cNvSpPr txBox="1"/>
          <p:nvPr/>
        </p:nvSpPr>
        <p:spPr>
          <a:xfrm>
            <a:off x="6013828" y="1840333"/>
            <a:ext cx="2415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Radiation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=</a:t>
            </a: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Waves + </a:t>
            </a:r>
            <a:r>
              <a:rPr lang="en-US" sz="14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Memory</a:t>
            </a:r>
          </a:p>
          <a:p>
            <a:endParaRPr lang="en-US" sz="14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F67053-B47C-BD19-A544-4ECFCDB8700C}"/>
              </a:ext>
            </a:extLst>
          </p:cNvPr>
          <p:cNvSpPr txBox="1"/>
          <p:nvPr/>
        </p:nvSpPr>
        <p:spPr>
          <a:xfrm>
            <a:off x="6053008" y="2320201"/>
            <a:ext cx="29688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 noProof="0" dirty="0">
                <a:solidFill>
                  <a:schemeClr val="bg1"/>
                </a:solidFill>
                <a:latin typeface="Calibri"/>
                <a:cs typeface="Calibri"/>
              </a:rPr>
              <a:t>Is a </a:t>
            </a:r>
            <a:r>
              <a:rPr lang="en-US" sz="1200" noProof="0" dirty="0">
                <a:solidFill>
                  <a:schemeClr val="accent1"/>
                </a:solidFill>
                <a:latin typeface="Calibri"/>
                <a:cs typeface="Calibri"/>
              </a:rPr>
              <a:t>leading order backreaction effect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1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robes the non-linearity of gravity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1100" noProof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ny</a:t>
            </a:r>
            <a:r>
              <a:rPr lang="en-US" sz="11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gravitational radiation has memory</a:t>
            </a:r>
            <a:endParaRPr lang="en-US" sz="11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Is a manifestation of 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spacetime symmetries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VEV related through BMS </a:t>
            </a:r>
            <a:r>
              <a:rPr lang="en-US" sz="1100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supertranslations</a:t>
            </a:r>
            <a:endParaRPr lang="en-US" sz="11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" sz="1200" dirty="0">
                <a:solidFill>
                  <a:schemeClr val="bg1"/>
                </a:solidFill>
                <a:latin typeface="Calibri"/>
                <a:cs typeface="Calibri"/>
              </a:rPr>
              <a:t>A fundamental prediction of GR that has</a:t>
            </a:r>
          </a:p>
          <a:p>
            <a:r>
              <a:rPr lang="en" sz="1200" dirty="0">
                <a:solidFill>
                  <a:schemeClr val="accent1"/>
                </a:solidFill>
                <a:latin typeface="Calibri"/>
                <a:cs typeface="Calibri"/>
              </a:rPr>
              <a:t>not been measured yet!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76BC36C-DFF1-6D5F-8BAB-2403077E4394}"/>
              </a:ext>
            </a:extLst>
          </p:cNvPr>
          <p:cNvSpPr/>
          <p:nvPr/>
        </p:nvSpPr>
        <p:spPr>
          <a:xfrm>
            <a:off x="6143687" y="2675248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EDB6DBCA-495C-BD13-D0ED-F4ECA0D581F6}"/>
              </a:ext>
            </a:extLst>
          </p:cNvPr>
          <p:cNvSpPr/>
          <p:nvPr/>
        </p:nvSpPr>
        <p:spPr>
          <a:xfrm>
            <a:off x="6143687" y="2942273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84F1E059-9E30-5227-637B-5759732ACD7A}"/>
              </a:ext>
            </a:extLst>
          </p:cNvPr>
          <p:cNvSpPr/>
          <p:nvPr/>
        </p:nvSpPr>
        <p:spPr>
          <a:xfrm>
            <a:off x="6139357" y="3711244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Grafik 29">
            <a:extLst>
              <a:ext uri="{FF2B5EF4-FFF2-40B4-BE49-F238E27FC236}">
                <a16:creationId xmlns:a16="http://schemas.microsoft.com/office/drawing/2014/main" id="{5C6FDFD0-FE60-67C3-A8AF-78E2033621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5582" y="2816681"/>
            <a:ext cx="490532" cy="125592"/>
          </a:xfrm>
          <a:prstGeom prst="rect">
            <a:avLst/>
          </a:prstGeom>
        </p:spPr>
      </p:pic>
      <p:pic>
        <p:nvPicPr>
          <p:cNvPr id="16" name="Grafik 31">
            <a:extLst>
              <a:ext uri="{FF2B5EF4-FFF2-40B4-BE49-F238E27FC236}">
                <a16:creationId xmlns:a16="http://schemas.microsoft.com/office/drawing/2014/main" id="{C3340FE9-EA86-EEEC-7A95-AEE137DE3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777" y="2101942"/>
            <a:ext cx="511076" cy="133383"/>
          </a:xfrm>
          <a:prstGeom prst="rect">
            <a:avLst/>
          </a:prstGeom>
        </p:spPr>
      </p:pic>
      <p:pic>
        <p:nvPicPr>
          <p:cNvPr id="18" name="Grafik 32">
            <a:extLst>
              <a:ext uri="{FF2B5EF4-FFF2-40B4-BE49-F238E27FC236}">
                <a16:creationId xmlns:a16="http://schemas.microsoft.com/office/drawing/2014/main" id="{C2F5D359-4B87-8153-DB83-4A96881ED1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453" y="2798211"/>
            <a:ext cx="265650" cy="236894"/>
          </a:xfrm>
          <a:prstGeom prst="rect">
            <a:avLst/>
          </a:prstGeom>
        </p:spPr>
      </p:pic>
      <p:pic>
        <p:nvPicPr>
          <p:cNvPr id="22" name="Grafik 33">
            <a:extLst>
              <a:ext uri="{FF2B5EF4-FFF2-40B4-BE49-F238E27FC236}">
                <a16:creationId xmlns:a16="http://schemas.microsoft.com/office/drawing/2014/main" id="{B1A62499-E617-44A1-FE52-B08A968C18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840" y="1979974"/>
            <a:ext cx="265650" cy="243936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736EA33-83CB-2622-5C7A-31364707CBC5}"/>
              </a:ext>
            </a:extLst>
          </p:cNvPr>
          <p:cNvCxnSpPr>
            <a:cxnSpLocks/>
          </p:cNvCxnSpPr>
          <p:nvPr/>
        </p:nvCxnSpPr>
        <p:spPr>
          <a:xfrm flipV="1">
            <a:off x="639833" y="2874867"/>
            <a:ext cx="201417" cy="2306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79FDE8B-75A5-E2FE-7CAA-0CA712C7AA2D}"/>
              </a:ext>
            </a:extLst>
          </p:cNvPr>
          <p:cNvCxnSpPr>
            <a:cxnSpLocks/>
          </p:cNvCxnSpPr>
          <p:nvPr/>
        </p:nvCxnSpPr>
        <p:spPr>
          <a:xfrm flipV="1">
            <a:off x="1499626" y="2750301"/>
            <a:ext cx="0" cy="4109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F28FB0-A3C1-4D9C-952F-6C08365E23E3}"/>
              </a:ext>
            </a:extLst>
          </p:cNvPr>
          <p:cNvCxnSpPr>
            <a:cxnSpLocks/>
          </p:cNvCxnSpPr>
          <p:nvPr/>
        </p:nvCxnSpPr>
        <p:spPr>
          <a:xfrm flipV="1">
            <a:off x="1259306" y="2908972"/>
            <a:ext cx="31077" cy="2522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E67EA9-8C5C-CF49-036E-01648DF376FD}"/>
              </a:ext>
            </a:extLst>
          </p:cNvPr>
          <p:cNvCxnSpPr>
            <a:cxnSpLocks/>
          </p:cNvCxnSpPr>
          <p:nvPr/>
        </p:nvCxnSpPr>
        <p:spPr>
          <a:xfrm flipV="1">
            <a:off x="1059811" y="2966670"/>
            <a:ext cx="45021" cy="1765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634DF1D-A712-FA23-E88B-A3EE65D688D8}"/>
              </a:ext>
            </a:extLst>
          </p:cNvPr>
          <p:cNvCxnSpPr>
            <a:cxnSpLocks/>
          </p:cNvCxnSpPr>
          <p:nvPr/>
        </p:nvCxnSpPr>
        <p:spPr>
          <a:xfrm flipV="1">
            <a:off x="836524" y="2836509"/>
            <a:ext cx="161130" cy="2959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5950EAA-0877-593E-E247-59ABEA34AB33}"/>
              </a:ext>
            </a:extLst>
          </p:cNvPr>
          <p:cNvCxnSpPr>
            <a:cxnSpLocks/>
          </p:cNvCxnSpPr>
          <p:nvPr/>
        </p:nvCxnSpPr>
        <p:spPr>
          <a:xfrm flipH="1" flipV="1">
            <a:off x="2192529" y="2825831"/>
            <a:ext cx="73359" cy="3173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BC499C3-C511-CB63-7E0D-C57408B3ACBB}"/>
              </a:ext>
            </a:extLst>
          </p:cNvPr>
          <p:cNvCxnSpPr>
            <a:cxnSpLocks/>
          </p:cNvCxnSpPr>
          <p:nvPr/>
        </p:nvCxnSpPr>
        <p:spPr>
          <a:xfrm flipH="1" flipV="1">
            <a:off x="2366159" y="2909875"/>
            <a:ext cx="109446" cy="2122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C36ABE-91F6-460B-2A03-B56E2406D792}"/>
              </a:ext>
            </a:extLst>
          </p:cNvPr>
          <p:cNvCxnSpPr>
            <a:cxnSpLocks/>
          </p:cNvCxnSpPr>
          <p:nvPr/>
        </p:nvCxnSpPr>
        <p:spPr>
          <a:xfrm flipH="1" flipV="1">
            <a:off x="2499162" y="2927542"/>
            <a:ext cx="147760" cy="172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86E79A5-77AD-4E54-2045-8AD5298C354A}"/>
              </a:ext>
            </a:extLst>
          </p:cNvPr>
          <p:cNvCxnSpPr>
            <a:cxnSpLocks/>
          </p:cNvCxnSpPr>
          <p:nvPr/>
        </p:nvCxnSpPr>
        <p:spPr>
          <a:xfrm flipV="1">
            <a:off x="1772033" y="2739173"/>
            <a:ext cx="0" cy="43099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E57DBBE-733C-31F4-8EBE-3C12D79EB31C}"/>
              </a:ext>
            </a:extLst>
          </p:cNvPr>
          <p:cNvCxnSpPr>
            <a:cxnSpLocks/>
          </p:cNvCxnSpPr>
          <p:nvPr/>
        </p:nvCxnSpPr>
        <p:spPr>
          <a:xfrm flipH="1" flipV="1">
            <a:off x="1984955" y="2738864"/>
            <a:ext cx="33288" cy="4223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42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647FE03F-61F5-1C86-1454-164C9E41A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A1EFE0A3-1D2F-49D9-0E13-F18F8D1ED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Gravitational Memory - Isaacson Approach</a:t>
            </a:r>
            <a:endParaRPr dirty="0"/>
          </a:p>
        </p:txBody>
      </p:sp>
      <p:pic>
        <p:nvPicPr>
          <p:cNvPr id="3" name="Picture 2" descr="Ein Bild, das Text, Schrift, Screenshot, Reihe enthält.&#10;&#10;Beschreibung automatisch generiert.">
            <a:extLst>
              <a:ext uri="{FF2B5EF4-FFF2-40B4-BE49-F238E27FC236}">
                <a16:creationId xmlns:a16="http://schemas.microsoft.com/office/drawing/2014/main" id="{5D963F6F-4612-0460-9698-ADC3F0DEA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14" y="3261105"/>
            <a:ext cx="3898647" cy="571553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pic>
        <p:nvPicPr>
          <p:cNvPr id="6" name="Grafik 7" descr="Ein Bild, das Schrift, Text, Typografie, weiß enthält.&#10;&#10;Beschreibung automatisch generiert.">
            <a:extLst>
              <a:ext uri="{FF2B5EF4-FFF2-40B4-BE49-F238E27FC236}">
                <a16:creationId xmlns:a16="http://schemas.microsoft.com/office/drawing/2014/main" id="{52105AAE-CA38-B192-F382-B34900CD9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056" y="4164709"/>
            <a:ext cx="2319808" cy="207688"/>
          </a:xfrm>
          <a:prstGeom prst="rect">
            <a:avLst/>
          </a:prstGeom>
        </p:spPr>
      </p:pic>
      <p:sp>
        <p:nvSpPr>
          <p:cNvPr id="8" name="TextBox 17">
            <a:extLst>
              <a:ext uri="{FF2B5EF4-FFF2-40B4-BE49-F238E27FC236}">
                <a16:creationId xmlns:a16="http://schemas.microsoft.com/office/drawing/2014/main" id="{0E7B70AC-BB2E-0C9B-FE51-40BFAC241F8E}"/>
              </a:ext>
            </a:extLst>
          </p:cNvPr>
          <p:cNvSpPr txBox="1"/>
          <p:nvPr/>
        </p:nvSpPr>
        <p:spPr>
          <a:xfrm>
            <a:off x="1070484" y="3917182"/>
            <a:ext cx="1861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endParaRPr lang="en-CA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7" descr="Ein Bild, das Schrift, Text, Reihe, weiß enthält.&#10;&#10;Beschreibung automatisch generiert.">
            <a:extLst>
              <a:ext uri="{FF2B5EF4-FFF2-40B4-BE49-F238E27FC236}">
                <a16:creationId xmlns:a16="http://schemas.microsoft.com/office/drawing/2014/main" id="{5BAF6B6D-6D84-67D3-89EA-107151C2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512229"/>
            <a:ext cx="2048030" cy="4394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Picture 8" descr="Diagram, radar chart&#10;&#10;Description automatically generated">
            <a:extLst>
              <a:ext uri="{FF2B5EF4-FFF2-40B4-BE49-F238E27FC236}">
                <a16:creationId xmlns:a16="http://schemas.microsoft.com/office/drawing/2014/main" id="{F5E8995E-5A39-8EF9-74A3-075BB061D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420" y="1365349"/>
            <a:ext cx="2963977" cy="30087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8" name="Straight Arrow Connector 9">
            <a:extLst>
              <a:ext uri="{FF2B5EF4-FFF2-40B4-BE49-F238E27FC236}">
                <a16:creationId xmlns:a16="http://schemas.microsoft.com/office/drawing/2014/main" id="{AF8A141B-F8D6-71E6-A67E-2FE8254E6391}"/>
              </a:ext>
            </a:extLst>
          </p:cNvPr>
          <p:cNvCxnSpPr>
            <a:cxnSpLocks/>
          </p:cNvCxnSpPr>
          <p:nvPr/>
        </p:nvCxnSpPr>
        <p:spPr>
          <a:xfrm>
            <a:off x="7400905" y="2903240"/>
            <a:ext cx="9203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10">
            <a:extLst>
              <a:ext uri="{FF2B5EF4-FFF2-40B4-BE49-F238E27FC236}">
                <a16:creationId xmlns:a16="http://schemas.microsoft.com/office/drawing/2014/main" id="{796E3709-7FE1-EC34-83B8-C86EFD5518F3}"/>
              </a:ext>
            </a:extLst>
          </p:cNvPr>
          <p:cNvCxnSpPr>
            <a:cxnSpLocks/>
          </p:cNvCxnSpPr>
          <p:nvPr/>
        </p:nvCxnSpPr>
        <p:spPr>
          <a:xfrm flipH="1" flipV="1">
            <a:off x="7970023" y="2267446"/>
            <a:ext cx="427435" cy="44529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1" descr="A blue letter u on a white background&#10;&#10;AI-generated content may be incorrect.">
            <a:extLst>
              <a:ext uri="{FF2B5EF4-FFF2-40B4-BE49-F238E27FC236}">
                <a16:creationId xmlns:a16="http://schemas.microsoft.com/office/drawing/2014/main" id="{88046327-7961-3DF3-8821-E7EAE7C6E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393" y="2377988"/>
            <a:ext cx="118865" cy="99242"/>
          </a:xfrm>
          <a:prstGeom prst="rect">
            <a:avLst/>
          </a:prstGeom>
        </p:spPr>
      </p:pic>
      <p:pic>
        <p:nvPicPr>
          <p:cNvPr id="36" name="Picture 14" descr="A blue lines on a white background&#10;&#10;AI-generated content may be incorrect.">
            <a:extLst>
              <a:ext uri="{FF2B5EF4-FFF2-40B4-BE49-F238E27FC236}">
                <a16:creationId xmlns:a16="http://schemas.microsoft.com/office/drawing/2014/main" id="{BF9266C0-45A0-63AC-CEDB-6207FD7128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4109" y="2801742"/>
            <a:ext cx="509646" cy="131075"/>
          </a:xfrm>
          <a:prstGeom prst="rect">
            <a:avLst/>
          </a:prstGeom>
        </p:spPr>
      </p:pic>
      <p:pic>
        <p:nvPicPr>
          <p:cNvPr id="38" name="Picture 27" descr="A black letter r&#10;&#10;AI-generated content may be incorrect.">
            <a:extLst>
              <a:ext uri="{FF2B5EF4-FFF2-40B4-BE49-F238E27FC236}">
                <a16:creationId xmlns:a16="http://schemas.microsoft.com/office/drawing/2014/main" id="{5FAC0BD8-CC6D-C9C6-CA04-C23276A33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0980" y="2954832"/>
            <a:ext cx="118189" cy="119613"/>
          </a:xfrm>
          <a:prstGeom prst="rect">
            <a:avLst/>
          </a:prstGeom>
        </p:spPr>
      </p:pic>
      <p:sp>
        <p:nvSpPr>
          <p:cNvPr id="40" name="Textfeld 3">
            <a:extLst>
              <a:ext uri="{FF2B5EF4-FFF2-40B4-BE49-F238E27FC236}">
                <a16:creationId xmlns:a16="http://schemas.microsoft.com/office/drawing/2014/main" id="{8F10E184-C5C0-7E24-A7EF-34FCA84FEF86}"/>
              </a:ext>
            </a:extLst>
          </p:cNvPr>
          <p:cNvSpPr txBox="1"/>
          <p:nvPr/>
        </p:nvSpPr>
        <p:spPr>
          <a:xfrm>
            <a:off x="6972960" y="4384652"/>
            <a:ext cx="1830209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[F. D'Ambrosio, JZ, et al. - arXiv:2201.11634]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A3C7FB-C46E-B60E-4C27-77C0F9E518ED}"/>
              </a:ext>
            </a:extLst>
          </p:cNvPr>
          <p:cNvSpPr txBox="1"/>
          <p:nvPr/>
        </p:nvSpPr>
        <p:spPr>
          <a:xfrm>
            <a:off x="5635150" y="1087448"/>
            <a:ext cx="1414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solated source</a:t>
            </a:r>
          </a:p>
        </p:txBody>
      </p:sp>
      <p:pic>
        <p:nvPicPr>
          <p:cNvPr id="44" name="Picture 50">
            <a:extLst>
              <a:ext uri="{FF2B5EF4-FFF2-40B4-BE49-F238E27FC236}">
                <a16:creationId xmlns:a16="http://schemas.microsoft.com/office/drawing/2014/main" id="{A8D60D78-BC0C-ED8B-7B8A-C09B64236E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1351" y="1431477"/>
            <a:ext cx="669641" cy="172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B77BC-74CE-04B4-3959-0927CE305457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4/7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FA148745-74D7-6B45-2401-F4F3E4AD3396}"/>
              </a:ext>
            </a:extLst>
          </p:cNvPr>
          <p:cNvSpPr txBox="1"/>
          <p:nvPr/>
        </p:nvSpPr>
        <p:spPr>
          <a:xfrm>
            <a:off x="1072151" y="1139172"/>
            <a:ext cx="4550852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600" b="1" dirty="0">
              <a:solidFill>
                <a:srgbClr val="FFAB40"/>
              </a:solidFill>
              <a:latin typeface="Calibri"/>
              <a:cs typeface="Calibri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 Asymmetric emission of</a:t>
            </a:r>
            <a:r>
              <a:rPr lang="en-US" sz="12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GW energy-momentum sources memory</a:t>
            </a:r>
            <a:endParaRPr lang="en-US"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 </a:t>
            </a:r>
          </a:p>
          <a:p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   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 Direct measure of non-linearity of gravity</a:t>
            </a:r>
          </a:p>
          <a:p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Calibri"/>
                <a:cs typeface="Calibri"/>
              </a:rPr>
              <a:t> 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Memory is a 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low frequency contribution to radiation</a:t>
            </a:r>
          </a:p>
          <a:p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    Radiation </a:t>
            </a:r>
            <a:r>
              <a:rPr lang="en-US" sz="1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≠ Waves</a:t>
            </a:r>
          </a:p>
          <a:p>
            <a:endParaRPr lang="en-US" sz="1200" b="1" dirty="0">
              <a:solidFill>
                <a:schemeClr val="accent1"/>
              </a:solidFill>
              <a:latin typeface="Calibri"/>
              <a:cs typeface="Calibri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 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 </a:t>
            </a:r>
          </a:p>
          <a:p>
            <a:r>
              <a:rPr lang="en-US" sz="1200" b="1" dirty="0">
                <a:solidFill>
                  <a:schemeClr val="bg1"/>
                </a:solidFill>
                <a:latin typeface="Calibri"/>
                <a:cs typeface="Calibri"/>
              </a:rPr>
              <a:t> 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Calibri"/>
                <a:cs typeface="Calibri"/>
              </a:rPr>
              <a:t> 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rrow: Right 2">
            <a:extLst>
              <a:ext uri="{FF2B5EF4-FFF2-40B4-BE49-F238E27FC236}">
                <a16:creationId xmlns:a16="http://schemas.microsoft.com/office/drawing/2014/main" id="{EB8B579A-5072-3E1D-D2F3-19FC3544A60B}"/>
              </a:ext>
            </a:extLst>
          </p:cNvPr>
          <p:cNvSpPr/>
          <p:nvPr/>
        </p:nvSpPr>
        <p:spPr>
          <a:xfrm>
            <a:off x="1408635" y="2095762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row: Right 2">
            <a:extLst>
              <a:ext uri="{FF2B5EF4-FFF2-40B4-BE49-F238E27FC236}">
                <a16:creationId xmlns:a16="http://schemas.microsoft.com/office/drawing/2014/main" id="{0F6F3AEC-4DB7-4BB3-6797-F334BCD2402B}"/>
              </a:ext>
            </a:extLst>
          </p:cNvPr>
          <p:cNvSpPr/>
          <p:nvPr/>
        </p:nvSpPr>
        <p:spPr>
          <a:xfrm>
            <a:off x="1408634" y="2792278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98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DDD5A743-72BD-CD11-A2F8-463C74F09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1;p37">
            <a:extLst>
              <a:ext uri="{FF2B5EF4-FFF2-40B4-BE49-F238E27FC236}">
                <a16:creationId xmlns:a16="http://schemas.microsoft.com/office/drawing/2014/main" id="{F2FFEFCE-284E-F841-0650-29BB262DA1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Constrain local lorentz breaking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CE95BA-0539-4513-E59A-C677A73E8A19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5/6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B8BC9-5CA5-7445-DB37-4336AFE65F1B}"/>
              </a:ext>
            </a:extLst>
          </p:cNvPr>
          <p:cNvSpPr txBox="1"/>
          <p:nvPr/>
        </p:nvSpPr>
        <p:spPr>
          <a:xfrm>
            <a:off x="4937716" y="1381556"/>
            <a:ext cx="2968855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endParaRPr lang="en-US" sz="1200" noProof="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100" i="1" noProof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endParaRPr lang="en-US" sz="105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200" dirty="0">
                <a:solidFill>
                  <a:srgbClr val="0070C0"/>
                </a:solidFill>
                <a:latin typeface="Calibri"/>
                <a:cs typeface="Calibri"/>
              </a:rPr>
              <a:t>s</a:t>
            </a:r>
            <a:r>
              <a:rPr lang="en" sz="1200" dirty="0">
                <a:solidFill>
                  <a:srgbClr val="0070C0"/>
                </a:solidFill>
                <a:latin typeface="Calibri"/>
                <a:cs typeface="Calibri"/>
              </a:rPr>
              <a:t>uperluminal propagation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903ECC-3C1F-49EF-4174-BD57ADCBFA33}"/>
              </a:ext>
            </a:extLst>
          </p:cNvPr>
          <p:cNvSpPr txBox="1"/>
          <p:nvPr/>
        </p:nvSpPr>
        <p:spPr>
          <a:xfrm>
            <a:off x="1252075" y="1167477"/>
            <a:ext cx="2907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l-GR" sz="1100" noProof="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noProof="0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sz="1100" noProof="0" dirty="0">
                <a:solidFill>
                  <a:schemeClr val="bg1"/>
                </a:solidFill>
                <a:latin typeface="Calibri"/>
                <a:cs typeface="Calibri"/>
              </a:rPr>
              <a:t> : group velocity of scalar waves , </a:t>
            </a: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=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46A75-61B7-605B-7CC3-A96CA983856D}"/>
              </a:ext>
            </a:extLst>
          </p:cNvPr>
          <p:cNvSpPr txBox="1"/>
          <p:nvPr/>
        </p:nvSpPr>
        <p:spPr>
          <a:xfrm>
            <a:off x="2615456" y="4436465"/>
            <a:ext cx="2350544" cy="2000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[L. Heisenberg, 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G.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Xu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- </a:t>
            </a:r>
            <a:r>
              <a:rPr lang="de-CH" sz="7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 Light"/>
                <a:cs typeface="Calibri Light"/>
              </a:rPr>
              <a:t>arXiv.2505.09544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]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11" name="Picture 10" descr="A mathematical equation with numbers and symbols&#10;&#10;AI-generated content may be incorrect.">
            <a:extLst>
              <a:ext uri="{FF2B5EF4-FFF2-40B4-BE49-F238E27FC236}">
                <a16:creationId xmlns:a16="http://schemas.microsoft.com/office/drawing/2014/main" id="{E8CB5404-9349-8C97-D481-B243208EE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511" y="3582158"/>
            <a:ext cx="1676401" cy="529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69281F-7676-E2FE-4EFF-204BE09CB519}"/>
              </a:ext>
            </a:extLst>
          </p:cNvPr>
          <p:cNvSpPr txBox="1"/>
          <p:nvPr/>
        </p:nvSpPr>
        <p:spPr>
          <a:xfrm>
            <a:off x="4937716" y="3335937"/>
            <a:ext cx="172225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Calibri"/>
              </a:rPr>
              <a:t>Green's function factor</a:t>
            </a:r>
            <a:endParaRPr lang="en-US" sz="1000" dirty="0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2FA72DF6-649F-3DF3-0646-33E012B601D8}"/>
              </a:ext>
            </a:extLst>
          </p:cNvPr>
          <p:cNvSpPr/>
          <p:nvPr/>
        </p:nvSpPr>
        <p:spPr>
          <a:xfrm rot="10800000">
            <a:off x="6819789" y="3397826"/>
            <a:ext cx="263237" cy="886691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A60387-96C3-3F9D-A0E7-CEB54B01635C}"/>
              </a:ext>
            </a:extLst>
          </p:cNvPr>
          <p:cNvSpPr txBox="1"/>
          <p:nvPr/>
        </p:nvSpPr>
        <p:spPr>
          <a:xfrm>
            <a:off x="7242847" y="3419211"/>
            <a:ext cx="17474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  <a:latin typeface="Calibri"/>
              </a:rPr>
              <a:t>enhancement when</a:t>
            </a:r>
            <a:endParaRPr lang="en-US" sz="1100" dirty="0">
              <a:solidFill>
                <a:srgbClr val="0070C0"/>
              </a:solidFill>
            </a:endParaRPr>
          </a:p>
        </p:txBody>
      </p:sp>
      <p:pic>
        <p:nvPicPr>
          <p:cNvPr id="2" name="Picture 1" descr="A graph of a function&#10;&#10;AI-generated content may be incorrect.">
            <a:extLst>
              <a:ext uri="{FF2B5EF4-FFF2-40B4-BE49-F238E27FC236}">
                <a16:creationId xmlns:a16="http://schemas.microsoft.com/office/drawing/2014/main" id="{E3A0DC44-9D9D-ACF3-C8FB-2D5221A60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92" y="1479936"/>
            <a:ext cx="4490000" cy="29565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D8FC3B-9078-0204-5F3D-B0B5F6A9B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992" y="3738236"/>
            <a:ext cx="985158" cy="4972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 descr="A diagram of a cone&#10;&#10;AI-generated content may be incorrect.">
            <a:extLst>
              <a:ext uri="{FF2B5EF4-FFF2-40B4-BE49-F238E27FC236}">
                <a16:creationId xmlns:a16="http://schemas.microsoft.com/office/drawing/2014/main" id="{A8CE6429-2EE2-9E8B-9439-4BFFC183C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148" y="986373"/>
            <a:ext cx="4182741" cy="19789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8146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4966163E-9B40-473E-94A9-F6C070281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LISA Will Measure Memory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0125F8-39C7-FC37-80CC-7D3D6294756E}"/>
              </a:ext>
            </a:extLst>
          </p:cNvPr>
          <p:cNvSpPr txBox="1"/>
          <p:nvPr/>
        </p:nvSpPr>
        <p:spPr>
          <a:xfrm>
            <a:off x="8636684" y="4839082"/>
            <a:ext cx="49507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alibri"/>
                <a:cs typeface="Calibri"/>
              </a:rPr>
              <a:t>11/16</a:t>
            </a:r>
            <a:endParaRPr lang="en-CH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92397162-6FF6-459B-695C-9103E5B85321}"/>
              </a:ext>
            </a:extLst>
          </p:cNvPr>
          <p:cNvSpPr txBox="1"/>
          <p:nvPr/>
        </p:nvSpPr>
        <p:spPr>
          <a:xfrm>
            <a:off x="912211" y="898380"/>
            <a:ext cx="752427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1200" b="1" err="1">
                <a:solidFill>
                  <a:schemeClr val="bg1"/>
                </a:solidFill>
                <a:latin typeface="Calibri"/>
                <a:cs typeface="Calibri"/>
              </a:rPr>
              <a:t>How</a:t>
            </a:r>
            <a:r>
              <a:rPr lang="de-CH" sz="1200" b="1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b="1" err="1">
                <a:solidFill>
                  <a:schemeClr val="bg1"/>
                </a:solidFill>
                <a:latin typeface="Calibri"/>
                <a:cs typeface="Calibri"/>
              </a:rPr>
              <a:t>can</a:t>
            </a:r>
            <a:r>
              <a:rPr lang="de-CH" sz="1200" b="1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b="1" err="1">
                <a:solidFill>
                  <a:schemeClr val="bg1"/>
                </a:solidFill>
                <a:latin typeface="Calibri"/>
                <a:cs typeface="Calibri"/>
              </a:rPr>
              <a:t>we</a:t>
            </a:r>
            <a:r>
              <a:rPr lang="de-CH" sz="1200" b="1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b="1" err="1">
                <a:solidFill>
                  <a:schemeClr val="bg1"/>
                </a:solidFill>
                <a:latin typeface="Calibri"/>
                <a:cs typeface="Calibri"/>
              </a:rPr>
              <a:t>measure</a:t>
            </a:r>
            <a:r>
              <a:rPr lang="de-CH" sz="1200" b="1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b="1" err="1">
                <a:solidFill>
                  <a:schemeClr val="bg1"/>
                </a:solidFill>
                <a:latin typeface="Calibri"/>
                <a:cs typeface="Calibri"/>
              </a:rPr>
              <a:t>memory</a:t>
            </a:r>
            <a:r>
              <a:rPr lang="de-CH" sz="1200" b="1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b="1" err="1">
                <a:solidFill>
                  <a:schemeClr val="bg1"/>
                </a:solidFill>
                <a:latin typeface="Calibri"/>
                <a:cs typeface="Calibri"/>
              </a:rPr>
              <a:t>with</a:t>
            </a:r>
            <a:r>
              <a:rPr lang="de-CH" sz="1200" b="1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b="1" err="1">
                <a:solidFill>
                  <a:schemeClr val="bg1"/>
                </a:solidFill>
                <a:latin typeface="Calibri"/>
                <a:cs typeface="Calibri"/>
              </a:rPr>
              <a:t>Interferometeres</a:t>
            </a:r>
            <a:r>
              <a:rPr lang="de-CH" sz="1200" b="1">
                <a:solidFill>
                  <a:schemeClr val="bg1"/>
                </a:solidFill>
                <a:latin typeface="Calibri"/>
                <a:cs typeface="Calibri"/>
              </a:rPr>
              <a:t>?</a:t>
            </a:r>
            <a:endParaRPr lang="en-US">
              <a:solidFill>
                <a:schemeClr val="bg1"/>
              </a:solidFill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200" b="1">
                <a:solidFill>
                  <a:schemeClr val="bg1"/>
                </a:solidFill>
                <a:latin typeface="Calibri"/>
                <a:cs typeface="Calibri"/>
              </a:rPr>
              <a:t> </a:t>
            </a:r>
            <a:r>
              <a:rPr lang="de-CH" sz="1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Limited </a:t>
            </a:r>
            <a:r>
              <a:rPr lang="de-CH" sz="12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frequency</a:t>
            </a:r>
            <a:r>
              <a:rPr lang="de-CH" sz="1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band (due </a:t>
            </a:r>
            <a:r>
              <a:rPr lang="de-CH" sz="12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to</a:t>
            </a:r>
            <a:r>
              <a:rPr lang="de-CH" sz="1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CH" sz="12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noise</a:t>
            </a:r>
            <a:r>
              <a:rPr lang="de-CH" sz="1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</a:t>
            </a:r>
            <a:endParaRPr lang="de-CH" sz="1200" err="1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 </a:t>
            </a:r>
            <a:endParaRPr lang="de-CH" sz="110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   </a:t>
            </a:r>
            <a:r>
              <a:rPr lang="de-CH" sz="1200" err="1">
                <a:solidFill>
                  <a:schemeClr val="bg1"/>
                </a:solidFill>
                <a:latin typeface="Calibri"/>
                <a:cs typeface="Calibri"/>
              </a:rPr>
              <a:t>Measure</a:t>
            </a:r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 sharp </a:t>
            </a:r>
            <a:r>
              <a:rPr lang="de-CH" sz="1200" err="1">
                <a:solidFill>
                  <a:schemeClr val="bg1"/>
                </a:solidFill>
                <a:latin typeface="Calibri"/>
                <a:cs typeface="Calibri"/>
              </a:rPr>
              <a:t>raise</a:t>
            </a:r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 at </a:t>
            </a:r>
            <a:r>
              <a:rPr lang="de-CH" sz="1200" err="1">
                <a:solidFill>
                  <a:schemeClr val="bg1"/>
                </a:solidFill>
                <a:latin typeface="Calibri"/>
                <a:cs typeface="Calibri"/>
              </a:rPr>
              <a:t>merger</a:t>
            </a:r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 </a:t>
            </a:r>
            <a:endParaRPr lang="de-CH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 </a:t>
            </a:r>
          </a:p>
          <a:p>
            <a:endParaRPr lang="de-CH" sz="1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graph of a waveform&#10;&#10;Description automatically generated">
            <a:extLst>
              <a:ext uri="{FF2B5EF4-FFF2-40B4-BE49-F238E27FC236}">
                <a16:creationId xmlns:a16="http://schemas.microsoft.com/office/drawing/2014/main" id="{0CCD4B7C-FC63-ED12-05A3-554ED789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35" y="2261975"/>
            <a:ext cx="4311433" cy="26977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7AAFDC-2905-359A-8ACE-59AAEBBF1AD3}"/>
              </a:ext>
            </a:extLst>
          </p:cNvPr>
          <p:cNvSpPr txBox="1"/>
          <p:nvPr/>
        </p:nvSpPr>
        <p:spPr>
          <a:xfrm>
            <a:off x="1074622" y="2015077"/>
            <a:ext cx="242455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Memory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signal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 in TDI time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series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 LISA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9B976D6F-3817-052E-858B-9822D5BC69F2}"/>
              </a:ext>
            </a:extLst>
          </p:cNvPr>
          <p:cNvSpPr txBox="1"/>
          <p:nvPr/>
        </p:nvSpPr>
        <p:spPr>
          <a:xfrm>
            <a:off x="5605899" y="2020095"/>
            <a:ext cx="303055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CH" sz="1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200" dirty="0" err="1">
                <a:solidFill>
                  <a:schemeClr val="bg1"/>
                </a:solidFill>
                <a:latin typeface="Calibri"/>
                <a:cs typeface="Calibri"/>
              </a:rPr>
              <a:t>Measure</a:t>
            </a:r>
            <a:r>
              <a:rPr lang="de-CH" sz="1200" dirty="0">
                <a:solidFill>
                  <a:schemeClr val="bg1"/>
                </a:solidFill>
                <a:latin typeface="Calibri"/>
                <a:cs typeface="Calibri"/>
              </a:rPr>
              <a:t> 3rd derivative </a:t>
            </a:r>
            <a:r>
              <a:rPr lang="de-CH" sz="1200" dirty="0" err="1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de-CH" sz="12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dirty="0" err="1">
                <a:solidFill>
                  <a:schemeClr val="bg1"/>
                </a:solidFill>
                <a:latin typeface="Calibri"/>
                <a:cs typeface="Calibri"/>
              </a:rPr>
              <a:t>strain</a:t>
            </a:r>
            <a:endParaRPr lang="de-CH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de-CH" sz="120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de-CH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de-CH" sz="1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Arrow: Right 8">
            <a:extLst>
              <a:ext uri="{FF2B5EF4-FFF2-40B4-BE49-F238E27FC236}">
                <a16:creationId xmlns:a16="http://schemas.microsoft.com/office/drawing/2014/main" id="{12C96B05-00EF-1CAB-FAEB-8209BD30FAD4}"/>
              </a:ext>
            </a:extLst>
          </p:cNvPr>
          <p:cNvSpPr/>
          <p:nvPr/>
        </p:nvSpPr>
        <p:spPr>
          <a:xfrm>
            <a:off x="1217706" y="1683017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Grafik 23" descr="Ein Bild, das Text, Screenshot, Reihe, Design enthält.&#10;&#10;Beschreibung automatisch generiert.">
            <a:extLst>
              <a:ext uri="{FF2B5EF4-FFF2-40B4-BE49-F238E27FC236}">
                <a16:creationId xmlns:a16="http://schemas.microsoft.com/office/drawing/2014/main" id="{59936A1C-2785-9B26-3144-068CE721C7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39" t="10714" r="10327" b="12143"/>
          <a:stretch/>
        </p:blipFill>
        <p:spPr>
          <a:xfrm>
            <a:off x="6716474" y="472702"/>
            <a:ext cx="1986317" cy="797712"/>
          </a:xfrm>
          <a:prstGeom prst="rect">
            <a:avLst/>
          </a:prstGeom>
        </p:spPr>
      </p:pic>
      <p:sp>
        <p:nvSpPr>
          <p:cNvPr id="11" name="TextBox 31">
            <a:extLst>
              <a:ext uri="{FF2B5EF4-FFF2-40B4-BE49-F238E27FC236}">
                <a16:creationId xmlns:a16="http://schemas.microsoft.com/office/drawing/2014/main" id="{975C922B-B82F-C4D4-AA79-A49CCE6A0D2B}"/>
              </a:ext>
            </a:extLst>
          </p:cNvPr>
          <p:cNvSpPr txBox="1"/>
          <p:nvPr/>
        </p:nvSpPr>
        <p:spPr>
          <a:xfrm>
            <a:off x="7445864" y="1271059"/>
            <a:ext cx="805128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sz="800">
                <a:solidFill>
                  <a:schemeClr val="bg1"/>
                </a:solidFill>
                <a:latin typeface="Calibri"/>
                <a:cs typeface="Calibri"/>
              </a:rPr>
              <a:t>time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14" name="Grafik 19" descr="Ein Bild, das Text, Screenshot, Schrift, Design enthält.&#10;&#10;Beschreibung automatisch generiert.">
            <a:extLst>
              <a:ext uri="{FF2B5EF4-FFF2-40B4-BE49-F238E27FC236}">
                <a16:creationId xmlns:a16="http://schemas.microsoft.com/office/drawing/2014/main" id="{DE1633FA-D52A-CE3F-2A47-8B733B9F77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4328" r="91052" b="48770"/>
          <a:stretch/>
        </p:blipFill>
        <p:spPr>
          <a:xfrm>
            <a:off x="6199131" y="691746"/>
            <a:ext cx="503221" cy="288686"/>
          </a:xfrm>
          <a:prstGeom prst="rect">
            <a:avLst/>
          </a:prstGeom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6313BC8B-8173-4393-9AF4-F32FC7B13F5B}"/>
              </a:ext>
            </a:extLst>
          </p:cNvPr>
          <p:cNvSpPr txBox="1"/>
          <p:nvPr/>
        </p:nvSpPr>
        <p:spPr>
          <a:xfrm>
            <a:off x="6662743" y="246963"/>
            <a:ext cx="2738644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900" err="1">
                <a:solidFill>
                  <a:schemeClr val="bg1"/>
                </a:solidFill>
                <a:latin typeface="Calibri"/>
                <a:cs typeface="Calibri"/>
              </a:rPr>
              <a:t>memory</a:t>
            </a:r>
            <a:r>
              <a:rPr lang="de-CH" sz="900">
                <a:solidFill>
                  <a:schemeClr val="bg1"/>
                </a:solidFill>
                <a:latin typeface="Calibri"/>
                <a:cs typeface="Calibri"/>
              </a:rPr>
              <a:t> in time </a:t>
            </a:r>
            <a:r>
              <a:rPr lang="de-CH" sz="900" err="1">
                <a:solidFill>
                  <a:schemeClr val="bg1"/>
                </a:solidFill>
                <a:latin typeface="Calibri"/>
                <a:cs typeface="Calibri"/>
              </a:rPr>
              <a:t>domain</a:t>
            </a:r>
            <a:endParaRPr lang="de-DE" err="1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136C2C-DF3A-28C7-301B-95A316100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910" y="2564604"/>
            <a:ext cx="2829520" cy="239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899D5D-33C9-D298-9EB3-237981D7F651}"/>
              </a:ext>
            </a:extLst>
          </p:cNvPr>
          <p:cNvSpPr txBox="1"/>
          <p:nvPr/>
        </p:nvSpPr>
        <p:spPr>
          <a:xfrm>
            <a:off x="2328463" y="4913929"/>
            <a:ext cx="3278544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[</a:t>
            </a:r>
            <a:r>
              <a:rPr lang="de-DE" sz="90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S. </a:t>
            </a:r>
            <a:r>
              <a:rPr lang="de-DE" sz="90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Gasparotto</a:t>
            </a:r>
            <a:r>
              <a:rPr lang="de-DE" sz="90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, H. </a:t>
            </a:r>
            <a:r>
              <a:rPr lang="de-DE" sz="900" err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Inchauspé</a:t>
            </a:r>
            <a:r>
              <a:rPr lang="de-DE" sz="900">
                <a:solidFill>
                  <a:schemeClr val="tx2">
                    <a:lumMod val="75000"/>
                  </a:schemeClr>
                </a:solidFill>
                <a:ea typeface="Calibri"/>
                <a:cs typeface="Calibri"/>
              </a:rPr>
              <a:t>,</a:t>
            </a:r>
            <a:r>
              <a:rPr lang="de-DE" sz="90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 </a:t>
            </a:r>
            <a:r>
              <a:rPr lang="de-DE" sz="900" b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JZ </a:t>
            </a:r>
            <a:r>
              <a:rPr lang="de-DE" sz="90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et al. - </a:t>
            </a:r>
            <a:r>
              <a:rPr lang="de-DE" sz="900">
                <a:solidFill>
                  <a:schemeClr val="tx2">
                    <a:lumMod val="75000"/>
                  </a:schemeClr>
                </a:solidFill>
                <a:latin typeface="Calibri"/>
              </a:rPr>
              <a:t>arXiv:2406.09228 </a:t>
            </a:r>
            <a:r>
              <a:rPr lang="en-US" sz="90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]</a:t>
            </a:r>
            <a:endParaRPr lang="en-US" sz="90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205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Reihe, Diagramm enthält.&#10;&#10;Beschreibung automatisch generiert.">
            <a:extLst>
              <a:ext uri="{FF2B5EF4-FFF2-40B4-BE49-F238E27FC236}">
                <a16:creationId xmlns:a16="http://schemas.microsoft.com/office/drawing/2014/main" id="{090CC95C-399A-7DFF-06EE-09903936F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97" y="1809603"/>
            <a:ext cx="8568665" cy="28092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Google Shape;391;p37">
            <a:extLst>
              <a:ext uri="{FF2B5EF4-FFF2-40B4-BE49-F238E27FC236}">
                <a16:creationId xmlns:a16="http://schemas.microsoft.com/office/drawing/2014/main" id="{FC44D156-9979-52BE-70AD-7063081A2F88}"/>
              </a:ext>
            </a:extLst>
          </p:cNvPr>
          <p:cNvSpPr txBox="1">
            <a:spLocks/>
          </p:cNvSpPr>
          <p:nvPr/>
        </p:nvSpPr>
        <p:spPr>
          <a:xfrm>
            <a:off x="301309" y="29671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/>
              <a:t>Measuring Memory with LISA</a:t>
            </a: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CAA0A8-BDBA-7271-1CAF-FBC2A291371A}"/>
              </a:ext>
            </a:extLst>
          </p:cNvPr>
          <p:cNvSpPr/>
          <p:nvPr/>
        </p:nvSpPr>
        <p:spPr>
          <a:xfrm>
            <a:off x="2571161" y="430369"/>
            <a:ext cx="290946" cy="280555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AC72C7-7BA7-3CCF-49B1-27DBFE37F162}"/>
              </a:ext>
            </a:extLst>
          </p:cNvPr>
          <p:cNvSpPr txBox="1"/>
          <p:nvPr/>
        </p:nvSpPr>
        <p:spPr>
          <a:xfrm>
            <a:off x="2585027" y="43392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CH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799E4-1283-62DF-2951-2F174BF30C70}"/>
              </a:ext>
            </a:extLst>
          </p:cNvPr>
          <p:cNvSpPr txBox="1"/>
          <p:nvPr/>
        </p:nvSpPr>
        <p:spPr>
          <a:xfrm>
            <a:off x="312883" y="4620540"/>
            <a:ext cx="2424559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  <a:latin typeface="Calibri"/>
                <a:cs typeface="Calibri"/>
              </a:rPr>
              <a:t>Median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inclination</a:t>
            </a:r>
            <a:r>
              <a:rPr lang="de-CH" sz="1000" dirty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sky</a:t>
            </a:r>
            <a:r>
              <a:rPr lang="de-CH" sz="1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position</a:t>
            </a:r>
            <a:r>
              <a:rPr lang="de-CH" sz="1000" dirty="0">
                <a:solidFill>
                  <a:schemeClr val="bg1"/>
                </a:solidFill>
                <a:latin typeface="Calibri"/>
                <a:cs typeface="Calibri"/>
              </a:rPr>
              <a:t>, q=2.5</a:t>
            </a:r>
          </a:p>
          <a:p>
            <a:endParaRPr lang="de-CH" sz="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000" dirty="0">
                <a:solidFill>
                  <a:schemeClr val="bg1"/>
                </a:solidFill>
                <a:latin typeface="Calibri"/>
                <a:cs typeface="Calibri"/>
              </a:rPr>
              <a:t>mass </a:t>
            </a:r>
            <a:r>
              <a:rPr lang="de-CH" sz="1000" dirty="0" err="1">
                <a:solidFill>
                  <a:schemeClr val="bg1"/>
                </a:solidFill>
                <a:latin typeface="Calibri"/>
                <a:cs typeface="Calibri"/>
              </a:rPr>
              <a:t>ratio</a:t>
            </a:r>
            <a:r>
              <a:rPr lang="de-CH" sz="1000" dirty="0">
                <a:solidFill>
                  <a:schemeClr val="bg1"/>
                </a:solidFill>
                <a:latin typeface="Calibri"/>
                <a:cs typeface="Calibri"/>
              </a:rPr>
              <a:t> q = M1/M2</a:t>
            </a:r>
            <a:endParaRPr lang="de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FBC812-B35B-B8E1-DE96-B402F1879500}"/>
              </a:ext>
            </a:extLst>
          </p:cNvPr>
          <p:cNvSpPr txBox="1"/>
          <p:nvPr/>
        </p:nvSpPr>
        <p:spPr>
          <a:xfrm>
            <a:off x="3260190" y="4620540"/>
            <a:ext cx="242455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Optimal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inclination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sky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position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, q=1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EA415-997C-AD44-CEA9-94273B90EEAF}"/>
              </a:ext>
            </a:extLst>
          </p:cNvPr>
          <p:cNvSpPr txBox="1"/>
          <p:nvPr/>
        </p:nvSpPr>
        <p:spPr>
          <a:xfrm>
            <a:off x="8636684" y="4839082"/>
            <a:ext cx="49507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alibri"/>
                <a:cs typeface="Calibri"/>
              </a:rPr>
              <a:t>12/16</a:t>
            </a:r>
            <a:endParaRPr lang="en-CH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BA05E5-D204-6472-8C4F-86C7ECA4324C}"/>
              </a:ext>
            </a:extLst>
          </p:cNvPr>
          <p:cNvSpPr txBox="1"/>
          <p:nvPr/>
        </p:nvSpPr>
        <p:spPr>
          <a:xfrm>
            <a:off x="5788882" y="4620540"/>
            <a:ext cx="304303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Optimal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inclination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sky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position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, q=1 and high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spin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4B34DF38-E87C-46F9-D02C-85034D4BDCAC}"/>
              </a:ext>
            </a:extLst>
          </p:cNvPr>
          <p:cNvSpPr txBox="1"/>
          <p:nvPr/>
        </p:nvSpPr>
        <p:spPr>
          <a:xfrm>
            <a:off x="301568" y="804435"/>
            <a:ext cx="834628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1200" err="1">
                <a:solidFill>
                  <a:schemeClr val="bg1"/>
                </a:solidFill>
                <a:latin typeface="Calibri"/>
                <a:cs typeface="Calibri"/>
              </a:rPr>
              <a:t>Comparison</a:t>
            </a:r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err="1">
                <a:solidFill>
                  <a:schemeClr val="bg1"/>
                </a:solidFill>
                <a:latin typeface="Calibri"/>
                <a:cs typeface="Calibri"/>
              </a:rPr>
              <a:t>to</a:t>
            </a:r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err="1">
                <a:solidFill>
                  <a:schemeClr val="bg1"/>
                </a:solidFill>
                <a:latin typeface="Calibri"/>
                <a:cs typeface="Calibri"/>
              </a:rPr>
              <a:t>noise</a:t>
            </a:r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:</a:t>
            </a:r>
            <a:r>
              <a:rPr lang="de-CH" sz="1200" b="1">
                <a:solidFill>
                  <a:schemeClr val="bg1"/>
                </a:solidFill>
                <a:latin typeface="Calibri"/>
                <a:cs typeface="Calibri"/>
              </a:rPr>
              <a:t> Signal </a:t>
            </a:r>
            <a:r>
              <a:rPr lang="de-CH" sz="1200" b="1" err="1">
                <a:solidFill>
                  <a:schemeClr val="bg1"/>
                </a:solidFill>
                <a:latin typeface="Calibri"/>
                <a:cs typeface="Calibri"/>
              </a:rPr>
              <a:t>to</a:t>
            </a:r>
            <a:r>
              <a:rPr lang="de-CH" sz="1200" b="1">
                <a:solidFill>
                  <a:schemeClr val="bg1"/>
                </a:solidFill>
                <a:latin typeface="Calibri"/>
                <a:cs typeface="Calibri"/>
              </a:rPr>
              <a:t> Noise Ratio SNR  </a:t>
            </a:r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de-CH" sz="1200" err="1">
                <a:solidFill>
                  <a:schemeClr val="bg1"/>
                </a:solidFill>
                <a:latin typeface="Calibri"/>
                <a:cs typeface="Calibri"/>
              </a:rPr>
              <a:t>detection</a:t>
            </a:r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 at SNR &gt; 5)</a:t>
            </a: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Redshift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z: z=0.5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means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D=2000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Mpc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/ z=4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means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D=5000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Mpc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endParaRPr lang="de-CH" sz="1000">
              <a:solidFill>
                <a:schemeClr val="bg1"/>
              </a:solidFill>
              <a:latin typeface="Calibri"/>
              <a:ea typeface="Calibri"/>
              <a:cs typeface="Calibri" panose="020F0502020204030204" pitchFamily="34" charset="0"/>
            </a:endParaRPr>
          </a:p>
          <a:p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(Milky Way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diameter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: 0.03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Mpc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/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distance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between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galaxies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: 5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Mpc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/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radius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of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observable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universe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: 14000 </a:t>
            </a:r>
            <a:r>
              <a:rPr lang="de-CH" sz="10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Mpc</a:t>
            </a:r>
            <a:r>
              <a:rPr lang="de-CH" sz="1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</a:t>
            </a:r>
            <a:endParaRPr lang="de-CH" sz="1000">
              <a:solidFill>
                <a:schemeClr val="bg1"/>
              </a:solidFill>
              <a:latin typeface="Calibri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96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90;p37">
            <a:extLst>
              <a:ext uri="{FF2B5EF4-FFF2-40B4-BE49-F238E27FC236}">
                <a16:creationId xmlns:a16="http://schemas.microsoft.com/office/drawing/2014/main" id="{63510D9A-ACCF-4B14-B57B-51C7A07339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7393" y="1344341"/>
            <a:ext cx="3525982" cy="511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 Theory of Gravity</a:t>
            </a:r>
            <a:endParaRPr lang="en" sz="16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e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4966163E-9B40-473E-94A9-F6C070281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Metric Theories of Gravity</a:t>
            </a: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91644-A7B6-45D3-84D0-724E98A6E776}"/>
              </a:ext>
            </a:extLst>
          </p:cNvPr>
          <p:cNvSpPr txBox="1"/>
          <p:nvPr/>
        </p:nvSpPr>
        <p:spPr>
          <a:xfrm>
            <a:off x="3405081" y="869417"/>
            <a:ext cx="5379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metric g	|   </a:t>
            </a:r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minimal/universal coupling to matter</a:t>
            </a: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normal coordinates	|    g       </a:t>
            </a:r>
            <a:r>
              <a:rPr lang="el-GR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non-minimal fields </a:t>
            </a:r>
            <a:r>
              <a:rPr lang="el-GR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 </a:t>
            </a:r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2+N </a:t>
            </a:r>
            <a:r>
              <a:rPr lang="en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dynamical degrees of freedom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CA" sz="1200">
              <a:solidFill>
                <a:schemeClr val="bg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AB65459-0B7C-4FA0-906D-0ABEE48D3B75}"/>
              </a:ext>
            </a:extLst>
          </p:cNvPr>
          <p:cNvSpPr/>
          <p:nvPr/>
        </p:nvSpPr>
        <p:spPr>
          <a:xfrm>
            <a:off x="3419801" y="1107570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5E2EF44-B7E6-4FEF-B1F3-F3F37B330098}"/>
              </a:ext>
            </a:extLst>
          </p:cNvPr>
          <p:cNvSpPr/>
          <p:nvPr/>
        </p:nvSpPr>
        <p:spPr>
          <a:xfrm>
            <a:off x="3419801" y="1481617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17B3803-8416-49DB-854A-05013691BF7F}"/>
              </a:ext>
            </a:extLst>
          </p:cNvPr>
          <p:cNvSpPr/>
          <p:nvPr/>
        </p:nvSpPr>
        <p:spPr>
          <a:xfrm>
            <a:off x="3419801" y="1855664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C19D7FD1-24A5-3130-FA59-00DF72861FCD}"/>
              </a:ext>
            </a:extLst>
          </p:cNvPr>
          <p:cNvSpPr/>
          <p:nvPr/>
        </p:nvSpPr>
        <p:spPr>
          <a:xfrm>
            <a:off x="3002866" y="1071858"/>
            <a:ext cx="263237" cy="993081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C547BD-1E8C-9B18-188A-5E6C782C8DE8}"/>
              </a:ext>
            </a:extLst>
          </p:cNvPr>
          <p:cNvCxnSpPr/>
          <p:nvPr/>
        </p:nvCxnSpPr>
        <p:spPr>
          <a:xfrm>
            <a:off x="5657279" y="1578472"/>
            <a:ext cx="15856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390;p37">
            <a:extLst>
              <a:ext uri="{FF2B5EF4-FFF2-40B4-BE49-F238E27FC236}">
                <a16:creationId xmlns:a16="http://schemas.microsoft.com/office/drawing/2014/main" id="{5FCDD927-1C90-A6F2-2841-6F7684978D98}"/>
              </a:ext>
            </a:extLst>
          </p:cNvPr>
          <p:cNvSpPr txBox="1">
            <a:spLocks/>
          </p:cNvSpPr>
          <p:nvPr/>
        </p:nvSpPr>
        <p:spPr>
          <a:xfrm>
            <a:off x="3182655" y="2570523"/>
            <a:ext cx="2774240" cy="38886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12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pPr marL="158750" indent="0" algn="ctr">
              <a:buNone/>
            </a:pPr>
            <a:r>
              <a:rPr lang="en-US" sz="1400" b="1">
                <a:solidFill>
                  <a:schemeClr val="tx1"/>
                </a:solidFill>
                <a:latin typeface="Calibri"/>
                <a:cs typeface="Calibri"/>
              </a:rPr>
              <a:t>Einstein-Equivalence-Principle	</a:t>
            </a:r>
            <a:endParaRPr lang="en" sz="1400">
              <a:solidFill>
                <a:schemeClr val="tx1"/>
              </a:solidFill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endParaRPr lang="en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Font typeface="Staatliches"/>
              <a:buNone/>
            </a:pPr>
            <a:endParaRPr lang="e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390;p37">
            <a:extLst>
              <a:ext uri="{FF2B5EF4-FFF2-40B4-BE49-F238E27FC236}">
                <a16:creationId xmlns:a16="http://schemas.microsoft.com/office/drawing/2014/main" id="{8346948B-CDB5-FF63-D84E-B2C71B695A62}"/>
              </a:ext>
            </a:extLst>
          </p:cNvPr>
          <p:cNvSpPr txBox="1">
            <a:spLocks/>
          </p:cNvSpPr>
          <p:nvPr/>
        </p:nvSpPr>
        <p:spPr>
          <a:xfrm>
            <a:off x="2006996" y="3109366"/>
            <a:ext cx="5133719" cy="51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12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400" b="0" i="0" u="none" strike="noStrike" cap="none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pPr marL="158750" indent="0" algn="ctr">
              <a:buNone/>
            </a:pP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In free-fall, all </a:t>
            </a:r>
            <a:r>
              <a:rPr lang="en">
                <a:solidFill>
                  <a:schemeClr val="bg1"/>
                </a:solidFill>
                <a:latin typeface="Calibri"/>
                <a:cs typeface="Calibri"/>
              </a:rPr>
              <a:t>non-gravitational experiments are equivalent</a:t>
            </a:r>
            <a:endParaRPr lang="en-US"/>
          </a:p>
          <a:p>
            <a:pPr marL="0" indent="0">
              <a:spcAft>
                <a:spcPts val="600"/>
              </a:spcAft>
              <a:buFont typeface="Staatliches"/>
              <a:buNone/>
            </a:pPr>
            <a:endParaRPr lang="en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Font typeface="Staatliches"/>
              <a:buNone/>
            </a:pPr>
            <a:endParaRPr lang="e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4E3480-E004-4A0F-82D7-3E5431B12F55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3/6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73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417E706C-E14F-7CC6-5446-5E54C4A99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A9E8E73-25EB-1C84-49C2-9B83D6821970}"/>
              </a:ext>
            </a:extLst>
          </p:cNvPr>
          <p:cNvSpPr txBox="1"/>
          <p:nvPr/>
        </p:nvSpPr>
        <p:spPr>
          <a:xfrm>
            <a:off x="617393" y="2496758"/>
            <a:ext cx="347402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  <a:latin typeface="Calibri"/>
                <a:cs typeface="Calibri"/>
              </a:rPr>
              <a:t>GW </a:t>
            </a:r>
            <a:r>
              <a:rPr lang="de-CH" sz="1200" err="1">
                <a:solidFill>
                  <a:schemeClr val="bg1"/>
                </a:solidFill>
                <a:latin typeface="Calibri"/>
                <a:cs typeface="Calibri"/>
              </a:rPr>
              <a:t>response</a:t>
            </a:r>
            <a:r>
              <a:rPr lang="de-CH" sz="1200" dirty="0">
                <a:solidFill>
                  <a:schemeClr val="bg1"/>
                </a:solidFill>
                <a:latin typeface="Calibri"/>
                <a:cs typeface="Calibri"/>
              </a:rPr>
              <a:t>:        </a:t>
            </a:r>
            <a:r>
              <a:rPr lang="de-CH" sz="1200" b="1" err="1">
                <a:solidFill>
                  <a:schemeClr val="bg1"/>
                </a:solidFill>
                <a:latin typeface="Calibri"/>
                <a:cs typeface="Calibri"/>
              </a:rPr>
              <a:t>Geodesic</a:t>
            </a:r>
            <a:r>
              <a:rPr lang="de-CH" sz="12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200" b="1" err="1">
                <a:solidFill>
                  <a:schemeClr val="bg1"/>
                </a:solidFill>
                <a:latin typeface="Calibri"/>
                <a:cs typeface="Calibri"/>
              </a:rPr>
              <a:t>deviation</a:t>
            </a:r>
            <a:endParaRPr lang="de-CH" sz="1200" b="1">
              <a:solidFill>
                <a:schemeClr val="bg1"/>
              </a:solidFill>
              <a:latin typeface="Calibri"/>
              <a:cs typeface="Calibri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200" dirty="0" err="1">
                <a:solidFill>
                  <a:schemeClr val="accent1"/>
                </a:solidFill>
                <a:latin typeface="Calibri"/>
                <a:cs typeface="Calibri"/>
              </a:rPr>
              <a:t>Polarizations</a:t>
            </a:r>
            <a:r>
              <a:rPr lang="de-CH" sz="1200" dirty="0">
                <a:solidFill>
                  <a:schemeClr val="accent1"/>
                </a:solidFill>
                <a:latin typeface="Calibri"/>
                <a:cs typeface="Calibri"/>
              </a:rPr>
              <a:t>:	</a:t>
            </a:r>
            <a:r>
              <a:rPr lang="de-CH" sz="1200" dirty="0">
                <a:solidFill>
                  <a:schemeClr val="bg1"/>
                </a:solidFill>
                <a:latin typeface="Calibri"/>
                <a:cs typeface="Calibri"/>
              </a:rPr>
              <a:t>       6 | </a:t>
            </a:r>
            <a:r>
              <a:rPr lang="de-CH" sz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 </a:t>
            </a:r>
            <a:r>
              <a:rPr lang="de-CH" sz="1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tensor</a:t>
            </a:r>
            <a:r>
              <a:rPr lang="de-CH" sz="1200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de-CH" sz="1200" dirty="0">
                <a:solidFill>
                  <a:srgbClr val="C00000"/>
                </a:solidFill>
                <a:latin typeface="Calibri"/>
                <a:cs typeface="Calibri"/>
              </a:rPr>
              <a:t>2 </a:t>
            </a:r>
            <a:r>
              <a:rPr lang="de-CH" sz="1200" dirty="0" err="1">
                <a:solidFill>
                  <a:srgbClr val="C00000"/>
                </a:solidFill>
                <a:latin typeface="Calibri"/>
                <a:cs typeface="Calibri"/>
              </a:rPr>
              <a:t>vector</a:t>
            </a:r>
            <a:r>
              <a:rPr lang="de-CH" sz="1200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de-CH" sz="12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2 </a:t>
            </a:r>
            <a:r>
              <a:rPr lang="de-CH" sz="1200" dirty="0" err="1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scalar</a:t>
            </a:r>
            <a:endParaRPr lang="de-CH" sz="12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390;p37">
            <a:extLst>
              <a:ext uri="{FF2B5EF4-FFF2-40B4-BE49-F238E27FC236}">
                <a16:creationId xmlns:a16="http://schemas.microsoft.com/office/drawing/2014/main" id="{2232C2B4-D09C-FE7E-2CCA-6100C7F85F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7393" y="1344341"/>
            <a:ext cx="3525982" cy="511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 Theory of Gravity</a:t>
            </a:r>
            <a:endParaRPr lang="en" sz="1600" b="1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e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24CBE2E5-7F15-8F6A-CEA2-B283358732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Metric Theories of Gravity</a:t>
            </a: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5BDDC8-2F0D-DD29-9318-21222A36BEB1}"/>
              </a:ext>
            </a:extLst>
          </p:cNvPr>
          <p:cNvSpPr txBox="1"/>
          <p:nvPr/>
        </p:nvSpPr>
        <p:spPr>
          <a:xfrm>
            <a:off x="3405081" y="869417"/>
            <a:ext cx="5379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metric g	|   minimal/universal coupling to matter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normal coordinates	|    g       </a:t>
            </a:r>
            <a:r>
              <a:rPr lang="el-GR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endParaRPr lang="en" sz="1200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non-minimal fields </a:t>
            </a:r>
            <a:r>
              <a:rPr lang="el-GR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 </a:t>
            </a:r>
            <a:r>
              <a:rPr lang="en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|    2+N dynamical degrees of freedom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CA" sz="1200">
              <a:solidFill>
                <a:schemeClr val="bg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5C96832-6489-8076-B808-3DF5F089A634}"/>
              </a:ext>
            </a:extLst>
          </p:cNvPr>
          <p:cNvSpPr/>
          <p:nvPr/>
        </p:nvSpPr>
        <p:spPr>
          <a:xfrm>
            <a:off x="3419801" y="1107570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0A2AE05-6946-B54A-3254-E243C887CE9F}"/>
              </a:ext>
            </a:extLst>
          </p:cNvPr>
          <p:cNvSpPr/>
          <p:nvPr/>
        </p:nvSpPr>
        <p:spPr>
          <a:xfrm>
            <a:off x="3419801" y="1481617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8160F29-2858-C9ED-6E3C-0D73B1D4FCA9}"/>
              </a:ext>
            </a:extLst>
          </p:cNvPr>
          <p:cNvSpPr/>
          <p:nvPr/>
        </p:nvSpPr>
        <p:spPr>
          <a:xfrm>
            <a:off x="3419801" y="1855664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662774E5-7833-7091-2C94-E38E52BC3FE4}"/>
              </a:ext>
            </a:extLst>
          </p:cNvPr>
          <p:cNvSpPr/>
          <p:nvPr/>
        </p:nvSpPr>
        <p:spPr>
          <a:xfrm>
            <a:off x="3002866" y="1071858"/>
            <a:ext cx="263237" cy="993081"/>
          </a:xfrm>
          <a:prstGeom prst="leftBrac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C9343A-18C4-ECE3-D1AE-19FDEEAE8C12}"/>
              </a:ext>
            </a:extLst>
          </p:cNvPr>
          <p:cNvCxnSpPr/>
          <p:nvPr/>
        </p:nvCxnSpPr>
        <p:spPr>
          <a:xfrm>
            <a:off x="5657279" y="1578472"/>
            <a:ext cx="15856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C489987-0EE0-3E95-1FBA-FCF5677F0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6" b="2015"/>
          <a:stretch/>
        </p:blipFill>
        <p:spPr>
          <a:xfrm>
            <a:off x="4003316" y="2448340"/>
            <a:ext cx="1322301" cy="4971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 descr="A picture containing text, athletic game, sport&#10;&#10;Description automatically generated">
            <a:extLst>
              <a:ext uri="{FF2B5EF4-FFF2-40B4-BE49-F238E27FC236}">
                <a16:creationId xmlns:a16="http://schemas.microsoft.com/office/drawing/2014/main" id="{839F66D7-7860-C7EE-906F-CC13B7A4A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711" y="3803260"/>
            <a:ext cx="6323992" cy="1068529"/>
          </a:xfrm>
          <a:prstGeom prst="rect">
            <a:avLst/>
          </a:prstGeom>
          <a:ln w="1905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22" name="Textfeld 3">
            <a:extLst>
              <a:ext uri="{FF2B5EF4-FFF2-40B4-BE49-F238E27FC236}">
                <a16:creationId xmlns:a16="http://schemas.microsoft.com/office/drawing/2014/main" id="{6214B0FB-5744-F66C-6C58-EF24B878CDFB}"/>
              </a:ext>
            </a:extLst>
          </p:cNvPr>
          <p:cNvSpPr txBox="1"/>
          <p:nvPr/>
        </p:nvSpPr>
        <p:spPr>
          <a:xfrm>
            <a:off x="6764695" y="4871819"/>
            <a:ext cx="15801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[T. Callister, et al. - arXiv:1704.08373]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BE27458-CF6A-63B5-FDA1-DC6A4DC90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316" y="3207825"/>
            <a:ext cx="4191387" cy="3321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 descr="A black and white text&#10;&#10;Description automatically generated">
            <a:extLst>
              <a:ext uri="{FF2B5EF4-FFF2-40B4-BE49-F238E27FC236}">
                <a16:creationId xmlns:a16="http://schemas.microsoft.com/office/drawing/2014/main" id="{7AA55F01-8D2A-7C9C-C805-C09705C1D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209" y="2498768"/>
            <a:ext cx="1310985" cy="347857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FEC50066-B2E7-D7AC-06A5-753B899B9179}"/>
              </a:ext>
            </a:extLst>
          </p:cNvPr>
          <p:cNvSpPr txBox="1"/>
          <p:nvPr/>
        </p:nvSpPr>
        <p:spPr>
          <a:xfrm>
            <a:off x="5476339" y="2909540"/>
            <a:ext cx="198296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6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components</a:t>
            </a:r>
            <a:r>
              <a:rPr lang="de-CH" sz="120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6" name="Left Brace 3">
            <a:extLst>
              <a:ext uri="{FF2B5EF4-FFF2-40B4-BE49-F238E27FC236}">
                <a16:creationId xmlns:a16="http://schemas.microsoft.com/office/drawing/2014/main" id="{B579DC18-10AA-45C5-112F-9C117861BC11}"/>
              </a:ext>
            </a:extLst>
          </p:cNvPr>
          <p:cNvSpPr/>
          <p:nvPr/>
        </p:nvSpPr>
        <p:spPr>
          <a:xfrm rot="16200000">
            <a:off x="6391201" y="2711744"/>
            <a:ext cx="137584" cy="414583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7CDA428-C7BD-D232-E961-DDAA4EF2B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4426" y="2502416"/>
            <a:ext cx="1340941" cy="300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65255CB0-059C-0224-F736-A2BB422E65B1}"/>
              </a:ext>
            </a:extLst>
          </p:cNvPr>
          <p:cNvSpPr txBox="1"/>
          <p:nvPr/>
        </p:nvSpPr>
        <p:spPr>
          <a:xfrm>
            <a:off x="1845196" y="4868695"/>
            <a:ext cx="347402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GW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traveling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 in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direction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 z</a:t>
            </a: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B718C3-9A73-F957-270D-70834F4B91B5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4/7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F741522-363F-A129-3F3F-A79FCE6F4578}"/>
              </a:ext>
            </a:extLst>
          </p:cNvPr>
          <p:cNvSpPr txBox="1"/>
          <p:nvPr/>
        </p:nvSpPr>
        <p:spPr>
          <a:xfrm>
            <a:off x="617392" y="2496758"/>
            <a:ext cx="7529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 </a:t>
            </a:r>
            <a:r>
              <a:rPr lang="de-CH" sz="1200" err="1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de-CH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</a:t>
            </a:r>
            <a:r>
              <a:rPr lang="de-CH" sz="1200" b="1" err="1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Geodesic</a:t>
            </a:r>
            <a:r>
              <a:rPr lang="de-CH" sz="1200" b="1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b="1" err="1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deviation</a:t>
            </a:r>
            <a:endParaRPr lang="de-CH" sz="1200" b="1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20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Polarizations</a:t>
            </a:r>
            <a:r>
              <a:rPr lang="de-CH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  <a:r>
              <a:rPr lang="de-CH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6 | </a:t>
            </a:r>
            <a:r>
              <a:rPr lang="de-CH" sz="120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de-CH" sz="1200" err="1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r>
              <a:rPr lang="de-CH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2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de-CH" sz="120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r>
              <a:rPr lang="de-CH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de-CH" sz="120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de-CH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Memory:	       </a:t>
            </a: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Non-vanishing displacement		</a:t>
            </a:r>
            <a:r>
              <a:rPr lang="en-US" sz="120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tensor</a:t>
            </a: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12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en-US" sz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scalar  </a:t>
            </a: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 memory</a:t>
            </a:r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390;p37">
            <a:extLst>
              <a:ext uri="{FF2B5EF4-FFF2-40B4-BE49-F238E27FC236}">
                <a16:creationId xmlns:a16="http://schemas.microsoft.com/office/drawing/2014/main" id="{63510D9A-ACCF-4B14-B57B-51C7A07339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7393" y="1344341"/>
            <a:ext cx="3525982" cy="511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 Theory of Gravity</a:t>
            </a:r>
            <a:endParaRPr lang="en" sz="1600" b="1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e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4966163E-9B40-473E-94A9-F6C070281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Metric Theories of Gravity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91644-A7B6-45D3-84D0-724E98A6E776}"/>
              </a:ext>
            </a:extLst>
          </p:cNvPr>
          <p:cNvSpPr txBox="1"/>
          <p:nvPr/>
        </p:nvSpPr>
        <p:spPr>
          <a:xfrm>
            <a:off x="3405081" y="869417"/>
            <a:ext cx="5379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metric g	|   minimal/universal coupling to matter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normal coordinates	|    g       </a:t>
            </a:r>
            <a:r>
              <a:rPr lang="el-GR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endParaRPr lang="en" sz="1200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non-minimal fields </a:t>
            </a:r>
            <a:r>
              <a:rPr lang="el-GR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 </a:t>
            </a:r>
            <a:r>
              <a:rPr lang="en" sz="12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|    2+N dynamical degrees of freedom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CA" sz="1200">
              <a:solidFill>
                <a:schemeClr val="bg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AB65459-0B7C-4FA0-906D-0ABEE48D3B75}"/>
              </a:ext>
            </a:extLst>
          </p:cNvPr>
          <p:cNvSpPr/>
          <p:nvPr/>
        </p:nvSpPr>
        <p:spPr>
          <a:xfrm>
            <a:off x="3419801" y="1107570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5E2EF44-B7E6-4FEF-B1F3-F3F37B330098}"/>
              </a:ext>
            </a:extLst>
          </p:cNvPr>
          <p:cNvSpPr/>
          <p:nvPr/>
        </p:nvSpPr>
        <p:spPr>
          <a:xfrm>
            <a:off x="3419801" y="1481617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17B3803-8416-49DB-854A-05013691BF7F}"/>
              </a:ext>
            </a:extLst>
          </p:cNvPr>
          <p:cNvSpPr/>
          <p:nvPr/>
        </p:nvSpPr>
        <p:spPr>
          <a:xfrm>
            <a:off x="3419801" y="1855664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C19D7FD1-24A5-3130-FA59-00DF72861FCD}"/>
              </a:ext>
            </a:extLst>
          </p:cNvPr>
          <p:cNvSpPr/>
          <p:nvPr/>
        </p:nvSpPr>
        <p:spPr>
          <a:xfrm>
            <a:off x="3002866" y="1071858"/>
            <a:ext cx="263237" cy="993081"/>
          </a:xfrm>
          <a:prstGeom prst="leftBrac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C547BD-1E8C-9B18-188A-5E6C782C8DE8}"/>
              </a:ext>
            </a:extLst>
          </p:cNvPr>
          <p:cNvCxnSpPr/>
          <p:nvPr/>
        </p:nvCxnSpPr>
        <p:spPr>
          <a:xfrm>
            <a:off x="5657279" y="1578472"/>
            <a:ext cx="15856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62D558F-542A-43A7-D212-5B6E45096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6" b="2015"/>
          <a:stretch/>
        </p:blipFill>
        <p:spPr>
          <a:xfrm>
            <a:off x="4003316" y="2448340"/>
            <a:ext cx="1322301" cy="4971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51B1A-A3E1-A6B1-89A3-8548437BF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0"/>
          <a:stretch/>
        </p:blipFill>
        <p:spPr>
          <a:xfrm>
            <a:off x="4003316" y="3920204"/>
            <a:ext cx="1146171" cy="379298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BA5ED-CBEC-3FB6-0CE5-D431E2C14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316" y="3207825"/>
            <a:ext cx="4191387" cy="3321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3A100-66C5-A0F8-5A51-995EECB6FFCF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4/7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59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4966163E-9B40-473E-94A9-F6C070281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Gravitational Waves – Isaacson Approach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3BD59-1ED9-632A-F413-D3F2AE0DD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903" y="1734553"/>
            <a:ext cx="721006" cy="247864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F0BCF-5F56-9E2F-2A77-A780FCD50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69" y="869417"/>
            <a:ext cx="1197222" cy="28026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D8824-2DA3-E8ED-3F18-389990917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42349" b="-1238"/>
          <a:stretch/>
        </p:blipFill>
        <p:spPr>
          <a:xfrm>
            <a:off x="7848318" y="1293959"/>
            <a:ext cx="973591" cy="280264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F4D91-2223-4469-6F81-D1AD0F0CF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14" y="1359676"/>
            <a:ext cx="5903032" cy="6722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86B3D6-B407-3544-2DE4-DAADA47404AA}"/>
              </a:ext>
            </a:extLst>
          </p:cNvPr>
          <p:cNvSpPr txBox="1"/>
          <p:nvPr/>
        </p:nvSpPr>
        <p:spPr>
          <a:xfrm>
            <a:off x="1570230" y="2224381"/>
            <a:ext cx="46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i="1" baseline="-2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" sz="1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6390D-025A-2F85-BEB8-9EA7EABD3E78}"/>
              </a:ext>
            </a:extLst>
          </p:cNvPr>
          <p:cNvSpPr txBox="1"/>
          <p:nvPr/>
        </p:nvSpPr>
        <p:spPr>
          <a:xfrm>
            <a:off x="854614" y="985528"/>
            <a:ext cx="258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 Einstein Equations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705AEC-9480-407D-2F4D-B68DCA296E32}"/>
              </a:ext>
            </a:extLst>
          </p:cNvPr>
          <p:cNvSpPr txBox="1"/>
          <p:nvPr/>
        </p:nvSpPr>
        <p:spPr>
          <a:xfrm>
            <a:off x="2815278" y="2224381"/>
            <a:ext cx="72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i="1" baseline="-2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" sz="1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4AA3E5-A841-D8D8-5608-3852F38E7E67}"/>
              </a:ext>
            </a:extLst>
          </p:cNvPr>
          <p:cNvSpPr txBox="1"/>
          <p:nvPr/>
        </p:nvSpPr>
        <p:spPr>
          <a:xfrm>
            <a:off x="4793166" y="2460436"/>
            <a:ext cx="72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i="1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i="1" baseline="-2500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" sz="1800" i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2EB536-6D00-19A3-0854-2DA2FC4DC75E}"/>
              </a:ext>
            </a:extLst>
          </p:cNvPr>
          <p:cNvSpPr txBox="1"/>
          <p:nvPr/>
        </p:nvSpPr>
        <p:spPr>
          <a:xfrm>
            <a:off x="3760152" y="2460436"/>
            <a:ext cx="42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i="1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i="1" baseline="-2500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" sz="1800" i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EB24CBF-03CA-C293-F517-D574842FA7B3}"/>
              </a:ext>
            </a:extLst>
          </p:cNvPr>
          <p:cNvSpPr/>
          <p:nvPr/>
        </p:nvSpPr>
        <p:spPr>
          <a:xfrm rot="16200000">
            <a:off x="1600619" y="1708116"/>
            <a:ext cx="247337" cy="785192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BC1E5EE0-D5E2-9193-E27B-FF1E9162898E}"/>
              </a:ext>
            </a:extLst>
          </p:cNvPr>
          <p:cNvSpPr/>
          <p:nvPr/>
        </p:nvSpPr>
        <p:spPr>
          <a:xfrm rot="16200000">
            <a:off x="2862839" y="1565654"/>
            <a:ext cx="280568" cy="1070115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DC66251A-4485-474F-44D3-8D649CA93929}"/>
              </a:ext>
            </a:extLst>
          </p:cNvPr>
          <p:cNvSpPr/>
          <p:nvPr/>
        </p:nvSpPr>
        <p:spPr>
          <a:xfrm rot="16200000">
            <a:off x="4369479" y="1592933"/>
            <a:ext cx="124790" cy="1035329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A8723B-45A7-70F3-36D0-E9C20B567371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040935" y="2172993"/>
            <a:ext cx="390940" cy="3573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188C1A-8BC3-6C02-1D75-53DF18D01778}"/>
              </a:ext>
            </a:extLst>
          </p:cNvPr>
          <p:cNvCxnSpPr>
            <a:cxnSpLocks/>
          </p:cNvCxnSpPr>
          <p:nvPr/>
        </p:nvCxnSpPr>
        <p:spPr>
          <a:xfrm>
            <a:off x="4431874" y="2172993"/>
            <a:ext cx="428210" cy="3573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D89817F4-4714-544C-A0A0-552068E4B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125" y="3170172"/>
            <a:ext cx="2956064" cy="43330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D754E92-CB65-23AE-AD4A-D1FC9B035436}"/>
              </a:ext>
            </a:extLst>
          </p:cNvPr>
          <p:cNvSpPr txBox="1"/>
          <p:nvPr/>
        </p:nvSpPr>
        <p:spPr>
          <a:xfrm>
            <a:off x="1013788" y="3170882"/>
            <a:ext cx="3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i="1" baseline="-2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" sz="1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C05E91-B51E-AE4D-8534-A1C9AFAB4A3F}"/>
              </a:ext>
            </a:extLst>
          </p:cNvPr>
          <p:cNvSpPr txBox="1"/>
          <p:nvPr/>
        </p:nvSpPr>
        <p:spPr>
          <a:xfrm>
            <a:off x="995652" y="4082525"/>
            <a:ext cx="3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i="1" baseline="-2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" sz="1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DB0CE7A-2A08-16C4-BE87-F7E202649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125" y="4055123"/>
            <a:ext cx="1848678" cy="4241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3FE8ED-7FD0-780F-736A-93BEEFE135CB}"/>
              </a:ext>
            </a:extLst>
          </p:cNvPr>
          <p:cNvSpPr txBox="1"/>
          <p:nvPr/>
        </p:nvSpPr>
        <p:spPr>
          <a:xfrm>
            <a:off x="4803255" y="4113302"/>
            <a:ext cx="189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propagation equation</a:t>
            </a:r>
            <a:endParaRPr lang="en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B54BFB-3CE4-0E26-22CA-AA5B624BD625}"/>
              </a:ext>
            </a:extLst>
          </p:cNvPr>
          <p:cNvSpPr txBox="1"/>
          <p:nvPr/>
        </p:nvSpPr>
        <p:spPr>
          <a:xfrm>
            <a:off x="4838881" y="3230633"/>
            <a:ext cx="4039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4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i="1" baseline="-2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modes backreact onto background geometry  </a:t>
            </a:r>
            <a:endParaRPr lang="en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CA49726-7001-6260-4657-F14A953390FF}"/>
              </a:ext>
            </a:extLst>
          </p:cNvPr>
          <p:cNvSpPr/>
          <p:nvPr/>
        </p:nvSpPr>
        <p:spPr>
          <a:xfrm rot="16200000">
            <a:off x="1954790" y="3251851"/>
            <a:ext cx="105677" cy="854615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C4E98-00E7-11D2-F561-7B7B605A6903}"/>
              </a:ext>
            </a:extLst>
          </p:cNvPr>
          <p:cNvSpPr txBox="1"/>
          <p:nvPr/>
        </p:nvSpPr>
        <p:spPr>
          <a:xfrm>
            <a:off x="1877690" y="3718586"/>
            <a:ext cx="27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8C5CF681-BC69-20C2-B78D-AE02CD22AA63}"/>
              </a:ext>
            </a:extLst>
          </p:cNvPr>
          <p:cNvSpPr/>
          <p:nvPr/>
        </p:nvSpPr>
        <p:spPr>
          <a:xfrm rot="16200000">
            <a:off x="3613203" y="2976548"/>
            <a:ext cx="91455" cy="1363631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1018A5B0-5469-CFEC-2118-2393B7BA92F5}"/>
              </a:ext>
            </a:extLst>
          </p:cNvPr>
          <p:cNvSpPr/>
          <p:nvPr/>
        </p:nvSpPr>
        <p:spPr>
          <a:xfrm rot="16200000">
            <a:off x="2144665" y="3913660"/>
            <a:ext cx="116359" cy="1245047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1B6B8C76-9927-C6A3-0A20-A4D565DE0AAF}"/>
              </a:ext>
            </a:extLst>
          </p:cNvPr>
          <p:cNvSpPr txBox="1"/>
          <p:nvPr/>
        </p:nvSpPr>
        <p:spPr>
          <a:xfrm>
            <a:off x="1800437" y="4589889"/>
            <a:ext cx="87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i="1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i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8AE63FED-1D03-051A-5B07-37667BAFE139}"/>
              </a:ext>
            </a:extLst>
          </p:cNvPr>
          <p:cNvSpPr txBox="1"/>
          <p:nvPr/>
        </p:nvSpPr>
        <p:spPr>
          <a:xfrm>
            <a:off x="3229698" y="3704091"/>
            <a:ext cx="971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i="1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i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C85D9-ED90-2831-7A2E-03978E12E4F4}"/>
              </a:ext>
            </a:extLst>
          </p:cNvPr>
          <p:cNvSpPr txBox="1"/>
          <p:nvPr/>
        </p:nvSpPr>
        <p:spPr>
          <a:xfrm>
            <a:off x="8693834" y="4847246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alibri"/>
                <a:cs typeface="Calibri"/>
              </a:rPr>
              <a:t>4/16</a:t>
            </a:r>
            <a:endParaRPr lang="en-CH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rrow: Right 18">
            <a:extLst>
              <a:ext uri="{FF2B5EF4-FFF2-40B4-BE49-F238E27FC236}">
                <a16:creationId xmlns:a16="http://schemas.microsoft.com/office/drawing/2014/main" id="{F325D72E-1F07-C560-9557-B9BC43461FA3}"/>
              </a:ext>
            </a:extLst>
          </p:cNvPr>
          <p:cNvSpPr/>
          <p:nvPr/>
        </p:nvSpPr>
        <p:spPr>
          <a:xfrm>
            <a:off x="4907949" y="3626320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696EFEC3-E528-9718-A24D-839154D0AD8B}"/>
              </a:ext>
            </a:extLst>
          </p:cNvPr>
          <p:cNvSpPr txBox="1"/>
          <p:nvPr/>
        </p:nvSpPr>
        <p:spPr>
          <a:xfrm>
            <a:off x="5104564" y="3525269"/>
            <a:ext cx="4039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momentum (pseudo)tensor  </a:t>
            </a:r>
            <a:endParaRPr lang="en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B8B813B6-836C-1D50-8126-A10316854CA1}"/>
              </a:ext>
            </a:extLst>
          </p:cNvPr>
          <p:cNvSpPr txBox="1"/>
          <p:nvPr/>
        </p:nvSpPr>
        <p:spPr>
          <a:xfrm>
            <a:off x="854614" y="2750426"/>
            <a:ext cx="134947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leading</a:t>
            </a:r>
            <a:r>
              <a:rPr lang="en">
                <a:solidFill>
                  <a:schemeClr val="bg1"/>
                </a:solidFill>
                <a:latin typeface="Calibri"/>
                <a:cs typeface="Calibri"/>
              </a:rPr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1807184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4966163E-9B40-473E-94A9-F6C070281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Gravitational Waves – Isaacson Approach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3BD59-1ED9-632A-F413-D3F2AE0DD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903" y="1734553"/>
            <a:ext cx="721006" cy="247864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F0BCF-5F56-9E2F-2A77-A780FCD50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69" y="869417"/>
            <a:ext cx="1197222" cy="28026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D8824-2DA3-E8ED-3F18-389990917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42349" b="-1238"/>
          <a:stretch/>
        </p:blipFill>
        <p:spPr>
          <a:xfrm>
            <a:off x="7848318" y="1293959"/>
            <a:ext cx="973591" cy="280264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66390D-025A-2F85-BEB8-9EA7EABD3E78}"/>
              </a:ext>
            </a:extLst>
          </p:cNvPr>
          <p:cNvSpPr txBox="1"/>
          <p:nvPr/>
        </p:nvSpPr>
        <p:spPr>
          <a:xfrm>
            <a:off x="854614" y="1214905"/>
            <a:ext cx="6606110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sz="1600">
                <a:solidFill>
                  <a:schemeClr val="bg1"/>
                </a:solidFill>
                <a:latin typeface="Calibri"/>
                <a:cs typeface="Calibri"/>
              </a:rPr>
              <a:t>Isaacson Equations - </a:t>
            </a:r>
            <a:r>
              <a:rPr lang="en" sz="1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standard textbook exercise, see e.g.</a:t>
            </a:r>
            <a:endParaRPr lang="en" sz="160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" sz="160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" sz="1200">
                <a:solidFill>
                  <a:schemeClr val="bg1"/>
                </a:solidFill>
                <a:latin typeface="Calibri"/>
                <a:cs typeface="Calibri"/>
              </a:rPr>
              <a:t>"Gravitation" - Misner Thorne Wheeler (1973)</a:t>
            </a:r>
            <a:endParaRPr lang="en" sz="160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" sz="60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" sz="1200">
                <a:solidFill>
                  <a:schemeClr val="bg1"/>
                </a:solidFill>
                <a:latin typeface="Calibri"/>
              </a:rPr>
              <a:t>"Gravitational Waves: Volume 1" - Maggiore (2007)</a:t>
            </a:r>
          </a:p>
          <a:p>
            <a:endParaRPr lang="en"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89817F4-4714-544C-A0A0-552068E4B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125" y="3170172"/>
            <a:ext cx="2956064" cy="43330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D754E92-CB65-23AE-AD4A-D1FC9B035436}"/>
              </a:ext>
            </a:extLst>
          </p:cNvPr>
          <p:cNvSpPr txBox="1"/>
          <p:nvPr/>
        </p:nvSpPr>
        <p:spPr>
          <a:xfrm>
            <a:off x="1013788" y="3170882"/>
            <a:ext cx="3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i="1" baseline="-2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" sz="1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C05E91-B51E-AE4D-8534-A1C9AFAB4A3F}"/>
              </a:ext>
            </a:extLst>
          </p:cNvPr>
          <p:cNvSpPr txBox="1"/>
          <p:nvPr/>
        </p:nvSpPr>
        <p:spPr>
          <a:xfrm>
            <a:off x="995652" y="4082525"/>
            <a:ext cx="3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i="1" baseline="-2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" sz="1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DB0CE7A-2A08-16C4-BE87-F7E202649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125" y="4055123"/>
            <a:ext cx="1848678" cy="4241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3FE8ED-7FD0-780F-736A-93BEEFE135CB}"/>
              </a:ext>
            </a:extLst>
          </p:cNvPr>
          <p:cNvSpPr txBox="1"/>
          <p:nvPr/>
        </p:nvSpPr>
        <p:spPr>
          <a:xfrm>
            <a:off x="4803255" y="4113302"/>
            <a:ext cx="189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propagation equation</a:t>
            </a:r>
            <a:endParaRPr lang="en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B54BFB-3CE4-0E26-22CA-AA5B624BD625}"/>
              </a:ext>
            </a:extLst>
          </p:cNvPr>
          <p:cNvSpPr txBox="1"/>
          <p:nvPr/>
        </p:nvSpPr>
        <p:spPr>
          <a:xfrm>
            <a:off x="4838881" y="3230633"/>
            <a:ext cx="4039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4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i="1" baseline="-2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modes backreact onto background geometry  </a:t>
            </a:r>
            <a:endParaRPr lang="en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CA49726-7001-6260-4657-F14A953390FF}"/>
              </a:ext>
            </a:extLst>
          </p:cNvPr>
          <p:cNvSpPr/>
          <p:nvPr/>
        </p:nvSpPr>
        <p:spPr>
          <a:xfrm rot="16200000">
            <a:off x="1954790" y="3251851"/>
            <a:ext cx="105677" cy="854615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C4E98-00E7-11D2-F561-7B7B605A6903}"/>
              </a:ext>
            </a:extLst>
          </p:cNvPr>
          <p:cNvSpPr txBox="1"/>
          <p:nvPr/>
        </p:nvSpPr>
        <p:spPr>
          <a:xfrm>
            <a:off x="1877690" y="3718586"/>
            <a:ext cx="27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8C5CF681-BC69-20C2-B78D-AE02CD22AA63}"/>
              </a:ext>
            </a:extLst>
          </p:cNvPr>
          <p:cNvSpPr/>
          <p:nvPr/>
        </p:nvSpPr>
        <p:spPr>
          <a:xfrm rot="16200000">
            <a:off x="3613203" y="2976548"/>
            <a:ext cx="91455" cy="1363631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1018A5B0-5469-CFEC-2118-2393B7BA92F5}"/>
              </a:ext>
            </a:extLst>
          </p:cNvPr>
          <p:cNvSpPr/>
          <p:nvPr/>
        </p:nvSpPr>
        <p:spPr>
          <a:xfrm rot="16200000">
            <a:off x="2144665" y="3913660"/>
            <a:ext cx="116359" cy="1245047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1B6B8C76-9927-C6A3-0A20-A4D565DE0AAF}"/>
              </a:ext>
            </a:extLst>
          </p:cNvPr>
          <p:cNvSpPr txBox="1"/>
          <p:nvPr/>
        </p:nvSpPr>
        <p:spPr>
          <a:xfrm>
            <a:off x="1800437" y="4589889"/>
            <a:ext cx="87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i="1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i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8AE63FED-1D03-051A-5B07-37667BAFE139}"/>
              </a:ext>
            </a:extLst>
          </p:cNvPr>
          <p:cNvSpPr txBox="1"/>
          <p:nvPr/>
        </p:nvSpPr>
        <p:spPr>
          <a:xfrm>
            <a:off x="3229698" y="3704091"/>
            <a:ext cx="971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i="1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i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C85D9-ED90-2831-7A2E-03978E12E4F4}"/>
              </a:ext>
            </a:extLst>
          </p:cNvPr>
          <p:cNvSpPr txBox="1"/>
          <p:nvPr/>
        </p:nvSpPr>
        <p:spPr>
          <a:xfrm>
            <a:off x="8693834" y="4847246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alibri"/>
                <a:cs typeface="Calibri"/>
              </a:rPr>
              <a:t>4/16</a:t>
            </a:r>
            <a:endParaRPr lang="en-CH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rrow: Right 18">
            <a:extLst>
              <a:ext uri="{FF2B5EF4-FFF2-40B4-BE49-F238E27FC236}">
                <a16:creationId xmlns:a16="http://schemas.microsoft.com/office/drawing/2014/main" id="{F325D72E-1F07-C560-9557-B9BC43461FA3}"/>
              </a:ext>
            </a:extLst>
          </p:cNvPr>
          <p:cNvSpPr/>
          <p:nvPr/>
        </p:nvSpPr>
        <p:spPr>
          <a:xfrm>
            <a:off x="4907949" y="3626320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696EFEC3-E528-9718-A24D-839154D0AD8B}"/>
              </a:ext>
            </a:extLst>
          </p:cNvPr>
          <p:cNvSpPr txBox="1"/>
          <p:nvPr/>
        </p:nvSpPr>
        <p:spPr>
          <a:xfrm>
            <a:off x="5104564" y="3525269"/>
            <a:ext cx="4039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momentum (pseudo)tensor  </a:t>
            </a:r>
            <a:endParaRPr lang="en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AB4FCC40-8E36-4752-1328-B8EC3DFB7C12}"/>
              </a:ext>
            </a:extLst>
          </p:cNvPr>
          <p:cNvSpPr txBox="1"/>
          <p:nvPr/>
        </p:nvSpPr>
        <p:spPr>
          <a:xfrm>
            <a:off x="854614" y="2750426"/>
            <a:ext cx="134947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leading</a:t>
            </a:r>
            <a:r>
              <a:rPr lang="en">
                <a:solidFill>
                  <a:schemeClr val="bg1"/>
                </a:solidFill>
                <a:latin typeface="Calibri"/>
                <a:cs typeface="Calibri"/>
              </a:rPr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1157899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BA7CAAF1-E8B9-407C-C93A-D803A166C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4DC39696-1DAA-7D9B-AB5D-1677EDC1D5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Gravitational Radiation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75C828-BAA0-2F8B-E4D1-6A747A119BF8}"/>
              </a:ext>
            </a:extLst>
          </p:cNvPr>
          <p:cNvSpPr txBox="1"/>
          <p:nvPr/>
        </p:nvSpPr>
        <p:spPr>
          <a:xfrm>
            <a:off x="8764293" y="4886390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1/5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Gerade Verbindung mit Pfeil 7">
            <a:extLst>
              <a:ext uri="{FF2B5EF4-FFF2-40B4-BE49-F238E27FC236}">
                <a16:creationId xmlns:a16="http://schemas.microsoft.com/office/drawing/2014/main" id="{F75A6776-8780-47FF-CA26-B9F544A42AEC}"/>
              </a:ext>
            </a:extLst>
          </p:cNvPr>
          <p:cNvCxnSpPr/>
          <p:nvPr/>
        </p:nvCxnSpPr>
        <p:spPr>
          <a:xfrm flipV="1">
            <a:off x="2123369" y="947611"/>
            <a:ext cx="4483318" cy="387742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" descr="Ein Bild, das Kreis, Schwarzweiß, Grafiken, Spirale enthält.&#10;&#10;Beschreibung automatisch generiert.">
            <a:extLst>
              <a:ext uri="{FF2B5EF4-FFF2-40B4-BE49-F238E27FC236}">
                <a16:creationId xmlns:a16="http://schemas.microsoft.com/office/drawing/2014/main" id="{BF652106-4768-2D83-D821-325EFD97E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340000">
            <a:off x="1765473" y="1048668"/>
            <a:ext cx="631335" cy="619829"/>
          </a:xfrm>
          <a:prstGeom prst="rect">
            <a:avLst/>
          </a:prstGeom>
        </p:spPr>
      </p:pic>
      <p:pic>
        <p:nvPicPr>
          <p:cNvPr id="23" name="Grafik 5" descr="Ein Bild, das Symbol, Kreis, Grafiken, Logo enthält.&#10;&#10;Beschreibung automatisch generiert.">
            <a:extLst>
              <a:ext uri="{FF2B5EF4-FFF2-40B4-BE49-F238E27FC236}">
                <a16:creationId xmlns:a16="http://schemas.microsoft.com/office/drawing/2014/main" id="{F22DE399-14D8-CC4D-AEB8-487B51575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099" y="735167"/>
            <a:ext cx="655884" cy="381928"/>
          </a:xfrm>
          <a:prstGeom prst="rect">
            <a:avLst/>
          </a:prstGeom>
        </p:spPr>
      </p:pic>
      <p:pic>
        <p:nvPicPr>
          <p:cNvPr id="25" name="Grafik 9" descr="Ein Bild, das Schrift, Grafiken, Symbol, Typografie enthält.&#10;&#10;Beschreibung automatisch generiert.">
            <a:extLst>
              <a:ext uri="{FF2B5EF4-FFF2-40B4-BE49-F238E27FC236}">
                <a16:creationId xmlns:a16="http://schemas.microsoft.com/office/drawing/2014/main" id="{E918FD2F-1833-3F14-EB7F-BEBEEB98BE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0684" t="1764" r="35" b="13097"/>
          <a:stretch/>
        </p:blipFill>
        <p:spPr>
          <a:xfrm>
            <a:off x="4491284" y="842587"/>
            <a:ext cx="190068" cy="277547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BEC736A7-2030-3524-FA19-BD05BEA270DF}"/>
              </a:ext>
            </a:extLst>
          </p:cNvPr>
          <p:cNvSpPr txBox="1"/>
          <p:nvPr/>
        </p:nvSpPr>
        <p:spPr>
          <a:xfrm>
            <a:off x="6268254" y="1234702"/>
            <a:ext cx="144502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000">
                <a:solidFill>
                  <a:schemeClr val="bg1"/>
                </a:solidFill>
                <a:latin typeface="Calibri"/>
                <a:cs typeface="Calibri"/>
              </a:rPr>
              <a:t>Perturbations at O(1/r)</a:t>
            </a: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90110ED2-5978-6346-81DD-0475FF48FE3C}"/>
              </a:ext>
            </a:extLst>
          </p:cNvPr>
          <p:cNvSpPr txBox="1"/>
          <p:nvPr/>
        </p:nvSpPr>
        <p:spPr>
          <a:xfrm>
            <a:off x="1604126" y="417126"/>
            <a:ext cx="60574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200" dirty="0">
                <a:solidFill>
                  <a:schemeClr val="bg1"/>
                </a:solidFill>
                <a:latin typeface="Calibri"/>
                <a:cs typeface="Calibri"/>
              </a:rPr>
              <a:t>isolated source                 		       radiation zone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3A11EE46-4298-C229-AF93-77F3A816F5B5}"/>
              </a:ext>
            </a:extLst>
          </p:cNvPr>
          <p:cNvSpPr txBox="1"/>
          <p:nvPr/>
        </p:nvSpPr>
        <p:spPr>
          <a:xfrm>
            <a:off x="4972264" y="4846783"/>
            <a:ext cx="1080745" cy="20005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[Credit: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PBS Space Time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2" name="Picture 8" descr="Diagram, radar chart&#10;&#10;Description automatically generated">
            <a:extLst>
              <a:ext uri="{FF2B5EF4-FFF2-40B4-BE49-F238E27FC236}">
                <a16:creationId xmlns:a16="http://schemas.microsoft.com/office/drawing/2014/main" id="{9520B4FE-A8AD-3626-029B-48CE94C77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137" y="1819272"/>
            <a:ext cx="2963977" cy="30087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8" name="Straight Arrow Connector 9">
            <a:extLst>
              <a:ext uri="{FF2B5EF4-FFF2-40B4-BE49-F238E27FC236}">
                <a16:creationId xmlns:a16="http://schemas.microsoft.com/office/drawing/2014/main" id="{335D0985-552C-DA6F-FF56-AF8B9AE273AC}"/>
              </a:ext>
            </a:extLst>
          </p:cNvPr>
          <p:cNvCxnSpPr>
            <a:cxnSpLocks/>
          </p:cNvCxnSpPr>
          <p:nvPr/>
        </p:nvCxnSpPr>
        <p:spPr>
          <a:xfrm>
            <a:off x="1812622" y="3357163"/>
            <a:ext cx="9203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0">
            <a:extLst>
              <a:ext uri="{FF2B5EF4-FFF2-40B4-BE49-F238E27FC236}">
                <a16:creationId xmlns:a16="http://schemas.microsoft.com/office/drawing/2014/main" id="{AA289FD7-9848-717F-72D1-3A16C142AA01}"/>
              </a:ext>
            </a:extLst>
          </p:cNvPr>
          <p:cNvCxnSpPr>
            <a:cxnSpLocks/>
          </p:cNvCxnSpPr>
          <p:nvPr/>
        </p:nvCxnSpPr>
        <p:spPr>
          <a:xfrm flipH="1" flipV="1">
            <a:off x="2381740" y="2721369"/>
            <a:ext cx="427435" cy="44529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 descr="A blue letter u on a white background&#10;&#10;AI-generated content may be incorrect.">
            <a:extLst>
              <a:ext uri="{FF2B5EF4-FFF2-40B4-BE49-F238E27FC236}">
                <a16:creationId xmlns:a16="http://schemas.microsoft.com/office/drawing/2014/main" id="{7116A6B7-E011-CE8C-74A5-278CE721C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110" y="2831911"/>
            <a:ext cx="118865" cy="99242"/>
          </a:xfrm>
          <a:prstGeom prst="rect">
            <a:avLst/>
          </a:prstGeom>
        </p:spPr>
      </p:pic>
      <p:pic>
        <p:nvPicPr>
          <p:cNvPr id="11" name="Picture 14" descr="A blue lines on a white background&#10;&#10;AI-generated content may be incorrect.">
            <a:extLst>
              <a:ext uri="{FF2B5EF4-FFF2-40B4-BE49-F238E27FC236}">
                <a16:creationId xmlns:a16="http://schemas.microsoft.com/office/drawing/2014/main" id="{093F18AB-624B-B3AD-CF2D-867E94BA0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826" y="3255665"/>
            <a:ext cx="509646" cy="131075"/>
          </a:xfrm>
          <a:prstGeom prst="rect">
            <a:avLst/>
          </a:prstGeom>
        </p:spPr>
      </p:pic>
      <p:pic>
        <p:nvPicPr>
          <p:cNvPr id="12" name="Picture 27" descr="A black letter r&#10;&#10;AI-generated content may be incorrect.">
            <a:extLst>
              <a:ext uri="{FF2B5EF4-FFF2-40B4-BE49-F238E27FC236}">
                <a16:creationId xmlns:a16="http://schemas.microsoft.com/office/drawing/2014/main" id="{B100A7B6-2707-D6C3-AC86-A1680056E8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2697" y="3408755"/>
            <a:ext cx="118189" cy="119613"/>
          </a:xfrm>
          <a:prstGeom prst="rect">
            <a:avLst/>
          </a:prstGeom>
        </p:spPr>
      </p:pic>
      <p:sp>
        <p:nvSpPr>
          <p:cNvPr id="13" name="Textfeld 3">
            <a:extLst>
              <a:ext uri="{FF2B5EF4-FFF2-40B4-BE49-F238E27FC236}">
                <a16:creationId xmlns:a16="http://schemas.microsoft.com/office/drawing/2014/main" id="{BA74DD1D-E047-FAF1-156E-EBCDA1BE4872}"/>
              </a:ext>
            </a:extLst>
          </p:cNvPr>
          <p:cNvSpPr txBox="1"/>
          <p:nvPr/>
        </p:nvSpPr>
        <p:spPr>
          <a:xfrm>
            <a:off x="1395781" y="4822534"/>
            <a:ext cx="1830209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[F. D'Ambrosio, JZ, et al. - arXiv:2201.11634]</a:t>
            </a:r>
          </a:p>
        </p:txBody>
      </p:sp>
      <p:pic>
        <p:nvPicPr>
          <p:cNvPr id="14" name="Picture 50">
            <a:extLst>
              <a:ext uri="{FF2B5EF4-FFF2-40B4-BE49-F238E27FC236}">
                <a16:creationId xmlns:a16="http://schemas.microsoft.com/office/drawing/2014/main" id="{8F849146-0CB8-5CCF-7790-5B62216728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9289" y="1925003"/>
            <a:ext cx="669641" cy="1720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59BCE7-A7A6-D6A8-233C-A20E84BF23BD}"/>
              </a:ext>
            </a:extLst>
          </p:cNvPr>
          <p:cNvSpPr txBox="1"/>
          <p:nvPr/>
        </p:nvSpPr>
        <p:spPr>
          <a:xfrm>
            <a:off x="6013828" y="1840333"/>
            <a:ext cx="2415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Radiation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=</a:t>
            </a: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Waves + </a:t>
            </a:r>
            <a:r>
              <a:rPr lang="en-US" sz="14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Memory</a:t>
            </a:r>
          </a:p>
          <a:p>
            <a:endParaRPr lang="en-US" sz="14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4" name="MemoryAnimationVideo">
            <a:hlinkClick r:id="" action="ppaction://media"/>
            <a:extLst>
              <a:ext uri="{FF2B5EF4-FFF2-40B4-BE49-F238E27FC236}">
                <a16:creationId xmlns:a16="http://schemas.microsoft.com/office/drawing/2014/main" id="{E798B827-6150-7A82-6F7C-9CFF47843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24026" r="24493"/>
          <a:stretch>
            <a:fillRect/>
          </a:stretch>
        </p:blipFill>
        <p:spPr>
          <a:xfrm>
            <a:off x="3191433" y="1831439"/>
            <a:ext cx="2758112" cy="30136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993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198CB5-B68C-CA48-34C9-6DCC9A55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125" y="4055123"/>
            <a:ext cx="1710130" cy="4235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CBF643-0AE4-6FE2-02A7-B44221CEA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25" y="3171295"/>
            <a:ext cx="3179688" cy="4269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4966163E-9B40-473E-94A9-F6C070281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Isaacson Approach - solve the leading order Equations</a:t>
            </a:r>
            <a:endParaRPr lang="en-US"/>
          </a:p>
          <a:p>
            <a:endParaRPr lang="en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6E9EB0-9C2A-1107-42DE-50C649BFA0ED}"/>
              </a:ext>
            </a:extLst>
          </p:cNvPr>
          <p:cNvSpPr txBox="1"/>
          <p:nvPr/>
        </p:nvSpPr>
        <p:spPr>
          <a:xfrm>
            <a:off x="888942" y="988442"/>
            <a:ext cx="4512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Split into homogeneous an inhomogeneous solution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167108E-B9C8-872C-96C0-2363AD16BB18}"/>
              </a:ext>
            </a:extLst>
          </p:cNvPr>
          <p:cNvSpPr/>
          <p:nvPr/>
        </p:nvSpPr>
        <p:spPr>
          <a:xfrm>
            <a:off x="1128566" y="3307148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194D7D3-4B88-32F4-07D6-9C16D6488D52}"/>
              </a:ext>
            </a:extLst>
          </p:cNvPr>
          <p:cNvSpPr/>
          <p:nvPr/>
        </p:nvSpPr>
        <p:spPr>
          <a:xfrm>
            <a:off x="1128566" y="4192721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74D26A2-EE41-EB7B-1C80-821DB62EE081}"/>
              </a:ext>
            </a:extLst>
          </p:cNvPr>
          <p:cNvSpPr/>
          <p:nvPr/>
        </p:nvSpPr>
        <p:spPr>
          <a:xfrm>
            <a:off x="5048241" y="3307148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FAC40344-951E-23A1-4DCD-DCEE81E6F137}"/>
              </a:ext>
            </a:extLst>
          </p:cNvPr>
          <p:cNvSpPr/>
          <p:nvPr/>
        </p:nvSpPr>
        <p:spPr>
          <a:xfrm>
            <a:off x="5048241" y="3878258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B8DD29-8457-9891-D190-4F2F971C0C9D}"/>
              </a:ext>
            </a:extLst>
          </p:cNvPr>
          <p:cNvSpPr txBox="1"/>
          <p:nvPr/>
        </p:nvSpPr>
        <p:spPr>
          <a:xfrm>
            <a:off x="6550436" y="3794696"/>
            <a:ext cx="2022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hierarchy of small scales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BA002D52-BA51-74DB-04CC-AFA55039E971}"/>
              </a:ext>
            </a:extLst>
          </p:cNvPr>
          <p:cNvSpPr/>
          <p:nvPr/>
        </p:nvSpPr>
        <p:spPr>
          <a:xfrm rot="16200000">
            <a:off x="2091965" y="3966362"/>
            <a:ext cx="111885" cy="1135169"/>
          </a:xfrm>
          <a:prstGeom prst="leftBrac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78BC7C-CB50-A621-7628-5E321A32B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63" y="1511991"/>
            <a:ext cx="1415728" cy="335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5A89F5-FADD-4A91-D638-C1562992E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230" y="1516125"/>
            <a:ext cx="1952738" cy="330866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9671FA-C044-6996-59D3-E9D203576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0903" y="1734553"/>
            <a:ext cx="721006" cy="247864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A717B-8767-FA59-4215-5FB13D5014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469" y="869417"/>
            <a:ext cx="1197222" cy="28026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5D12BA-8B46-94B4-3D41-C23916A742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r="42349" b="-1238"/>
          <a:stretch/>
        </p:blipFill>
        <p:spPr>
          <a:xfrm>
            <a:off x="7848318" y="1293959"/>
            <a:ext cx="973591" cy="280264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6">
                <a:extLst>
                  <a:ext uri="{FF2B5EF4-FFF2-40B4-BE49-F238E27FC236}">
                    <a16:creationId xmlns:a16="http://schemas.microsoft.com/office/drawing/2014/main" id="{DC837CBD-1474-928E-A961-C69EC811196D}"/>
                  </a:ext>
                </a:extLst>
              </p:cNvPr>
              <p:cNvSpPr txBox="1"/>
              <p:nvPr/>
            </p:nvSpPr>
            <p:spPr>
              <a:xfrm>
                <a:off x="5401308" y="3129409"/>
                <a:ext cx="961390" cy="4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1"/>
                  </a:buClr>
                </a:pPr>
                <a:r>
                  <a:rPr lang="el-GR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de-CH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l-GR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i="1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i="1" baseline="-25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i="1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i="1" baseline="-25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i="1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" sz="1400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6">
                <a:extLst>
                  <a:ext uri="{FF2B5EF4-FFF2-40B4-BE49-F238E27FC236}">
                    <a16:creationId xmlns:a16="http://schemas.microsoft.com/office/drawing/2014/main" id="{DC837CBD-1474-928E-A961-C69EC8111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308" y="3129409"/>
                <a:ext cx="961390" cy="480388"/>
              </a:xfrm>
              <a:prstGeom prst="rect">
                <a:avLst/>
              </a:prstGeom>
              <a:blipFill>
                <a:blip r:embed="rId10"/>
                <a:stretch>
                  <a:fillRect l="-1899"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5">
                <a:extLst>
                  <a:ext uri="{FF2B5EF4-FFF2-40B4-BE49-F238E27FC236}">
                    <a16:creationId xmlns:a16="http://schemas.microsoft.com/office/drawing/2014/main" id="{C32E3F5F-1FC7-8287-5A16-E325536B5336}"/>
                  </a:ext>
                </a:extLst>
              </p:cNvPr>
              <p:cNvSpPr txBox="1"/>
              <p:nvPr/>
            </p:nvSpPr>
            <p:spPr>
              <a:xfrm>
                <a:off x="5401308" y="3686212"/>
                <a:ext cx="884384" cy="53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≪</m:t>
                      </m:r>
                      <m:r>
                        <a:rPr lang="de-CH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b="0" i="1" baseline="-2500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b="0" i="1" baseline="-2500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" sz="1400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5">
                <a:extLst>
                  <a:ext uri="{FF2B5EF4-FFF2-40B4-BE49-F238E27FC236}">
                    <a16:creationId xmlns:a16="http://schemas.microsoft.com/office/drawing/2014/main" id="{C32E3F5F-1FC7-8287-5A16-E325536B5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308" y="3686212"/>
                <a:ext cx="884384" cy="537968"/>
              </a:xfrm>
              <a:prstGeom prst="rect">
                <a:avLst/>
              </a:prstGeom>
              <a:blipFill>
                <a:blip r:embed="rId11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6">
            <a:extLst>
              <a:ext uri="{FF2B5EF4-FFF2-40B4-BE49-F238E27FC236}">
                <a16:creationId xmlns:a16="http://schemas.microsoft.com/office/drawing/2014/main" id="{A2214802-A812-94A3-8191-29B55C8272D4}"/>
              </a:ext>
            </a:extLst>
          </p:cNvPr>
          <p:cNvSpPr/>
          <p:nvPr/>
        </p:nvSpPr>
        <p:spPr>
          <a:xfrm rot="16200000">
            <a:off x="2135085" y="3060242"/>
            <a:ext cx="91455" cy="1200982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F2DABDFA-0DC2-90F8-A6A7-46D7C3A3B92D}"/>
              </a:ext>
            </a:extLst>
          </p:cNvPr>
          <p:cNvSpPr txBox="1"/>
          <p:nvPr/>
        </p:nvSpPr>
        <p:spPr>
          <a:xfrm>
            <a:off x="3537126" y="3719520"/>
            <a:ext cx="971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i="1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i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eft Brace 20">
            <a:extLst>
              <a:ext uri="{FF2B5EF4-FFF2-40B4-BE49-F238E27FC236}">
                <a16:creationId xmlns:a16="http://schemas.microsoft.com/office/drawing/2014/main" id="{1D85E3CD-4B85-804D-C03F-D30FE13DC66E}"/>
              </a:ext>
            </a:extLst>
          </p:cNvPr>
          <p:cNvSpPr/>
          <p:nvPr/>
        </p:nvSpPr>
        <p:spPr>
          <a:xfrm rot="16200000">
            <a:off x="3913363" y="3032938"/>
            <a:ext cx="115104" cy="1284720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E59E036-D3D4-5007-7EF5-1B846A851695}"/>
              </a:ext>
            </a:extLst>
          </p:cNvPr>
          <p:cNvSpPr txBox="1"/>
          <p:nvPr/>
        </p:nvSpPr>
        <p:spPr>
          <a:xfrm>
            <a:off x="1771526" y="3713359"/>
            <a:ext cx="818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400" i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AB7F4FB1-9E48-C6C7-2537-C297137987E5}"/>
              </a:ext>
            </a:extLst>
          </p:cNvPr>
          <p:cNvSpPr txBox="1"/>
          <p:nvPr/>
        </p:nvSpPr>
        <p:spPr>
          <a:xfrm>
            <a:off x="1800437" y="4589889"/>
            <a:ext cx="87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i="1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i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11008-3252-8978-2247-A073AD189A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7614" y="2100446"/>
            <a:ext cx="941428" cy="258705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FBF93B-6095-BDD3-C377-4344E31F0E4D}"/>
              </a:ext>
            </a:extLst>
          </p:cNvPr>
          <p:cNvSpPr txBox="1"/>
          <p:nvPr/>
        </p:nvSpPr>
        <p:spPr>
          <a:xfrm>
            <a:off x="1462950" y="2076543"/>
            <a:ext cx="597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endParaRPr lang="en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771C88-52E6-B935-5488-4023089F2A6B}"/>
              </a:ext>
            </a:extLst>
          </p:cNvPr>
          <p:cNvSpPr txBox="1"/>
          <p:nvPr/>
        </p:nvSpPr>
        <p:spPr>
          <a:xfrm>
            <a:off x="8693834" y="4847246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alibri"/>
                <a:cs typeface="Calibri"/>
              </a:rPr>
              <a:t>5/16</a:t>
            </a:r>
            <a:endParaRPr lang="en-CH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BE83204-E06E-D725-E08E-E4CB59127BB7}"/>
              </a:ext>
            </a:extLst>
          </p:cNvPr>
          <p:cNvSpPr/>
          <p:nvPr/>
        </p:nvSpPr>
        <p:spPr>
          <a:xfrm>
            <a:off x="5048241" y="4449368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D206EEC1-9042-8E5C-1A5D-0414DF0DB844}"/>
              </a:ext>
            </a:extLst>
          </p:cNvPr>
          <p:cNvSpPr txBox="1"/>
          <p:nvPr/>
        </p:nvSpPr>
        <p:spPr>
          <a:xfrm>
            <a:off x="6493494" y="4372282"/>
            <a:ext cx="43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l-GR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30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ADA24E-7CB9-0848-7160-09AA7722DB8F}"/>
              </a:ext>
            </a:extLst>
          </p:cNvPr>
          <p:cNvSpPr txBox="1"/>
          <p:nvPr/>
        </p:nvSpPr>
        <p:spPr>
          <a:xfrm>
            <a:off x="5473584" y="4369947"/>
            <a:ext cx="11473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>
                <a:solidFill>
                  <a:schemeClr val="accent1"/>
                </a:solidFill>
                <a:latin typeface="Calibri"/>
                <a:cs typeface="Calibri"/>
              </a:rPr>
              <a:t>can solve for</a:t>
            </a:r>
            <a:endParaRPr lang="en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650003ED-9DA0-22C1-6C27-FB208D79910B}"/>
              </a:ext>
            </a:extLst>
          </p:cNvPr>
          <p:cNvSpPr txBox="1"/>
          <p:nvPr/>
        </p:nvSpPr>
        <p:spPr>
          <a:xfrm>
            <a:off x="854614" y="2750426"/>
            <a:ext cx="134947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leading</a:t>
            </a:r>
            <a:r>
              <a:rPr lang="en">
                <a:solidFill>
                  <a:schemeClr val="bg1"/>
                </a:solidFill>
                <a:latin typeface="Calibri"/>
                <a:cs typeface="Calibri"/>
              </a:rPr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90353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48CAE8B1-9AD6-987F-AA50-56EAF09AB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B8B93A0-9E12-8EB8-C679-B3D4A1BE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125" y="4055123"/>
            <a:ext cx="1710130" cy="4235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E6D43E-575C-AD30-5CD3-A675DDCC9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25" y="3171295"/>
            <a:ext cx="3179688" cy="4269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A09410-9DF2-067A-9777-FF26F67636B2}"/>
              </a:ext>
            </a:extLst>
          </p:cNvPr>
          <p:cNvSpPr txBox="1"/>
          <p:nvPr/>
        </p:nvSpPr>
        <p:spPr>
          <a:xfrm>
            <a:off x="8693834" y="4847246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alibri"/>
                <a:cs typeface="Calibri"/>
              </a:rPr>
              <a:t>5/16</a:t>
            </a:r>
            <a:endParaRPr lang="en-CH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7310B713-D9EE-E967-2331-F352B3552282}"/>
              </a:ext>
            </a:extLst>
          </p:cNvPr>
          <p:cNvSpPr txBox="1"/>
          <p:nvPr/>
        </p:nvSpPr>
        <p:spPr>
          <a:xfrm>
            <a:off x="854614" y="2750426"/>
            <a:ext cx="134947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leading</a:t>
            </a:r>
            <a:r>
              <a:rPr lang="en">
                <a:solidFill>
                  <a:schemeClr val="bg1"/>
                </a:solidFill>
                <a:latin typeface="Calibri"/>
                <a:cs typeface="Calibri"/>
              </a:rPr>
              <a:t> order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A82E59-AD7E-1095-8B22-D4EE769B6535}"/>
              </a:ext>
            </a:extLst>
          </p:cNvPr>
          <p:cNvSpPr txBox="1"/>
          <p:nvPr/>
        </p:nvSpPr>
        <p:spPr>
          <a:xfrm>
            <a:off x="1013788" y="3170882"/>
            <a:ext cx="3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i="1" baseline="-2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" sz="1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44234F-BB30-15FD-08D4-CE0844CA8502}"/>
              </a:ext>
            </a:extLst>
          </p:cNvPr>
          <p:cNvSpPr txBox="1"/>
          <p:nvPr/>
        </p:nvSpPr>
        <p:spPr>
          <a:xfrm>
            <a:off x="995652" y="4082525"/>
            <a:ext cx="3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i="1" baseline="-2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" sz="1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eft Brace 20">
            <a:extLst>
              <a:ext uri="{FF2B5EF4-FFF2-40B4-BE49-F238E27FC236}">
                <a16:creationId xmlns:a16="http://schemas.microsoft.com/office/drawing/2014/main" id="{4CA05C67-F9A4-2A5F-1D24-60EBD993440B}"/>
              </a:ext>
            </a:extLst>
          </p:cNvPr>
          <p:cNvSpPr/>
          <p:nvPr/>
        </p:nvSpPr>
        <p:spPr>
          <a:xfrm rot="5400000">
            <a:off x="3925026" y="2418672"/>
            <a:ext cx="115104" cy="1284720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4" name="Picture 7" descr="Ein Bild, das Schrift, Text, Reihe, weiß enthält.&#10;&#10;Beschreibung automatisch generiert.">
            <a:extLst>
              <a:ext uri="{FF2B5EF4-FFF2-40B4-BE49-F238E27FC236}">
                <a16:creationId xmlns:a16="http://schemas.microsoft.com/office/drawing/2014/main" id="{4D8CB4A4-D985-B82F-96FB-DC15C3A3B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300" y="2472387"/>
            <a:ext cx="2048030" cy="4394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6" name="TextBox 17">
            <a:extLst>
              <a:ext uri="{FF2B5EF4-FFF2-40B4-BE49-F238E27FC236}">
                <a16:creationId xmlns:a16="http://schemas.microsoft.com/office/drawing/2014/main" id="{7AB5729F-8744-683D-784C-2DC13C0F63C2}"/>
              </a:ext>
            </a:extLst>
          </p:cNvPr>
          <p:cNvSpPr txBox="1"/>
          <p:nvPr/>
        </p:nvSpPr>
        <p:spPr>
          <a:xfrm>
            <a:off x="3054015" y="2227718"/>
            <a:ext cx="1861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 Energy-Momentum</a:t>
            </a:r>
            <a:endParaRPr lang="en-CA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Arrow: Right 18">
            <a:extLst>
              <a:ext uri="{FF2B5EF4-FFF2-40B4-BE49-F238E27FC236}">
                <a16:creationId xmlns:a16="http://schemas.microsoft.com/office/drawing/2014/main" id="{C3337B2A-FCE4-F70E-AC0F-37607B3CC4BA}"/>
              </a:ext>
            </a:extLst>
          </p:cNvPr>
          <p:cNvSpPr/>
          <p:nvPr/>
        </p:nvSpPr>
        <p:spPr>
          <a:xfrm>
            <a:off x="4954922" y="3313169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Arrow: Right 18">
            <a:extLst>
              <a:ext uri="{FF2B5EF4-FFF2-40B4-BE49-F238E27FC236}">
                <a16:creationId xmlns:a16="http://schemas.microsoft.com/office/drawing/2014/main" id="{3646D745-6689-8CF8-3813-3B085B182C10}"/>
              </a:ext>
            </a:extLst>
          </p:cNvPr>
          <p:cNvSpPr/>
          <p:nvPr/>
        </p:nvSpPr>
        <p:spPr>
          <a:xfrm>
            <a:off x="4954921" y="4197819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3" name="Picture 5" descr="Ein Bild, das Schrift, Text, Reihe, Typografie enthält.&#10;&#10;Beschreibung automatisch generiert.">
            <a:extLst>
              <a:ext uri="{FF2B5EF4-FFF2-40B4-BE49-F238E27FC236}">
                <a16:creationId xmlns:a16="http://schemas.microsoft.com/office/drawing/2014/main" id="{1ABA2B4E-0928-BDD8-553C-642081D18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882" y="3112500"/>
            <a:ext cx="2270098" cy="49430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5" name="Picture 47" descr="Ein Bild, das Text, Schrift, Design, Screenshot enthält.&#10;&#10;Beschreibung automatisch generiert.">
            <a:extLst>
              <a:ext uri="{FF2B5EF4-FFF2-40B4-BE49-F238E27FC236}">
                <a16:creationId xmlns:a16="http://schemas.microsoft.com/office/drawing/2014/main" id="{ADAB447D-C5B6-1773-F2C5-C1B1C4AA2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0126" y="4111288"/>
            <a:ext cx="877069" cy="319079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3" name="Google Shape;391;p37">
            <a:extLst>
              <a:ext uri="{FF2B5EF4-FFF2-40B4-BE49-F238E27FC236}">
                <a16:creationId xmlns:a16="http://schemas.microsoft.com/office/drawing/2014/main" id="{B56F859E-BCE1-5919-40D6-A67E3E5A3735}"/>
              </a:ext>
            </a:extLst>
          </p:cNvPr>
          <p:cNvSpPr txBox="1">
            <a:spLocks/>
          </p:cNvSpPr>
          <p:nvPr/>
        </p:nvSpPr>
        <p:spPr>
          <a:xfrm>
            <a:off x="301309" y="29671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/>
              <a:t>Isaacson Approach – solve the leading order Equations</a:t>
            </a:r>
            <a:endParaRPr lang="en-US"/>
          </a:p>
          <a:p>
            <a:endParaRPr lang="en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309C789-8D10-6EA0-1BDD-29AE1FCA852A}"/>
              </a:ext>
            </a:extLst>
          </p:cNvPr>
          <p:cNvCxnSpPr/>
          <p:nvPr/>
        </p:nvCxnSpPr>
        <p:spPr>
          <a:xfrm flipV="1">
            <a:off x="2402453" y="1734524"/>
            <a:ext cx="4483318" cy="387742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>
            <a:extLst>
              <a:ext uri="{FF2B5EF4-FFF2-40B4-BE49-F238E27FC236}">
                <a16:creationId xmlns:a16="http://schemas.microsoft.com/office/drawing/2014/main" id="{4D21A2EC-0004-D1E3-9EE1-E5D873E6B2BA}"/>
              </a:ext>
            </a:extLst>
          </p:cNvPr>
          <p:cNvSpPr txBox="1"/>
          <p:nvPr/>
        </p:nvSpPr>
        <p:spPr>
          <a:xfrm>
            <a:off x="856512" y="1222485"/>
            <a:ext cx="820944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200">
                <a:solidFill>
                  <a:schemeClr val="bg1"/>
                </a:solidFill>
                <a:latin typeface="Calibri"/>
                <a:cs typeface="Calibri"/>
              </a:rPr>
              <a:t>Assume an isolated matter source of radiation              Solve equations </a:t>
            </a:r>
            <a:r>
              <a:rPr lang="en" sz="1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far away </a:t>
            </a:r>
            <a:r>
              <a:rPr lang="en" sz="1200">
                <a:solidFill>
                  <a:schemeClr val="bg1"/>
                </a:solidFill>
                <a:latin typeface="Calibri"/>
                <a:cs typeface="Calibri"/>
              </a:rPr>
              <a:t>in the "radiation zone"</a:t>
            </a:r>
            <a:endParaRPr lang="de-DE">
              <a:solidFill>
                <a:schemeClr val="bg1"/>
              </a:solidFill>
            </a:endParaRPr>
          </a:p>
        </p:txBody>
      </p:sp>
      <p:pic>
        <p:nvPicPr>
          <p:cNvPr id="10" name="Picture 28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A1761A5F-7DDE-5311-0122-B27F999CD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4712" y="1574676"/>
            <a:ext cx="985231" cy="2779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Grafik 11" descr="Ein Bild, das Kreis, Schwarzweiß, Grafiken, Spirale enthält.&#10;&#10;Beschreibung automatisch generiert.">
            <a:extLst>
              <a:ext uri="{FF2B5EF4-FFF2-40B4-BE49-F238E27FC236}">
                <a16:creationId xmlns:a16="http://schemas.microsoft.com/office/drawing/2014/main" id="{7F700FFA-02A8-19E1-9469-D0C68CB65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340000">
            <a:off x="2044557" y="1835581"/>
            <a:ext cx="631335" cy="619829"/>
          </a:xfrm>
          <a:prstGeom prst="rect">
            <a:avLst/>
          </a:prstGeom>
        </p:spPr>
      </p:pic>
      <p:pic>
        <p:nvPicPr>
          <p:cNvPr id="15" name="Grafik 14" descr="Ein Bild, das Symbol, Kreis, Grafiken, Logo enthält.&#10;&#10;Beschreibung automatisch generiert.">
            <a:extLst>
              <a:ext uri="{FF2B5EF4-FFF2-40B4-BE49-F238E27FC236}">
                <a16:creationId xmlns:a16="http://schemas.microsoft.com/office/drawing/2014/main" id="{9D6FCFD6-421F-EBCF-1B7E-6AD67D9552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8183" y="1522080"/>
            <a:ext cx="655884" cy="381928"/>
          </a:xfrm>
          <a:prstGeom prst="rect">
            <a:avLst/>
          </a:prstGeom>
        </p:spPr>
      </p:pic>
      <p:pic>
        <p:nvPicPr>
          <p:cNvPr id="20" name="Grafik 19" descr="Ein Bild, das Schrift, Grafiken, Symbol, Typografie enthält.&#10;&#10;Beschreibung automatisch generiert.">
            <a:extLst>
              <a:ext uri="{FF2B5EF4-FFF2-40B4-BE49-F238E27FC236}">
                <a16:creationId xmlns:a16="http://schemas.microsoft.com/office/drawing/2014/main" id="{4FC64261-EA63-77C5-3DD0-B3A1229B287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0684" t="1764" r="35" b="13097"/>
          <a:stretch/>
        </p:blipFill>
        <p:spPr>
          <a:xfrm>
            <a:off x="4770368" y="1629499"/>
            <a:ext cx="190068" cy="277547"/>
          </a:xfrm>
          <a:prstGeom prst="rect">
            <a:avLst/>
          </a:prstGeom>
        </p:spPr>
      </p:pic>
      <p:sp>
        <p:nvSpPr>
          <p:cNvPr id="24" name="TextBox 31">
            <a:extLst>
              <a:ext uri="{FF2B5EF4-FFF2-40B4-BE49-F238E27FC236}">
                <a16:creationId xmlns:a16="http://schemas.microsoft.com/office/drawing/2014/main" id="{3FA16781-BC6A-220F-748A-032E5473C2FF}"/>
              </a:ext>
            </a:extLst>
          </p:cNvPr>
          <p:cNvSpPr txBox="1"/>
          <p:nvPr/>
        </p:nvSpPr>
        <p:spPr>
          <a:xfrm>
            <a:off x="7604222" y="1927670"/>
            <a:ext cx="144502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000">
                <a:solidFill>
                  <a:schemeClr val="bg1"/>
                </a:solidFill>
                <a:latin typeface="Calibri"/>
                <a:cs typeface="Calibri"/>
              </a:rPr>
              <a:t>Perturbations at O(1/r)</a:t>
            </a:r>
          </a:p>
        </p:txBody>
      </p:sp>
      <p:pic>
        <p:nvPicPr>
          <p:cNvPr id="5" name="Picture 15" descr="A black and white text&#10;&#10;Description automatically generated">
            <a:extLst>
              <a:ext uri="{FF2B5EF4-FFF2-40B4-BE49-F238E27FC236}">
                <a16:creationId xmlns:a16="http://schemas.microsoft.com/office/drawing/2014/main" id="{182FA1AB-1AA2-8F7D-8CCC-1FBEF4591C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5411" y="4271150"/>
            <a:ext cx="1685698" cy="429312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sp>
        <p:nvSpPr>
          <p:cNvPr id="9" name="TextBox 31">
            <a:extLst>
              <a:ext uri="{FF2B5EF4-FFF2-40B4-BE49-F238E27FC236}">
                <a16:creationId xmlns:a16="http://schemas.microsoft.com/office/drawing/2014/main" id="{7BEFA664-F0C6-6527-4743-0EA47B922A40}"/>
              </a:ext>
            </a:extLst>
          </p:cNvPr>
          <p:cNvSpPr txBox="1"/>
          <p:nvPr/>
        </p:nvSpPr>
        <p:spPr>
          <a:xfrm>
            <a:off x="6825269" y="3855969"/>
            <a:ext cx="231805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sz="1000">
                <a:solidFill>
                  <a:schemeClr val="bg1"/>
                </a:solidFill>
                <a:latin typeface="Calibri"/>
                <a:cs typeface="Calibri"/>
              </a:rPr>
              <a:t>In GR, two degrees of freedom:</a:t>
            </a:r>
            <a:endParaRPr lang="en-US" sz="1000">
              <a:solidFill>
                <a:schemeClr val="bg1"/>
              </a:solidFill>
            </a:endParaRPr>
          </a:p>
          <a:p>
            <a:r>
              <a:rPr lang="en" sz="1000">
                <a:solidFill>
                  <a:schemeClr val="bg1"/>
                </a:solidFill>
                <a:latin typeface="Calibri"/>
                <a:cs typeface="Calibri"/>
              </a:rPr>
              <a:t>two polarizations</a:t>
            </a:r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85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16A3A5-208E-D5A5-A343-AD02D48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732" y="2150565"/>
            <a:ext cx="1332595" cy="23602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4966163E-9B40-473E-94A9-F6C070281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Example </a:t>
            </a:r>
            <a:r>
              <a:rPr lang="en">
                <a:solidFill>
                  <a:schemeClr val="bg1"/>
                </a:solidFill>
              </a:rPr>
              <a:t>–</a:t>
            </a:r>
            <a:r>
              <a:rPr lang="en"/>
              <a:t> Scalar-Vector-Tensor Theories</a:t>
            </a: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91644-A7B6-45D3-84D0-724E98A6E776}"/>
              </a:ext>
            </a:extLst>
          </p:cNvPr>
          <p:cNvSpPr txBox="1"/>
          <p:nvPr/>
        </p:nvSpPr>
        <p:spPr>
          <a:xfrm>
            <a:off x="2232157" y="930291"/>
            <a:ext cx="4679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general massless theory with second-order equations of motion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49018E5-904E-1212-011E-C38A2A841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526" y="1322810"/>
            <a:ext cx="3266945" cy="5113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E05AD8-C3C0-AE6E-A0AD-47893574A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559" y="2150565"/>
            <a:ext cx="5044912" cy="1847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108E614-7319-6BCC-2299-3F68730CDF7B}"/>
              </a:ext>
            </a:extLst>
          </p:cNvPr>
          <p:cNvSpPr txBox="1"/>
          <p:nvPr/>
        </p:nvSpPr>
        <p:spPr>
          <a:xfrm>
            <a:off x="6743333" y="1207290"/>
            <a:ext cx="27312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metric </a:t>
            </a:r>
            <a:r>
              <a:rPr lang="en-US" sz="100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  <a:p>
            <a:pPr>
              <a:buClr>
                <a:schemeClr val="bg1"/>
              </a:buClr>
            </a:pPr>
            <a:endParaRPr lang="en-US" sz="5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non-minimal fields</a:t>
            </a:r>
            <a:r>
              <a:rPr lang="en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00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" sz="100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endParaRPr lang="en" sz="5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assless -</a:t>
            </a:r>
            <a:r>
              <a:rPr lang="en" sz="100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l-GR" sz="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" sz="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potential for simplicity</a:t>
            </a:r>
          </a:p>
          <a:p>
            <a:pPr>
              <a:buClr>
                <a:schemeClr val="bg1"/>
              </a:buClr>
            </a:pPr>
            <a:endParaRPr lang="en" sz="10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hteck 8">
            <a:extLst>
              <a:ext uri="{FF2B5EF4-FFF2-40B4-BE49-F238E27FC236}">
                <a16:creationId xmlns:a16="http://schemas.microsoft.com/office/drawing/2014/main" id="{A5A21A75-B8D0-B3D9-B680-07B187F18779}"/>
              </a:ext>
            </a:extLst>
          </p:cNvPr>
          <p:cNvSpPr/>
          <p:nvPr/>
        </p:nvSpPr>
        <p:spPr>
          <a:xfrm>
            <a:off x="5189507" y="1479799"/>
            <a:ext cx="330483" cy="180853"/>
          </a:xfrm>
          <a:prstGeom prst="rect">
            <a:avLst/>
          </a:prstGeom>
          <a:solidFill>
            <a:schemeClr val="accent3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8">
            <a:extLst>
              <a:ext uri="{FF2B5EF4-FFF2-40B4-BE49-F238E27FC236}">
                <a16:creationId xmlns:a16="http://schemas.microsoft.com/office/drawing/2014/main" id="{6F5EB128-C3CC-37EE-0A4D-988E090D999C}"/>
              </a:ext>
            </a:extLst>
          </p:cNvPr>
          <p:cNvSpPr/>
          <p:nvPr/>
        </p:nvSpPr>
        <p:spPr>
          <a:xfrm>
            <a:off x="5955997" y="1493163"/>
            <a:ext cx="101856" cy="167490"/>
          </a:xfrm>
          <a:prstGeom prst="rect">
            <a:avLst/>
          </a:prstGeom>
          <a:solidFill>
            <a:schemeClr val="accent3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8">
            <a:extLst>
              <a:ext uri="{FF2B5EF4-FFF2-40B4-BE49-F238E27FC236}">
                <a16:creationId xmlns:a16="http://schemas.microsoft.com/office/drawing/2014/main" id="{9111E327-71FE-EBCC-7F04-85731ED1298F}"/>
              </a:ext>
            </a:extLst>
          </p:cNvPr>
          <p:cNvSpPr/>
          <p:nvPr/>
        </p:nvSpPr>
        <p:spPr>
          <a:xfrm>
            <a:off x="1603185" y="2883032"/>
            <a:ext cx="647114" cy="211016"/>
          </a:xfrm>
          <a:prstGeom prst="rect">
            <a:avLst/>
          </a:prstGeom>
          <a:solidFill>
            <a:schemeClr val="accent3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8">
            <a:extLst>
              <a:ext uri="{FF2B5EF4-FFF2-40B4-BE49-F238E27FC236}">
                <a16:creationId xmlns:a16="http://schemas.microsoft.com/office/drawing/2014/main" id="{BC181D6A-511F-DA38-2F87-AD640654DB83}"/>
              </a:ext>
            </a:extLst>
          </p:cNvPr>
          <p:cNvSpPr/>
          <p:nvPr/>
        </p:nvSpPr>
        <p:spPr>
          <a:xfrm>
            <a:off x="1585043" y="2200379"/>
            <a:ext cx="1186292" cy="211016"/>
          </a:xfrm>
          <a:prstGeom prst="rect">
            <a:avLst/>
          </a:prstGeom>
          <a:solidFill>
            <a:schemeClr val="accent3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8">
            <a:extLst>
              <a:ext uri="{FF2B5EF4-FFF2-40B4-BE49-F238E27FC236}">
                <a16:creationId xmlns:a16="http://schemas.microsoft.com/office/drawing/2014/main" id="{AA0CD578-6E9B-B83C-0744-6929D17AE589}"/>
              </a:ext>
            </a:extLst>
          </p:cNvPr>
          <p:cNvSpPr/>
          <p:nvPr/>
        </p:nvSpPr>
        <p:spPr>
          <a:xfrm>
            <a:off x="1762512" y="2516810"/>
            <a:ext cx="647114" cy="211016"/>
          </a:xfrm>
          <a:prstGeom prst="rect">
            <a:avLst/>
          </a:prstGeom>
          <a:solidFill>
            <a:schemeClr val="accent3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8">
            <a:extLst>
              <a:ext uri="{FF2B5EF4-FFF2-40B4-BE49-F238E27FC236}">
                <a16:creationId xmlns:a16="http://schemas.microsoft.com/office/drawing/2014/main" id="{7BDE9A07-0C79-C190-4AD1-D1A193AAFB10}"/>
              </a:ext>
            </a:extLst>
          </p:cNvPr>
          <p:cNvSpPr/>
          <p:nvPr/>
        </p:nvSpPr>
        <p:spPr>
          <a:xfrm>
            <a:off x="2562369" y="2883031"/>
            <a:ext cx="322930" cy="200990"/>
          </a:xfrm>
          <a:prstGeom prst="rect">
            <a:avLst/>
          </a:prstGeom>
          <a:solidFill>
            <a:schemeClr val="accent3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9CDA9-750C-9D3C-7803-A51707F57869}"/>
              </a:ext>
            </a:extLst>
          </p:cNvPr>
          <p:cNvSpPr txBox="1"/>
          <p:nvPr/>
        </p:nvSpPr>
        <p:spPr>
          <a:xfrm>
            <a:off x="7052114" y="317100"/>
            <a:ext cx="196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[L. Heisenberg - arXiv:1801.01523]</a:t>
            </a:r>
          </a:p>
          <a:p>
            <a:r>
              <a:rPr lang="en-US" sz="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[L. Heisenberg - arXiv:1402.7026]</a:t>
            </a:r>
          </a:p>
          <a:p>
            <a:r>
              <a:rPr lang="en-US" sz="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[G. W. </a:t>
            </a:r>
            <a:r>
              <a:rPr lang="en-US" sz="60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Horndeski</a:t>
            </a:r>
            <a:r>
              <a:rPr lang="en-US" sz="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J. Math. Phys. 17 (1976) 1980–1987]</a:t>
            </a:r>
          </a:p>
          <a:p>
            <a:r>
              <a:rPr lang="en-US" sz="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[G. W. </a:t>
            </a:r>
            <a:r>
              <a:rPr lang="en-US" sz="60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Horndeski</a:t>
            </a:r>
            <a:r>
              <a:rPr lang="en-US" sz="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Int. J. </a:t>
            </a:r>
            <a:r>
              <a:rPr lang="en-US" sz="60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</a:t>
            </a:r>
            <a:r>
              <a:rPr lang="en-US" sz="6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Phys. 10 (1974) 363–384]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E57102-B0BD-B5FE-BF84-9866EB7BD845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6/7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722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4966163E-9B40-473E-94A9-F6C070281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Example </a:t>
            </a:r>
            <a:r>
              <a:rPr lang="en">
                <a:solidFill>
                  <a:schemeClr val="bg1"/>
                </a:solidFill>
              </a:rPr>
              <a:t>–</a:t>
            </a:r>
            <a:r>
              <a:rPr lang="en"/>
              <a:t> Scalar-Vector-Tensor Theories</a:t>
            </a: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91644-A7B6-45D3-84D0-724E98A6E776}"/>
              </a:ext>
            </a:extLst>
          </p:cNvPr>
          <p:cNvSpPr txBox="1"/>
          <p:nvPr/>
        </p:nvSpPr>
        <p:spPr>
          <a:xfrm>
            <a:off x="2232157" y="930291"/>
            <a:ext cx="4679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general massless theory with second-order equations of motion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49018E5-904E-1212-011E-C38A2A841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526" y="1322810"/>
            <a:ext cx="3266945" cy="5113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108E614-7319-6BCC-2299-3F68730CDF7B}"/>
              </a:ext>
            </a:extLst>
          </p:cNvPr>
          <p:cNvSpPr txBox="1"/>
          <p:nvPr/>
        </p:nvSpPr>
        <p:spPr>
          <a:xfrm>
            <a:off x="6743333" y="1207290"/>
            <a:ext cx="27312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metric g</a:t>
            </a:r>
          </a:p>
          <a:p>
            <a:pPr>
              <a:buClr>
                <a:schemeClr val="bg1"/>
              </a:buClr>
            </a:pPr>
            <a:endParaRPr lang="en-US" sz="5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non-minimal fields</a:t>
            </a:r>
            <a:r>
              <a:rPr lang="en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</a:t>
            </a:r>
          </a:p>
          <a:p>
            <a:pPr>
              <a:buClr>
                <a:schemeClr val="bg1"/>
              </a:buClr>
            </a:pPr>
            <a:endParaRPr lang="en" sz="5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assless - </a:t>
            </a:r>
            <a:r>
              <a:rPr lang="en" sz="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l-GR" sz="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" sz="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potential for simplicity</a:t>
            </a:r>
          </a:p>
          <a:p>
            <a:pPr>
              <a:buClr>
                <a:schemeClr val="bg1"/>
              </a:buClr>
            </a:pPr>
            <a:endParaRPr lang="en" sz="10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4FA63-15C2-B700-BE31-8FDCB6FD7A0C}"/>
              </a:ext>
            </a:extLst>
          </p:cNvPr>
          <p:cNvSpPr txBox="1"/>
          <p:nvPr/>
        </p:nvSpPr>
        <p:spPr>
          <a:xfrm>
            <a:off x="617393" y="2226053"/>
            <a:ext cx="34740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Dynamical</a:t>
            </a:r>
            <a:r>
              <a:rPr lang="de-CH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  <a:r>
              <a:rPr lang="de-CH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freedom</a:t>
            </a:r>
            <a:r>
              <a:rPr lang="de-CH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CH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2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Gravitational</a:t>
            </a:r>
            <a:r>
              <a:rPr lang="de-CH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polarizations</a:t>
            </a:r>
            <a:r>
              <a:rPr lang="de-CH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       </a:t>
            </a:r>
            <a:endParaRPr lang="de-CH" sz="1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2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1B56CA3-D4AA-AA16-3139-FCA4E7274DCA}"/>
                  </a:ext>
                </a:extLst>
              </p:cNvPr>
              <p:cNvSpPr txBox="1"/>
              <p:nvPr/>
            </p:nvSpPr>
            <p:spPr>
              <a:xfrm>
                <a:off x="5493588" y="2965541"/>
                <a:ext cx="28365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tensor + 1 breathing  (if  </a:t>
                </a:r>
                <a:r>
                  <a:rPr lang="el-GR" sz="12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σ</a:t>
                </a:r>
                <a:r>
                  <a:rPr lang="en-US" sz="12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H" sz="120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1200" b="0" i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0)</a:t>
                </a:r>
                <a:endParaRPr lang="en-CH" sz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CH" sz="12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1B56CA3-D4AA-AA16-3139-FCA4E7274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588" y="2965541"/>
                <a:ext cx="283650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28">
            <a:extLst>
              <a:ext uri="{FF2B5EF4-FFF2-40B4-BE49-F238E27FC236}">
                <a16:creationId xmlns:a16="http://schemas.microsoft.com/office/drawing/2014/main" id="{D098EB8A-B267-54FD-2644-4B7A66BB3142}"/>
              </a:ext>
            </a:extLst>
          </p:cNvPr>
          <p:cNvSpPr txBox="1"/>
          <p:nvPr/>
        </p:nvSpPr>
        <p:spPr>
          <a:xfrm>
            <a:off x="2874975" y="2226053"/>
            <a:ext cx="2836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  +   2   +   1   =   5  massless </a:t>
            </a:r>
            <a:r>
              <a:rPr lang="en-US" sz="12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dofs</a:t>
            </a:r>
            <a:endParaRPr lang="en-CH" sz="1200">
              <a:solidFill>
                <a:schemeClr val="bg1"/>
              </a:solidFill>
            </a:endParaRP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40B76208-3D31-2D95-2AC7-495D711CF093}"/>
              </a:ext>
            </a:extLst>
          </p:cNvPr>
          <p:cNvSpPr txBox="1"/>
          <p:nvPr/>
        </p:nvSpPr>
        <p:spPr>
          <a:xfrm>
            <a:off x="2874975" y="2475265"/>
            <a:ext cx="23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CH" sz="12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14ACE385-FC47-0225-4C49-3596B57E839E}"/>
              </a:ext>
            </a:extLst>
          </p:cNvPr>
          <p:cNvSpPr txBox="1"/>
          <p:nvPr/>
        </p:nvSpPr>
        <p:spPr>
          <a:xfrm>
            <a:off x="3238204" y="2469635"/>
            <a:ext cx="238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CH" sz="12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4735CC16-EAAE-5992-868B-91B580CF0698}"/>
              </a:ext>
            </a:extLst>
          </p:cNvPr>
          <p:cNvSpPr txBox="1"/>
          <p:nvPr/>
        </p:nvSpPr>
        <p:spPr>
          <a:xfrm>
            <a:off x="3601433" y="2469635"/>
            <a:ext cx="238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endParaRPr lang="en-CH" sz="12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1E6F20-DA0A-FEE6-BD33-D26AB64ED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526" y="2947825"/>
            <a:ext cx="2377511" cy="317001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sp>
        <p:nvSpPr>
          <p:cNvPr id="16" name="TextBox 28">
            <a:extLst>
              <a:ext uri="{FF2B5EF4-FFF2-40B4-BE49-F238E27FC236}">
                <a16:creationId xmlns:a16="http://schemas.microsoft.com/office/drawing/2014/main" id="{62CCD3BB-4217-D688-BD8F-7BC590F40F17}"/>
              </a:ext>
            </a:extLst>
          </p:cNvPr>
          <p:cNvSpPr txBox="1"/>
          <p:nvPr/>
        </p:nvSpPr>
        <p:spPr>
          <a:xfrm>
            <a:off x="3650413" y="3678945"/>
            <a:ext cx="528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CH" sz="12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08495F-14D8-6928-F1DF-103F996A0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526" y="3596482"/>
            <a:ext cx="657790" cy="4265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783EB8-2739-7431-C03A-85C777876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94" y="3644777"/>
            <a:ext cx="1040089" cy="3046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78ED86-D632-CDF5-47FB-A3D35167E50F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6/7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02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20022A-0A09-C3E3-51A9-29D2F2D4F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5" r="646"/>
          <a:stretch/>
        </p:blipFill>
        <p:spPr>
          <a:xfrm>
            <a:off x="1249734" y="2253049"/>
            <a:ext cx="6637604" cy="69048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4966163E-9B40-473E-94A9-F6C070281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Tensor Memory in </a:t>
            </a:r>
            <a:r>
              <a:rPr lang="en" dirty="0">
                <a:solidFill>
                  <a:schemeClr val="accent1"/>
                </a:solidFill>
              </a:rPr>
              <a:t>SVT Theories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8CB07-0D4A-C337-6D74-DC8A0574705E}"/>
              </a:ext>
            </a:extLst>
          </p:cNvPr>
          <p:cNvSpPr txBox="1"/>
          <p:nvPr/>
        </p:nvSpPr>
        <p:spPr>
          <a:xfrm>
            <a:off x="2232157" y="930291"/>
            <a:ext cx="4679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general massless theory with second-order equations of 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2C1B8-1F91-4402-8AA7-DE9189A4E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526" y="1322810"/>
            <a:ext cx="3266945" cy="5113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3F137E9D-A7AD-D7DA-DA62-C379DD03E74C}"/>
              </a:ext>
            </a:extLst>
          </p:cNvPr>
          <p:cNvSpPr txBox="1"/>
          <p:nvPr/>
        </p:nvSpPr>
        <p:spPr>
          <a:xfrm>
            <a:off x="1173781" y="1942729"/>
            <a:ext cx="2298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 Null Memory in SVT </a:t>
            </a:r>
            <a:r>
              <a:rPr lang="de-CH" sz="11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Theories</a:t>
            </a:r>
            <a:endParaRPr lang="en-CA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598A0E97-EA4F-1A2C-C47F-8EE942C819FA}"/>
              </a:ext>
            </a:extLst>
          </p:cNvPr>
          <p:cNvSpPr txBox="1"/>
          <p:nvPr/>
        </p:nvSpPr>
        <p:spPr>
          <a:xfrm>
            <a:off x="6743333" y="1207290"/>
            <a:ext cx="273125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000">
                <a:solidFill>
                  <a:schemeClr val="bg1"/>
                </a:solidFill>
                <a:latin typeface="Calibri"/>
                <a:cs typeface="Calibri"/>
              </a:rPr>
              <a:t>physical metric g</a:t>
            </a:r>
          </a:p>
          <a:p>
            <a:pPr>
              <a:buClr>
                <a:schemeClr val="bg1"/>
              </a:buClr>
            </a:pPr>
            <a:endParaRPr lang="en-US" sz="5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1000">
                <a:solidFill>
                  <a:schemeClr val="bg1"/>
                </a:solidFill>
                <a:latin typeface="Calibri"/>
                <a:cs typeface="Calibri"/>
              </a:rPr>
              <a:t>+ gravitational fields</a:t>
            </a:r>
            <a:r>
              <a:rPr lang="en" sz="1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l-GR" sz="1000">
                <a:solidFill>
                  <a:schemeClr val="bg1"/>
                </a:solidFill>
                <a:latin typeface="Calibri"/>
                <a:cs typeface="Calibri"/>
              </a:rPr>
              <a:t>φ</a:t>
            </a:r>
            <a:r>
              <a:rPr lang="en" sz="1000">
                <a:solidFill>
                  <a:schemeClr val="bg1"/>
                </a:solidFill>
                <a:latin typeface="Calibri"/>
                <a:cs typeface="Calibri"/>
              </a:rPr>
              <a:t> and A</a:t>
            </a:r>
          </a:p>
          <a:p>
            <a:pPr>
              <a:buClr>
                <a:schemeClr val="bg1"/>
              </a:buClr>
            </a:pPr>
            <a:endParaRPr lang="en" sz="5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5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dynamical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000" err="1">
                <a:solidFill>
                  <a:schemeClr val="bg1"/>
                </a:solidFill>
                <a:latin typeface="Calibri"/>
                <a:cs typeface="Calibri"/>
              </a:rPr>
              <a:t>dofs</a:t>
            </a:r>
            <a:r>
              <a:rPr lang="de-CH" sz="1000">
                <a:solidFill>
                  <a:schemeClr val="bg1"/>
                </a:solidFill>
                <a:latin typeface="Calibri"/>
                <a:cs typeface="Calibri"/>
              </a:rPr>
              <a:t>: </a:t>
            </a:r>
            <a:r>
              <a:rPr lang="de-CH" sz="1000" i="1">
                <a:solidFill>
                  <a:schemeClr val="accent1"/>
                </a:solidFill>
                <a:latin typeface="Times New Roman"/>
                <a:cs typeface="Times New Roman"/>
              </a:rPr>
              <a:t>h</a:t>
            </a:r>
            <a:r>
              <a:rPr lang="de-CH" sz="1000" i="1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de-CH" sz="1000" i="1">
                <a:solidFill>
                  <a:schemeClr val="accent1"/>
                </a:solidFill>
                <a:latin typeface="Times New Roman"/>
                <a:cs typeface="Times New Roman"/>
              </a:rPr>
              <a:t>a</a:t>
            </a:r>
            <a:r>
              <a:rPr lang="de-CH" sz="1000" i="1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l-GR" sz="1000" i="1">
                <a:solidFill>
                  <a:schemeClr val="accent1"/>
                </a:solidFill>
                <a:latin typeface="Times New Roman"/>
                <a:cs typeface="Times New Roman"/>
              </a:rPr>
              <a:t>φ</a:t>
            </a:r>
            <a:endParaRPr lang="en-CH" sz="1000" i="1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sp>
        <p:nvSpPr>
          <p:cNvPr id="6" name="Left Brace 20">
            <a:extLst>
              <a:ext uri="{FF2B5EF4-FFF2-40B4-BE49-F238E27FC236}">
                <a16:creationId xmlns:a16="http://schemas.microsoft.com/office/drawing/2014/main" id="{C433609B-A9C6-6D0A-89CC-710B4268C15D}"/>
              </a:ext>
            </a:extLst>
          </p:cNvPr>
          <p:cNvSpPr/>
          <p:nvPr/>
        </p:nvSpPr>
        <p:spPr>
          <a:xfrm rot="16200000">
            <a:off x="5496395" y="863488"/>
            <a:ext cx="193949" cy="4420617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8" name="Grafik 7" descr="Ein Bild, das Schrift, Text, Handschrift, Design enthält.&#10;&#10;Beschreibung automatisch generiert.">
            <a:extLst>
              <a:ext uri="{FF2B5EF4-FFF2-40B4-BE49-F238E27FC236}">
                <a16:creationId xmlns:a16="http://schemas.microsoft.com/office/drawing/2014/main" id="{AA6C8BCD-89B3-6566-5A43-C36407553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098" y="3217766"/>
            <a:ext cx="650218" cy="29479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Arrow: Right 5">
            <a:extLst>
              <a:ext uri="{FF2B5EF4-FFF2-40B4-BE49-F238E27FC236}">
                <a16:creationId xmlns:a16="http://schemas.microsoft.com/office/drawing/2014/main" id="{47C466FA-F484-84F2-BDD9-6EE18AE1C592}"/>
              </a:ext>
            </a:extLst>
          </p:cNvPr>
          <p:cNvSpPr/>
          <p:nvPr/>
        </p:nvSpPr>
        <p:spPr>
          <a:xfrm>
            <a:off x="3064614" y="3883725"/>
            <a:ext cx="176646" cy="148937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CA">
              <a:solidFill>
                <a:schemeClr val="accent3"/>
              </a:solidFill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64BA491-2562-C6D1-866F-3D4F3E8D3908}"/>
              </a:ext>
            </a:extLst>
          </p:cNvPr>
          <p:cNvSpPr txBox="1"/>
          <p:nvPr/>
        </p:nvSpPr>
        <p:spPr>
          <a:xfrm>
            <a:off x="3342851" y="3804306"/>
            <a:ext cx="2458289" cy="307777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bg1"/>
              </a:buClr>
            </a:pPr>
            <a:r>
              <a:rPr lang="en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dynamical dof contributes</a:t>
            </a:r>
            <a:endParaRPr lang="en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58DDF6-EC64-1C17-A39C-4430E91BF975}"/>
              </a:ext>
            </a:extLst>
          </p:cNvPr>
          <p:cNvSpPr txBox="1"/>
          <p:nvPr/>
        </p:nvSpPr>
        <p:spPr>
          <a:xfrm>
            <a:off x="3207385" y="4318789"/>
            <a:ext cx="2731258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1000">
                <a:solidFill>
                  <a:schemeClr val="bg1"/>
                </a:solidFill>
                <a:latin typeface="Calibri"/>
                <a:cs typeface="Calibri"/>
              </a:rPr>
              <a:t>not only the polarizations of gravitational waves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52F148C-E975-0A11-9351-BE630C282E51}"/>
              </a:ext>
            </a:extLst>
          </p:cNvPr>
          <p:cNvSpPr txBox="1"/>
          <p:nvPr/>
        </p:nvSpPr>
        <p:spPr>
          <a:xfrm>
            <a:off x="2841554" y="716175"/>
            <a:ext cx="3460561" cy="215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80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[</a:t>
            </a:r>
            <a:r>
              <a:rPr lang="de-DE" sz="80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L. Heisenberg, N. </a:t>
            </a:r>
            <a:r>
              <a:rPr lang="de-DE" sz="80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Yunes</a:t>
            </a:r>
            <a:r>
              <a:rPr lang="de-DE" sz="80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800" b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80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- </a:t>
            </a:r>
            <a:r>
              <a:rPr lang="de-CH" sz="80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arXiv:2303.02021</a:t>
            </a:r>
            <a:r>
              <a:rPr lang="en-US" sz="80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]</a:t>
            </a:r>
            <a:endParaRPr lang="de-DE" sz="80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DEA54C-264C-EEAA-47DE-163013C5DA3E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7/7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2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06641D4F-E25F-05B8-4F99-D374C06DC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dots in a black background&#10;&#10;AI-generated content may be incorrect.">
            <a:extLst>
              <a:ext uri="{FF2B5EF4-FFF2-40B4-BE49-F238E27FC236}">
                <a16:creationId xmlns:a16="http://schemas.microsoft.com/office/drawing/2014/main" id="{3DE4A967-64BD-5A1C-EAF7-0CF2EE5AD5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60" r="24195"/>
          <a:stretch>
            <a:fillRect/>
          </a:stretch>
        </p:blipFill>
        <p:spPr>
          <a:xfrm>
            <a:off x="3189577" y="1825148"/>
            <a:ext cx="2759968" cy="3006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99A4E684-7CA1-3D86-DF00-664F88366D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Gravitational Radiation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B6A148-018B-5152-4EA3-75AB3E49A9A0}"/>
              </a:ext>
            </a:extLst>
          </p:cNvPr>
          <p:cNvSpPr txBox="1"/>
          <p:nvPr/>
        </p:nvSpPr>
        <p:spPr>
          <a:xfrm>
            <a:off x="8764293" y="4886390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1/5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Gerade Verbindung mit Pfeil 7">
            <a:extLst>
              <a:ext uri="{FF2B5EF4-FFF2-40B4-BE49-F238E27FC236}">
                <a16:creationId xmlns:a16="http://schemas.microsoft.com/office/drawing/2014/main" id="{1F61FA5A-E326-D9BA-6D21-02BE63CEC01C}"/>
              </a:ext>
            </a:extLst>
          </p:cNvPr>
          <p:cNvCxnSpPr/>
          <p:nvPr/>
        </p:nvCxnSpPr>
        <p:spPr>
          <a:xfrm flipV="1">
            <a:off x="2123369" y="947611"/>
            <a:ext cx="4483318" cy="387742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" descr="Ein Bild, das Kreis, Schwarzweiß, Grafiken, Spirale enthält.&#10;&#10;Beschreibung automatisch generiert.">
            <a:extLst>
              <a:ext uri="{FF2B5EF4-FFF2-40B4-BE49-F238E27FC236}">
                <a16:creationId xmlns:a16="http://schemas.microsoft.com/office/drawing/2014/main" id="{99434B4E-1865-7143-2B77-567653BD6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340000">
            <a:off x="1765473" y="1048668"/>
            <a:ext cx="631335" cy="619829"/>
          </a:xfrm>
          <a:prstGeom prst="rect">
            <a:avLst/>
          </a:prstGeom>
        </p:spPr>
      </p:pic>
      <p:pic>
        <p:nvPicPr>
          <p:cNvPr id="23" name="Grafik 5" descr="Ein Bild, das Symbol, Kreis, Grafiken, Logo enthält.&#10;&#10;Beschreibung automatisch generiert.">
            <a:extLst>
              <a:ext uri="{FF2B5EF4-FFF2-40B4-BE49-F238E27FC236}">
                <a16:creationId xmlns:a16="http://schemas.microsoft.com/office/drawing/2014/main" id="{6A1D9506-72A9-6A5F-3A1E-87C7F79E5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099" y="735167"/>
            <a:ext cx="655884" cy="381928"/>
          </a:xfrm>
          <a:prstGeom prst="rect">
            <a:avLst/>
          </a:prstGeom>
        </p:spPr>
      </p:pic>
      <p:pic>
        <p:nvPicPr>
          <p:cNvPr id="25" name="Grafik 9" descr="Ein Bild, das Schrift, Grafiken, Symbol, Typografie enthält.&#10;&#10;Beschreibung automatisch generiert.">
            <a:extLst>
              <a:ext uri="{FF2B5EF4-FFF2-40B4-BE49-F238E27FC236}">
                <a16:creationId xmlns:a16="http://schemas.microsoft.com/office/drawing/2014/main" id="{D6735414-900D-B0E0-7F61-E74BFBFC6C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0684" t="1764" r="35" b="13097"/>
          <a:stretch/>
        </p:blipFill>
        <p:spPr>
          <a:xfrm>
            <a:off x="4491284" y="842587"/>
            <a:ext cx="190068" cy="277547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0544369A-3036-0AAD-EAF7-DB46A9B1C3BB}"/>
              </a:ext>
            </a:extLst>
          </p:cNvPr>
          <p:cNvSpPr txBox="1"/>
          <p:nvPr/>
        </p:nvSpPr>
        <p:spPr>
          <a:xfrm>
            <a:off x="6268254" y="1234702"/>
            <a:ext cx="144502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000">
                <a:solidFill>
                  <a:schemeClr val="bg1"/>
                </a:solidFill>
                <a:latin typeface="Calibri"/>
                <a:cs typeface="Calibri"/>
              </a:rPr>
              <a:t>Perturbations at O(1/r)</a:t>
            </a: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C5AC4A56-6299-391E-B999-2398F335004E}"/>
              </a:ext>
            </a:extLst>
          </p:cNvPr>
          <p:cNvSpPr txBox="1"/>
          <p:nvPr/>
        </p:nvSpPr>
        <p:spPr>
          <a:xfrm>
            <a:off x="1604126" y="417126"/>
            <a:ext cx="60574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sz="1200" dirty="0">
                <a:solidFill>
                  <a:schemeClr val="bg1"/>
                </a:solidFill>
                <a:latin typeface="Calibri"/>
                <a:cs typeface="Calibri"/>
              </a:rPr>
              <a:t>isolated source                 		       radiation zone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309B5459-B15C-6D1C-576C-F6F922CA434F}"/>
              </a:ext>
            </a:extLst>
          </p:cNvPr>
          <p:cNvSpPr txBox="1"/>
          <p:nvPr/>
        </p:nvSpPr>
        <p:spPr>
          <a:xfrm>
            <a:off x="4972264" y="4846783"/>
            <a:ext cx="1080745" cy="20005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[Credit: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PBS Space Time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2" name="Picture 8" descr="Diagram, radar chart&#10;&#10;Description automatically generated">
            <a:extLst>
              <a:ext uri="{FF2B5EF4-FFF2-40B4-BE49-F238E27FC236}">
                <a16:creationId xmlns:a16="http://schemas.microsoft.com/office/drawing/2014/main" id="{F1A935A7-DD81-C824-9110-97B72B337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37" y="1819272"/>
            <a:ext cx="2963977" cy="30087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8" name="Straight Arrow Connector 9">
            <a:extLst>
              <a:ext uri="{FF2B5EF4-FFF2-40B4-BE49-F238E27FC236}">
                <a16:creationId xmlns:a16="http://schemas.microsoft.com/office/drawing/2014/main" id="{B07DBEC1-D5E7-9669-FD7E-BB6506972387}"/>
              </a:ext>
            </a:extLst>
          </p:cNvPr>
          <p:cNvCxnSpPr>
            <a:cxnSpLocks/>
          </p:cNvCxnSpPr>
          <p:nvPr/>
        </p:nvCxnSpPr>
        <p:spPr>
          <a:xfrm>
            <a:off x="1812622" y="3357163"/>
            <a:ext cx="9203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0">
            <a:extLst>
              <a:ext uri="{FF2B5EF4-FFF2-40B4-BE49-F238E27FC236}">
                <a16:creationId xmlns:a16="http://schemas.microsoft.com/office/drawing/2014/main" id="{8CE27683-011D-E169-C5B6-8CD4E9E93E97}"/>
              </a:ext>
            </a:extLst>
          </p:cNvPr>
          <p:cNvCxnSpPr>
            <a:cxnSpLocks/>
          </p:cNvCxnSpPr>
          <p:nvPr/>
        </p:nvCxnSpPr>
        <p:spPr>
          <a:xfrm flipH="1" flipV="1">
            <a:off x="2381740" y="2721369"/>
            <a:ext cx="427435" cy="44529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 descr="A blue letter u on a white background&#10;&#10;AI-generated content may be incorrect.">
            <a:extLst>
              <a:ext uri="{FF2B5EF4-FFF2-40B4-BE49-F238E27FC236}">
                <a16:creationId xmlns:a16="http://schemas.microsoft.com/office/drawing/2014/main" id="{779E1E1E-FF15-51C6-60E9-A493EC280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110" y="2831911"/>
            <a:ext cx="118865" cy="99242"/>
          </a:xfrm>
          <a:prstGeom prst="rect">
            <a:avLst/>
          </a:prstGeom>
        </p:spPr>
      </p:pic>
      <p:pic>
        <p:nvPicPr>
          <p:cNvPr id="11" name="Picture 14" descr="A blue lines on a white background&#10;&#10;AI-generated content may be incorrect.">
            <a:extLst>
              <a:ext uri="{FF2B5EF4-FFF2-40B4-BE49-F238E27FC236}">
                <a16:creationId xmlns:a16="http://schemas.microsoft.com/office/drawing/2014/main" id="{29334D95-4822-7B15-2F8A-E80214E5E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826" y="3255665"/>
            <a:ext cx="509646" cy="131075"/>
          </a:xfrm>
          <a:prstGeom prst="rect">
            <a:avLst/>
          </a:prstGeom>
        </p:spPr>
      </p:pic>
      <p:pic>
        <p:nvPicPr>
          <p:cNvPr id="12" name="Picture 27" descr="A black letter r&#10;&#10;AI-generated content may be incorrect.">
            <a:extLst>
              <a:ext uri="{FF2B5EF4-FFF2-40B4-BE49-F238E27FC236}">
                <a16:creationId xmlns:a16="http://schemas.microsoft.com/office/drawing/2014/main" id="{624CD40A-9265-480B-4041-12C1D4955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2697" y="3408755"/>
            <a:ext cx="118189" cy="119613"/>
          </a:xfrm>
          <a:prstGeom prst="rect">
            <a:avLst/>
          </a:prstGeom>
        </p:spPr>
      </p:pic>
      <p:sp>
        <p:nvSpPr>
          <p:cNvPr id="13" name="Textfeld 3">
            <a:extLst>
              <a:ext uri="{FF2B5EF4-FFF2-40B4-BE49-F238E27FC236}">
                <a16:creationId xmlns:a16="http://schemas.microsoft.com/office/drawing/2014/main" id="{6F8C956A-4144-6F53-823B-06546FE316AF}"/>
              </a:ext>
            </a:extLst>
          </p:cNvPr>
          <p:cNvSpPr txBox="1"/>
          <p:nvPr/>
        </p:nvSpPr>
        <p:spPr>
          <a:xfrm>
            <a:off x="1395781" y="4822534"/>
            <a:ext cx="1830209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[F. D'Ambrosio, JZ, et al. - arXiv:2201.11634]</a:t>
            </a:r>
          </a:p>
        </p:txBody>
      </p:sp>
      <p:pic>
        <p:nvPicPr>
          <p:cNvPr id="14" name="Picture 50">
            <a:extLst>
              <a:ext uri="{FF2B5EF4-FFF2-40B4-BE49-F238E27FC236}">
                <a16:creationId xmlns:a16="http://schemas.microsoft.com/office/drawing/2014/main" id="{C50D0B2A-7D71-5AD2-F55E-02105B3E80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9289" y="1925003"/>
            <a:ext cx="669641" cy="1720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1BE019-5C4C-ACBE-D670-44AC37E7B9E0}"/>
              </a:ext>
            </a:extLst>
          </p:cNvPr>
          <p:cNvSpPr txBox="1"/>
          <p:nvPr/>
        </p:nvSpPr>
        <p:spPr>
          <a:xfrm>
            <a:off x="6013828" y="1840333"/>
            <a:ext cx="2415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Radiation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=</a:t>
            </a:r>
            <a:r>
              <a:rPr lang="en-US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Waves + </a:t>
            </a:r>
            <a:r>
              <a:rPr lang="en-US" sz="14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Memory</a:t>
            </a:r>
          </a:p>
          <a:p>
            <a:endParaRPr lang="en-US" sz="14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5684EC-7790-F244-1C77-4C4E8AD24D1D}"/>
              </a:ext>
            </a:extLst>
          </p:cNvPr>
          <p:cNvSpPr txBox="1"/>
          <p:nvPr/>
        </p:nvSpPr>
        <p:spPr>
          <a:xfrm>
            <a:off x="6053008" y="2320201"/>
            <a:ext cx="2968855" cy="2269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 noProof="0" dirty="0">
                <a:solidFill>
                  <a:schemeClr val="bg1"/>
                </a:solidFill>
                <a:latin typeface="Calibri"/>
                <a:cs typeface="Calibri"/>
              </a:rPr>
              <a:t>Is a </a:t>
            </a:r>
            <a:r>
              <a:rPr lang="en-US" sz="1200" noProof="0" dirty="0">
                <a:solidFill>
                  <a:schemeClr val="accent1"/>
                </a:solidFill>
                <a:latin typeface="Calibri"/>
                <a:cs typeface="Calibri"/>
              </a:rPr>
              <a:t>leading order backreaction effect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1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robes the non-linearity of gravity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1100" noProof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ny</a:t>
            </a:r>
            <a:r>
              <a:rPr lang="en-US" sz="11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gravitational radiation has memory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Is a manifestation of </a:t>
            </a:r>
            <a:r>
              <a:rPr lang="en-US" sz="1200" dirty="0">
                <a:solidFill>
                  <a:schemeClr val="accent1"/>
                </a:solidFill>
                <a:latin typeface="Calibri"/>
                <a:cs typeface="Calibri"/>
              </a:rPr>
              <a:t>spacetime symmetries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VEV related through BMS </a:t>
            </a:r>
            <a:r>
              <a:rPr lang="en-US" sz="105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supertranslations</a:t>
            </a:r>
            <a:endParaRPr lang="en-US" sz="105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" sz="1200" dirty="0">
                <a:solidFill>
                  <a:schemeClr val="bg1"/>
                </a:solidFill>
                <a:latin typeface="Calibri"/>
                <a:cs typeface="Calibri"/>
              </a:rPr>
              <a:t>A fundamental prediction of GR that has</a:t>
            </a:r>
          </a:p>
          <a:p>
            <a:r>
              <a:rPr lang="en" sz="1200" dirty="0">
                <a:solidFill>
                  <a:schemeClr val="accent1"/>
                </a:solidFill>
                <a:latin typeface="Calibri"/>
                <a:cs typeface="Calibri"/>
              </a:rPr>
              <a:t>not been measured yet!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2A93C42-8300-5D8F-511E-4CF32DADB6BB}"/>
              </a:ext>
            </a:extLst>
          </p:cNvPr>
          <p:cNvSpPr/>
          <p:nvPr/>
        </p:nvSpPr>
        <p:spPr>
          <a:xfrm>
            <a:off x="6143687" y="2675248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36B2129A-FCE8-2726-6E1D-CF326E49BA29}"/>
              </a:ext>
            </a:extLst>
          </p:cNvPr>
          <p:cNvSpPr/>
          <p:nvPr/>
        </p:nvSpPr>
        <p:spPr>
          <a:xfrm>
            <a:off x="6143687" y="2942273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E0DF82D-1CC4-E63A-A83C-63537C2FA6D8}"/>
              </a:ext>
            </a:extLst>
          </p:cNvPr>
          <p:cNvSpPr/>
          <p:nvPr/>
        </p:nvSpPr>
        <p:spPr>
          <a:xfrm>
            <a:off x="6139357" y="3711244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322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4176B6CB-A888-3324-9CC5-5485989F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1;p37">
            <a:extLst>
              <a:ext uri="{FF2B5EF4-FFF2-40B4-BE49-F238E27FC236}">
                <a16:creationId xmlns:a16="http://schemas.microsoft.com/office/drawing/2014/main" id="{2A77A08D-5B28-F4BE-5DE2-A1EA164F4B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LISA Will measure memory</a:t>
            </a:r>
            <a:endParaRPr lang="en-US" dirty="0"/>
          </a:p>
          <a:p>
            <a:endParaRPr lang="en" dirty="0"/>
          </a:p>
          <a:p>
            <a:endParaRPr lang="e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F61CE0-CD0F-6AFA-6DB9-DB03B5579619}"/>
              </a:ext>
            </a:extLst>
          </p:cNvPr>
          <p:cNvSpPr txBox="1"/>
          <p:nvPr/>
        </p:nvSpPr>
        <p:spPr>
          <a:xfrm>
            <a:off x="1033463" y="2975757"/>
            <a:ext cx="312619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CH"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de-CH"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de-CH"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de-CH" sz="11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Gravitational</a:t>
            </a:r>
            <a:r>
              <a:rPr lang="de-CH" sz="1100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Memory</a:t>
            </a:r>
          </a:p>
          <a:p>
            <a:pPr algn="ctr"/>
            <a:endParaRPr lang="de-CH" sz="1100" b="1" dirty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de-CH" sz="1100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a </a:t>
            </a:r>
            <a:r>
              <a:rPr lang="de-CH" sz="11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secured</a:t>
            </a:r>
            <a:r>
              <a:rPr lang="de-CH" sz="1100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CH" sz="11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new</a:t>
            </a:r>
            <a:r>
              <a:rPr lang="de-CH" sz="1100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fundamental </a:t>
            </a:r>
            <a:r>
              <a:rPr lang="de-CH" sz="11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physics</a:t>
            </a:r>
            <a:r>
              <a:rPr lang="de-CH" sz="1100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CH" sz="11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signal</a:t>
            </a:r>
            <a:r>
              <a:rPr lang="de-CH" sz="1100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!</a:t>
            </a:r>
            <a:endParaRPr lang="en-US" sz="1100" dirty="0">
              <a:solidFill>
                <a:schemeClr val="accent1"/>
              </a:solidFill>
            </a:endParaRPr>
          </a:p>
          <a:p>
            <a:pPr algn="ctr"/>
            <a:endParaRPr lang="de-CH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de-CH" sz="1200" dirty="0">
                <a:solidFill>
                  <a:schemeClr val="bg1"/>
                </a:solidFill>
                <a:latin typeface="Calibri"/>
                <a:cs typeface="Calibri"/>
              </a:rPr>
              <a:t>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FE660-7327-A272-05E5-50510BDD3E7C}"/>
              </a:ext>
            </a:extLst>
          </p:cNvPr>
          <p:cNvSpPr txBox="1"/>
          <p:nvPr/>
        </p:nvSpPr>
        <p:spPr>
          <a:xfrm>
            <a:off x="6026727" y="4940385"/>
            <a:ext cx="2291736" cy="2000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S. Gasparotto, H.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Inchauspé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JZ 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arXiv:2406.09228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3A481D2-A10A-13A5-FEB9-D62D835779BB}"/>
              </a:ext>
            </a:extLst>
          </p:cNvPr>
          <p:cNvSpPr txBox="1"/>
          <p:nvPr/>
        </p:nvSpPr>
        <p:spPr>
          <a:xfrm>
            <a:off x="4159661" y="1104947"/>
            <a:ext cx="4081684" cy="11233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sz="1100" b="1" dirty="0">
                <a:solidFill>
                  <a:schemeClr val="bg1"/>
                </a:solidFill>
                <a:latin typeface="Calibri"/>
                <a:cs typeface="Calibri"/>
              </a:rPr>
              <a:t>LISA (Laser Interferometer Space </a:t>
            </a:r>
            <a:r>
              <a:rPr lang="de-CH" sz="1100" b="1" dirty="0" err="1">
                <a:solidFill>
                  <a:schemeClr val="bg1"/>
                </a:solidFill>
                <a:latin typeface="Calibri"/>
                <a:cs typeface="Calibri"/>
              </a:rPr>
              <a:t>Antenna</a:t>
            </a:r>
            <a:r>
              <a:rPr lang="de-CH" sz="1100" b="1" dirty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de-DE" sz="1100" dirty="0">
              <a:solidFill>
                <a:schemeClr val="bg1"/>
              </a:solidFill>
            </a:endParaRPr>
          </a:p>
          <a:p>
            <a:endParaRPr lang="de-CH" sz="11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First </a:t>
            </a:r>
            <a:r>
              <a:rPr lang="de-CH" sz="11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space-based</a:t>
            </a:r>
            <a:r>
              <a:rPr lang="de-CH" sz="1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GW </a:t>
            </a:r>
            <a:r>
              <a:rPr lang="de-CH" sz="11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observatory</a:t>
            </a:r>
            <a:r>
              <a:rPr lang="de-CH" sz="1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! </a:t>
            </a:r>
            <a:r>
              <a:rPr lang="de-CH" sz="1100" dirty="0" err="1">
                <a:solidFill>
                  <a:schemeClr val="bg1"/>
                </a:solidFill>
                <a:latin typeface="Calibri"/>
                <a:cs typeface="Calibri"/>
              </a:rPr>
              <a:t>Expected</a:t>
            </a:r>
            <a:r>
              <a:rPr lang="de-CH" sz="1100" dirty="0">
                <a:solidFill>
                  <a:schemeClr val="bg1"/>
                </a:solidFill>
                <a:latin typeface="Calibri"/>
                <a:cs typeface="Calibri"/>
              </a:rPr>
              <a:t> launch: 2035</a:t>
            </a:r>
            <a:endParaRPr lang="de-CH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200" dirty="0">
                <a:solidFill>
                  <a:schemeClr val="bg1"/>
                </a:solidFill>
                <a:latin typeface="Calibri"/>
                <a:cs typeface="Calibri"/>
              </a:rPr>
              <a:t> </a:t>
            </a:r>
            <a:endParaRPr lang="de-CH" sz="1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endParaRPr lang="de-CH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 descr="Ein Bild, das Raum, Weltraum, Astronomisches Objekt, Universum enthält.&#10;&#10;Beschreibung automatisch generiert.">
            <a:extLst>
              <a:ext uri="{FF2B5EF4-FFF2-40B4-BE49-F238E27FC236}">
                <a16:creationId xmlns:a16="http://schemas.microsoft.com/office/drawing/2014/main" id="{41C69D05-4BF5-584B-6557-64D16F2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7" y="1104947"/>
            <a:ext cx="3017316" cy="163528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38AD0257-5BD5-F3F1-8188-14AF635C3751}"/>
              </a:ext>
            </a:extLst>
          </p:cNvPr>
          <p:cNvSpPr txBox="1"/>
          <p:nvPr/>
        </p:nvSpPr>
        <p:spPr>
          <a:xfrm>
            <a:off x="2873445" y="2751749"/>
            <a:ext cx="1321196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[Credit: Simon Barke – University of Florida]</a:t>
            </a:r>
            <a:endParaRPr lang="en-CH" sz="5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Picture 8" descr="A graph of a waveform&#10;&#10;Description automatically generated">
            <a:extLst>
              <a:ext uri="{FF2B5EF4-FFF2-40B4-BE49-F238E27FC236}">
                <a16:creationId xmlns:a16="http://schemas.microsoft.com/office/drawing/2014/main" id="{4CFA2B48-FCA2-FED3-9299-94C0B6F51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621" y="2416617"/>
            <a:ext cx="4011724" cy="25314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DA415-4F58-D922-0E87-3A540E809557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2/5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F62E6-3CEA-8483-D64C-2306955A6807}"/>
              </a:ext>
            </a:extLst>
          </p:cNvPr>
          <p:cNvSpPr txBox="1"/>
          <p:nvPr/>
        </p:nvSpPr>
        <p:spPr>
          <a:xfrm>
            <a:off x="4443413" y="2143584"/>
            <a:ext cx="460771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100" dirty="0">
                <a:solidFill>
                  <a:schemeClr val="bg1"/>
                </a:solidFill>
                <a:latin typeface="Calibri"/>
                <a:cs typeface="Calibri"/>
              </a:rPr>
              <a:t>Simulation </a:t>
            </a:r>
            <a:r>
              <a:rPr lang="de-CH" sz="1100" dirty="0" err="1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de-CH" sz="11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1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de-CH" sz="11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100" dirty="0" err="1">
                <a:solidFill>
                  <a:schemeClr val="bg1"/>
                </a:solidFill>
                <a:latin typeface="Calibri"/>
                <a:cs typeface="Calibri"/>
              </a:rPr>
              <a:t>full</a:t>
            </a:r>
            <a:r>
              <a:rPr lang="de-CH" sz="1100" dirty="0">
                <a:solidFill>
                  <a:schemeClr val="bg1"/>
                </a:solidFill>
                <a:latin typeface="Calibri"/>
                <a:cs typeface="Calibri"/>
              </a:rPr>
              <a:t> time </a:t>
            </a:r>
            <a:r>
              <a:rPr lang="de-CH" sz="1100" dirty="0" err="1">
                <a:solidFill>
                  <a:schemeClr val="bg1"/>
                </a:solidFill>
                <a:latin typeface="Calibri"/>
                <a:cs typeface="Calibri"/>
              </a:rPr>
              <a:t>domain</a:t>
            </a:r>
            <a:r>
              <a:rPr lang="de-CH" sz="1100" dirty="0">
                <a:solidFill>
                  <a:schemeClr val="bg1"/>
                </a:solidFill>
                <a:latin typeface="Calibri"/>
                <a:cs typeface="Calibri"/>
              </a:rPr>
              <a:t> LISA </a:t>
            </a:r>
            <a:r>
              <a:rPr lang="de-CH" sz="1100" dirty="0" err="1">
                <a:solidFill>
                  <a:schemeClr val="bg1"/>
                </a:solidFill>
                <a:latin typeface="Calibri"/>
                <a:cs typeface="Calibri"/>
              </a:rPr>
              <a:t>response</a:t>
            </a:r>
            <a:r>
              <a:rPr lang="de-CH" sz="11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CH" sz="1100" dirty="0" err="1">
                <a:solidFill>
                  <a:schemeClr val="bg1"/>
                </a:solidFill>
                <a:latin typeface="Calibri"/>
                <a:cs typeface="Calibri"/>
              </a:rPr>
              <a:t>to</a:t>
            </a:r>
            <a:r>
              <a:rPr lang="de-CH" sz="11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de-CH" sz="1100" dirty="0" err="1">
                <a:solidFill>
                  <a:schemeClr val="bg1"/>
                </a:solidFill>
                <a:latin typeface="Calibri"/>
                <a:cs typeface="Calibri"/>
              </a:rPr>
              <a:t>memory</a:t>
            </a:r>
            <a:endParaRPr lang="de-CH"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de-CH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0153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09C35BC0-0345-C1AC-4E87-EA76EDEB4171}"/>
              </a:ext>
            </a:extLst>
          </p:cNvPr>
          <p:cNvSpPr txBox="1"/>
          <p:nvPr/>
        </p:nvSpPr>
        <p:spPr>
          <a:xfrm>
            <a:off x="2348474" y="3123611"/>
            <a:ext cx="2239894" cy="2616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" sz="1100" dirty="0">
                <a:solidFill>
                  <a:schemeClr val="bg1"/>
                </a:solidFill>
                <a:latin typeface="Calibri"/>
                <a:cs typeface="Calibri"/>
              </a:rPr>
              <a:t>Probe strong field merger dynamics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24DE40A-2F23-90D1-F9F3-024F82E545CA}"/>
              </a:ext>
            </a:extLst>
          </p:cNvPr>
          <p:cNvSpPr txBox="1"/>
          <p:nvPr/>
        </p:nvSpPr>
        <p:spPr>
          <a:xfrm>
            <a:off x="2348474" y="2084026"/>
            <a:ext cx="2239894" cy="2616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100" dirty="0">
                <a:solidFill>
                  <a:schemeClr val="bg1"/>
                </a:solidFill>
                <a:latin typeface="Calibri"/>
                <a:cs typeface="Calibri"/>
              </a:rPr>
              <a:t>Test # of gravitational </a:t>
            </a:r>
            <a:r>
              <a:rPr lang="en" sz="1100" err="1">
                <a:solidFill>
                  <a:schemeClr val="bg1"/>
                </a:solidFill>
                <a:latin typeface="Calibri"/>
                <a:cs typeface="Calibri"/>
              </a:rPr>
              <a:t>dofs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AD317-1936-4EC6-4EF0-1E0E64371B46}"/>
              </a:ext>
            </a:extLst>
          </p:cNvPr>
          <p:cNvSpPr txBox="1"/>
          <p:nvPr/>
        </p:nvSpPr>
        <p:spPr>
          <a:xfrm>
            <a:off x="1805213" y="1185280"/>
            <a:ext cx="5108927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dirty="0">
                <a:solidFill>
                  <a:schemeClr val="accent1"/>
                </a:solidFill>
                <a:latin typeface="Calibri"/>
                <a:cs typeface="Calibri"/>
              </a:rPr>
              <a:t>New levers to test GR </a:t>
            </a:r>
            <a:endParaRPr lang="en-US" dirty="0">
              <a:solidFill>
                <a:schemeClr val="accent1"/>
              </a:solidFill>
            </a:endParaRPr>
          </a:p>
          <a:p>
            <a:pPr>
              <a:buClr>
                <a:schemeClr val="bg1"/>
              </a:buClr>
            </a:pPr>
            <a:endParaRPr lang="en" dirty="0">
              <a:solidFill>
                <a:srgbClr val="FFAB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bg1"/>
              </a:buClr>
              <a:buFont typeface="+mj-lt"/>
              <a:buChar char="•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" sz="1200" dirty="0">
                <a:solidFill>
                  <a:srgbClr val="FFFFFF"/>
                </a:solidFill>
                <a:latin typeface="Calibri"/>
                <a:cs typeface="Calibri"/>
              </a:rPr>
              <a:t>All dynamical dof contribute to memory</a:t>
            </a: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Clr>
                <a:schemeClr val="bg1"/>
              </a:buClr>
              <a:buFont typeface="+mj-lt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bg1"/>
              </a:buClr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bg1"/>
              </a:buClr>
              <a:buChar char="•"/>
            </a:pPr>
            <a:endParaRPr lang="en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bg1"/>
              </a:buClr>
              <a:buChar char="•"/>
            </a:pPr>
            <a:endParaRPr lang="en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bg1"/>
              </a:buClr>
              <a:buChar char="•"/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Complete Formula in </a:t>
            </a:r>
            <a:r>
              <a:rPr lang="en-US" sz="1200" dirty="0" err="1">
                <a:solidFill>
                  <a:schemeClr val="bg1"/>
                </a:solidFill>
                <a:latin typeface="Calibri"/>
                <a:cs typeface="Calibri"/>
              </a:rPr>
              <a:t>Horndeski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 gravity</a:t>
            </a:r>
            <a:endParaRPr lang="en" sz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bg1"/>
              </a:buClr>
              <a:buChar char="•"/>
            </a:pPr>
            <a:endParaRPr lang="en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bg1"/>
              </a:buClr>
              <a:buFont typeface="+mj-lt"/>
              <a:buChar char="•"/>
            </a:pPr>
            <a:endParaRPr lang="en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bg1"/>
              </a:buClr>
              <a:buFont typeface="+mj-lt"/>
              <a:buChar char="•"/>
            </a:pPr>
            <a:endParaRPr lang="en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bg1"/>
              </a:buClr>
              <a:buFont typeface="+mj-lt"/>
              <a:buChar char="•"/>
            </a:pPr>
            <a:r>
              <a:rPr lang="en" sz="1200" dirty="0">
                <a:solidFill>
                  <a:schemeClr val="bg1"/>
                </a:solidFill>
                <a:latin typeface="Calibri"/>
                <a:cs typeface="Calibri"/>
              </a:rPr>
              <a:t>Critical directions of superluminal emission</a:t>
            </a:r>
            <a:endParaRPr lang="en" sz="12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Char char="•"/>
            </a:pPr>
            <a:endParaRPr lang="en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endParaRPr lang="en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bg1"/>
              </a:buClr>
              <a:buChar char="•"/>
            </a:pPr>
            <a:endParaRPr lang="en" dirty="0">
              <a:solidFill>
                <a:srgbClr val="FFAB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3D8D06E-E02F-CF90-72DF-E04242F6C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35" r="645" b="45301"/>
          <a:stretch/>
        </p:blipFill>
        <p:spPr>
          <a:xfrm>
            <a:off x="2332946" y="190057"/>
            <a:ext cx="5110277" cy="58452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2" name="Google Shape;391;p37">
            <a:extLst>
              <a:ext uri="{FF2B5EF4-FFF2-40B4-BE49-F238E27FC236}">
                <a16:creationId xmlns:a16="http://schemas.microsoft.com/office/drawing/2014/main" id="{78167BF8-E678-89A8-9188-D084B069181A}"/>
              </a:ext>
            </a:extLst>
          </p:cNvPr>
          <p:cNvSpPr txBox="1">
            <a:spLocks/>
          </p:cNvSpPr>
          <p:nvPr/>
        </p:nvSpPr>
        <p:spPr>
          <a:xfrm>
            <a:off x="2957268" y="191261"/>
            <a:ext cx="3863641" cy="58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Isaacson approach to Memory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6F720C17-C2C9-7848-85F5-31557811FEE7}"/>
              </a:ext>
            </a:extLst>
          </p:cNvPr>
          <p:cNvSpPr txBox="1"/>
          <p:nvPr/>
        </p:nvSpPr>
        <p:spPr>
          <a:xfrm>
            <a:off x="6666952" y="604416"/>
            <a:ext cx="80823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[Credit: NASA/C. </a:t>
            </a:r>
            <a:r>
              <a:rPr lang="en-US" sz="50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Henze</a:t>
            </a:r>
            <a:r>
              <a:rPr lang="en-US" sz="5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CH" sz="50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42476BC0-B65B-8080-D3B2-04AF5EEEB278}"/>
              </a:ext>
            </a:extLst>
          </p:cNvPr>
          <p:cNvSpPr txBox="1"/>
          <p:nvPr/>
        </p:nvSpPr>
        <p:spPr>
          <a:xfrm>
            <a:off x="4888084" y="1629482"/>
            <a:ext cx="3938890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L. Heisenberg, N.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Yunes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80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- 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Gravitational wave memory beyond general relativity</a:t>
            </a:r>
            <a:endParaRPr lang="de-DE" sz="8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de-CH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arXiv:2303.02021</a:t>
            </a: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de-DE" sz="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JZ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- 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Probing Gravity: Fundamental Aspects of Metric Theories and their Implications for Tests of General Relativity</a:t>
            </a:r>
            <a:endParaRPr lang="de-DE" sz="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de-CH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arXiv.2412.06043</a:t>
            </a:r>
            <a:endParaRPr lang="en-US" sz="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DE" sz="8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DE" sz="8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L. Heisenberg, G. Xu, </a:t>
            </a:r>
            <a:r>
              <a:rPr lang="de-DE" sz="8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JZ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- 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Unifying Ordinary and Null Memory</a:t>
            </a:r>
            <a:endParaRPr lang="de-DE" sz="8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de-CH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arXiv.2401.05936</a:t>
            </a: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4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L. Heisenberg, 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G. Xu, </a:t>
            </a:r>
            <a:r>
              <a:rPr lang="de-DE" sz="80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- 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Constraining superluminal Einstein-</a:t>
            </a:r>
            <a:r>
              <a:rPr lang="en-US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Æther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gravity through gravitational memory</a:t>
            </a:r>
            <a:endParaRPr lang="de-DE" sz="8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de-CH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 Light"/>
                <a:cs typeface="Calibri Light"/>
              </a:rPr>
              <a:t>arXiv.2505.09544</a:t>
            </a:r>
            <a:endParaRPr lang="en-US" sz="800" dirty="0">
              <a:solidFill>
                <a:schemeClr val="tx2">
                  <a:lumMod val="75000"/>
                </a:schemeClr>
              </a:solidFill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L. Heisenberg, 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G. Xu, </a:t>
            </a:r>
            <a:r>
              <a:rPr lang="de-DE" sz="80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-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Gravitational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memory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in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Generalized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Proca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Gravity</a:t>
            </a:r>
          </a:p>
          <a:p>
            <a:r>
              <a:rPr lang="de-CH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 Light"/>
                <a:cs typeface="Calibri Light"/>
              </a:rPr>
              <a:t>arXiv.2508.20545 </a:t>
            </a:r>
            <a:endParaRPr lang="en-US" sz="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7049C8AB-C282-C71F-8246-D216F8CFC4BB}"/>
              </a:ext>
            </a:extLst>
          </p:cNvPr>
          <p:cNvSpPr txBox="1"/>
          <p:nvPr/>
        </p:nvSpPr>
        <p:spPr>
          <a:xfrm>
            <a:off x="2348475" y="4168639"/>
            <a:ext cx="2239893" cy="2616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Constrain local Lorentz breaking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54AE5D-30F4-A3E0-51A0-3418C6A157F7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3/5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84230-312F-D0DC-19CE-7BA754BC1027}"/>
              </a:ext>
            </a:extLst>
          </p:cNvPr>
          <p:cNvSpPr txBox="1"/>
          <p:nvPr/>
        </p:nvSpPr>
        <p:spPr>
          <a:xfrm>
            <a:off x="2531922" y="813642"/>
            <a:ext cx="479020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7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JZ</a:t>
            </a:r>
            <a:r>
              <a:rPr lang="de-DE" sz="7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- </a:t>
            </a:r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Continuing Isaacson's Legacy: A general metric theory perspective on gravitational memory and the non-linearity of gravity</a:t>
            </a:r>
            <a:endParaRPr lang="de-DE" sz="7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de-CH" sz="7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arXiv:2505.17603</a:t>
            </a:r>
            <a:endParaRPr lang="en-US" sz="7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33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4C36B833-22F2-3471-D0DA-5BD08ABF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48926E6F-25C4-85A0-2323-8679889D0C33}"/>
              </a:ext>
            </a:extLst>
          </p:cNvPr>
          <p:cNvSpPr txBox="1"/>
          <p:nvPr/>
        </p:nvSpPr>
        <p:spPr>
          <a:xfrm>
            <a:off x="2348474" y="3123611"/>
            <a:ext cx="2239894" cy="2616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" sz="1100" dirty="0">
                <a:solidFill>
                  <a:schemeClr val="bg1"/>
                </a:solidFill>
                <a:latin typeface="Calibri"/>
                <a:cs typeface="Calibri"/>
              </a:rPr>
              <a:t>Probe strong field merger dynamics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E3A059A-586A-6726-AEED-4DBA9EC77A37}"/>
              </a:ext>
            </a:extLst>
          </p:cNvPr>
          <p:cNvSpPr txBox="1"/>
          <p:nvPr/>
        </p:nvSpPr>
        <p:spPr>
          <a:xfrm>
            <a:off x="2348474" y="2084026"/>
            <a:ext cx="2239894" cy="2616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100" dirty="0">
                <a:solidFill>
                  <a:schemeClr val="bg1"/>
                </a:solidFill>
                <a:latin typeface="Calibri"/>
                <a:cs typeface="Calibri"/>
              </a:rPr>
              <a:t>Test # of gravitational </a:t>
            </a:r>
            <a:r>
              <a:rPr lang="en" sz="1100" err="1">
                <a:solidFill>
                  <a:schemeClr val="bg1"/>
                </a:solidFill>
                <a:latin typeface="Calibri"/>
                <a:cs typeface="Calibri"/>
              </a:rPr>
              <a:t>dofs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9A91E6-73B3-1279-53B1-A63FDF023216}"/>
              </a:ext>
            </a:extLst>
          </p:cNvPr>
          <p:cNvSpPr txBox="1"/>
          <p:nvPr/>
        </p:nvSpPr>
        <p:spPr>
          <a:xfrm>
            <a:off x="1805213" y="1185280"/>
            <a:ext cx="5108927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1"/>
              </a:buClr>
            </a:pPr>
            <a:r>
              <a:rPr lang="en" dirty="0">
                <a:solidFill>
                  <a:schemeClr val="accent1"/>
                </a:solidFill>
                <a:latin typeface="Calibri"/>
                <a:cs typeface="Calibri"/>
              </a:rPr>
              <a:t>New levers to test GR </a:t>
            </a:r>
            <a:endParaRPr lang="en-US" dirty="0">
              <a:solidFill>
                <a:schemeClr val="accent1"/>
              </a:solidFill>
            </a:endParaRPr>
          </a:p>
          <a:p>
            <a:pPr>
              <a:buClr>
                <a:schemeClr val="bg1"/>
              </a:buClr>
            </a:pPr>
            <a:endParaRPr lang="en" dirty="0">
              <a:solidFill>
                <a:srgbClr val="FFAB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bg1"/>
              </a:buClr>
              <a:buFont typeface="+mj-lt"/>
              <a:buChar char="•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" sz="1200" dirty="0">
                <a:solidFill>
                  <a:srgbClr val="FFFFFF"/>
                </a:solidFill>
                <a:latin typeface="Calibri"/>
                <a:cs typeface="Calibri"/>
              </a:rPr>
              <a:t>All dynamical dof contribute to memory</a:t>
            </a: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Clr>
                <a:schemeClr val="bg1"/>
              </a:buClr>
              <a:buFont typeface="+mj-lt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bg1"/>
              </a:buClr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bg1"/>
              </a:buClr>
              <a:buChar char="•"/>
            </a:pPr>
            <a:endParaRPr lang="en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bg1"/>
              </a:buClr>
              <a:buChar char="•"/>
            </a:pPr>
            <a:endParaRPr lang="en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bg1"/>
              </a:buClr>
              <a:buChar char="•"/>
            </a:pP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Complete Formula in </a:t>
            </a:r>
            <a:r>
              <a:rPr lang="en-US" sz="1200" dirty="0" err="1">
                <a:solidFill>
                  <a:schemeClr val="bg1"/>
                </a:solidFill>
                <a:latin typeface="Calibri"/>
                <a:cs typeface="Calibri"/>
              </a:rPr>
              <a:t>Horndeski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 gravity</a:t>
            </a:r>
            <a:endParaRPr lang="en" sz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bg1"/>
              </a:buClr>
              <a:buChar char="•"/>
            </a:pPr>
            <a:endParaRPr lang="en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bg1"/>
              </a:buClr>
              <a:buFont typeface="+mj-lt"/>
              <a:buChar char="•"/>
            </a:pPr>
            <a:endParaRPr lang="en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bg1"/>
              </a:buClr>
              <a:buFont typeface="+mj-lt"/>
              <a:buChar char="•"/>
            </a:pPr>
            <a:endParaRPr lang="en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bg1"/>
              </a:buClr>
              <a:buFont typeface="+mj-lt"/>
              <a:buChar char="•"/>
            </a:pPr>
            <a:r>
              <a:rPr lang="en" sz="1200" dirty="0">
                <a:solidFill>
                  <a:schemeClr val="accent1"/>
                </a:solidFill>
                <a:latin typeface="Calibri"/>
                <a:cs typeface="Calibri"/>
              </a:rPr>
              <a:t>Critical directions of superluminal emission</a:t>
            </a:r>
            <a:endParaRPr lang="en" sz="1200" dirty="0">
              <a:solidFill>
                <a:schemeClr val="accent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Char char="•"/>
            </a:pPr>
            <a:endParaRPr lang="en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endParaRPr lang="en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bg1"/>
              </a:buClr>
              <a:buChar char="•"/>
            </a:pPr>
            <a:endParaRPr lang="en" dirty="0">
              <a:solidFill>
                <a:srgbClr val="FFAB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D1A16AD9-2E46-DD12-86B8-2892E4123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35" r="645" b="45301"/>
          <a:stretch/>
        </p:blipFill>
        <p:spPr>
          <a:xfrm>
            <a:off x="2332946" y="190057"/>
            <a:ext cx="5110277" cy="58452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2" name="Google Shape;391;p37">
            <a:extLst>
              <a:ext uri="{FF2B5EF4-FFF2-40B4-BE49-F238E27FC236}">
                <a16:creationId xmlns:a16="http://schemas.microsoft.com/office/drawing/2014/main" id="{A488A7EA-F89C-01C8-1637-362E7A8EB95B}"/>
              </a:ext>
            </a:extLst>
          </p:cNvPr>
          <p:cNvSpPr txBox="1">
            <a:spLocks/>
          </p:cNvSpPr>
          <p:nvPr/>
        </p:nvSpPr>
        <p:spPr>
          <a:xfrm>
            <a:off x="2957268" y="191261"/>
            <a:ext cx="3863641" cy="58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Isaacson approach to Memory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5A2A1347-50B2-F749-2055-CB5810C0DB72}"/>
              </a:ext>
            </a:extLst>
          </p:cNvPr>
          <p:cNvSpPr txBox="1"/>
          <p:nvPr/>
        </p:nvSpPr>
        <p:spPr>
          <a:xfrm>
            <a:off x="6666952" y="604416"/>
            <a:ext cx="80823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[Credit: NASA/C. </a:t>
            </a:r>
            <a:r>
              <a:rPr lang="en-US" sz="50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Henze</a:t>
            </a:r>
            <a:r>
              <a:rPr lang="en-US" sz="5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CH" sz="50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29107962-18B4-6807-7EF5-9FCE2A344E15}"/>
              </a:ext>
            </a:extLst>
          </p:cNvPr>
          <p:cNvSpPr txBox="1"/>
          <p:nvPr/>
        </p:nvSpPr>
        <p:spPr>
          <a:xfrm>
            <a:off x="4888084" y="1629482"/>
            <a:ext cx="3938890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L. Heisenberg, N.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Yunes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80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- 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Gravitational wave memory beyond general relativity</a:t>
            </a:r>
            <a:endParaRPr lang="de-DE" sz="8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de-CH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arXiv:2303.02021</a:t>
            </a: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de-DE" sz="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JZ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- 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Probing Gravity: Fundamental Aspects of Metric Theories and their Implications for Tests of General Relativity</a:t>
            </a:r>
            <a:endParaRPr lang="de-DE" sz="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de-CH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arXiv:2412.06043</a:t>
            </a:r>
            <a:endParaRPr lang="en-US" sz="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DE" sz="8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DE" sz="8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L. Heisenberg, G. Xu, </a:t>
            </a:r>
            <a:r>
              <a:rPr lang="de-DE" sz="8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JZ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- 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Unifying Ordinary and Null Memory</a:t>
            </a:r>
            <a:endParaRPr lang="de-DE" sz="8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de-CH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arXiv:2401.05936</a:t>
            </a: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de-CH" sz="4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L. Heisenberg, 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G. Xu, </a:t>
            </a:r>
            <a:r>
              <a:rPr lang="de-DE" sz="80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- 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Constraining superluminal Einstein-</a:t>
            </a:r>
            <a:r>
              <a:rPr lang="en-US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Æther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gravity through gravitational memory</a:t>
            </a:r>
            <a:endParaRPr lang="de-DE" sz="8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de-CH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 Light"/>
                <a:cs typeface="Calibri Light"/>
              </a:rPr>
              <a:t>arXiv:2505.09544</a:t>
            </a:r>
            <a:endParaRPr lang="en-US" sz="800" dirty="0">
              <a:solidFill>
                <a:schemeClr val="tx2">
                  <a:lumMod val="75000"/>
                </a:schemeClr>
              </a:solidFill>
            </a:endParaRPr>
          </a:p>
          <a:p>
            <a:endParaRPr lang="de-CH" sz="800" dirty="0">
              <a:solidFill>
                <a:schemeClr val="bg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L. Heisenberg, 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G. Xu, </a:t>
            </a:r>
            <a:r>
              <a:rPr lang="de-DE" sz="80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-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Gravitational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memory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in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Generalized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8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Proca</a:t>
            </a:r>
            <a:r>
              <a:rPr lang="de-DE" sz="8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Gravity</a:t>
            </a:r>
          </a:p>
          <a:p>
            <a:r>
              <a:rPr lang="de-CH" sz="8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Calibri Light"/>
                <a:cs typeface="Calibri Light"/>
              </a:rPr>
              <a:t>arXiv:2508.20545 </a:t>
            </a:r>
            <a:endParaRPr lang="en-US" sz="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3E50F984-22E2-6817-5FA1-ACC0E7D67A4B}"/>
              </a:ext>
            </a:extLst>
          </p:cNvPr>
          <p:cNvSpPr txBox="1"/>
          <p:nvPr/>
        </p:nvSpPr>
        <p:spPr>
          <a:xfrm>
            <a:off x="2348475" y="4168639"/>
            <a:ext cx="2239893" cy="2616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Constrain local Lorentz breaking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C94DFB-1495-AADF-A33C-2CDD3C7E374B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3/5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94BFB-537D-98C3-BED5-FF8D3DC121C9}"/>
              </a:ext>
            </a:extLst>
          </p:cNvPr>
          <p:cNvSpPr txBox="1"/>
          <p:nvPr/>
        </p:nvSpPr>
        <p:spPr>
          <a:xfrm>
            <a:off x="2531922" y="813642"/>
            <a:ext cx="479020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7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JZ</a:t>
            </a:r>
            <a:r>
              <a:rPr lang="de-DE" sz="7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- </a:t>
            </a:r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Continuing Isaacson's Legacy: A general metric theory perspective on gravitational memory and the non-linearity of gravity</a:t>
            </a:r>
            <a:endParaRPr lang="de-DE" sz="7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de-CH" sz="700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arXiv:2505.17603</a:t>
            </a:r>
            <a:endParaRPr lang="en-US" sz="7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60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9ADDB3CD-92E5-CBE0-9D32-31122D7B6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1;p37">
            <a:extLst>
              <a:ext uri="{FF2B5EF4-FFF2-40B4-BE49-F238E27FC236}">
                <a16:creationId xmlns:a16="http://schemas.microsoft.com/office/drawing/2014/main" id="{846441E3-CC55-AD21-C8AE-5266FFCBA5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Critical directions of enhanced memory production​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AD7B39-A142-81F9-8D3A-0D949911F511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4/5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92C02-E8EF-C597-415A-C99F4A081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06" y="1159864"/>
            <a:ext cx="3487103" cy="35382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17F5CC-DDDC-975F-369E-B4EA58A624D5}"/>
              </a:ext>
            </a:extLst>
          </p:cNvPr>
          <p:cNvSpPr txBox="1"/>
          <p:nvPr/>
        </p:nvSpPr>
        <p:spPr>
          <a:xfrm>
            <a:off x="1558636" y="883835"/>
            <a:ext cx="46066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l-GR" sz="1100" noProof="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noProof="0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sz="1100" noProof="0" dirty="0">
                <a:solidFill>
                  <a:schemeClr val="bg1"/>
                </a:solidFill>
                <a:latin typeface="Calibri"/>
                <a:cs typeface="Calibri"/>
              </a:rPr>
              <a:t> : group velocity of source waves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E63BD-5AB1-D689-FD9E-4244E768240A}"/>
              </a:ext>
            </a:extLst>
          </p:cNvPr>
          <p:cNvSpPr txBox="1"/>
          <p:nvPr/>
        </p:nvSpPr>
        <p:spPr>
          <a:xfrm>
            <a:off x="2404118" y="4712493"/>
            <a:ext cx="2350544" cy="2000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[L. Heisenberg, 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G.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Xu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- </a:t>
            </a:r>
            <a:r>
              <a:rPr lang="de-CH" sz="7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 Light"/>
                <a:cs typeface="Calibri Light"/>
              </a:rPr>
              <a:t>arXiv.2505.09544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]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0C0D5-A7E8-2386-7CEC-E336E3CD7CBE}"/>
              </a:ext>
            </a:extLst>
          </p:cNvPr>
          <p:cNvSpPr txBox="1"/>
          <p:nvPr/>
        </p:nvSpPr>
        <p:spPr>
          <a:xfrm>
            <a:off x="4937716" y="3335937"/>
            <a:ext cx="172225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Calibri"/>
              </a:rPr>
              <a:t>Memory factor</a:t>
            </a:r>
            <a:endParaRPr lang="en-US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9C0B6-5DFF-4D36-C776-E0FF48600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826" y="4324694"/>
            <a:ext cx="708121" cy="229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43BC81-E2EE-ADCE-592D-3E93D9996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511" y="3572048"/>
            <a:ext cx="1371437" cy="643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7EC493-257B-E133-EF33-38D167C7A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769" y="4324694"/>
            <a:ext cx="559614" cy="226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80E744-1F8D-11DD-C80A-9F804926BA85}"/>
              </a:ext>
            </a:extLst>
          </p:cNvPr>
          <p:cNvSpPr txBox="1"/>
          <p:nvPr/>
        </p:nvSpPr>
        <p:spPr>
          <a:xfrm>
            <a:off x="4937716" y="1210810"/>
            <a:ext cx="296885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sz="1200" noProof="0" dirty="0" err="1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ubluminal</a:t>
            </a:r>
            <a:r>
              <a:rPr lang="en-US" sz="1200" noProof="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propagation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S </a:t>
            </a:r>
            <a:r>
              <a:rPr lang="en-US" sz="11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&lt;</a:t>
            </a:r>
            <a:r>
              <a:rPr lang="en-US" sz="1100" i="1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= 1</a:t>
            </a:r>
            <a:endParaRPr lang="en-US" sz="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rgbClr val="0070C0"/>
                </a:solidFill>
                <a:latin typeface="Calibri"/>
                <a:cs typeface="Calibri"/>
              </a:rPr>
              <a:t>superluminal propagation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S </a:t>
            </a: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</a:t>
            </a:r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= 1</a:t>
            </a:r>
            <a:endParaRPr lang="en-US" sz="11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" sz="1200" dirty="0">
                <a:solidFill>
                  <a:schemeClr val="accent1"/>
                </a:solidFill>
                <a:latin typeface="Calibri"/>
                <a:cs typeface="Calibri"/>
              </a:rPr>
              <a:t>luminal propagation</a:t>
            </a:r>
          </a:p>
          <a:p>
            <a:endParaRPr lang="en" sz="6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S </a:t>
            </a: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= 1</a:t>
            </a:r>
            <a:endParaRPr lang="en-US" sz="11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7F6D421-7629-63F7-5E4B-420A75BE11B6}"/>
              </a:ext>
            </a:extLst>
          </p:cNvPr>
          <p:cNvSpPr/>
          <p:nvPr/>
        </p:nvSpPr>
        <p:spPr>
          <a:xfrm>
            <a:off x="5032541" y="1729992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AA3E720-C802-C080-6DDC-240E0B6A9A6E}"/>
              </a:ext>
            </a:extLst>
          </p:cNvPr>
          <p:cNvSpPr/>
          <p:nvPr/>
        </p:nvSpPr>
        <p:spPr>
          <a:xfrm>
            <a:off x="5032541" y="2340733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71BD8EF-3F0C-A5DB-F1A1-6029DBDE4CCF}"/>
              </a:ext>
            </a:extLst>
          </p:cNvPr>
          <p:cNvSpPr/>
          <p:nvPr/>
        </p:nvSpPr>
        <p:spPr>
          <a:xfrm>
            <a:off x="5032541" y="2951474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9937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36D5EC77-8FD0-1215-65BE-8BF389D49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1;p37">
            <a:extLst>
              <a:ext uri="{FF2B5EF4-FFF2-40B4-BE49-F238E27FC236}">
                <a16:creationId xmlns:a16="http://schemas.microsoft.com/office/drawing/2014/main" id="{A023D329-23BC-3FC9-3073-2B123AA25A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09" y="2967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Critical directions of enhanced memory production​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CD9B0D-5ACE-2116-34AD-61104945DAF2}"/>
              </a:ext>
            </a:extLst>
          </p:cNvPr>
          <p:cNvSpPr txBox="1"/>
          <p:nvPr/>
        </p:nvSpPr>
        <p:spPr>
          <a:xfrm>
            <a:off x="8764293" y="4894219"/>
            <a:ext cx="450166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4/5</a:t>
            </a:r>
            <a:endParaRPr lang="en-CH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E52A8-1EE1-C00B-4B3C-A4A38FF35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06" y="1159864"/>
            <a:ext cx="3487103" cy="35382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0ECD6D-56B3-C897-B608-3BC45A8F6EC1}"/>
              </a:ext>
            </a:extLst>
          </p:cNvPr>
          <p:cNvSpPr txBox="1"/>
          <p:nvPr/>
        </p:nvSpPr>
        <p:spPr>
          <a:xfrm>
            <a:off x="1558636" y="883835"/>
            <a:ext cx="46066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l-GR" sz="1100" noProof="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noProof="0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sz="1100" noProof="0" dirty="0">
                <a:solidFill>
                  <a:schemeClr val="bg1"/>
                </a:solidFill>
                <a:latin typeface="Calibri"/>
                <a:cs typeface="Calibri"/>
              </a:rPr>
              <a:t> : group velocity of source waves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8502F-4EFC-124D-6FB0-AB287CF29773}"/>
              </a:ext>
            </a:extLst>
          </p:cNvPr>
          <p:cNvSpPr txBox="1"/>
          <p:nvPr/>
        </p:nvSpPr>
        <p:spPr>
          <a:xfrm>
            <a:off x="2404118" y="4712493"/>
            <a:ext cx="2350544" cy="2000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[L. Heisenberg, 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Rosatello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G. </a:t>
            </a:r>
            <a:r>
              <a:rPr lang="de-DE" sz="7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Xu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JZ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- </a:t>
            </a:r>
            <a:r>
              <a:rPr lang="de-CH" sz="7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 Light"/>
                <a:cs typeface="Calibri Light"/>
              </a:rPr>
              <a:t>arXiv.2505.09544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]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2207D8-F419-4995-F179-1CA3ACEDE072}"/>
              </a:ext>
            </a:extLst>
          </p:cNvPr>
          <p:cNvSpPr txBox="1"/>
          <p:nvPr/>
        </p:nvSpPr>
        <p:spPr>
          <a:xfrm>
            <a:off x="4937716" y="3335937"/>
            <a:ext cx="172225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Calibri"/>
              </a:rPr>
              <a:t>Memory factor</a:t>
            </a:r>
            <a:endParaRPr lang="en-US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96D5E6-5ACE-6C1E-3DA7-00C956B5E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826" y="4324694"/>
            <a:ext cx="708121" cy="229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black arrow pointing to a dollar sign&#10;&#10;AI-generated content may be incorrect.">
            <a:extLst>
              <a:ext uri="{FF2B5EF4-FFF2-40B4-BE49-F238E27FC236}">
                <a16:creationId xmlns:a16="http://schemas.microsoft.com/office/drawing/2014/main" id="{16B67962-3FF1-E67C-D0F7-F0C94AA5B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981" y="4137575"/>
            <a:ext cx="721179" cy="262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9EFE9AB5-164E-15CE-C082-2E849A9E0A33}"/>
              </a:ext>
            </a:extLst>
          </p:cNvPr>
          <p:cNvSpPr/>
          <p:nvPr/>
        </p:nvSpPr>
        <p:spPr>
          <a:xfrm rot="10800000">
            <a:off x="6819792" y="3496402"/>
            <a:ext cx="263237" cy="115872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14FD5-21D9-8EB1-BF20-59C86F8BECA6}"/>
              </a:ext>
            </a:extLst>
          </p:cNvPr>
          <p:cNvSpPr txBox="1"/>
          <p:nvPr/>
        </p:nvSpPr>
        <p:spPr>
          <a:xfrm>
            <a:off x="7242853" y="3814154"/>
            <a:ext cx="17474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  <a:latin typeface="Calibri"/>
              </a:rPr>
              <a:t>enhancement when</a:t>
            </a:r>
            <a:endParaRPr lang="en-US" sz="1100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51CC7-1AF9-F194-335B-A4A49B8FE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511" y="3572048"/>
            <a:ext cx="1371437" cy="643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B23801-CA67-6AC4-E7E8-B4E475410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769" y="4324694"/>
            <a:ext cx="559614" cy="226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14459C-5F02-9AA8-60E1-C5318ADA88F1}"/>
              </a:ext>
            </a:extLst>
          </p:cNvPr>
          <p:cNvSpPr txBox="1"/>
          <p:nvPr/>
        </p:nvSpPr>
        <p:spPr>
          <a:xfrm>
            <a:off x="4937716" y="1210810"/>
            <a:ext cx="296885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endParaRPr lang="en-US" sz="12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sz="1200" noProof="0" dirty="0" err="1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ubluminal</a:t>
            </a:r>
            <a:r>
              <a:rPr lang="en-US" sz="1200" noProof="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propagation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S </a:t>
            </a:r>
            <a:r>
              <a:rPr lang="en-US" sz="1100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&lt;</a:t>
            </a:r>
            <a:r>
              <a:rPr lang="en-US" sz="1100" i="1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= 1</a:t>
            </a:r>
            <a:endParaRPr lang="en-US" sz="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bg1"/>
              </a:buClr>
            </a:pPr>
            <a:r>
              <a:rPr lang="en-US" sz="1200" dirty="0">
                <a:solidFill>
                  <a:srgbClr val="0070C0"/>
                </a:solidFill>
                <a:latin typeface="Calibri"/>
                <a:cs typeface="Calibri"/>
              </a:rPr>
              <a:t>superluminal propagation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600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S </a:t>
            </a: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</a:t>
            </a:r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= 1</a:t>
            </a:r>
            <a:endParaRPr lang="en-US" sz="11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" sz="1200" dirty="0">
                <a:solidFill>
                  <a:schemeClr val="accent1"/>
                </a:solidFill>
                <a:latin typeface="Calibri"/>
                <a:cs typeface="Calibri"/>
              </a:rPr>
              <a:t>luminal propagation</a:t>
            </a:r>
          </a:p>
          <a:p>
            <a:endParaRPr lang="en" sz="6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S </a:t>
            </a:r>
            <a:r>
              <a:rPr lang="en-US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n-US" sz="11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Calibri"/>
                <a:cs typeface="Calibri"/>
              </a:rPr>
              <a:t>β</a:t>
            </a:r>
            <a:r>
              <a:rPr lang="en-US" sz="1100" baseline="-25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= 1</a:t>
            </a:r>
            <a:endParaRPr lang="en-US" sz="11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B86CA7E-6231-AAF9-C57E-966EC06C8E71}"/>
              </a:ext>
            </a:extLst>
          </p:cNvPr>
          <p:cNvSpPr/>
          <p:nvPr/>
        </p:nvSpPr>
        <p:spPr>
          <a:xfrm>
            <a:off x="5032541" y="1729992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2D587B4-0DD2-BF60-D2F0-BB5402CC2F8F}"/>
              </a:ext>
            </a:extLst>
          </p:cNvPr>
          <p:cNvSpPr/>
          <p:nvPr/>
        </p:nvSpPr>
        <p:spPr>
          <a:xfrm>
            <a:off x="5032541" y="2340733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2CF636C-7547-5B49-F925-FD9B007C5FCC}"/>
              </a:ext>
            </a:extLst>
          </p:cNvPr>
          <p:cNvSpPr/>
          <p:nvPr/>
        </p:nvSpPr>
        <p:spPr>
          <a:xfrm>
            <a:off x="5032541" y="2951474"/>
            <a:ext cx="124567" cy="12785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241522"/>
      </p:ext>
    </p:extLst>
  </p:cSld>
  <p:clrMapOvr>
    <a:masterClrMapping/>
  </p:clrMapOvr>
</p:sld>
</file>

<file path=ppt/theme/theme1.xml><?xml version="1.0" encoding="utf-8"?>
<a:theme xmlns:a="http://schemas.openxmlformats.org/drawingml/2006/main" name="Solar System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67E6E6"/>
      </a:accent2>
      <a:accent3>
        <a:srgbClr val="ACE146"/>
      </a:accent3>
      <a:accent4>
        <a:srgbClr val="FFD966"/>
      </a:accent4>
      <a:accent5>
        <a:srgbClr val="123555"/>
      </a:accent5>
      <a:accent6>
        <a:srgbClr val="E8C66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2205</Words>
  <Application>Microsoft Office PowerPoint</Application>
  <PresentationFormat>On-screen Show (16:9)</PresentationFormat>
  <Paragraphs>567</Paragraphs>
  <Slides>34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Wingdings,Sans-Serif</vt:lpstr>
      <vt:lpstr>Calibri Light</vt:lpstr>
      <vt:lpstr>Staatliches</vt:lpstr>
      <vt:lpstr>Calibri</vt:lpstr>
      <vt:lpstr>Muli</vt:lpstr>
      <vt:lpstr>Rajdhani Medium</vt:lpstr>
      <vt:lpstr>Arial</vt:lpstr>
      <vt:lpstr>Wingdings</vt:lpstr>
      <vt:lpstr>Cambria Math</vt:lpstr>
      <vt:lpstr>Times New Roman</vt:lpstr>
      <vt:lpstr>Rajdhani Medium</vt:lpstr>
      <vt:lpstr>Solar System Lesson by Slidesgo</vt:lpstr>
      <vt:lpstr>PowerPoint Presentation</vt:lpstr>
      <vt:lpstr>Gravitational Radiation</vt:lpstr>
      <vt:lpstr>Gravitational Radiation</vt:lpstr>
      <vt:lpstr>Gravitational Radiation</vt:lpstr>
      <vt:lpstr>LISA Will measure memory  </vt:lpstr>
      <vt:lpstr>PowerPoint Presentation</vt:lpstr>
      <vt:lpstr>PowerPoint Presentation</vt:lpstr>
      <vt:lpstr>Critical directions of enhanced memory production​</vt:lpstr>
      <vt:lpstr>Critical directions of enhanced memory production​</vt:lpstr>
      <vt:lpstr>Critical directions of enhanced memory production​</vt:lpstr>
      <vt:lpstr>Constrain local lorentz breaking</vt:lpstr>
      <vt:lpstr>Constrain local lorentz breaking</vt:lpstr>
      <vt:lpstr>Electromagnetic memory</vt:lpstr>
      <vt:lpstr>Electromagnetic memory</vt:lpstr>
      <vt:lpstr>Electromagnetic memory</vt:lpstr>
      <vt:lpstr>What to REmember</vt:lpstr>
      <vt:lpstr>Thank you for the attention</vt:lpstr>
      <vt:lpstr>PowerPoint Presentation</vt:lpstr>
      <vt:lpstr>Gravitational Radiation</vt:lpstr>
      <vt:lpstr>Gravitational Radiation</vt:lpstr>
      <vt:lpstr>Gravitational Memory - Isaacson Approach</vt:lpstr>
      <vt:lpstr>Constrain local lorentz breaking</vt:lpstr>
      <vt:lpstr>LISA Will Measure Memory</vt:lpstr>
      <vt:lpstr>PowerPoint Presentation</vt:lpstr>
      <vt:lpstr>Metric Theories of Gravity</vt:lpstr>
      <vt:lpstr>Metric Theories of Gravity</vt:lpstr>
      <vt:lpstr>Metric Theories of Gravity</vt:lpstr>
      <vt:lpstr>Gravitational Waves – Isaacson Approach</vt:lpstr>
      <vt:lpstr>Gravitational Waves – Isaacson Approach</vt:lpstr>
      <vt:lpstr>Isaacson Approach - solve the leading order Equations  </vt:lpstr>
      <vt:lpstr>PowerPoint Presentation</vt:lpstr>
      <vt:lpstr>Example – Scalar-Vector-Tensor Theories</vt:lpstr>
      <vt:lpstr>Example – Scalar-Vector-Tensor Theories</vt:lpstr>
      <vt:lpstr>Tensor Memory in SVT Theories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JZ - Memory Beyond GR</dc:title>
  <dc:creator>Jann Zosso</dc:creator>
  <cp:lastModifiedBy>Jann Zosso</cp:lastModifiedBy>
  <cp:revision>1415</cp:revision>
  <dcterms:modified xsi:type="dcterms:W3CDTF">2025-09-02T17:30:44Z</dcterms:modified>
</cp:coreProperties>
</file>