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98" r:id="rId3"/>
    <p:sldId id="289" r:id="rId4"/>
    <p:sldId id="299" r:id="rId5"/>
    <p:sldId id="271" r:id="rId6"/>
    <p:sldId id="297" r:id="rId7"/>
    <p:sldId id="258" r:id="rId8"/>
    <p:sldId id="291" r:id="rId9"/>
    <p:sldId id="284" r:id="rId10"/>
    <p:sldId id="274" r:id="rId11"/>
    <p:sldId id="307" r:id="rId12"/>
    <p:sldId id="304" r:id="rId13"/>
    <p:sldId id="282" r:id="rId14"/>
    <p:sldId id="263" r:id="rId15"/>
    <p:sldId id="262" r:id="rId16"/>
    <p:sldId id="265" r:id="rId17"/>
    <p:sldId id="268" r:id="rId18"/>
    <p:sldId id="270" r:id="rId19"/>
    <p:sldId id="272" r:id="rId20"/>
    <p:sldId id="273" r:id="rId21"/>
    <p:sldId id="275" r:id="rId22"/>
    <p:sldId id="276" r:id="rId23"/>
    <p:sldId id="281" r:id="rId24"/>
    <p:sldId id="278" r:id="rId25"/>
    <p:sldId id="280" r:id="rId26"/>
    <p:sldId id="292" r:id="rId27"/>
    <p:sldId id="306" r:id="rId28"/>
    <p:sldId id="293" r:id="rId29"/>
    <p:sldId id="294" r:id="rId30"/>
    <p:sldId id="269" r:id="rId31"/>
    <p:sldId id="260" r:id="rId32"/>
    <p:sldId id="285" r:id="rId33"/>
    <p:sldId id="287" r:id="rId34"/>
    <p:sldId id="288" r:id="rId35"/>
    <p:sldId id="2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E97F6AC2-7088-4D59-A289-EFB4ADD0BCDE}">
          <p14:sldIdLst>
            <p14:sldId id="257"/>
            <p14:sldId id="298"/>
            <p14:sldId id="289"/>
            <p14:sldId id="299"/>
            <p14:sldId id="271"/>
            <p14:sldId id="297"/>
            <p14:sldId id="258"/>
            <p14:sldId id="291"/>
            <p14:sldId id="284"/>
            <p14:sldId id="274"/>
            <p14:sldId id="307"/>
            <p14:sldId id="304"/>
            <p14:sldId id="282"/>
          </p14:sldIdLst>
        </p14:section>
        <p14:section name="SUGRA set-up" id="{E9A0EFC5-FF67-4D2E-9F5C-CF2D05D139E8}">
          <p14:sldIdLst>
            <p14:sldId id="263"/>
            <p14:sldId id="262"/>
            <p14:sldId id="265"/>
          </p14:sldIdLst>
        </p14:section>
        <p14:section name="PBH formation" id="{55D51DBA-BFD5-4185-99EA-C9F3B2800F8A}">
          <p14:sldIdLst>
            <p14:sldId id="268"/>
            <p14:sldId id="270"/>
          </p14:sldIdLst>
        </p14:section>
        <p14:section name="SIGWs" id="{89FAF2BE-CEF7-4CED-B090-E459ED048304}">
          <p14:sldIdLst/>
        </p14:section>
        <p14:section name="GW sources and their spectrum" id="{59859314-EAD0-4BFC-82C7-9921DA3398ED}">
          <p14:sldIdLst>
            <p14:sldId id="272"/>
            <p14:sldId id="273"/>
            <p14:sldId id="275"/>
            <p14:sldId id="276"/>
            <p14:sldId id="281"/>
            <p14:sldId id="278"/>
            <p14:sldId id="280"/>
          </p14:sldIdLst>
        </p14:section>
        <p14:section name="staRVM" id="{B8462D9B-72A9-4D7B-950C-FE6AE1877CC1}">
          <p14:sldIdLst>
            <p14:sldId id="292"/>
            <p14:sldId id="306"/>
            <p14:sldId id="293"/>
            <p14:sldId id="294"/>
          </p14:sldIdLst>
        </p14:section>
        <p14:section name="Conclusions" id="{0FF6EBFE-C493-41D8-B9DD-259FC116F15D}">
          <p14:sldIdLst>
            <p14:sldId id="269"/>
          </p14:sldIdLst>
        </p14:section>
        <p14:section name="Appendix" id="{C994D5FD-41DD-4653-9D16-ADD792A04B25}">
          <p14:sldIdLst>
            <p14:sldId id="260"/>
            <p14:sldId id="285"/>
            <p14:sldId id="287"/>
            <p14:sldId id="28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312CE-5A46-41F9-9DB8-2F02D9E1B36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5DDA-9E35-401A-A64B-051B7E87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3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DDA-9E35-401A-A64B-051B7E87EF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3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295A7-405A-49B8-A77B-90FBA8B025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DDA-9E35-401A-A64B-051B7E87EF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3FEE-03C9-9F78-D8F1-9CE76B62A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359C4-4E80-D491-D1BC-6942B4477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BE9DC-1A97-B00C-28AE-2C7C6FF0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B9B5D-3032-DBDB-B08C-19411120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FA50F-8564-59B9-AF9E-4CBFAA96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3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CC82-7400-B9E0-2426-E39869D7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54553-7ED4-2753-51AF-0BC076A89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4AB3F-21E9-034C-DC70-817B6EB4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8EDB0-49AE-A2D9-46E6-9112943E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781A9-28A7-990A-779E-103F6A76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3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87872-454F-A963-AABE-3EDBF13EA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0CA09-B013-EEB4-8240-A5714FA3C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D603F-E983-8816-B4F1-2C71A579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C7EE5-8F32-3428-1F1D-8B3CB00E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63EBE-BA37-BF27-B025-44602CC1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654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BF18-12E9-1215-1E3E-C41174AD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19C40-67FE-0B19-0A2A-83346263D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AB8A9-0C92-D306-CF25-E43F921E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28785-7D17-E1DB-7519-A669A493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A5B9-C8FD-3972-7217-11067FA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3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5B7-291A-30A3-7D69-82CC2412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45A7E-AEFF-35E0-91F9-CA11AE59E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E8A5F-2247-9ABB-D78F-4C467ADD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FA762-102F-514F-D67B-ED351DB0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72DA-208C-99D1-BD92-17627A4E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5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64BD-1DA7-A994-B6F2-A0CF1E2D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3EB7-8B66-C331-D21E-DEFC014E4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F7115-0AA5-0D64-A0DB-3B0E528BA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D2D9C-23FA-AB58-9AE2-1F72B61B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37F7E-3EB8-95F3-8F69-45DE3990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5A73A-94A7-A7BB-E971-E7DEB00A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7E11-FEDC-D313-680D-54CAA32C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B0443-BF46-90B2-16D9-99AA3751E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FECC8-897A-1883-6120-AB5DA9DFF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DD309-D2B5-5624-8978-D217AF824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20150-33EA-E2E0-0F97-3A3D70B23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869EFD-4173-E2E5-AEA6-99E51028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CCDC7-1C6A-C8D6-D6B2-47CC817D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A640CA-7102-64BE-BF3D-AF1D2620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BEF9-CBB2-E797-DBA3-F5D35BE6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5EB0D-F890-9FDC-B74A-B8C21491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68727-A448-ED3D-63E9-1C3CF2AE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6818-EC4A-CB4D-F783-7B69318B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4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C4F97-9B62-D41B-9256-AE1AE0C7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DEECB-48C1-3270-32F6-0C8DEE8E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CF2F1-8AFB-7FBA-603D-2FD9A53B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6FA8-BF62-FBE6-8D59-DD3E72A2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3842-851A-1E41-BFC1-21EBF2C46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99654-C4B6-E060-266D-152ED90E9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AA3D2-6499-4265-3C0C-D549BDDA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12F28-2C3B-8229-7FD4-307F9B1C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17C35-FDA0-9567-F79E-EAEE2583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7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BAB8-2EA9-B1E4-52A1-C86E8CD2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3C194-9FBA-96BE-0B15-EC7FEDCCD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B8FA1-1982-6523-E92A-12DA4B40E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48528-4467-A9B0-EDF4-0D761FE2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48B84-34D8-CC7C-7CCA-4EB688D3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282C-C8DE-A96E-453D-FF22C34E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5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AEE1C-C45A-85C7-B8B6-6D81C4499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5F882-C599-3C34-B1D9-4750CCA1D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0DA2E-9DD2-8D7F-F543-167DBDEC2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564D-A1D5-4B93-BED2-8366DEA14C2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9F9CC-0D72-BD6D-6D92-5EBF52792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8855E-7A54-5630-C34D-A5C0E626B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A93B-3D1E-4C0E-B4F1-F28081433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8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tzeref@phys.uoa.g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tif"/><Relationship Id="rId4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46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thens, 03/04/2021"/>
          <p:cNvSpPr txBox="1">
            <a:spLocks noGrp="1"/>
          </p:cNvSpPr>
          <p:nvPr>
            <p:ph type="body" idx="21"/>
          </p:nvPr>
        </p:nvSpPr>
        <p:spPr>
          <a:xfrm>
            <a:off x="600670" y="6129299"/>
            <a:ext cx="10985502" cy="4167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>
            <a:normAutofit fontScale="70000" lnSpcReduction="20000"/>
          </a:bodyPr>
          <a:lstStyle>
            <a:lvl1pPr algn="ctr" defTabSz="759459">
              <a:defRPr sz="3312">
                <a:solidFill>
                  <a:schemeClr val="accent1">
                    <a:lumOff val="-1357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en-US" dirty="0">
                <a:latin typeface="Bell MT" panose="02020503060305020303" pitchFamily="18" charset="0"/>
              </a:rPr>
              <a:t>Corfu</a:t>
            </a:r>
            <a:r>
              <a:rPr dirty="0">
                <a:latin typeface="Bell MT" panose="02020503060305020303" pitchFamily="18" charset="0"/>
              </a:rPr>
              <a:t>, </a:t>
            </a:r>
            <a:r>
              <a:rPr lang="en-US" dirty="0">
                <a:latin typeface="Bell MT" panose="02020503060305020303" pitchFamily="18" charset="0"/>
              </a:rPr>
              <a:t>2</a:t>
            </a:r>
            <a:r>
              <a:rPr dirty="0">
                <a:latin typeface="Bell MT" panose="02020503060305020303" pitchFamily="18" charset="0"/>
              </a:rPr>
              <a:t>/</a:t>
            </a:r>
            <a:r>
              <a:rPr lang="en-US" dirty="0">
                <a:latin typeface="Bell MT" panose="02020503060305020303" pitchFamily="18" charset="0"/>
              </a:rPr>
              <a:t>9</a:t>
            </a:r>
            <a:r>
              <a:rPr dirty="0">
                <a:latin typeface="Bell MT" panose="02020503060305020303" pitchFamily="18" charset="0"/>
              </a:rPr>
              <a:t>/202</a:t>
            </a:r>
            <a:r>
              <a:rPr lang="en-US" dirty="0">
                <a:latin typeface="Bell MT" panose="02020503060305020303" pitchFamily="18" charset="0"/>
              </a:rPr>
              <a:t>5</a:t>
            </a:r>
            <a:endParaRPr dirty="0">
              <a:latin typeface="Bell MT" panose="02020503060305020303" pitchFamily="18" charset="0"/>
            </a:endParaRPr>
          </a:p>
        </p:txBody>
      </p:sp>
      <p:sp>
        <p:nvSpPr>
          <p:cNvPr id="152" name="Cosmological Pertrubation theory"/>
          <p:cNvSpPr txBox="1">
            <a:spLocks noGrp="1"/>
          </p:cNvSpPr>
          <p:nvPr>
            <p:ph type="ctrTitle"/>
          </p:nvPr>
        </p:nvSpPr>
        <p:spPr>
          <a:xfrm>
            <a:off x="659664" y="1030184"/>
            <a:ext cx="10985502" cy="2383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>
                <a:solidFill>
                  <a:schemeClr val="accent1">
                    <a:lumOff val="-1357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en-US" sz="4750" dirty="0">
                <a:latin typeface="Bell MT" panose="02020503060305020303" pitchFamily="18" charset="0"/>
                <a:cs typeface="Segoe UI Semibold" panose="020B0702040204020203" pitchFamily="34" charset="0"/>
              </a:rPr>
              <a:t>Secondary Gravitational Waves as probes of the early Universe and Gravity</a:t>
            </a:r>
          </a:p>
        </p:txBody>
      </p:sp>
      <p:sp>
        <p:nvSpPr>
          <p:cNvPr id="153" name="National and Kapodistrian University of Athens…"/>
          <p:cNvSpPr txBox="1">
            <a:spLocks noGrp="1"/>
          </p:cNvSpPr>
          <p:nvPr>
            <p:ph type="subTitle" sz="quarter" idx="1"/>
          </p:nvPr>
        </p:nvSpPr>
        <p:spPr>
          <a:xfrm>
            <a:off x="659664" y="5250782"/>
            <a:ext cx="10985500" cy="952501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algn="ctr" defTabSz="198120">
              <a:defRPr sz="3839">
                <a:solidFill>
                  <a:schemeClr val="accent1">
                    <a:lumOff val="-1357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lang="en-US" dirty="0"/>
          </a:p>
          <a:p>
            <a:pPr algn="ctr" defTabSz="198120">
              <a:defRPr sz="3359">
                <a:solidFill>
                  <a:schemeClr val="accent1">
                    <a:lumOff val="-1357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lang="en-US" dirty="0">
              <a:latin typeface="Bell MT" panose="02020503060305020303" pitchFamily="18" charset="0"/>
            </a:endParaRPr>
          </a:p>
          <a:p>
            <a:pPr algn="ctr" defTabSz="198120">
              <a:defRPr sz="3359">
                <a:solidFill>
                  <a:schemeClr val="accent1">
                    <a:lumOff val="-1357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dirty="0">
                <a:latin typeface="Bell MT" panose="02020503060305020303" pitchFamily="18" charset="0"/>
              </a:rPr>
              <a:t>NKUA and NOA</a:t>
            </a:r>
          </a:p>
          <a:p>
            <a:pPr algn="ctr" defTabSz="198120">
              <a:defRPr sz="3359">
                <a:solidFill>
                  <a:schemeClr val="accent1">
                    <a:lumOff val="-1357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u="sng" dirty="0">
                <a:latin typeface="Bell MT" panose="02020503060305020303" pitchFamily="18" charset="0"/>
                <a:hlinkClick r:id="rId3"/>
              </a:rPr>
              <a:t>chtzeref</a:t>
            </a:r>
            <a:r>
              <a:rPr u="sng" dirty="0">
                <a:latin typeface="Bell MT" panose="02020503060305020303" pitchFamily="18" charset="0"/>
                <a:hlinkClick r:id="rId3"/>
              </a:rPr>
              <a:t>@</a:t>
            </a:r>
            <a:r>
              <a:rPr lang="en-US" u="sng" dirty="0">
                <a:latin typeface="Bell MT" panose="02020503060305020303" pitchFamily="18" charset="0"/>
                <a:hlinkClick r:id="rId3"/>
              </a:rPr>
              <a:t>phys.uoa.gr</a:t>
            </a:r>
            <a:endParaRPr u="sng" dirty="0">
              <a:latin typeface="Bell MT" panose="02020503060305020303" pitchFamily="18" charset="0"/>
              <a:hlinkClick r:id="rId3"/>
            </a:endParaRP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70" y="184942"/>
            <a:ext cx="4192466" cy="103405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Haris Tzerefos"/>
          <p:cNvSpPr txBox="1"/>
          <p:nvPr/>
        </p:nvSpPr>
        <p:spPr>
          <a:xfrm>
            <a:off x="3583768" y="5012436"/>
            <a:ext cx="5573642" cy="55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825500">
              <a:defRPr sz="7000" b="1">
                <a:solidFill>
                  <a:schemeClr val="accent1">
                    <a:lumOff val="-13575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ctr"/>
            <a:r>
              <a:rPr lang="en-US" sz="3300" dirty="0">
                <a:latin typeface="Bell MT" panose="02020503060305020303" pitchFamily="18" charset="0"/>
              </a:rPr>
              <a:t>Charalampos (</a:t>
            </a:r>
            <a:r>
              <a:rPr sz="3300" dirty="0">
                <a:latin typeface="Bell MT" panose="02020503060305020303" pitchFamily="18" charset="0"/>
              </a:rPr>
              <a:t>Haris</a:t>
            </a:r>
            <a:r>
              <a:rPr lang="en-US" sz="3300" dirty="0">
                <a:latin typeface="Bell MT" panose="02020503060305020303" pitchFamily="18" charset="0"/>
              </a:rPr>
              <a:t>)</a:t>
            </a:r>
            <a:r>
              <a:rPr sz="3300" dirty="0">
                <a:latin typeface="Bell MT" panose="02020503060305020303" pitchFamily="18" charset="0"/>
              </a:rPr>
              <a:t> Tzerefos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1266" y="184942"/>
            <a:ext cx="1399592" cy="120315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880EAC-5133-50A7-73E2-6BEB1C19C689}"/>
              </a:ext>
            </a:extLst>
          </p:cNvPr>
          <p:cNvSpPr txBox="1"/>
          <p:nvPr/>
        </p:nvSpPr>
        <p:spPr>
          <a:xfrm>
            <a:off x="878465" y="3520243"/>
            <a:ext cx="105478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Based on :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B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: S.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Basilakos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,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S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: E. Saridakis,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: D.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Nanopoulos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,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M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: N.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Mavromatos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,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P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: T. Papanikolaou</a:t>
            </a:r>
          </a:p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Tzerefos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2025 (in prep.),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Tzerefos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, PBSM 2025, BNP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Tzerefos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2023, BNP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Tzerefos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2023 and </a:t>
            </a: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P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Tzerefos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BS 2022.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42C241C-1F02-1FFB-CB0F-25F965D5C8E7}"/>
              </a:ext>
            </a:extLst>
          </p:cNvPr>
          <p:cNvSpPr/>
          <p:nvPr/>
        </p:nvSpPr>
        <p:spPr>
          <a:xfrm>
            <a:off x="933731" y="3187925"/>
            <a:ext cx="10437367" cy="0"/>
          </a:xfrm>
          <a:prstGeom prst="line">
            <a:avLst/>
          </a:prstGeom>
          <a:ln w="101600">
            <a:solidFill>
              <a:srgbClr val="929292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DE83B-0C88-03B1-1E7B-D96A8B17C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70" y="5593586"/>
            <a:ext cx="1474914" cy="1079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08443-164D-36D4-40C0-8269657443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341" y="5952929"/>
            <a:ext cx="1867310" cy="7201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A822-D7C5-BB64-6A41-8E195E07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65"/>
            <a:ext cx="10515600" cy="8049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SIGWs from Poisson fluctuations of a gas of PBHs in GR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EA5384-BC4F-22D2-D636-8241BB14E7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3794" y="970732"/>
                <a:ext cx="11661058" cy="567321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Random distribution of PBHs + same mass                they follow </a:t>
                </a:r>
                <a:r>
                  <a:rPr lang="en-US" sz="2400" i="1" dirty="0"/>
                  <a:t>Poisson</a:t>
                </a:r>
                <a:r>
                  <a:rPr lang="en-US" sz="2400" dirty="0"/>
                  <a:t> statistics  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𝑃𝐵𝐻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 inhomogeneous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sz="2400" dirty="0"/>
                  <a:t>  is homogenous                         is an </a:t>
                </a:r>
                <a:r>
                  <a:rPr lang="en-US" sz="2400" b="1" dirty="0" err="1"/>
                  <a:t>isocurvature</a:t>
                </a:r>
                <a:r>
                  <a:rPr lang="en-US" sz="2400" b="1" dirty="0"/>
                  <a:t> perturbation</a:t>
                </a:r>
              </a:p>
              <a:p>
                <a:endParaRPr lang="en-US" sz="2400" b="1" dirty="0"/>
              </a:p>
              <a:p>
                <a:r>
                  <a:rPr lang="en-US" sz="2400" dirty="0"/>
                  <a:t>           generated in the </a:t>
                </a:r>
                <a:r>
                  <a:rPr lang="en-US" sz="2400" dirty="0" err="1"/>
                  <a:t>eRD</a:t>
                </a:r>
                <a:r>
                  <a:rPr lang="en-US" sz="2400" dirty="0"/>
                  <a:t> era  will be converted in an </a:t>
                </a:r>
                <a:r>
                  <a:rPr lang="en-US" sz="2400" dirty="0" err="1"/>
                  <a:t>eMD</a:t>
                </a:r>
                <a:r>
                  <a:rPr lang="en-US" sz="2400" dirty="0"/>
                  <a:t> era to a curvature perturbation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𝑃𝐵𝐻</m:t>
                        </m:r>
                      </m:sub>
                    </m:sSub>
                  </m:oMath>
                </a14:m>
                <a:r>
                  <a:rPr lang="en-US" sz="2400" dirty="0"/>
                  <a:t> associated with the scalar potential  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[Papanikolaou, </a:t>
                </a:r>
                <a:r>
                  <a:rPr lang="en-US" sz="1800" dirty="0" err="1">
                    <a:solidFill>
                      <a:schemeClr val="accent1">
                        <a:lumMod val="75000"/>
                      </a:schemeClr>
                    </a:solidFill>
                  </a:rPr>
                  <a:t>Vennin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, Langlois, JCAP, 2021]</a:t>
                </a:r>
              </a:p>
              <a:p>
                <a:endParaRPr lang="en-US" sz="1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1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1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EA5384-BC4F-22D2-D636-8241BB14E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794" y="970732"/>
                <a:ext cx="11661058" cy="5673213"/>
              </a:xfrm>
              <a:blipFill>
                <a:blip r:embed="rId2"/>
                <a:stretch>
                  <a:fillRect l="-732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29220A-EF37-CDEC-08F3-0BC09F852270}"/>
              </a:ext>
            </a:extLst>
          </p:cNvPr>
          <p:cNvCxnSpPr/>
          <p:nvPr/>
        </p:nvCxnSpPr>
        <p:spPr>
          <a:xfrm>
            <a:off x="5987845" y="1258529"/>
            <a:ext cx="806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2CFDC1-D259-46B4-FE8D-82A388B91293}"/>
              </a:ext>
            </a:extLst>
          </p:cNvPr>
          <p:cNvCxnSpPr/>
          <p:nvPr/>
        </p:nvCxnSpPr>
        <p:spPr>
          <a:xfrm>
            <a:off x="7683910" y="2614387"/>
            <a:ext cx="806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18EEDED-FB63-83E6-8E1E-9024FA908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645" y="2408629"/>
            <a:ext cx="533446" cy="4115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FEF423-7969-9BBE-4967-02A0F3F6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00048"/>
            <a:ext cx="4060721" cy="7662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82E502-9455-044A-0C51-B208E8127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04704"/>
            <a:ext cx="533446" cy="411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6F2C9-D65B-38CD-07BA-2FF1A956E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811" y="1474266"/>
            <a:ext cx="6830378" cy="781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BD1D6B-1A1A-D485-BE0E-1DB263219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957" y="4341932"/>
            <a:ext cx="5437236" cy="92432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72567F-BD20-CD4A-7545-0BA56F051718}"/>
              </a:ext>
            </a:extLst>
          </p:cNvPr>
          <p:cNvCxnSpPr/>
          <p:nvPr/>
        </p:nvCxnSpPr>
        <p:spPr>
          <a:xfrm>
            <a:off x="4989871" y="5009536"/>
            <a:ext cx="806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C3C8B5C-9F5C-DC42-F600-2835194E4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5485484"/>
            <a:ext cx="5073445" cy="8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7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03B46-2789-10CD-614D-80853F3D7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864" y="1904283"/>
            <a:ext cx="5317483" cy="43513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B2272E-56D5-4C22-AF3E-7DAE44B0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194"/>
            <a:ext cx="10515600" cy="8049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SIGWs from Poisson fluctuations of a gas of PBHs in GR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DD5AD1-C13D-0C41-6F87-DF9724A0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57" y="3070161"/>
            <a:ext cx="5115639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1D585-8752-ED1A-DCD3-29C0B6ADE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009F-EFC3-9BE2-4D95-4C44AD12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3" y="113070"/>
            <a:ext cx="10515600" cy="9130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A) First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AF532-8E9B-43B9-0670-21A1764A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953730"/>
            <a:ext cx="11405419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We first implemented all these ideas in a model of no-scale SUGRA </a:t>
            </a:r>
            <a:endParaRPr lang="en-US" dirty="0"/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Basilakos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D.V.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Nanopoulos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Papanikolaou, E.N.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Saridakis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Tzerefos ,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PLB, 2023]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5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14BE2-B756-E2DD-2BA4-04AD2B3CB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AEA677D-5F22-C805-DB37-0C0DC377E6ED}"/>
              </a:ext>
            </a:extLst>
          </p:cNvPr>
          <p:cNvSpPr/>
          <p:nvPr/>
        </p:nvSpPr>
        <p:spPr>
          <a:xfrm>
            <a:off x="7973963" y="1015863"/>
            <a:ext cx="2192593" cy="6587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Wess</a:t>
            </a:r>
            <a:r>
              <a:rPr lang="en-US" dirty="0"/>
              <a:t>- </a:t>
            </a:r>
            <a:r>
              <a:rPr lang="en-US" dirty="0" err="1"/>
              <a:t>Zumino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03B6F-1B41-6058-4629-1BB3B01E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681" y="136167"/>
            <a:ext cx="2369574" cy="6271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5500" dirty="0"/>
              <a:t>Supersymmetry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0780E3-67B1-8B44-3CE3-3FD12CA4B9C2}"/>
              </a:ext>
            </a:extLst>
          </p:cNvPr>
          <p:cNvCxnSpPr>
            <a:cxnSpLocks/>
          </p:cNvCxnSpPr>
          <p:nvPr/>
        </p:nvCxnSpPr>
        <p:spPr>
          <a:xfrm flipH="1">
            <a:off x="2963982" y="755060"/>
            <a:ext cx="672879" cy="503469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5C7ECC1-81AB-96C9-A863-BDD06D8C3EF5}"/>
              </a:ext>
            </a:extLst>
          </p:cNvPr>
          <p:cNvSpPr/>
          <p:nvPr/>
        </p:nvSpPr>
        <p:spPr>
          <a:xfrm>
            <a:off x="988811" y="79536"/>
            <a:ext cx="2192593" cy="6587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String Theory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742479-1A41-9C37-7C3F-148A2863BA61}"/>
              </a:ext>
            </a:extLst>
          </p:cNvPr>
          <p:cNvCxnSpPr>
            <a:cxnSpLocks/>
          </p:cNvCxnSpPr>
          <p:nvPr/>
        </p:nvCxnSpPr>
        <p:spPr>
          <a:xfrm>
            <a:off x="6517057" y="674184"/>
            <a:ext cx="1477344" cy="536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40FE365-8684-FF26-80D6-9EC2384BF061}"/>
              </a:ext>
            </a:extLst>
          </p:cNvPr>
          <p:cNvSpPr/>
          <p:nvPr/>
        </p:nvSpPr>
        <p:spPr>
          <a:xfrm>
            <a:off x="1776059" y="1351718"/>
            <a:ext cx="2192593" cy="8159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Superstring Theory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1132F-FA98-8D8B-85E3-CC771548B7BE}"/>
              </a:ext>
            </a:extLst>
          </p:cNvPr>
          <p:cNvSpPr txBox="1"/>
          <p:nvPr/>
        </p:nvSpPr>
        <p:spPr>
          <a:xfrm>
            <a:off x="6972514" y="528494"/>
            <a:ext cx="219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Simplest </a:t>
            </a:r>
            <a:r>
              <a:rPr lang="en-US" sz="1600" i="1" dirty="0" err="1"/>
              <a:t>realisation</a:t>
            </a:r>
            <a:endParaRPr lang="en-US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01F594-0445-1EDA-D043-5EDAD07CB1CB}"/>
              </a:ext>
            </a:extLst>
          </p:cNvPr>
          <p:cNvCxnSpPr>
            <a:cxnSpLocks/>
          </p:cNvCxnSpPr>
          <p:nvPr/>
        </p:nvCxnSpPr>
        <p:spPr>
          <a:xfrm>
            <a:off x="3204494" y="2260820"/>
            <a:ext cx="698355" cy="257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BF8148AB-6836-D2C7-D861-92E7F4AB3146}"/>
              </a:ext>
            </a:extLst>
          </p:cNvPr>
          <p:cNvSpPr/>
          <p:nvPr/>
        </p:nvSpPr>
        <p:spPr>
          <a:xfrm>
            <a:off x="6035037" y="3385847"/>
            <a:ext cx="2369574" cy="8159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Starobinski</a:t>
            </a:r>
            <a:r>
              <a:rPr lang="en-US" dirty="0"/>
              <a:t>-like Inflation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B4D9FC-7320-657B-86FF-6E801870F361}"/>
              </a:ext>
            </a:extLst>
          </p:cNvPr>
          <p:cNvSpPr txBox="1"/>
          <p:nvPr/>
        </p:nvSpPr>
        <p:spPr>
          <a:xfrm>
            <a:off x="1705406" y="2585183"/>
            <a:ext cx="177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Low energy limit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3D1E4C-5BF1-D3B6-2263-E87820D863B9}"/>
              </a:ext>
            </a:extLst>
          </p:cNvPr>
          <p:cNvCxnSpPr>
            <a:cxnSpLocks/>
          </p:cNvCxnSpPr>
          <p:nvPr/>
        </p:nvCxnSpPr>
        <p:spPr>
          <a:xfrm flipH="1">
            <a:off x="7809188" y="1674623"/>
            <a:ext cx="1329804" cy="1704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64C89B-ADD0-8225-58C3-132DA19AD227}"/>
              </a:ext>
            </a:extLst>
          </p:cNvPr>
          <p:cNvCxnSpPr>
            <a:cxnSpLocks/>
          </p:cNvCxnSpPr>
          <p:nvPr/>
        </p:nvCxnSpPr>
        <p:spPr>
          <a:xfrm>
            <a:off x="5695320" y="3008336"/>
            <a:ext cx="692059" cy="482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342F89C-57FC-3639-C75A-48461F9087E8}"/>
              </a:ext>
            </a:extLst>
          </p:cNvPr>
          <p:cNvSpPr txBox="1"/>
          <p:nvPr/>
        </p:nvSpPr>
        <p:spPr>
          <a:xfrm>
            <a:off x="9657135" y="1759674"/>
            <a:ext cx="2418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Suitable embedding </a:t>
            </a:r>
          </a:p>
          <a:p>
            <a:pPr algn="ctr"/>
            <a:r>
              <a:rPr lang="en-US" i="1" dirty="0"/>
              <a:t>+ non-perturbative deformations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AF50A91-CA49-EFC0-DC3A-A94B72428160}"/>
              </a:ext>
            </a:extLst>
          </p:cNvPr>
          <p:cNvSpPr/>
          <p:nvPr/>
        </p:nvSpPr>
        <p:spPr>
          <a:xfrm>
            <a:off x="3870535" y="2308651"/>
            <a:ext cx="2192592" cy="8159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No-scale Supergravity</a:t>
            </a:r>
          </a:p>
        </p:txBody>
      </p:sp>
      <p:sp>
        <p:nvSpPr>
          <p:cNvPr id="57" name="Plus Sign 56">
            <a:extLst>
              <a:ext uri="{FF2B5EF4-FFF2-40B4-BE49-F238E27FC236}">
                <a16:creationId xmlns:a16="http://schemas.microsoft.com/office/drawing/2014/main" id="{13E50F79-762D-5FBE-F62F-4FF4F7AB08D5}"/>
              </a:ext>
            </a:extLst>
          </p:cNvPr>
          <p:cNvSpPr/>
          <p:nvPr/>
        </p:nvSpPr>
        <p:spPr>
          <a:xfrm flipH="1">
            <a:off x="3361810" y="204005"/>
            <a:ext cx="577962" cy="54549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501F94F-8C40-0668-E792-85B30B6C0629}"/>
              </a:ext>
            </a:extLst>
          </p:cNvPr>
          <p:cNvSpPr/>
          <p:nvPr/>
        </p:nvSpPr>
        <p:spPr>
          <a:xfrm>
            <a:off x="9595340" y="3335956"/>
            <a:ext cx="2192592" cy="81591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PBHs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5BF77F6-DF19-FFF8-D2F0-C03553FA32F7}"/>
              </a:ext>
            </a:extLst>
          </p:cNvPr>
          <p:cNvSpPr/>
          <p:nvPr/>
        </p:nvSpPr>
        <p:spPr>
          <a:xfrm>
            <a:off x="3452053" y="5668378"/>
            <a:ext cx="2192592" cy="815914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GWs in </a:t>
            </a:r>
            <a:r>
              <a:rPr lang="en-US" dirty="0" err="1"/>
              <a:t>nHz</a:t>
            </a:r>
            <a:r>
              <a:rPr lang="en-US" dirty="0"/>
              <a:t> </a:t>
            </a:r>
          </a:p>
          <a:p>
            <a:pPr algn="ctr"/>
            <a:r>
              <a:rPr lang="en-US" i="1" dirty="0"/>
              <a:t>(</a:t>
            </a:r>
            <a:r>
              <a:rPr lang="en-US" i="1" dirty="0" err="1"/>
              <a:t>NANOgrav</a:t>
            </a:r>
            <a:r>
              <a:rPr lang="en-US" i="1" dirty="0"/>
              <a:t>)</a:t>
            </a:r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8C1920C8-ADFB-6280-2ABE-817F58038B3A}"/>
              </a:ext>
            </a:extLst>
          </p:cNvPr>
          <p:cNvCxnSpPr>
            <a:cxnSpLocks/>
          </p:cNvCxnSpPr>
          <p:nvPr/>
        </p:nvCxnSpPr>
        <p:spPr>
          <a:xfrm rot="5400000">
            <a:off x="5467506" y="4277270"/>
            <a:ext cx="1526385" cy="1390274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EDA8CA09-F0E7-B309-7490-5A8F216970AA}"/>
              </a:ext>
            </a:extLst>
          </p:cNvPr>
          <p:cNvSpPr/>
          <p:nvPr/>
        </p:nvSpPr>
        <p:spPr>
          <a:xfrm>
            <a:off x="6212019" y="5762670"/>
            <a:ext cx="2192592" cy="815914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GWs in Hz </a:t>
            </a:r>
          </a:p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(close to BBO)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DB9CA8-D49C-3B7E-5983-134070991821}"/>
              </a:ext>
            </a:extLst>
          </p:cNvPr>
          <p:cNvSpPr/>
          <p:nvPr/>
        </p:nvSpPr>
        <p:spPr>
          <a:xfrm>
            <a:off x="9408173" y="5631029"/>
            <a:ext cx="2252681" cy="92332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GWs in kHz </a:t>
            </a:r>
          </a:p>
        </p:txBody>
      </p: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B556448D-2A75-D36C-DF7F-40F11BDD6542}"/>
              </a:ext>
            </a:extLst>
          </p:cNvPr>
          <p:cNvCxnSpPr>
            <a:cxnSpLocks/>
          </p:cNvCxnSpPr>
          <p:nvPr/>
        </p:nvCxnSpPr>
        <p:spPr>
          <a:xfrm>
            <a:off x="7122121" y="4812144"/>
            <a:ext cx="2223087" cy="1264191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Curved 86">
            <a:extLst>
              <a:ext uri="{FF2B5EF4-FFF2-40B4-BE49-F238E27FC236}">
                <a16:creationId xmlns:a16="http://schemas.microsoft.com/office/drawing/2014/main" id="{478EAD61-5F59-BFAC-80EE-E9ECD1D7081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50933" y="4085222"/>
            <a:ext cx="2327132" cy="1650378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D4A6BFF-595F-84B0-E0BA-7DD3EC76D688}"/>
              </a:ext>
            </a:extLst>
          </p:cNvPr>
          <p:cNvCxnSpPr>
            <a:cxnSpLocks/>
          </p:cNvCxnSpPr>
          <p:nvPr/>
        </p:nvCxnSpPr>
        <p:spPr>
          <a:xfrm>
            <a:off x="9492359" y="1674623"/>
            <a:ext cx="735556" cy="1661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DA4549-3255-0A7E-0789-6BD5DC1009CB}"/>
              </a:ext>
            </a:extLst>
          </p:cNvPr>
          <p:cNvCxnSpPr>
            <a:cxnSpLocks/>
          </p:cNvCxnSpPr>
          <p:nvPr/>
        </p:nvCxnSpPr>
        <p:spPr>
          <a:xfrm flipH="1">
            <a:off x="8641732" y="3908976"/>
            <a:ext cx="1046387" cy="7417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C8479E3-A7CF-D44C-6C9C-52C842D5718C}"/>
              </a:ext>
            </a:extLst>
          </p:cNvPr>
          <p:cNvSpPr txBox="1"/>
          <p:nvPr/>
        </p:nvSpPr>
        <p:spPr>
          <a:xfrm>
            <a:off x="4933860" y="4125701"/>
            <a:ext cx="183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Adiabatic perturbations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6162D4-B0FE-A688-F688-D53C1667E952}"/>
              </a:ext>
            </a:extLst>
          </p:cNvPr>
          <p:cNvSpPr/>
          <p:nvPr/>
        </p:nvSpPr>
        <p:spPr>
          <a:xfrm>
            <a:off x="6047983" y="4677841"/>
            <a:ext cx="3640136" cy="644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Early Matter Domination era</a:t>
            </a:r>
          </a:p>
          <a:p>
            <a:pPr algn="ctr"/>
            <a:endParaRPr lang="en-US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7C3260-3368-7CB0-D8D9-135B9F1FFA22}"/>
              </a:ext>
            </a:extLst>
          </p:cNvPr>
          <p:cNvSpPr txBox="1"/>
          <p:nvPr/>
        </p:nvSpPr>
        <p:spPr>
          <a:xfrm>
            <a:off x="9758515" y="4265388"/>
            <a:ext cx="183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Isocurvature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perturbations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1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8E42-D232-6DC5-4A4A-2FB8FC01E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503" y="779720"/>
            <a:ext cx="9144000" cy="6734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Theoretical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0B172-0EC6-CC47-3641-F2AB54BBF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47060"/>
            <a:ext cx="12074013" cy="592736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most general (N=1) SUGRA is characterized  </a:t>
            </a:r>
            <a:r>
              <a:rPr lang="en-US" sz="2400" b="0" i="0" u="none" strike="noStrike" baseline="0" dirty="0">
                <a:latin typeface="CMR12"/>
              </a:rPr>
              <a:t>by two functions: The K</a:t>
            </a:r>
            <a:r>
              <a:rPr lang="en-US" dirty="0">
                <a:latin typeface="CMR12"/>
              </a:rPr>
              <a:t>a</a:t>
            </a:r>
            <a:r>
              <a:rPr lang="en-US" sz="2400" b="0" i="0" u="none" strike="noStrike" baseline="0" dirty="0">
                <a:latin typeface="CMR12"/>
              </a:rPr>
              <a:t>hler potential </a:t>
            </a:r>
            <a:r>
              <a:rPr lang="en-US" sz="2400" b="0" i="0" u="none" strike="noStrike" baseline="0" dirty="0">
                <a:latin typeface="CMMI12"/>
              </a:rPr>
              <a:t>K</a:t>
            </a:r>
            <a:r>
              <a:rPr lang="en-US" sz="2400" b="0" i="0" u="none" strike="noStrike" baseline="0" dirty="0">
                <a:latin typeface="CMR12"/>
              </a:rPr>
              <a:t>, which is a Hermitian function of the matter scalar field and quantifies its geometry, and a holomorphic function of the fields called </a:t>
            </a:r>
            <a:r>
              <a:rPr lang="en-US" sz="2400" b="0" i="0" u="none" strike="noStrike" baseline="0" dirty="0" err="1">
                <a:latin typeface="CMR12"/>
              </a:rPr>
              <a:t>superpotential</a:t>
            </a:r>
            <a:r>
              <a:rPr lang="en-US" sz="2400" b="0" i="0" u="none" strike="noStrike" baseline="0" dirty="0">
                <a:latin typeface="CMR12"/>
              </a:rPr>
              <a:t> </a:t>
            </a:r>
            <a:r>
              <a:rPr lang="en-US" sz="2400" b="0" i="0" u="none" strike="noStrike" baseline="0" dirty="0">
                <a:latin typeface="CMMI12"/>
              </a:rPr>
              <a:t>W.  V is the scalar potential </a:t>
            </a:r>
            <a:r>
              <a:rPr lang="en-US" dirty="0"/>
              <a:t>:</a:t>
            </a:r>
          </a:p>
          <a:p>
            <a:pPr algn="l"/>
            <a:endParaRPr lang="en-US" dirty="0"/>
          </a:p>
          <a:p>
            <a:pPr algn="l"/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/>
              <a:t>     and                                        ,                                      and                         which are chiral </a:t>
            </a:r>
            <a:r>
              <a:rPr lang="en-US" dirty="0" err="1"/>
              <a:t>superfields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marL="457200" indent="-4572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l-GR" dirty="0"/>
              <a:t>Τ</a:t>
            </a:r>
            <a:r>
              <a:rPr lang="en-US" dirty="0"/>
              <a:t>he</a:t>
            </a:r>
            <a:r>
              <a:rPr lang="el-GR" dirty="0"/>
              <a:t> </a:t>
            </a:r>
            <a:r>
              <a:rPr lang="en-US" dirty="0"/>
              <a:t>simplest globally supersymmetric model is the </a:t>
            </a:r>
            <a:r>
              <a:rPr lang="en-US" dirty="0" err="1"/>
              <a:t>Wess-Zumino</a:t>
            </a:r>
            <a:r>
              <a:rPr lang="en-US" dirty="0"/>
              <a:t> one, which is characterized by one single chiral </a:t>
            </a:r>
            <a:r>
              <a:rPr lang="en-US" dirty="0" err="1"/>
              <a:t>superfield</a:t>
            </a:r>
            <a:r>
              <a:rPr lang="en-US" dirty="0"/>
              <a:t>  </a:t>
            </a:r>
            <a:r>
              <a:rPr lang="el-GR" dirty="0"/>
              <a:t> </a:t>
            </a:r>
            <a:r>
              <a:rPr lang="en-US" dirty="0"/>
              <a:t>     and the following </a:t>
            </a:r>
            <a:r>
              <a:rPr lang="en-US" dirty="0" err="1"/>
              <a:t>superpotential</a:t>
            </a:r>
            <a:r>
              <a:rPr lang="en-US" dirty="0"/>
              <a:t>:                                        , with a mass term         and a trilinear coupling term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DC03D-3D1E-F874-9D80-302257E5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82" y="2231874"/>
            <a:ext cx="4447271" cy="712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554C74-9D86-11A1-78D6-145D9A3A6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957" y="2289909"/>
            <a:ext cx="5990939" cy="654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62A05B-33D6-4C48-282A-313FA8122806}"/>
              </a:ext>
            </a:extLst>
          </p:cNvPr>
          <p:cNvSpPr txBox="1"/>
          <p:nvPr/>
        </p:nvSpPr>
        <p:spPr>
          <a:xfrm>
            <a:off x="4778477" y="2357164"/>
            <a:ext cx="296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F5638F-1211-A741-822D-722588B8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215" y="3389350"/>
            <a:ext cx="2314800" cy="712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CB7626-CF4C-F5F2-ABC9-32FAF15EE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199" y="3419007"/>
            <a:ext cx="2314801" cy="410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384AA-3B22-5BE6-1A53-AADB35563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029" y="3438993"/>
            <a:ext cx="1372987" cy="390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6C0F7A-F253-D32A-D1C9-EC5A2D67F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8590" y="5034058"/>
            <a:ext cx="2469844" cy="5731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E48156-12F0-B63D-993E-AF5BFF854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797" y="5150285"/>
            <a:ext cx="378556" cy="3407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5B81AD-67A0-B8A9-9359-61DA8B1CD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8876" y="5711852"/>
            <a:ext cx="379085" cy="4043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A95ED0-E1D6-89DE-1B99-7E912C6973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5006" y="5701793"/>
            <a:ext cx="362046" cy="4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9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22737-E68F-DD9D-6497-F093404E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91" y="3834569"/>
            <a:ext cx="6210838" cy="3007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48E42-D232-6DC5-4A4A-2FB8FC01E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503" y="779720"/>
            <a:ext cx="9144000" cy="6734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No-scale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Wess-Zumino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(NSWZ) SUGRA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0B172-0EC6-CC47-3641-F2AB54BBF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12074013" cy="586002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In order to facilitate early universe inflationary scenarios, we shall embed this model in the context of                                                            no-scale supergravity by matching the     field to the modulus field and the       field to the </a:t>
            </a:r>
            <a:r>
              <a:rPr lang="en-US" dirty="0" err="1"/>
              <a:t>inflaton</a:t>
            </a:r>
            <a:r>
              <a:rPr lang="en-US" dirty="0"/>
              <a:t>. The corresponding Kahler potential for this construction is    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Remarkably, by setting                        ,                   and making a transformation of        in order to obtain a canonical kinetic term, one obtains </a:t>
            </a:r>
            <a:r>
              <a:rPr lang="en-US" dirty="0" err="1"/>
              <a:t>Starobinski</a:t>
            </a:r>
            <a:r>
              <a:rPr lang="en-US" dirty="0"/>
              <a:t> inflation for                    and</a:t>
            </a:r>
          </a:p>
          <a:p>
            <a:pPr algn="l">
              <a:lnSpc>
                <a:spcPct val="110000"/>
              </a:lnSpc>
            </a:pPr>
            <a:r>
              <a:rPr lang="en-US" sz="2000" dirty="0"/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[Ellis,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Nanopoulos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Olive, PRL, 2013], </a:t>
            </a:r>
          </a:p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    [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Nanopoulos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Spanos,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Stamou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PRD, 2020]</a:t>
            </a:r>
          </a:p>
          <a:p>
            <a:pPr algn="l">
              <a:lnSpc>
                <a:spcPct val="110000"/>
              </a:lnSpc>
            </a:pPr>
            <a:endParaRPr lang="en-US" sz="2000" dirty="0"/>
          </a:p>
          <a:p>
            <a:pPr algn="l">
              <a:lnSpc>
                <a:spcPct val="110000"/>
              </a:lnSpc>
            </a:pPr>
            <a:endParaRPr lang="en-US" dirty="0"/>
          </a:p>
          <a:p>
            <a:pPr algn="l">
              <a:lnSpc>
                <a:spcPct val="110000"/>
              </a:lnSpc>
            </a:pPr>
            <a:endParaRPr lang="en-US" dirty="0"/>
          </a:p>
          <a:p>
            <a:pPr algn="l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AA3D7A4-7E8F-A650-5076-E96889406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64" y="1361788"/>
            <a:ext cx="3738496" cy="407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130A9C-ED44-0904-EE07-7A846F720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104" y="1361788"/>
            <a:ext cx="304798" cy="349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0AFFBA-BC33-6B0E-709F-48BB5FACB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936" y="1836528"/>
            <a:ext cx="378556" cy="3407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76F07F-1966-8B09-FB35-5A6118A80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492" y="2309989"/>
            <a:ext cx="3664967" cy="7134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1BAFB3-1F7B-1DC5-863D-C41EA7843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372" y="3136154"/>
            <a:ext cx="1388240" cy="5856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081F762-2E8F-F73E-3C06-F9F5DC33C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9741" y="3184899"/>
            <a:ext cx="1026259" cy="4290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47AC0EB-0443-81DC-0341-50030664E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9947" y="3273229"/>
            <a:ext cx="304798" cy="3407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13F316-E97E-BB43-2E64-02180C946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559" y="3580738"/>
            <a:ext cx="1244973" cy="43132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9D35B89-D326-7A24-83AE-D606F917DA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2863" y="3613956"/>
            <a:ext cx="1244973" cy="39811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DAF7539-AA26-BE8C-86F8-2934F0FFF4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057" y="4978862"/>
            <a:ext cx="3427754" cy="8016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169D638-B2CA-A2F8-6131-C1E790993C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009" y="5771949"/>
            <a:ext cx="2872199" cy="838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DB2AB6-31D7-CC8E-5C4A-DA0CDE4DBC97}"/>
              </a:ext>
            </a:extLst>
          </p:cNvPr>
          <p:cNvSpPr txBox="1"/>
          <p:nvPr/>
        </p:nvSpPr>
        <p:spPr>
          <a:xfrm>
            <a:off x="10486104" y="5916260"/>
            <a:ext cx="12449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Fig. from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Nanopoulos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, Spanos, </a:t>
            </a:r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Stamou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, PRD, 2020]</a:t>
            </a:r>
          </a:p>
          <a:p>
            <a:pPr algn="ctr"/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1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8E42-D232-6DC5-4A4A-2FB8FC01E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503" y="358052"/>
            <a:ext cx="9144000" cy="51472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NSWZ SUGRA inflection point inflation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0B172-0EC6-CC47-3641-F2AB54BBF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490" y="973394"/>
            <a:ext cx="12162503" cy="5801032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 common mechanism to produce PBHs is via the use of inflationary potentials</a:t>
            </a:r>
            <a:r>
              <a:rPr lang="el-GR" dirty="0"/>
              <a:t> </a:t>
            </a:r>
            <a:r>
              <a:rPr lang="en-US" dirty="0"/>
              <a:t>with inflection points aka points where                                                      which induce the so-called </a:t>
            </a:r>
            <a:r>
              <a:rPr lang="en-US" b="1" dirty="0"/>
              <a:t>ultra slow roll inflation </a:t>
            </a:r>
            <a:r>
              <a:rPr lang="en-US" dirty="0"/>
              <a:t>(USR)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To realize such set-ups, one can introduce the following </a:t>
            </a:r>
            <a:r>
              <a:rPr lang="en-US" b="1" dirty="0"/>
              <a:t>non-perturbative deformations </a:t>
            </a:r>
            <a:r>
              <a:rPr lang="en-US" dirty="0"/>
              <a:t>to the Kahler potential first introduced in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Nanopoulos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Spanos,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Stamou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PRD, 2020]</a:t>
            </a:r>
            <a:r>
              <a:rPr lang="en-US" dirty="0"/>
              <a:t>:  </a:t>
            </a:r>
          </a:p>
          <a:p>
            <a:pPr algn="l">
              <a:lnSpc>
                <a:spcPct val="110000"/>
              </a:lnSpc>
            </a:pPr>
            <a:r>
              <a:rPr lang="en-US" dirty="0"/>
              <a:t>                                                                                                            with a and b real constants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At the end, one obtains the following potential</a:t>
            </a:r>
          </a:p>
          <a:p>
            <a:pPr algn="l">
              <a:lnSpc>
                <a:spcPct val="110000"/>
              </a:lnSpc>
            </a:pPr>
            <a:endParaRPr lang="en-US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lnSpc>
                <a:spcPct val="110000"/>
              </a:lnSpc>
            </a:pPr>
            <a:endParaRPr lang="en-US" dirty="0"/>
          </a:p>
          <a:p>
            <a:pPr algn="l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E3E8E-F75D-36F5-4CB0-10DC2D93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425" y="1470276"/>
            <a:ext cx="3421677" cy="358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CC19FF-446E-4D33-4890-3FA4D8FB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77" y="3657600"/>
            <a:ext cx="5260233" cy="953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0BB52-8B57-E8F1-691B-E0C0E3888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225" y="5368765"/>
            <a:ext cx="7836309" cy="9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3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9217-CABA-DFB1-E94F-4A490DBA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2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Ultra light PBHs in no-scale SUGRA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C1377-4E9B-1F29-BE8B-4552ACE0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1111046"/>
            <a:ext cx="11543071" cy="5381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Our modified potential gives rise to the following power spectrum given our choice of fiducial parameters: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59458-217B-39B0-22F7-3F5C0294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20" y="1856966"/>
            <a:ext cx="5201263" cy="3497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EC1774-7A7B-E5A3-32EF-AF5F97555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973" y="2050113"/>
            <a:ext cx="4016088" cy="100592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23E4BA-76B8-C0DB-3CD6-FE465A029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194" y="3429000"/>
            <a:ext cx="5407741" cy="3138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DB9ABD-252D-DC09-E1E4-8F642D347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561880"/>
            <a:ext cx="3893574" cy="7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0A297EF-6897-5607-BE35-9DF6A66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61" y="3557169"/>
            <a:ext cx="2604896" cy="437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84166-7AB0-100F-8D2D-2816EEFB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22"/>
            <a:ext cx="10515600" cy="775417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eMD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driven by PBHs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2BA72-11DB-AB60-77D4-9B9F7840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032387"/>
            <a:ext cx="11127658" cy="5144576"/>
          </a:xfrm>
        </p:spPr>
        <p:txBody>
          <a:bodyPr>
            <a:normAutofit/>
          </a:bodyPr>
          <a:lstStyle/>
          <a:p>
            <a:r>
              <a:rPr lang="en-US" sz="2400" dirty="0"/>
              <a:t>Since                                                      an </a:t>
            </a:r>
            <a:r>
              <a:rPr lang="en-US" sz="2400" dirty="0" err="1"/>
              <a:t>eMD</a:t>
            </a:r>
            <a:r>
              <a:rPr lang="en-US" sz="2400" dirty="0"/>
              <a:t> era driven by them arises </a:t>
            </a:r>
          </a:p>
          <a:p>
            <a:endParaRPr lang="en-US" sz="2400" dirty="0"/>
          </a:p>
          <a:p>
            <a:r>
              <a:rPr lang="en-US" sz="2400" dirty="0"/>
              <a:t>To find their mass function                                  we use peak theory and obtain: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B3919-E033-29AA-6D72-C26D5D6D9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0" y="2516955"/>
            <a:ext cx="4543073" cy="3459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7CB93-70F6-29DB-78CE-32F2E5ADD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16" y="1032387"/>
            <a:ext cx="3352799" cy="4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A3A72-95A4-BD9E-96CC-29E2D1F4F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020" y="1903773"/>
            <a:ext cx="2055489" cy="412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7E317-083B-BF8E-F2AB-AFD5C918E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474" y="2516955"/>
            <a:ext cx="4808547" cy="345977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BAC710-CBB7-62D5-F2AF-621632465E43}"/>
              </a:ext>
            </a:extLst>
          </p:cNvPr>
          <p:cNvCxnSpPr/>
          <p:nvPr/>
        </p:nvCxnSpPr>
        <p:spPr>
          <a:xfrm>
            <a:off x="4729315" y="4276341"/>
            <a:ext cx="2516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F10642-9098-7BAF-A42C-E40722A0A948}"/>
              </a:ext>
            </a:extLst>
          </p:cNvPr>
          <p:cNvSpPr txBox="1"/>
          <p:nvPr/>
        </p:nvSpPr>
        <p:spPr>
          <a:xfrm>
            <a:off x="4640823" y="2952324"/>
            <a:ext cx="273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Taking into account their Hawking evaporation </a:t>
            </a:r>
          </a:p>
          <a:p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DCB457-9E01-FA91-0E99-69B1B61FE8EF}"/>
              </a:ext>
            </a:extLst>
          </p:cNvPr>
          <p:cNvCxnSpPr/>
          <p:nvPr/>
        </p:nvCxnSpPr>
        <p:spPr>
          <a:xfrm>
            <a:off x="10982632" y="2316728"/>
            <a:ext cx="501445" cy="37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612CDF6-69E4-EE75-9DC5-60E0DA063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5722" y="2035017"/>
            <a:ext cx="877632" cy="281709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84C618-E903-CF8D-390E-E2F700ABCD3A}"/>
              </a:ext>
            </a:extLst>
          </p:cNvPr>
          <p:cNvCxnSpPr>
            <a:cxnSpLocks/>
          </p:cNvCxnSpPr>
          <p:nvPr/>
        </p:nvCxnSpPr>
        <p:spPr>
          <a:xfrm flipH="1">
            <a:off x="11636477" y="2068412"/>
            <a:ext cx="103239" cy="778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D2590265-72EB-1D8C-2A0D-8B980F012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0404" y="1743829"/>
            <a:ext cx="1048694" cy="2480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1FF839B-95E7-6414-259D-B3C79F78D4B9}"/>
              </a:ext>
            </a:extLst>
          </p:cNvPr>
          <p:cNvSpPr txBox="1"/>
          <p:nvPr/>
        </p:nvSpPr>
        <p:spPr>
          <a:xfrm>
            <a:off x="344129" y="617696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We treat mass function as monochromatic              </a:t>
            </a:r>
            <a:r>
              <a:rPr lang="en-US" dirty="0" err="1"/>
              <a:t>eMD</a:t>
            </a:r>
            <a:r>
              <a:rPr lang="en-US" dirty="0"/>
              <a:t> to </a:t>
            </a:r>
            <a:r>
              <a:rPr lang="en-US" dirty="0" err="1"/>
              <a:t>lRD</a:t>
            </a:r>
            <a:r>
              <a:rPr lang="en-US" dirty="0"/>
              <a:t> sudden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B5CFE6-D2EC-85DA-9675-2DC42B3150BD}"/>
              </a:ext>
            </a:extLst>
          </p:cNvPr>
          <p:cNvCxnSpPr/>
          <p:nvPr/>
        </p:nvCxnSpPr>
        <p:spPr>
          <a:xfrm>
            <a:off x="5063613" y="6375185"/>
            <a:ext cx="530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97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0088-4C1E-C44A-25E1-1FDBF6F7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54"/>
            <a:ext cx="10515600" cy="93273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relevant GW sources and their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5949B-FE40-F2C3-CC50-5D46E3AC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993058"/>
            <a:ext cx="11088329" cy="5183905"/>
          </a:xfrm>
        </p:spPr>
        <p:txBody>
          <a:bodyPr>
            <a:normAutofit/>
          </a:bodyPr>
          <a:lstStyle/>
          <a:p>
            <a:pPr marL="457200" indent="-457200">
              <a:buAutoNum type="alphaUcParenR"/>
            </a:pPr>
            <a:r>
              <a:rPr lang="en-US" sz="2400" dirty="0"/>
              <a:t>Inflationary adiabatic perturbations               GWs with  two peaks</a:t>
            </a:r>
          </a:p>
          <a:p>
            <a:pPr marL="0" indent="0">
              <a:buNone/>
            </a:pPr>
            <a:r>
              <a:rPr lang="en-US" sz="2400" b="1" dirty="0" err="1"/>
              <a:t>i</a:t>
            </a:r>
            <a:r>
              <a:rPr lang="en-US" sz="2400" b="1" dirty="0"/>
              <a:t>)  </a:t>
            </a:r>
            <a:r>
              <a:rPr lang="en-US" sz="2400" dirty="0"/>
              <a:t>GWs are produced by the enhancement of               (peaked at                  ) ) at PBHs scales peaked at the </a:t>
            </a:r>
            <a:r>
              <a:rPr lang="en-US" sz="2400" b="1" dirty="0"/>
              <a:t>kHz range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Kohri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Terada, PRD, 2018 ]</a:t>
            </a:r>
            <a:r>
              <a:rPr lang="en-US" sz="2400" b="1" dirty="0"/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18274D-5FFA-574C-D580-A861AAAA0839}"/>
              </a:ext>
            </a:extLst>
          </p:cNvPr>
          <p:cNvCxnSpPr>
            <a:cxnSpLocks/>
          </p:cNvCxnSpPr>
          <p:nvPr/>
        </p:nvCxnSpPr>
        <p:spPr>
          <a:xfrm>
            <a:off x="5270089" y="1189703"/>
            <a:ext cx="6882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E64B148-EAEB-E4DE-51F7-7C96B4DAF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347" y="1494990"/>
            <a:ext cx="766916" cy="326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C91133-1410-C236-6B5C-7889F141F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969" y="1485655"/>
            <a:ext cx="1145125" cy="3331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92723B-0CD9-1FCE-A715-47F430681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425" y="830724"/>
            <a:ext cx="8141110" cy="21901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3A407E-2BF7-406A-35CF-B463BEAD6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448" y="3124474"/>
            <a:ext cx="7057103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1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78F0D-F031-2FDD-6531-81472346E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D02CA3CC-669F-2909-421F-1AF050AE416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68121" y="4425245"/>
            <a:ext cx="1942249" cy="1254578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164291-C0FE-65C1-F208-046499A77BEA}"/>
              </a:ext>
            </a:extLst>
          </p:cNvPr>
          <p:cNvCxnSpPr>
            <a:cxnSpLocks/>
          </p:cNvCxnSpPr>
          <p:nvPr/>
        </p:nvCxnSpPr>
        <p:spPr>
          <a:xfrm>
            <a:off x="9597717" y="3162136"/>
            <a:ext cx="490179" cy="62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A7F233-8DCE-29DF-1DDF-AC56DBBD9896}"/>
              </a:ext>
            </a:extLst>
          </p:cNvPr>
          <p:cNvCxnSpPr>
            <a:cxnSpLocks/>
          </p:cNvCxnSpPr>
          <p:nvPr/>
        </p:nvCxnSpPr>
        <p:spPr>
          <a:xfrm flipH="1">
            <a:off x="7030065" y="2909371"/>
            <a:ext cx="728644" cy="839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3E157950-7D5C-D461-B38D-9FD9B7971172}"/>
              </a:ext>
            </a:extLst>
          </p:cNvPr>
          <p:cNvCxnSpPr>
            <a:cxnSpLocks/>
          </p:cNvCxnSpPr>
          <p:nvPr/>
        </p:nvCxnSpPr>
        <p:spPr>
          <a:xfrm rot="5400000">
            <a:off x="1003240" y="2828848"/>
            <a:ext cx="961091" cy="902795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44786051-3301-8848-BD6C-BCC696ECECC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64692" y="4179957"/>
            <a:ext cx="2084605" cy="978310"/>
          </a:xfrm>
          <a:prstGeom prst="curvedConnector3">
            <a:avLst>
              <a:gd name="adj1" fmla="val 53772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BD225356-42CA-A347-93B3-C23BC28F7FBA}"/>
              </a:ext>
            </a:extLst>
          </p:cNvPr>
          <p:cNvSpPr/>
          <p:nvPr/>
        </p:nvSpPr>
        <p:spPr>
          <a:xfrm>
            <a:off x="7273228" y="2336588"/>
            <a:ext cx="2814668" cy="96795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Multi- source superposition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0D93974-C0CF-F95C-9CA6-BB4D4F69CF59}"/>
              </a:ext>
            </a:extLst>
          </p:cNvPr>
          <p:cNvCxnSpPr>
            <a:cxnSpLocks/>
          </p:cNvCxnSpPr>
          <p:nvPr/>
        </p:nvCxnSpPr>
        <p:spPr>
          <a:xfrm flipH="1">
            <a:off x="3431458" y="1098180"/>
            <a:ext cx="1296803" cy="995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5A95EF56-0550-E385-0D91-0AEAFF248CD3}"/>
              </a:ext>
            </a:extLst>
          </p:cNvPr>
          <p:cNvSpPr/>
          <p:nvPr/>
        </p:nvSpPr>
        <p:spPr>
          <a:xfrm>
            <a:off x="5931914" y="5647040"/>
            <a:ext cx="3104647" cy="104273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(Scalar induced 2</a:t>
            </a:r>
            <a:r>
              <a:rPr lang="en-US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order) Gravitational waves</a:t>
            </a:r>
            <a:endParaRPr lang="en-US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3C6086-0E86-46E0-B57A-7B18AAD15E41}"/>
              </a:ext>
            </a:extLst>
          </p:cNvPr>
          <p:cNvSpPr/>
          <p:nvPr/>
        </p:nvSpPr>
        <p:spPr>
          <a:xfrm>
            <a:off x="5843568" y="3780847"/>
            <a:ext cx="2102412" cy="644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Astrophysical</a:t>
            </a:r>
          </a:p>
          <a:p>
            <a:pPr algn="ctr"/>
            <a:endParaRPr lang="en-US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910CFB-63B5-D9E1-FC4C-FCB02FCBCF33}"/>
              </a:ext>
            </a:extLst>
          </p:cNvPr>
          <p:cNvSpPr txBox="1"/>
          <p:nvPr/>
        </p:nvSpPr>
        <p:spPr>
          <a:xfrm>
            <a:off x="348182" y="3844579"/>
            <a:ext cx="1952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BH- BH merger events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, distinct waveforms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D09340-0C5E-317B-CCBE-348FDB7F725B}"/>
              </a:ext>
            </a:extLst>
          </p:cNvPr>
          <p:cNvSpPr txBox="1"/>
          <p:nvPr/>
        </p:nvSpPr>
        <p:spPr>
          <a:xfrm>
            <a:off x="2850299" y="241865"/>
            <a:ext cx="56476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Gravitational Waves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D40F5D-F3E0-8401-E3DA-295869E32DF9}"/>
              </a:ext>
            </a:extLst>
          </p:cNvPr>
          <p:cNvSpPr/>
          <p:nvPr/>
        </p:nvSpPr>
        <p:spPr>
          <a:xfrm>
            <a:off x="1263741" y="2173880"/>
            <a:ext cx="2814669" cy="9233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Single- source waves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23E78A-42E0-6FA7-4079-6C6D9D8486F8}"/>
              </a:ext>
            </a:extLst>
          </p:cNvPr>
          <p:cNvSpPr/>
          <p:nvPr/>
        </p:nvSpPr>
        <p:spPr>
          <a:xfrm>
            <a:off x="9462212" y="3780847"/>
            <a:ext cx="2102412" cy="677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Cosmological</a:t>
            </a:r>
          </a:p>
          <a:p>
            <a:pPr algn="ctr"/>
            <a:endParaRPr lang="en-US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EDD80F-0CF2-64F7-8FBE-35767046BEB0}"/>
              </a:ext>
            </a:extLst>
          </p:cNvPr>
          <p:cNvCxnSpPr>
            <a:cxnSpLocks/>
          </p:cNvCxnSpPr>
          <p:nvPr/>
        </p:nvCxnSpPr>
        <p:spPr>
          <a:xfrm>
            <a:off x="7149297" y="1078625"/>
            <a:ext cx="1218823" cy="125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85444C9-68D7-C597-FD31-7C2F9D46E555}"/>
              </a:ext>
            </a:extLst>
          </p:cNvPr>
          <p:cNvSpPr txBox="1"/>
          <p:nvPr/>
        </p:nvSpPr>
        <p:spPr>
          <a:xfrm>
            <a:off x="3086042" y="4669112"/>
            <a:ext cx="195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Eg unresolved compact binaries</a:t>
            </a:r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7270D4-F77A-F8F4-0C36-325D43C70B65}"/>
              </a:ext>
            </a:extLst>
          </p:cNvPr>
          <p:cNvSpPr txBox="1"/>
          <p:nvPr/>
        </p:nvSpPr>
        <p:spPr>
          <a:xfrm>
            <a:off x="9576628" y="5044908"/>
            <a:ext cx="195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Inflation, Phase transitions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etc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63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7861-A10D-FB53-3CB8-2F195D44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3" y="113070"/>
            <a:ext cx="10515600" cy="9130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Inflationary adiabatic perturbations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A4A98E-B559-DCAB-5677-BC06C3A0BA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781" y="953730"/>
                <a:ext cx="11405419" cy="5791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ii) </a:t>
                </a:r>
                <a:r>
                  <a:rPr lang="en-US" sz="2400" dirty="0"/>
                  <a:t>It is related to the </a:t>
                </a:r>
                <a:r>
                  <a:rPr lang="en-US" sz="2400" b="1" i="1" dirty="0"/>
                  <a:t>resonant amplification</a:t>
                </a:r>
                <a:r>
                  <a:rPr lang="en-US" sz="2400" b="1" dirty="0"/>
                  <a:t> </a:t>
                </a:r>
                <a:r>
                  <a:rPr lang="en-US" sz="2400" dirty="0"/>
                  <a:t>of curvature perturbations of scales entering the horizon during the </a:t>
                </a:r>
                <a:r>
                  <a:rPr lang="en-US" sz="2400" dirty="0" err="1"/>
                  <a:t>eMD</a:t>
                </a:r>
                <a:r>
                  <a:rPr lang="en-US" sz="2400" dirty="0"/>
                  <a:t> era.  Specifically, since </a:t>
                </a:r>
                <a:r>
                  <a:rPr lang="el-GR" sz="2400" dirty="0"/>
                  <a:t>Φ΄ </a:t>
                </a:r>
                <a:r>
                  <a:rPr lang="en-US" sz="2400" dirty="0"/>
                  <a:t>goes </a:t>
                </a:r>
                <a:r>
                  <a:rPr lang="en-US" sz="2400" b="1" dirty="0"/>
                  <a:t>quickly</a:t>
                </a:r>
                <a:r>
                  <a:rPr lang="en-US" sz="2400" dirty="0"/>
                  <a:t> from 0 (since </a:t>
                </a:r>
                <a:r>
                  <a:rPr lang="el-GR" sz="2400" dirty="0"/>
                  <a:t>Φ=</a:t>
                </a:r>
                <a:r>
                  <a:rPr lang="en-US" sz="2400" i="1" dirty="0"/>
                  <a:t>constant </a:t>
                </a:r>
                <a:r>
                  <a:rPr lang="en-US" sz="2400" dirty="0"/>
                  <a:t>in any MD) to  </a:t>
                </a:r>
                <a:r>
                  <a:rPr lang="el-GR" sz="2400" dirty="0"/>
                  <a:t>Φ΄</a:t>
                </a:r>
                <a:r>
                  <a:rPr lang="en-US" sz="2400" dirty="0"/>
                  <a:t>≠0</a:t>
                </a:r>
                <a:r>
                  <a:rPr lang="el-GR" sz="2400" dirty="0"/>
                  <a:t> </a:t>
                </a:r>
                <a:r>
                  <a:rPr lang="en-US" sz="2400" dirty="0"/>
                  <a:t>  during </a:t>
                </a:r>
                <a:r>
                  <a:rPr lang="en-US" sz="2400" dirty="0" err="1"/>
                  <a:t>lRD</a:t>
                </a:r>
                <a:r>
                  <a:rPr lang="en-US" sz="2400" dirty="0"/>
                  <a:t> s, there is a resonant enhancement of GWs mainly sourced by the term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Also, since during a MD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, we need to ensure that we are working in the perturbative regime                 we introduce a nonlinear cut- off scale :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At the end,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NL</m:t>
                            </m:r>
                          </m:sub>
                        </m:sSub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𝑛𝐻𝑧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A4A98E-B559-DCAB-5677-BC06C3A0B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781" y="953730"/>
                <a:ext cx="11405419" cy="5791200"/>
              </a:xfrm>
              <a:blipFill>
                <a:blip r:embed="rId2"/>
                <a:stretch>
                  <a:fillRect l="-802" t="-1474" r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0A2F9CC-1C28-BC5A-0D57-AB4E05FC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83" y="1986127"/>
            <a:ext cx="1045823" cy="34860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F3EF5D-5019-1C6C-8920-76EAA42DF35C}"/>
              </a:ext>
            </a:extLst>
          </p:cNvPr>
          <p:cNvCxnSpPr/>
          <p:nvPr/>
        </p:nvCxnSpPr>
        <p:spPr>
          <a:xfrm>
            <a:off x="1592825" y="3406877"/>
            <a:ext cx="806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4223D06-9700-188D-D4A5-AEC5A5BB8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111" y="3198713"/>
            <a:ext cx="1464566" cy="3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4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DD40-4F9A-6E20-5896-191110B1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Inflationary adiabatic perturbations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4706-2732-816F-A643-4F4909745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52" y="1209368"/>
            <a:ext cx="11218606" cy="528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This GW signal peaks at the </a:t>
            </a:r>
            <a:r>
              <a:rPr lang="en-US" sz="2400" b="1" dirty="0" err="1"/>
              <a:t>nHz</a:t>
            </a:r>
            <a:r>
              <a:rPr lang="en-US" sz="2400" b="1" dirty="0"/>
              <a:t> frequency range </a:t>
            </a:r>
            <a:r>
              <a:rPr lang="en-US" sz="2400" dirty="0"/>
              <a:t>and is in agreement with </a:t>
            </a:r>
            <a:r>
              <a:rPr lang="en-US" sz="2400" b="1" dirty="0" err="1"/>
              <a:t>NANOGrav</a:t>
            </a:r>
            <a:r>
              <a:rPr lang="en-US" sz="2400" b="1" dirty="0"/>
              <a:t>/PTA GW data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7429C-5774-4D11-3086-C22AAE282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77" y="2310582"/>
            <a:ext cx="6395818" cy="3785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92742D-3EE3-70B2-15EA-4783F56F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2" y="3361451"/>
            <a:ext cx="3667302" cy="5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27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91F8-C1BE-3338-DE98-457A88A4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496"/>
            <a:ext cx="10515600" cy="79508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complete three-peaked signal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974C4-0286-EBD6-9F87-1A24B6863F73}"/>
              </a:ext>
            </a:extLst>
          </p:cNvPr>
          <p:cNvSpPr txBox="1"/>
          <p:nvPr/>
        </p:nvSpPr>
        <p:spPr>
          <a:xfrm>
            <a:off x="838199" y="6115665"/>
            <a:ext cx="103705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simultaneous detection of all three peaks could be an indication in favor of no-scale SUGRA, or the presence of </a:t>
            </a:r>
            <a:r>
              <a:rPr lang="en-US" dirty="0" err="1"/>
              <a:t>eMDs</a:t>
            </a:r>
            <a:r>
              <a:rPr lang="en-US" dirty="0"/>
              <a:t> by PBHs in general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D4916-713C-9178-D300-E253EB4C2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068" y="943898"/>
            <a:ext cx="8801863" cy="51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7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7861-A10D-FB53-3CB8-2F195D44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3" y="113070"/>
            <a:ext cx="10515600" cy="9130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Bi) Further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A98E-B559-DCAB-5677-BC06C3A0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953730"/>
            <a:ext cx="11405419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 similar set-up naturally exists in the for flipped SU(5)x U(1</a:t>
            </a:r>
            <a:r>
              <a:rPr lang="en-US" sz="2000" dirty="0"/>
              <a:t>) </a:t>
            </a:r>
            <a:r>
              <a:rPr lang="en-US" sz="2400" dirty="0"/>
              <a:t>theory</a:t>
            </a:r>
            <a:endParaRPr lang="en-US" dirty="0"/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Basilakos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D.V.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Nanopoulos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Papanikolaou, E.N.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Saridakis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Tzerefos ,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PLB, 2023]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02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FE706A1-52C2-22F3-9A2B-7401989D0975}"/>
              </a:ext>
            </a:extLst>
          </p:cNvPr>
          <p:cNvSpPr/>
          <p:nvPr/>
        </p:nvSpPr>
        <p:spPr>
          <a:xfrm>
            <a:off x="9862081" y="866829"/>
            <a:ext cx="2192593" cy="6587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Wess</a:t>
            </a:r>
            <a:r>
              <a:rPr lang="en-US" dirty="0"/>
              <a:t>- </a:t>
            </a:r>
            <a:r>
              <a:rPr lang="en-US" dirty="0" err="1"/>
              <a:t>Zumino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E3CA32-FEEF-DAA0-E63F-4A35724E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648" y="15615"/>
            <a:ext cx="2369574" cy="6271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5500" dirty="0"/>
              <a:t>Supersymmetry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3FE630-C320-F635-CE95-1CC10C5769A9}"/>
              </a:ext>
            </a:extLst>
          </p:cNvPr>
          <p:cNvCxnSpPr>
            <a:cxnSpLocks/>
            <a:stCxn id="57" idx="1"/>
          </p:cNvCxnSpPr>
          <p:nvPr/>
        </p:nvCxnSpPr>
        <p:spPr>
          <a:xfrm>
            <a:off x="5591968" y="488805"/>
            <a:ext cx="7425" cy="280114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A195008-C068-F664-BC14-1B5553C89474}"/>
              </a:ext>
            </a:extLst>
          </p:cNvPr>
          <p:cNvSpPr/>
          <p:nvPr/>
        </p:nvSpPr>
        <p:spPr>
          <a:xfrm>
            <a:off x="3023609" y="33082"/>
            <a:ext cx="2192593" cy="6096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String Theory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818CE6-9F51-E238-17F0-A815CA941DA3}"/>
              </a:ext>
            </a:extLst>
          </p:cNvPr>
          <p:cNvCxnSpPr>
            <a:cxnSpLocks/>
          </p:cNvCxnSpPr>
          <p:nvPr/>
        </p:nvCxnSpPr>
        <p:spPr>
          <a:xfrm>
            <a:off x="8382594" y="498755"/>
            <a:ext cx="1703337" cy="36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D5AB421-F50C-46C3-D078-58A46C3A8E3B}"/>
              </a:ext>
            </a:extLst>
          </p:cNvPr>
          <p:cNvSpPr/>
          <p:nvPr/>
        </p:nvSpPr>
        <p:spPr>
          <a:xfrm>
            <a:off x="4503096" y="734794"/>
            <a:ext cx="2192593" cy="6587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Superstring Theory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57970-8D42-DE95-C79F-17C49B1E8572}"/>
              </a:ext>
            </a:extLst>
          </p:cNvPr>
          <p:cNvSpPr txBox="1"/>
          <p:nvPr/>
        </p:nvSpPr>
        <p:spPr>
          <a:xfrm>
            <a:off x="8664150" y="278419"/>
            <a:ext cx="219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Simplest </a:t>
            </a:r>
            <a:r>
              <a:rPr lang="en-US" sz="1600" i="1" dirty="0" err="1"/>
              <a:t>realisation</a:t>
            </a:r>
            <a:endParaRPr lang="en-US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5E0E53-C516-D8EF-4CC5-079DE61D225C}"/>
              </a:ext>
            </a:extLst>
          </p:cNvPr>
          <p:cNvCxnSpPr>
            <a:cxnSpLocks/>
            <a:stCxn id="17" idx="5"/>
            <a:endCxn id="54" idx="2"/>
          </p:cNvCxnSpPr>
          <p:nvPr/>
        </p:nvCxnSpPr>
        <p:spPr>
          <a:xfrm>
            <a:off x="6374591" y="1297082"/>
            <a:ext cx="934739" cy="520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08B2BDB-86D2-A570-5FC9-ABA99B2DA703}"/>
              </a:ext>
            </a:extLst>
          </p:cNvPr>
          <p:cNvSpPr/>
          <p:nvPr/>
        </p:nvSpPr>
        <p:spPr>
          <a:xfrm>
            <a:off x="6843922" y="2804261"/>
            <a:ext cx="2192592" cy="70115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Starobinsky-like Inflation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1EAB25-8941-A3DC-C613-C6E77A8B2F43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10477167" y="1594414"/>
            <a:ext cx="141672" cy="694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072D97-5C59-3853-15E9-D8575E1BD830}"/>
              </a:ext>
            </a:extLst>
          </p:cNvPr>
          <p:cNvCxnSpPr>
            <a:cxnSpLocks/>
          </p:cNvCxnSpPr>
          <p:nvPr/>
        </p:nvCxnSpPr>
        <p:spPr>
          <a:xfrm>
            <a:off x="9309099" y="1951760"/>
            <a:ext cx="639567" cy="320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8AB8ED8-D24F-9D2D-6E0A-5DD108EEBD42}"/>
              </a:ext>
            </a:extLst>
          </p:cNvPr>
          <p:cNvSpPr/>
          <p:nvPr/>
        </p:nvSpPr>
        <p:spPr>
          <a:xfrm>
            <a:off x="7309330" y="1451500"/>
            <a:ext cx="1999769" cy="7314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No-scale Supergravity</a:t>
            </a:r>
          </a:p>
        </p:txBody>
      </p:sp>
      <p:sp>
        <p:nvSpPr>
          <p:cNvPr id="57" name="Plus Sign 56">
            <a:extLst>
              <a:ext uri="{FF2B5EF4-FFF2-40B4-BE49-F238E27FC236}">
                <a16:creationId xmlns:a16="http://schemas.microsoft.com/office/drawing/2014/main" id="{324A4E07-C0CE-EA63-BAFE-0827A457C760}"/>
              </a:ext>
            </a:extLst>
          </p:cNvPr>
          <p:cNvSpPr/>
          <p:nvPr/>
        </p:nvSpPr>
        <p:spPr>
          <a:xfrm flipH="1">
            <a:off x="5302987" y="15615"/>
            <a:ext cx="577962" cy="54549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D105D29-94A6-AB76-EF37-01B153698416}"/>
              </a:ext>
            </a:extLst>
          </p:cNvPr>
          <p:cNvSpPr/>
          <p:nvPr/>
        </p:nvSpPr>
        <p:spPr>
          <a:xfrm>
            <a:off x="9674937" y="4553505"/>
            <a:ext cx="2192592" cy="503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PBHs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4E1D526-A965-8166-6561-4D54A92703C4}"/>
              </a:ext>
            </a:extLst>
          </p:cNvPr>
          <p:cNvSpPr/>
          <p:nvPr/>
        </p:nvSpPr>
        <p:spPr>
          <a:xfrm>
            <a:off x="5812372" y="3962887"/>
            <a:ext cx="2192592" cy="8159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GWs in </a:t>
            </a:r>
            <a:r>
              <a:rPr lang="en-US" dirty="0" err="1"/>
              <a:t>nHz</a:t>
            </a:r>
            <a:r>
              <a:rPr lang="en-US" dirty="0"/>
              <a:t> </a:t>
            </a:r>
          </a:p>
          <a:p>
            <a:pPr algn="ctr"/>
            <a:r>
              <a:rPr lang="en-US" i="1" dirty="0"/>
              <a:t>(</a:t>
            </a:r>
            <a:r>
              <a:rPr lang="en-US" i="1" dirty="0" err="1"/>
              <a:t>NANOgrav</a:t>
            </a:r>
            <a:r>
              <a:rPr lang="en-US" i="1" dirty="0"/>
              <a:t>)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6B2C500-A9B2-8EAE-0416-C3CF5B98A22D}"/>
              </a:ext>
            </a:extLst>
          </p:cNvPr>
          <p:cNvSpPr/>
          <p:nvPr/>
        </p:nvSpPr>
        <p:spPr>
          <a:xfrm>
            <a:off x="7001727" y="5018040"/>
            <a:ext cx="2192592" cy="8159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GWs in kHz </a:t>
            </a:r>
          </a:p>
          <a:p>
            <a:pPr algn="ctr"/>
            <a:r>
              <a:rPr lang="en-US" i="1" dirty="0"/>
              <a:t>(close to BBO)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047EE92-4DAB-4B24-1269-C4BDDEE65DA6}"/>
              </a:ext>
            </a:extLst>
          </p:cNvPr>
          <p:cNvSpPr/>
          <p:nvPr/>
        </p:nvSpPr>
        <p:spPr>
          <a:xfrm>
            <a:off x="9600082" y="5705329"/>
            <a:ext cx="2413046" cy="8159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GWs in Hz </a:t>
            </a:r>
          </a:p>
        </p:txBody>
      </p: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72A3E506-9138-299A-68A0-5D84A5A8BE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11182" y="4985534"/>
            <a:ext cx="692000" cy="39617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Curved 86">
            <a:extLst>
              <a:ext uri="{FF2B5EF4-FFF2-40B4-BE49-F238E27FC236}">
                <a16:creationId xmlns:a16="http://schemas.microsoft.com/office/drawing/2014/main" id="{553DDA67-D24E-9DAE-239C-A0C78BAE7E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813832" y="5231730"/>
            <a:ext cx="638013" cy="30918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C22B1F3-40F1-8851-06BD-CCD82EF0A7EC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4216592" y="1297082"/>
            <a:ext cx="607602" cy="71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176E9B8-D2D3-8599-C2C3-72780B5BB518}"/>
              </a:ext>
            </a:extLst>
          </p:cNvPr>
          <p:cNvSpPr/>
          <p:nvPr/>
        </p:nvSpPr>
        <p:spPr>
          <a:xfrm>
            <a:off x="2324353" y="1816660"/>
            <a:ext cx="2192593" cy="7126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Flipped SU(5) x U(1)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811C33-0C31-DFD9-8998-194E054385C4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1988291" y="1231559"/>
            <a:ext cx="657160" cy="689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48266E-29FD-E348-9C4D-E136D29E1C22}"/>
              </a:ext>
            </a:extLst>
          </p:cNvPr>
          <p:cNvCxnSpPr>
            <a:cxnSpLocks/>
          </p:cNvCxnSpPr>
          <p:nvPr/>
        </p:nvCxnSpPr>
        <p:spPr>
          <a:xfrm flipH="1">
            <a:off x="1988291" y="2606289"/>
            <a:ext cx="855779" cy="49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16D280-2715-E811-1704-E26A70F0DBD7}"/>
              </a:ext>
            </a:extLst>
          </p:cNvPr>
          <p:cNvCxnSpPr>
            <a:cxnSpLocks/>
          </p:cNvCxnSpPr>
          <p:nvPr/>
        </p:nvCxnSpPr>
        <p:spPr>
          <a:xfrm flipH="1" flipV="1">
            <a:off x="1850848" y="2134984"/>
            <a:ext cx="493170" cy="42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BE9FC-575D-7A16-8505-D7CFEE10B05F}"/>
              </a:ext>
            </a:extLst>
          </p:cNvPr>
          <p:cNvSpPr/>
          <p:nvPr/>
        </p:nvSpPr>
        <p:spPr>
          <a:xfrm>
            <a:off x="4550633" y="1466292"/>
            <a:ext cx="2248717" cy="485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Low energy limit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764D655-43F1-2456-AE3F-467CC48F34AB}"/>
              </a:ext>
            </a:extLst>
          </p:cNvPr>
          <p:cNvSpPr/>
          <p:nvPr/>
        </p:nvSpPr>
        <p:spPr>
          <a:xfrm>
            <a:off x="227047" y="581365"/>
            <a:ext cx="2027284" cy="6266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Leptogenesis</a:t>
            </a: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4FF730-C00B-C696-DAC3-D77A8D1E0453}"/>
              </a:ext>
            </a:extLst>
          </p:cNvPr>
          <p:cNvSpPr/>
          <p:nvPr/>
        </p:nvSpPr>
        <p:spPr>
          <a:xfrm>
            <a:off x="92864" y="1587623"/>
            <a:ext cx="1727815" cy="6266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Neutrino masses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9B64F8F-4F93-2012-64F7-EFEB8456BC01}"/>
              </a:ext>
            </a:extLst>
          </p:cNvPr>
          <p:cNvSpPr/>
          <p:nvPr/>
        </p:nvSpPr>
        <p:spPr>
          <a:xfrm>
            <a:off x="85659" y="3083897"/>
            <a:ext cx="2310060" cy="67661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Quark, charged lepton masses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4FB9F4F-7B9A-31C7-0AE5-7D3DE97C8FCF}"/>
              </a:ext>
            </a:extLst>
          </p:cNvPr>
          <p:cNvSpPr/>
          <p:nvPr/>
        </p:nvSpPr>
        <p:spPr>
          <a:xfrm>
            <a:off x="9374310" y="2289039"/>
            <a:ext cx="2205714" cy="581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Suitable embedding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668DB27-2DC1-0B72-6D09-B53F576A674A}"/>
              </a:ext>
            </a:extLst>
          </p:cNvPr>
          <p:cNvCxnSpPr>
            <a:cxnSpLocks/>
          </p:cNvCxnSpPr>
          <p:nvPr/>
        </p:nvCxnSpPr>
        <p:spPr>
          <a:xfrm flipH="1">
            <a:off x="8516798" y="2720383"/>
            <a:ext cx="792301" cy="13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74FE68B-0A4D-899F-D829-EE59F2B9D73A}"/>
              </a:ext>
            </a:extLst>
          </p:cNvPr>
          <p:cNvCxnSpPr>
            <a:cxnSpLocks/>
          </p:cNvCxnSpPr>
          <p:nvPr/>
        </p:nvCxnSpPr>
        <p:spPr>
          <a:xfrm>
            <a:off x="3972096" y="2464253"/>
            <a:ext cx="610061" cy="607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CD3DBCA9-6909-8B1A-17A3-61ECACC6CC44}"/>
              </a:ext>
            </a:extLst>
          </p:cNvPr>
          <p:cNvSpPr txBox="1"/>
          <p:nvPr/>
        </p:nvSpPr>
        <p:spPr>
          <a:xfrm>
            <a:off x="4096577" y="2478637"/>
            <a:ext cx="189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Inflaton</a:t>
            </a:r>
            <a:r>
              <a:rPr lang="en-US" i="1" dirty="0"/>
              <a:t> decay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EAE903B-5DDE-7D1C-C21C-F8BC644EA8E0}"/>
              </a:ext>
            </a:extLst>
          </p:cNvPr>
          <p:cNvCxnSpPr>
            <a:cxnSpLocks/>
          </p:cNvCxnSpPr>
          <p:nvPr/>
        </p:nvCxnSpPr>
        <p:spPr>
          <a:xfrm flipH="1">
            <a:off x="5945951" y="2985011"/>
            <a:ext cx="877364" cy="297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AF0A3E1C-49C8-3571-5F5B-58926FB7480E}"/>
              </a:ext>
            </a:extLst>
          </p:cNvPr>
          <p:cNvSpPr/>
          <p:nvPr/>
        </p:nvSpPr>
        <p:spPr>
          <a:xfrm>
            <a:off x="1651071" y="4482107"/>
            <a:ext cx="2192593" cy="7126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GUT phase transition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AF4D3D0-3623-BFDC-DEBE-458957F2B5BC}"/>
              </a:ext>
            </a:extLst>
          </p:cNvPr>
          <p:cNvCxnSpPr>
            <a:cxnSpLocks/>
            <a:endCxn id="123" idx="7"/>
          </p:cNvCxnSpPr>
          <p:nvPr/>
        </p:nvCxnSpPr>
        <p:spPr>
          <a:xfrm flipH="1">
            <a:off x="3522566" y="3724742"/>
            <a:ext cx="602208" cy="861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4EA4DEA-F8C7-2AC5-E488-0D5FD2F4557B}"/>
              </a:ext>
            </a:extLst>
          </p:cNvPr>
          <p:cNvCxnSpPr>
            <a:cxnSpLocks/>
          </p:cNvCxnSpPr>
          <p:nvPr/>
        </p:nvCxnSpPr>
        <p:spPr>
          <a:xfrm>
            <a:off x="3177620" y="5262352"/>
            <a:ext cx="1032642" cy="902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A606ABE4-DB21-AC05-C69C-E6B63CFC05A1}"/>
              </a:ext>
            </a:extLst>
          </p:cNvPr>
          <p:cNvSpPr/>
          <p:nvPr/>
        </p:nvSpPr>
        <p:spPr>
          <a:xfrm>
            <a:off x="3949521" y="3125684"/>
            <a:ext cx="2192593" cy="71268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Strong reheating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9BB71AB5-782E-34B6-D96E-FC800CD4FDCA}"/>
              </a:ext>
            </a:extLst>
          </p:cNvPr>
          <p:cNvSpPr/>
          <p:nvPr/>
        </p:nvSpPr>
        <p:spPr>
          <a:xfrm>
            <a:off x="107519" y="6012240"/>
            <a:ext cx="2192593" cy="8159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Standard model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0BD223B-4C6F-D310-1EA1-B9060CD9C614}"/>
              </a:ext>
            </a:extLst>
          </p:cNvPr>
          <p:cNvSpPr txBox="1"/>
          <p:nvPr/>
        </p:nvSpPr>
        <p:spPr>
          <a:xfrm>
            <a:off x="2129878" y="3695250"/>
            <a:ext cx="189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Incoherent </a:t>
            </a:r>
            <a:r>
              <a:rPr lang="en-US" i="1" dirty="0" err="1"/>
              <a:t>flaton</a:t>
            </a:r>
            <a:r>
              <a:rPr lang="en-US" i="1" dirty="0"/>
              <a:t> transition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AEB0781B-3C9C-31DF-6461-3EC2A678F55C}"/>
              </a:ext>
            </a:extLst>
          </p:cNvPr>
          <p:cNvCxnSpPr>
            <a:cxnSpLocks/>
          </p:cNvCxnSpPr>
          <p:nvPr/>
        </p:nvCxnSpPr>
        <p:spPr>
          <a:xfrm flipH="1">
            <a:off x="1001063" y="5194790"/>
            <a:ext cx="987228" cy="73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4D3E4A3-498C-7791-A631-E4D557F2373E}"/>
              </a:ext>
            </a:extLst>
          </p:cNvPr>
          <p:cNvSpPr/>
          <p:nvPr/>
        </p:nvSpPr>
        <p:spPr>
          <a:xfrm>
            <a:off x="1494503" y="5363147"/>
            <a:ext cx="2477593" cy="485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Flaton</a:t>
            </a:r>
            <a:r>
              <a:rPr lang="en-US" i="1" dirty="0"/>
              <a:t> decay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CA61EE0-0C9A-46D3-4C4D-5C5438F5C55A}"/>
              </a:ext>
            </a:extLst>
          </p:cNvPr>
          <p:cNvSpPr/>
          <p:nvPr/>
        </p:nvSpPr>
        <p:spPr>
          <a:xfrm>
            <a:off x="3573522" y="6177463"/>
            <a:ext cx="1186653" cy="485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eMD</a:t>
            </a:r>
            <a:endParaRPr lang="en-US" i="1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FBAFF631-50AF-0F02-A977-C73B9607794D}"/>
              </a:ext>
            </a:extLst>
          </p:cNvPr>
          <p:cNvSpPr/>
          <p:nvPr/>
        </p:nvSpPr>
        <p:spPr>
          <a:xfrm>
            <a:off x="6908668" y="6326881"/>
            <a:ext cx="1953077" cy="48546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GW in </a:t>
            </a:r>
            <a:r>
              <a:rPr lang="en-US" dirty="0" err="1"/>
              <a:t>nHz</a:t>
            </a:r>
            <a:endParaRPr lang="en-US" dirty="0"/>
          </a:p>
        </p:txBody>
      </p:sp>
      <p:cxnSp>
        <p:nvCxnSpPr>
          <p:cNvPr id="146" name="Connector: Curved 145">
            <a:extLst>
              <a:ext uri="{FF2B5EF4-FFF2-40B4-BE49-F238E27FC236}">
                <a16:creationId xmlns:a16="http://schemas.microsoft.com/office/drawing/2014/main" id="{FBA0EF5B-BD13-6EA0-A6E3-FA5050049002}"/>
              </a:ext>
            </a:extLst>
          </p:cNvPr>
          <p:cNvCxnSpPr>
            <a:cxnSpLocks/>
          </p:cNvCxnSpPr>
          <p:nvPr/>
        </p:nvCxnSpPr>
        <p:spPr>
          <a:xfrm>
            <a:off x="4824194" y="6478848"/>
            <a:ext cx="2017766" cy="18408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9387194C-5090-3F16-DC3E-525F164027C8}"/>
              </a:ext>
            </a:extLst>
          </p:cNvPr>
          <p:cNvSpPr txBox="1"/>
          <p:nvPr/>
        </p:nvSpPr>
        <p:spPr>
          <a:xfrm>
            <a:off x="4878981" y="5924498"/>
            <a:ext cx="226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Sudden transition to RD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863C747-8234-9236-96F4-4AC7824A5DA3}"/>
              </a:ext>
            </a:extLst>
          </p:cNvPr>
          <p:cNvCxnSpPr>
            <a:cxnSpLocks/>
          </p:cNvCxnSpPr>
          <p:nvPr/>
        </p:nvCxnSpPr>
        <p:spPr>
          <a:xfrm>
            <a:off x="10978246" y="2845032"/>
            <a:ext cx="0" cy="528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54586528-2232-2CCA-A0CB-F7454F0AD505}"/>
              </a:ext>
            </a:extLst>
          </p:cNvPr>
          <p:cNvCxnSpPr>
            <a:cxnSpLocks/>
          </p:cNvCxnSpPr>
          <p:nvPr/>
        </p:nvCxnSpPr>
        <p:spPr>
          <a:xfrm>
            <a:off x="8744989" y="3392636"/>
            <a:ext cx="792301" cy="30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214A6D6-814B-AD80-6AD6-8932A0267E1F}"/>
              </a:ext>
            </a:extLst>
          </p:cNvPr>
          <p:cNvSpPr/>
          <p:nvPr/>
        </p:nvSpPr>
        <p:spPr>
          <a:xfrm>
            <a:off x="9537290" y="3373970"/>
            <a:ext cx="2330239" cy="7816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Inclusion of non-perturbative deformations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F55382-CE91-77BD-8FF4-14CEF9BC1742}"/>
              </a:ext>
            </a:extLst>
          </p:cNvPr>
          <p:cNvCxnSpPr>
            <a:cxnSpLocks/>
          </p:cNvCxnSpPr>
          <p:nvPr/>
        </p:nvCxnSpPr>
        <p:spPr>
          <a:xfrm>
            <a:off x="10708756" y="4155609"/>
            <a:ext cx="0" cy="40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or: Curved 170">
            <a:extLst>
              <a:ext uri="{FF2B5EF4-FFF2-40B4-BE49-F238E27FC236}">
                <a16:creationId xmlns:a16="http://schemas.microsoft.com/office/drawing/2014/main" id="{92F5E062-A8B5-54CE-74C5-C16CE081C94D}"/>
              </a:ext>
            </a:extLst>
          </p:cNvPr>
          <p:cNvCxnSpPr>
            <a:cxnSpLocks/>
          </p:cNvCxnSpPr>
          <p:nvPr/>
        </p:nvCxnSpPr>
        <p:spPr>
          <a:xfrm rot="10800000">
            <a:off x="8194344" y="4347960"/>
            <a:ext cx="1498218" cy="28545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63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7861-A10D-FB53-3CB8-2F195D44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3" y="113070"/>
            <a:ext cx="10515600" cy="9130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GW signal from an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eMD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era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in flipped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SU(5)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A98E-B559-DCAB-5677-BC06C3A0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953730"/>
            <a:ext cx="11405419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This time, instead of the PBH, the </a:t>
            </a:r>
            <a:r>
              <a:rPr lang="en-US" sz="2400" dirty="0" err="1"/>
              <a:t>eMD</a:t>
            </a:r>
            <a:r>
              <a:rPr lang="en-US" sz="2400" dirty="0"/>
              <a:t> is induced by the </a:t>
            </a:r>
            <a:r>
              <a:rPr lang="en-US" sz="2400" dirty="0" err="1"/>
              <a:t>flaton</a:t>
            </a:r>
            <a:r>
              <a:rPr lang="en-US" sz="2400" dirty="0"/>
              <a:t> field, a field responsible for the GUT phase transition (</a:t>
            </a:r>
            <a:r>
              <a:rPr lang="en-US" sz="2400" dirty="0" err="1"/>
              <a:t>eg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[Ellis, Garcia, Nagata,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Nanopoulos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Olive, JCAP, 2019]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Again, the transition from </a:t>
            </a:r>
            <a:r>
              <a:rPr lang="en-US" sz="2400" dirty="0" err="1"/>
              <a:t>eMD</a:t>
            </a:r>
            <a:r>
              <a:rPr lang="en-US" sz="2400" dirty="0"/>
              <a:t> to </a:t>
            </a:r>
            <a:r>
              <a:rPr lang="en-US" sz="2400" dirty="0" err="1"/>
              <a:t>lRD</a:t>
            </a:r>
            <a:r>
              <a:rPr lang="en-US" sz="2400" dirty="0"/>
              <a:t> is </a:t>
            </a:r>
            <a:r>
              <a:rPr lang="en-US" sz="2400" i="1" dirty="0"/>
              <a:t>sudden                </a:t>
            </a:r>
            <a:r>
              <a:rPr lang="en-US" sz="2400" dirty="0"/>
              <a:t>there is the same resonant amplification, with frequency: </a:t>
            </a:r>
            <a:endParaRPr lang="en-US" sz="2400" i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F3EF5D-5019-1C6C-8920-76EAA42DF35C}"/>
              </a:ext>
            </a:extLst>
          </p:cNvPr>
          <p:cNvCxnSpPr/>
          <p:nvPr/>
        </p:nvCxnSpPr>
        <p:spPr>
          <a:xfrm>
            <a:off x="6597445" y="1961535"/>
            <a:ext cx="806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B34A733-B6A7-E426-38A4-60D8D8076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30" y="2063357"/>
            <a:ext cx="5309418" cy="913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FD6BE-FA00-DF88-4181-4A2E0A4C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38" y="2998754"/>
            <a:ext cx="7983793" cy="35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2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4C334-CDC4-DC1F-0E5E-0637F8E8C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2D8A-7C16-214F-90A5-3F916417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3" y="113070"/>
            <a:ext cx="10515600" cy="9130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Bii) Further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333C-32C7-6B08-3C37-6303EC5C2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953730"/>
            <a:ext cx="11405419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A prolonged reheating which induces an </a:t>
            </a:r>
            <a:r>
              <a:rPr lang="en-US" sz="2400" dirty="0" err="1"/>
              <a:t>eMD</a:t>
            </a:r>
            <a:r>
              <a:rPr lang="en-US" sz="2400" dirty="0"/>
              <a:t> also occurs 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string – inspired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Axion- Chern- Simmons – running- vacuum cosmology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Tzerefos,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T. Papanikolaou,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Basilakos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E.N. Saridakis, N.E.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Mavromatos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PRD, 2025].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Depending on the parameters, the reheating period can be prolonged and is driven by the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(sudden) decay of the axion field a(x).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52A8C-6C84-B791-8A9A-4E073645C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3154207"/>
            <a:ext cx="4436193" cy="556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2D8FDF-3A12-FAD3-E7C2-D4265BB31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62" y="3124157"/>
            <a:ext cx="6087325" cy="609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FAE0C0-1D25-D64C-D533-DC766BDD1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654" y="4222942"/>
            <a:ext cx="8345065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7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7C9E-A78F-C3F8-1BC9-5784C5F2C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E6C204-72A0-115E-B25E-817944A970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2065"/>
                <a:ext cx="10515600" cy="804914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SIGWs in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4DDCA0-6E6E-61C1-4052-81D05CC61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2065"/>
                <a:ext cx="10515600" cy="804914"/>
              </a:xfrm>
              <a:blipFill>
                <a:blip r:embed="rId2"/>
                <a:stretch>
                  <a:fillRect t="-1666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BACA28-CF75-9B4F-9A43-F64EC7BC3015}"/>
              </a:ext>
            </a:extLst>
          </p:cNvPr>
          <p:cNvCxnSpPr>
            <a:cxnSpLocks/>
          </p:cNvCxnSpPr>
          <p:nvPr/>
        </p:nvCxnSpPr>
        <p:spPr>
          <a:xfrm flipH="1">
            <a:off x="4788539" y="1879486"/>
            <a:ext cx="637767" cy="47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7D3C996-DA8D-C1C1-8265-92DEC4288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" y="2424041"/>
            <a:ext cx="4633362" cy="70872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A19B7B-23B0-4167-F0CA-0994AE14AD9F}"/>
              </a:ext>
            </a:extLst>
          </p:cNvPr>
          <p:cNvCxnSpPr>
            <a:cxnSpLocks/>
          </p:cNvCxnSpPr>
          <p:nvPr/>
        </p:nvCxnSpPr>
        <p:spPr>
          <a:xfrm>
            <a:off x="7394074" y="1879486"/>
            <a:ext cx="0" cy="1253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3C6A16-6DDC-852D-E7A1-F5C1ECADA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303" y="1221298"/>
            <a:ext cx="4633362" cy="627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6D749-36C6-D95A-3DA0-83CF5833B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72" y="1254468"/>
            <a:ext cx="3416326" cy="59863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D36E09-E043-FD46-254D-7DFE0A1BA3E7}"/>
              </a:ext>
            </a:extLst>
          </p:cNvPr>
          <p:cNvCxnSpPr>
            <a:cxnSpLocks/>
          </p:cNvCxnSpPr>
          <p:nvPr/>
        </p:nvCxnSpPr>
        <p:spPr>
          <a:xfrm>
            <a:off x="3952213" y="1583556"/>
            <a:ext cx="708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C8407A6-7FED-2207-1411-F0393E48D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6370" y="1306480"/>
            <a:ext cx="1085717" cy="4946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3A675B-2107-BEE3-3DDB-CFC0AFE12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5967" y="3283781"/>
            <a:ext cx="8097380" cy="616637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35EECF-8F9E-C5E9-F043-0452FBA6B25E}"/>
              </a:ext>
            </a:extLst>
          </p:cNvPr>
          <p:cNvCxnSpPr>
            <a:cxnSpLocks/>
          </p:cNvCxnSpPr>
          <p:nvPr/>
        </p:nvCxnSpPr>
        <p:spPr>
          <a:xfrm>
            <a:off x="959874" y="3085946"/>
            <a:ext cx="0" cy="1133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Content Placeholder 49">
            <a:extLst>
              <a:ext uri="{FF2B5EF4-FFF2-40B4-BE49-F238E27FC236}">
                <a16:creationId xmlns:a16="http://schemas.microsoft.com/office/drawing/2014/main" id="{398D0B21-5527-7C3E-C2FE-6C02E9647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9399639" y="5878168"/>
            <a:ext cx="1137346" cy="5686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415EDB2-4E47-3975-2C71-7712535F9B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6306" y="2093190"/>
            <a:ext cx="6330815" cy="5917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300F5A-5EC1-426B-3A12-9D11588F9E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83" y="4219467"/>
            <a:ext cx="4896533" cy="5048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C724255-736A-CD88-F3C1-FE924FBF35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548" y="3429000"/>
            <a:ext cx="1810003" cy="3905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EF0F015-CC77-E10D-DF11-A80854EB24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773" y="5153399"/>
            <a:ext cx="3096057" cy="43821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BF22EDB-9DCC-89FE-A5A4-3F7DA5A5B8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3017" y="4820329"/>
            <a:ext cx="7611537" cy="990738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CB071DA-1907-CD26-3311-A22F61BCFEEC}"/>
              </a:ext>
            </a:extLst>
          </p:cNvPr>
          <p:cNvCxnSpPr>
            <a:cxnSpLocks/>
          </p:cNvCxnSpPr>
          <p:nvPr/>
        </p:nvCxnSpPr>
        <p:spPr>
          <a:xfrm flipH="1">
            <a:off x="9399639" y="3722105"/>
            <a:ext cx="703223" cy="535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29">
            <a:extLst>
              <a:ext uri="{FF2B5EF4-FFF2-40B4-BE49-F238E27FC236}">
                <a16:creationId xmlns:a16="http://schemas.microsoft.com/office/drawing/2014/main" id="{CF93196C-7410-3ED2-FD2A-DB4CBBA5DD7E}"/>
              </a:ext>
            </a:extLst>
          </p:cNvPr>
          <p:cNvSpPr txBox="1">
            <a:spLocks/>
          </p:cNvSpPr>
          <p:nvPr/>
        </p:nvSpPr>
        <p:spPr>
          <a:xfrm>
            <a:off x="7715889" y="6003220"/>
            <a:ext cx="3834351" cy="568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For this model,                          so the SIGW is GR</a:t>
            </a:r>
          </a:p>
        </p:txBody>
      </p:sp>
      <p:sp>
        <p:nvSpPr>
          <p:cNvPr id="51" name="Content Placeholder 29">
            <a:extLst>
              <a:ext uri="{FF2B5EF4-FFF2-40B4-BE49-F238E27FC236}">
                <a16:creationId xmlns:a16="http://schemas.microsoft.com/office/drawing/2014/main" id="{50C7ADEE-4D7A-BC53-7C83-08C8955FB523}"/>
              </a:ext>
            </a:extLst>
          </p:cNvPr>
          <p:cNvSpPr txBox="1">
            <a:spLocks/>
          </p:cNvSpPr>
          <p:nvPr/>
        </p:nvSpPr>
        <p:spPr>
          <a:xfrm>
            <a:off x="1129789" y="2175339"/>
            <a:ext cx="2983841" cy="568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Extra polarization: </a:t>
            </a:r>
            <a:r>
              <a:rPr lang="en-US" sz="2000" dirty="0" err="1"/>
              <a:t>Scalaron</a:t>
            </a:r>
            <a:r>
              <a:rPr lang="en-US" sz="2000" dirty="0"/>
              <a:t>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4016772-FC23-E404-C9FB-99833C29CA5C}"/>
              </a:ext>
            </a:extLst>
          </p:cNvPr>
          <p:cNvCxnSpPr>
            <a:cxnSpLocks/>
          </p:cNvCxnSpPr>
          <p:nvPr/>
        </p:nvCxnSpPr>
        <p:spPr>
          <a:xfrm flipH="1">
            <a:off x="9633064" y="3824546"/>
            <a:ext cx="1479972" cy="1071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Content Placeholder 29">
            <a:extLst>
              <a:ext uri="{FF2B5EF4-FFF2-40B4-BE49-F238E27FC236}">
                <a16:creationId xmlns:a16="http://schemas.microsoft.com/office/drawing/2014/main" id="{7FD16DFC-6F0B-DD5F-4A66-60F1411B92AC}"/>
              </a:ext>
            </a:extLst>
          </p:cNvPr>
          <p:cNvSpPr txBox="1">
            <a:spLocks/>
          </p:cNvSpPr>
          <p:nvPr/>
        </p:nvSpPr>
        <p:spPr>
          <a:xfrm>
            <a:off x="8886165" y="4127584"/>
            <a:ext cx="703224" cy="56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GR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1439116-60EE-7955-4987-5936308B64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773" y="6093181"/>
            <a:ext cx="2116527" cy="388750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6E3AD6B-0DBC-C82E-C8DC-99659DAA1D2F}"/>
              </a:ext>
            </a:extLst>
          </p:cNvPr>
          <p:cNvCxnSpPr>
            <a:cxnSpLocks/>
          </p:cNvCxnSpPr>
          <p:nvPr/>
        </p:nvCxnSpPr>
        <p:spPr>
          <a:xfrm flipH="1">
            <a:off x="1573161" y="5555064"/>
            <a:ext cx="624960" cy="489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5D3F18C-32BE-A6A4-95B2-FC7AC8C5F4E0}"/>
              </a:ext>
            </a:extLst>
          </p:cNvPr>
          <p:cNvCxnSpPr>
            <a:cxnSpLocks/>
          </p:cNvCxnSpPr>
          <p:nvPr/>
        </p:nvCxnSpPr>
        <p:spPr>
          <a:xfrm>
            <a:off x="2578595" y="6227111"/>
            <a:ext cx="5382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8C8F9046-F2B4-9AFA-0619-B186F8E2BE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3907" y="5811239"/>
            <a:ext cx="4124901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91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6110D-7749-E52C-E836-D65A05D2B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C061-CF97-1F45-670A-701E6290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3" y="113070"/>
            <a:ext cx="10515600" cy="9130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Choices for dominant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Scalaron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signal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96299A-5BDC-7054-1C58-5067D8175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679" y="768269"/>
            <a:ext cx="8268854" cy="5572903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19BFBC-69BE-EF4A-2799-2533472176A1}"/>
              </a:ext>
            </a:extLst>
          </p:cNvPr>
          <p:cNvCxnSpPr/>
          <p:nvPr/>
        </p:nvCxnSpPr>
        <p:spPr>
          <a:xfrm>
            <a:off x="6597445" y="1961535"/>
            <a:ext cx="806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9">
            <a:extLst>
              <a:ext uri="{FF2B5EF4-FFF2-40B4-BE49-F238E27FC236}">
                <a16:creationId xmlns:a16="http://schemas.microsoft.com/office/drawing/2014/main" id="{488FBA6B-2E85-F30B-1598-5BEC3ACBEFC2}"/>
              </a:ext>
            </a:extLst>
          </p:cNvPr>
          <p:cNvSpPr txBox="1">
            <a:spLocks/>
          </p:cNvSpPr>
          <p:nvPr/>
        </p:nvSpPr>
        <p:spPr>
          <a:xfrm>
            <a:off x="3347039" y="6244448"/>
            <a:ext cx="5674134" cy="56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Characteristic signal for any f(R) with </a:t>
            </a:r>
          </a:p>
        </p:txBody>
      </p:sp>
      <p:pic>
        <p:nvPicPr>
          <p:cNvPr id="4" name="Content Placeholder 49">
            <a:extLst>
              <a:ext uri="{FF2B5EF4-FFF2-40B4-BE49-F238E27FC236}">
                <a16:creationId xmlns:a16="http://schemas.microsoft.com/office/drawing/2014/main" id="{197F066A-7BFD-BEB3-E431-B921F3327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6089731"/>
            <a:ext cx="1137346" cy="5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68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6CE51-8952-9DBD-2D98-A057AE666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E173FB-F599-BCCE-DA8B-BFCA74B28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770"/>
            <a:ext cx="6768019" cy="5715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C27EF-60D8-038C-A2A6-5C71496AB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263" y="1543050"/>
            <a:ext cx="5711573" cy="4229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8944A6-E768-2D12-F51C-A7F3BAF2F7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59543" y="113070"/>
                <a:ext cx="10773696" cy="91306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Parameter combinations of comparable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res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scal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in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aCSRVM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8944A6-E768-2D12-F51C-A7F3BAF2F7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9543" y="113070"/>
                <a:ext cx="10773696" cy="913069"/>
              </a:xfrm>
              <a:blipFill>
                <a:blip r:embed="rId4"/>
                <a:stretch>
                  <a:fillRect t="-34228" b="-44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86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42C1D-164A-62C1-298D-753973288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EE0CA1-BB03-9F87-607A-D0175171BBA0}"/>
                  </a:ext>
                </a:extLst>
              </p:cNvPr>
              <p:cNvSpPr/>
              <p:nvPr/>
            </p:nvSpPr>
            <p:spPr>
              <a:xfrm>
                <a:off x="7855832" y="749256"/>
                <a:ext cx="4444323" cy="1401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𝑆𝑐𝑎𝑙𝑎𝑟𝑠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𝑉𝑒𝑐𝑡𝑜𝑟𝑠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sub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𝑇𝑒𝑛𝑠𝑜𝑟𝑠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….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/>
              </a:p>
              <a:p>
                <a:pPr algn="ctr"/>
                <a:r>
                  <a:rPr lang="en-US" i="1" dirty="0"/>
                  <a:t>Same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EE0CA1-BB03-9F87-607A-D0175171B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832" y="749256"/>
                <a:ext cx="4444323" cy="1401032"/>
              </a:xfrm>
              <a:prstGeom prst="rect">
                <a:avLst/>
              </a:prstGeom>
              <a:blipFill>
                <a:blip r:embed="rId2"/>
                <a:stretch>
                  <a:fillRect b="-7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54D5B1B-98B4-2EA6-8D47-7DB2D5E051FA}"/>
              </a:ext>
            </a:extLst>
          </p:cNvPr>
          <p:cNvSpPr txBox="1"/>
          <p:nvPr/>
        </p:nvSpPr>
        <p:spPr>
          <a:xfrm>
            <a:off x="2309388" y="-20186"/>
            <a:ext cx="82236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What are these secondary GWs?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8D60426-63B6-CD28-CF75-CFDEFA9C1AAE}"/>
              </a:ext>
            </a:extLst>
          </p:cNvPr>
          <p:cNvSpPr/>
          <p:nvPr/>
        </p:nvSpPr>
        <p:spPr>
          <a:xfrm>
            <a:off x="56485" y="2218140"/>
            <a:ext cx="3692505" cy="129513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Gravitational Action (aka combinations of </a:t>
            </a:r>
            <a:r>
              <a:rPr lang="en-US" i="1" dirty="0"/>
              <a:t>geometric tensors </a:t>
            </a:r>
            <a:r>
              <a:rPr lang="en-US" dirty="0"/>
              <a:t>like R</a:t>
            </a:r>
            <a:r>
              <a:rPr lang="en-US" i="1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A8372-25BF-5959-CE72-47CEAE192A29}"/>
              </a:ext>
            </a:extLst>
          </p:cNvPr>
          <p:cNvSpPr/>
          <p:nvPr/>
        </p:nvSpPr>
        <p:spPr>
          <a:xfrm>
            <a:off x="108854" y="741989"/>
            <a:ext cx="3640136" cy="8970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Cosmological Principle: </a:t>
            </a:r>
            <a:r>
              <a:rPr lang="en-US" dirty="0"/>
              <a:t>The metric is </a:t>
            </a:r>
            <a:r>
              <a:rPr lang="en-US" i="1" dirty="0"/>
              <a:t>homogeneous</a:t>
            </a:r>
            <a:r>
              <a:rPr lang="en-US" dirty="0"/>
              <a:t> and </a:t>
            </a:r>
            <a:r>
              <a:rPr lang="en-US" i="1" dirty="0"/>
              <a:t>isotropic</a:t>
            </a:r>
          </a:p>
          <a:p>
            <a:pPr algn="ctr"/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0B76929-A272-4EE7-9D33-A3E88574E1E6}"/>
                  </a:ext>
                </a:extLst>
              </p:cNvPr>
              <p:cNvSpPr/>
              <p:nvPr/>
            </p:nvSpPr>
            <p:spPr>
              <a:xfrm>
                <a:off x="3791858" y="877103"/>
                <a:ext cx="4021105" cy="1523825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        Need to describe structure: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𝑠𝑝𝑎𝑐𝑒𝑡𝑖𝑚𝑒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𝑚𝑎𝑡𝑡𝑒𝑟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</m:e>
                    </m:eqArr>
                  </m:oMath>
                </a14:m>
                <a:endParaRPr lang="en-US" i="1" dirty="0"/>
              </a:p>
              <a:p>
                <a:pPr algn="ctr"/>
                <a:endParaRPr lang="en-US" i="1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0B76929-A272-4EE7-9D33-A3E88574E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58" y="877103"/>
                <a:ext cx="4021105" cy="152382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33435BD-A648-F08B-AA21-D6613E988368}"/>
              </a:ext>
            </a:extLst>
          </p:cNvPr>
          <p:cNvGrpSpPr/>
          <p:nvPr/>
        </p:nvGrpSpPr>
        <p:grpSpPr>
          <a:xfrm>
            <a:off x="2768443" y="2946229"/>
            <a:ext cx="4911070" cy="1228479"/>
            <a:chOff x="2768443" y="2946229"/>
            <a:chExt cx="4911070" cy="1228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84AB399-29EC-592D-2E98-A1CD60DA5766}"/>
                    </a:ext>
                  </a:extLst>
                </p:cNvPr>
                <p:cNvSpPr/>
                <p:nvPr/>
              </p:nvSpPr>
              <p:spPr>
                <a:xfrm>
                  <a:off x="4605620" y="2946229"/>
                  <a:ext cx="3073893" cy="1042737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i="1" dirty="0"/>
                    <a:t>Field Equations (typically consist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a14:m>
                  <a:r>
                    <a:rPr lang="en-US" i="1" dirty="0"/>
                    <a:t> and its </a:t>
                  </a:r>
                  <a:r>
                    <a:rPr lang="en-US" i="1" dirty="0" err="1"/>
                    <a:t>derivs</a:t>
                  </a:r>
                  <a:r>
                    <a:rPr lang="en-US" i="1" dirty="0"/>
                    <a:t> )</a:t>
                  </a:r>
                </a:p>
                <a:p>
                  <a:pPr algn="ctr"/>
                  <a:endParaRPr lang="en-US" i="1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84AB399-29EC-592D-2E98-A1CD60DA57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620" y="2946229"/>
                  <a:ext cx="3073893" cy="10427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C0E4F6B-CF8E-B790-E617-FF7A40B26123}"/>
                </a:ext>
              </a:extLst>
            </p:cNvPr>
            <p:cNvCxnSpPr>
              <a:cxnSpLocks/>
            </p:cNvCxnSpPr>
            <p:nvPr/>
          </p:nvCxnSpPr>
          <p:spPr>
            <a:xfrm>
              <a:off x="3395263" y="3326198"/>
              <a:ext cx="1204298" cy="1798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D6C41B-8975-70C4-B277-33E77F10FE06}"/>
                    </a:ext>
                  </a:extLst>
                </p:cNvPr>
                <p:cNvSpPr txBox="1"/>
                <p:nvPr/>
              </p:nvSpPr>
              <p:spPr>
                <a:xfrm>
                  <a:off x="2768443" y="3506063"/>
                  <a:ext cx="1831118" cy="668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>
                      <a:solidFill>
                        <a:srgbClr val="002060"/>
                      </a:solidFill>
                    </a:rPr>
                    <a:t>Variation </a:t>
                  </a:r>
                  <a:r>
                    <a:rPr lang="en-US" i="1" dirty="0" err="1">
                      <a:solidFill>
                        <a:srgbClr val="002060"/>
                      </a:solidFill>
                    </a:rPr>
                    <a:t>wrt</a:t>
                  </a:r>
                  <a:r>
                    <a:rPr lang="en-US" i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l-G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a14:m>
                  <a:endParaRPr lang="en-US" i="1" dirty="0">
                    <a:solidFill>
                      <a:srgbClr val="00206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D6C41B-8975-70C4-B277-33E77F10F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443" y="3506063"/>
                  <a:ext cx="1831118" cy="668645"/>
                </a:xfrm>
                <a:prstGeom prst="rect">
                  <a:avLst/>
                </a:prstGeom>
                <a:blipFill>
                  <a:blip r:embed="rId7"/>
                  <a:stretch>
                    <a:fillRect l="-2658" t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C4ABB5-501B-73E6-D83E-1E1902DD102B}"/>
              </a:ext>
            </a:extLst>
          </p:cNvPr>
          <p:cNvGrpSpPr/>
          <p:nvPr/>
        </p:nvGrpSpPr>
        <p:grpSpPr>
          <a:xfrm>
            <a:off x="84585" y="2417522"/>
            <a:ext cx="6519200" cy="4299402"/>
            <a:chOff x="84585" y="2417522"/>
            <a:chExt cx="6519200" cy="429940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5E0DA67-3172-7F46-B823-910BEA22C82B}"/>
                </a:ext>
              </a:extLst>
            </p:cNvPr>
            <p:cNvCxnSpPr>
              <a:cxnSpLocks/>
            </p:cNvCxnSpPr>
            <p:nvPr/>
          </p:nvCxnSpPr>
          <p:spPr>
            <a:xfrm>
              <a:off x="5898865" y="2417522"/>
              <a:ext cx="0" cy="480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CE097B5-6C06-49A7-CA28-02DAEA3FE688}"/>
                </a:ext>
              </a:extLst>
            </p:cNvPr>
            <p:cNvGrpSpPr/>
            <p:nvPr/>
          </p:nvGrpSpPr>
          <p:grpSpPr>
            <a:xfrm>
              <a:off x="84585" y="3988966"/>
              <a:ext cx="6519200" cy="2727958"/>
              <a:chOff x="84585" y="3988966"/>
              <a:chExt cx="6519200" cy="2727958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FC70BEA-5A69-009A-3398-C13E5A723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93001" y="3988966"/>
                <a:ext cx="629317" cy="7912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C6AF8F-C6C5-708F-0404-4E6CF8C57B9D}"/>
                  </a:ext>
                </a:extLst>
              </p:cNvPr>
              <p:cNvSpPr txBox="1"/>
              <p:nvPr/>
            </p:nvSpPr>
            <p:spPr>
              <a:xfrm>
                <a:off x="4772667" y="4174708"/>
                <a:ext cx="18311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002060"/>
                    </a:solidFill>
                  </a:rPr>
                  <a:t>Expansion to 1</a:t>
                </a:r>
                <a:r>
                  <a:rPr lang="en-US" i="1" baseline="30000" dirty="0">
                    <a:solidFill>
                      <a:srgbClr val="002060"/>
                    </a:solidFill>
                  </a:rPr>
                  <a:t>st</a:t>
                </a:r>
                <a:r>
                  <a:rPr lang="en-US" i="1" dirty="0">
                    <a:solidFill>
                      <a:srgbClr val="002060"/>
                    </a:solidFill>
                  </a:rPr>
                  <a:t> order </a:t>
                </a:r>
              </a:p>
              <a:p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49E980B3-587B-691B-D34E-4ED52468FF78}"/>
                      </a:ext>
                    </a:extLst>
                  </p:cNvPr>
                  <p:cNvSpPr/>
                  <p:nvPr/>
                </p:nvSpPr>
                <p:spPr>
                  <a:xfrm>
                    <a:off x="84585" y="4824786"/>
                    <a:ext cx="5188919" cy="1892138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𝑆𝑉𝑇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𝑑𝑒𝑐𝑜𝑚𝑝</m:t>
                          </m:r>
                        </m:oMath>
                      </m:oMathPara>
                    </a14:m>
                    <a:endParaRPr lang="en-US" sz="2000" b="0" i="1" dirty="0"/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𝑆𝑐𝑎𝑙𝑎𝑟𝑠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l-G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Diff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eqs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l-GR" sz="16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l-G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l-GR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𝐷𝑒𝑠𝑐𝑟𝑖𝑏𝑒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𝑠𝑡𝑟𝑢𝑐𝑡𝑢𝑟𝑒</m:t>
                        </m:r>
                      </m:oMath>
                    </a14:m>
                    <a:endParaRPr lang="en-US" sz="1600" dirty="0"/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𝑉𝑒𝑐𝑡𝑜𝑟𝑠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Diff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eqt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</a:rPr>
                              <m:t>μ</m:t>
                            </m:r>
                          </m:sub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→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𝑇𝑦𝑝𝑖𝑐𝑎𝑙𝑙𝑦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𝑠𝑜𝑢𝑟𝑐𝑒𝑑</m:t>
                        </m:r>
                      </m:oMath>
                    </a14:m>
                    <a:endParaRPr lang="en-US" sz="1600" dirty="0"/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𝑇𝑒𝑛𝑠𝑜𝑟𝑠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Diff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eqt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l-GR" sz="16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el-G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l-G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𝑒𝑔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△</m:t>
                            </m:r>
                            <m:sSubSup>
                              <m:sSubSupPr>
                                <m:ctrlPr>
                                  <a:rPr lang="el-G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l-G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l-G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μν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𝐺𝑊𝑠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𝑙𝑖𝑛𝑒𝑎𝑟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𝑜𝑟𝑑𝑒𝑟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1600" dirty="0"/>
                  </a:p>
                  <a:p>
                    <a:pPr algn="ctr"/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49E980B3-587B-691B-D34E-4ED52468FF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85" y="4824786"/>
                    <a:ext cx="5188919" cy="189213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25416D-A1D6-5073-4FDD-E0466B11F232}"/>
              </a:ext>
            </a:extLst>
          </p:cNvPr>
          <p:cNvGrpSpPr/>
          <p:nvPr/>
        </p:nvGrpSpPr>
        <p:grpSpPr>
          <a:xfrm>
            <a:off x="6918497" y="5286628"/>
            <a:ext cx="5056446" cy="1572857"/>
            <a:chOff x="6918497" y="5286628"/>
            <a:chExt cx="5056446" cy="15728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5AC572B-4407-A2DB-B771-52D12C828B03}"/>
                    </a:ext>
                  </a:extLst>
                </p:cNvPr>
                <p:cNvSpPr/>
                <p:nvPr/>
              </p:nvSpPr>
              <p:spPr>
                <a:xfrm>
                  <a:off x="7148052" y="5782216"/>
                  <a:ext cx="4826891" cy="1077269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Scalar Induced Gravitational Waves : SIGW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△</m:t>
                      </m:r>
                      <m:sSubSup>
                        <m:sSubSup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μν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5AC572B-4407-A2DB-B771-52D12C828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052" y="5782216"/>
                  <a:ext cx="4826891" cy="1077269"/>
                </a:xfrm>
                <a:prstGeom prst="ellipse">
                  <a:avLst/>
                </a:prstGeom>
                <a:blipFill>
                  <a:blip r:embed="rId9"/>
                  <a:stretch>
                    <a:fillRect t="-3371" b="-2809"/>
                  </a:stretch>
                </a:blip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3CA03209-F5D3-BBC2-6F68-F6AEE27CDCE5}"/>
                </a:ext>
              </a:extLst>
            </p:cNvPr>
            <p:cNvCxnSpPr>
              <a:cxnSpLocks/>
            </p:cNvCxnSpPr>
            <p:nvPr/>
          </p:nvCxnSpPr>
          <p:spPr>
            <a:xfrm>
              <a:off x="10174332" y="5286628"/>
              <a:ext cx="677115" cy="62252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203729-E23F-3D21-E586-6AD951049776}"/>
                </a:ext>
              </a:extLst>
            </p:cNvPr>
            <p:cNvSpPr txBox="1"/>
            <p:nvPr/>
          </p:nvSpPr>
          <p:spPr>
            <a:xfrm>
              <a:off x="6918497" y="5321489"/>
              <a:ext cx="3370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2060"/>
                  </a:solidFill>
                </a:rPr>
                <a:t>Focusing only on 1</a:t>
              </a:r>
              <a:r>
                <a:rPr lang="en-US" i="1" baseline="30000" dirty="0">
                  <a:solidFill>
                    <a:srgbClr val="002060"/>
                  </a:solidFill>
                </a:rPr>
                <a:t>st</a:t>
              </a:r>
              <a:r>
                <a:rPr lang="en-US" i="1" dirty="0">
                  <a:solidFill>
                    <a:srgbClr val="002060"/>
                  </a:solidFill>
                </a:rPr>
                <a:t> order scalars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FA773C-519C-2997-521B-C7C5499B2834}"/>
              </a:ext>
            </a:extLst>
          </p:cNvPr>
          <p:cNvGrpSpPr/>
          <p:nvPr/>
        </p:nvGrpSpPr>
        <p:grpSpPr>
          <a:xfrm>
            <a:off x="7003327" y="2820931"/>
            <a:ext cx="4971616" cy="2411404"/>
            <a:chOff x="7003327" y="2820931"/>
            <a:chExt cx="4971616" cy="24114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7D39F3-9CDA-B1E2-A516-C95634011514}"/>
                </a:ext>
              </a:extLst>
            </p:cNvPr>
            <p:cNvGrpSpPr/>
            <p:nvPr/>
          </p:nvGrpSpPr>
          <p:grpSpPr>
            <a:xfrm>
              <a:off x="7003327" y="2820931"/>
              <a:ext cx="4971616" cy="2411404"/>
              <a:chOff x="7003327" y="2820931"/>
              <a:chExt cx="4971616" cy="24114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D1DC53F5-963E-6562-6B8A-F680AEAD271C}"/>
                      </a:ext>
                    </a:extLst>
                  </p:cNvPr>
                  <p:cNvSpPr txBox="1"/>
                  <p:nvPr/>
                </p:nvSpPr>
                <p:spPr>
                  <a:xfrm>
                    <a:off x="8603979" y="2820931"/>
                    <a:ext cx="3370964" cy="10105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>
                        <a:solidFill>
                          <a:srgbClr val="002060"/>
                        </a:solidFill>
                      </a:rPr>
                      <a:t>Expansion to </a:t>
                    </a:r>
                    <a:r>
                      <a:rPr lang="el-GR" i="1" dirty="0">
                        <a:solidFill>
                          <a:srgbClr val="002060"/>
                        </a:solidFill>
                      </a:rPr>
                      <a:t>2</a:t>
                    </a:r>
                    <a:r>
                      <a:rPr lang="en-US" i="1" baseline="30000" dirty="0" err="1">
                        <a:solidFill>
                          <a:srgbClr val="002060"/>
                        </a:solidFill>
                      </a:rPr>
                      <a:t>nd</a:t>
                    </a:r>
                    <a:r>
                      <a:rPr lang="en-US" i="1" dirty="0">
                        <a:solidFill>
                          <a:srgbClr val="002060"/>
                        </a:solidFill>
                      </a:rPr>
                      <a:t> order, focusing only on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l-G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oMath>
                    </a14:m>
                    <a:endParaRPr lang="en-US" i="1" dirty="0">
                      <a:solidFill>
                        <a:srgbClr val="002060"/>
                      </a:solidFill>
                    </a:endParaRPr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D1DC53F5-963E-6562-6B8A-F680AEAD2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3979" y="2820931"/>
                    <a:ext cx="3370964" cy="101053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447" t="-36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C80FB8C-6D73-B3F9-89E1-4C8DBEA3F31A}"/>
                  </a:ext>
                </a:extLst>
              </p:cNvPr>
              <p:cNvGrpSpPr/>
              <p:nvPr/>
            </p:nvGrpSpPr>
            <p:grpSpPr>
              <a:xfrm>
                <a:off x="7003327" y="3669816"/>
                <a:ext cx="4624831" cy="1562519"/>
                <a:chOff x="7003327" y="3669816"/>
                <a:chExt cx="4624831" cy="1562519"/>
              </a:xfrm>
            </p:grpSpPr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4F90C447-6B7F-A030-445F-A56D9389CC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02198" y="3669816"/>
                  <a:ext cx="1242848" cy="3191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E4EB9790-B96F-179B-2EC8-9D4720BF6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3327" y="4082075"/>
                      <a:ext cx="4624831" cy="115026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Diff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eqt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  <m:sup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𝐹𝑢𝑛𝑐𝑡𝑖𝑜𝑛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𝑛𝑑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𝑜𝑟𝑑𝑒𝑟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𝑞𝑢𝑎𝑛𝑡𝑖𝑡𝑖𝑒𝑠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E4EB9790-B96F-179B-2EC8-9D4720BF61E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03327" y="4082075"/>
                      <a:ext cx="4624831" cy="115026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0658E3-9410-D292-A330-F0F9474B3CF5}"/>
                </a:ext>
              </a:extLst>
            </p:cNvPr>
            <p:cNvSpPr txBox="1"/>
            <p:nvPr/>
          </p:nvSpPr>
          <p:spPr>
            <a:xfrm>
              <a:off x="9271184" y="4302050"/>
              <a:ext cx="1831118" cy="66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2060"/>
                  </a:solidFill>
                </a:rPr>
                <a:t>Source term</a:t>
              </a:r>
            </a:p>
            <a:p>
              <a:endParaRPr lang="en-US" dirty="0"/>
            </a:p>
          </p:txBody>
        </p:sp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71644D61-B97A-B3A5-7B52-B44315F0C3BE}"/>
                </a:ext>
              </a:extLst>
            </p:cNvPr>
            <p:cNvSpPr/>
            <p:nvPr/>
          </p:nvSpPr>
          <p:spPr>
            <a:xfrm rot="16200000">
              <a:off x="9492341" y="3202446"/>
              <a:ext cx="142599" cy="297367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29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59AE-3B50-49DE-6982-5D3CC1DD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03"/>
            <a:ext cx="10515600" cy="8245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E2D53-7ACD-9452-E399-3E697305C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96682"/>
            <a:ext cx="11887200" cy="555328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We studied SIGWs in various contexts, mainly: </a:t>
            </a:r>
            <a:r>
              <a:rPr lang="en-US" sz="2000" dirty="0" err="1"/>
              <a:t>eMD</a:t>
            </a:r>
            <a:r>
              <a:rPr lang="en-US" sz="2000" dirty="0"/>
              <a:t> to </a:t>
            </a:r>
            <a:r>
              <a:rPr lang="en-US" sz="2000" dirty="0" err="1"/>
              <a:t>lRD</a:t>
            </a:r>
            <a:r>
              <a:rPr lang="en-US" sz="2000" dirty="0"/>
              <a:t> transitions and those coming from PBH themselves.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We </a:t>
            </a:r>
            <a:r>
              <a:rPr lang="en-US" sz="2000" dirty="0" err="1"/>
              <a:t>ve</a:t>
            </a:r>
            <a:r>
              <a:rPr lang="en-US" sz="2000" dirty="0"/>
              <a:t> also worked to extend the usual GR formulation of SIGW and calculated them in f(R) gravity, thus allowing direct gravitational theory probing.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In the cosmological models we studied, we uncovered interesting phenomenology which is potentially detectable by future observations.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We also argued that even current observations can be explained by this portal, most notably the </a:t>
            </a:r>
            <a:r>
              <a:rPr lang="en-US" sz="2000" dirty="0" err="1"/>
              <a:t>NANOgrav</a:t>
            </a:r>
            <a:r>
              <a:rPr lang="en-US" sz="2000" dirty="0"/>
              <a:t> signal by this no-scale construction.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In general,  by harnessing this phenomenology we can learn new cosmological aspects as well as investigate the gravitational theory directly. </a:t>
            </a:r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r>
              <a:rPr lang="el-GR" sz="2400" b="1" dirty="0"/>
              <a:t>Τ</a:t>
            </a:r>
            <a:r>
              <a:rPr lang="en-US" sz="2400" b="1" dirty="0"/>
              <a:t>hank you!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8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8E42-D232-6DC5-4A4A-2FB8FC01E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7060"/>
            <a:ext cx="9144000" cy="6734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Theoretical introduction for no- scale SUGRA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810B172-0EC6-CC47-3641-F2AB54BBFFBB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847060"/>
                <a:ext cx="12074013" cy="5927366"/>
              </a:xfrm>
            </p:spPr>
            <p:txBody>
              <a:bodyPr>
                <a:normAutofit fontScale="77500" lnSpcReduction="20000"/>
              </a:bodyPr>
              <a:lstStyle/>
              <a:p>
                <a:pPr marL="342900" indent="-342900" algn="l">
                  <a:lnSpc>
                    <a:spcPct val="16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/>
                  <a:t>Supergravity (SUGRA) </a:t>
                </a:r>
                <a:r>
                  <a:rPr lang="en-US" dirty="0"/>
                  <a:t>is a quantum field theory in which global supersymmetry has been promoted to a </a:t>
                </a:r>
                <a:r>
                  <a:rPr lang="en-US" i="1" dirty="0"/>
                  <a:t>local</a:t>
                </a:r>
                <a:r>
                  <a:rPr lang="en-US" dirty="0"/>
                  <a:t> symmetry. Therefore, its </a:t>
                </a:r>
                <a:r>
                  <a:rPr lang="en-US" i="1" dirty="0"/>
                  <a:t>gauging</a:t>
                </a:r>
                <a:r>
                  <a:rPr lang="en-US" dirty="0"/>
                  <a:t> describes </a:t>
                </a:r>
                <a:r>
                  <a:rPr lang="en-US" i="1" dirty="0"/>
                  <a:t>gravitation</a:t>
                </a:r>
                <a:r>
                  <a:rPr lang="en-US" dirty="0"/>
                  <a:t>.</a:t>
                </a:r>
              </a:p>
              <a:p>
                <a:pPr marL="342900" indent="-342900" algn="l">
                  <a:lnSpc>
                    <a:spcPct val="16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/>
                  <a:t>No-scale supergravity </a:t>
                </a:r>
                <a:r>
                  <a:rPr lang="en-US" dirty="0"/>
                  <a:t>is a particular class of SUGRA which is characterized by the </a:t>
                </a:r>
                <a:r>
                  <a:rPr lang="en-US" i="1" dirty="0"/>
                  <a:t>absence of any external scales</a:t>
                </a:r>
                <a:r>
                  <a:rPr lang="en-US" dirty="0"/>
                  <a:t>, hence its name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every relevant energy scale is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𝑝𝑙</m:t>
                        </m:r>
                      </m:sub>
                    </m:sSub>
                  </m:oMath>
                </a14:m>
                <a:r>
                  <a:rPr lang="en-US" dirty="0"/>
                  <a:t> only.  Its significant perks include:</a:t>
                </a:r>
              </a:p>
              <a:p>
                <a:pPr marL="342900" indent="-342900" algn="l">
                  <a:lnSpc>
                    <a:spcPct val="16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en-US" dirty="0"/>
                  <a:t>It has been explicitly demonstrated that it naturally arises as the </a:t>
                </a:r>
                <a:r>
                  <a:rPr lang="en-US" i="1" dirty="0"/>
                  <a:t>low energy limit of superstring theory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[Antoniadis, Ellis,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Floratos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Nanopoulos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Tomaras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PLB, 1987] </a:t>
                </a:r>
                <a:endParaRPr lang="en-US" dirty="0"/>
              </a:p>
              <a:p>
                <a:pPr marL="342900" indent="-342900" algn="l">
                  <a:lnSpc>
                    <a:spcPct val="16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en-US" dirty="0"/>
                  <a:t>It cures the cosmological constant problem in the sense that it naturally providing </a:t>
                </a:r>
                <a:r>
                  <a:rPr lang="en-US" i="1" dirty="0"/>
                  <a:t>vanishing cosmological constant at the tree level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Cremmer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Ferrara,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Kounnas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Nanopoulos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PLB, 1983] </a:t>
                </a:r>
                <a:endParaRPr lang="en-US" dirty="0"/>
              </a:p>
              <a:p>
                <a:pPr marL="342900" indent="-342900" algn="l">
                  <a:lnSpc>
                    <a:spcPct val="16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en-US" dirty="0"/>
                  <a:t>Through its framework it can produce </a:t>
                </a:r>
                <a:r>
                  <a:rPr lang="en-US" i="1" dirty="0"/>
                  <a:t>Starobinsky-like inflation</a:t>
                </a:r>
                <a:r>
                  <a:rPr lang="en-US" dirty="0"/>
                  <a:t>, compatible with the Planck data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[Ellis,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Nanopoulos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Olive, JCAP, 2013]</a:t>
                </a:r>
              </a:p>
              <a:p>
                <a:pPr marL="342900" indent="-342900" algn="l">
                  <a:lnSpc>
                    <a:spcPct val="16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en-US" dirty="0"/>
                  <a:t>It can provide an efficient mechanism for </a:t>
                </a:r>
                <a:r>
                  <a:rPr lang="en-US" i="1" dirty="0"/>
                  <a:t>reheating</a:t>
                </a:r>
                <a:r>
                  <a:rPr lang="en-US" dirty="0"/>
                  <a:t>, the generation of </a:t>
                </a:r>
                <a:r>
                  <a:rPr lang="en-US" i="1" dirty="0"/>
                  <a:t>neutrino masses </a:t>
                </a:r>
                <a:r>
                  <a:rPr lang="en-US" dirty="0"/>
                  <a:t>and </a:t>
                </a:r>
                <a:r>
                  <a:rPr lang="en-US" i="1" dirty="0" err="1"/>
                  <a:t>leptogenesis</a:t>
                </a:r>
                <a:r>
                  <a:rPr lang="en-US" i="1" dirty="0"/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[Antoniadis,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Nanopoulos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Rizos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JCAP ,2021]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endParaRPr lang="en-US" dirty="0"/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endParaRPr lang="en-US" dirty="0"/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endParaRPr lang="en-US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810B172-0EC6-CC47-3641-F2AB54BBFF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847060"/>
                <a:ext cx="12074013" cy="5927366"/>
              </a:xfrm>
              <a:blipFill>
                <a:blip r:embed="rId2"/>
                <a:stretch>
                  <a:fillRect l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64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84420-1226-0AAD-0ED6-50C5F63EF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E076-2F4A-2391-6366-C78C65C8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3" y="113070"/>
            <a:ext cx="10515600" cy="9130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EXTRA application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08300-A965-742E-4E5C-CDCDDD17AB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781" y="953730"/>
                <a:ext cx="11405419" cy="5791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We assumed the existence of a similar gas of PBHs and parametrizing via 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PBH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𝑃𝐵𝐻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and studied these SIGWs in the framework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gravity, with </a:t>
                </a:r>
                <a:r>
                  <a:rPr lang="en-US" sz="2400" dirty="0" err="1"/>
                  <a:t>Starobinski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^2</m:t>
                    </m:r>
                  </m:oMath>
                </a14:m>
                <a:r>
                  <a:rPr lang="en-US" sz="2400" dirty="0"/>
                  <a:t> as a case study 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T. Papanikolaou, 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C. Tzerefos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S. </a:t>
                </a:r>
                <a:r>
                  <a:rPr lang="en-US" sz="2000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Basilakos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E.N. </a:t>
                </a:r>
                <a:r>
                  <a:rPr lang="en-US" sz="2000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Saridakis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JCAP, 2022]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08300-A965-742E-4E5C-CDCDDD17A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781" y="953730"/>
                <a:ext cx="11405419" cy="57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062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B07316-1703-4FD1-F15D-C148CC692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365" y="1185706"/>
            <a:ext cx="8509375" cy="498895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0684D-820E-131C-D7AA-5F60AEB67B87}"/>
              </a:ext>
            </a:extLst>
          </p:cNvPr>
          <p:cNvSpPr txBox="1"/>
          <p:nvPr/>
        </p:nvSpPr>
        <p:spPr>
          <a:xfrm>
            <a:off x="2945890" y="228342"/>
            <a:ext cx="60943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SIGWs in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Starobinski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19649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EE467-C8BE-357B-1F34-C70AD467E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E03E3DB-CD2B-BF81-DDD5-E921002F074A}"/>
              </a:ext>
            </a:extLst>
          </p:cNvPr>
          <p:cNvSpPr txBox="1"/>
          <p:nvPr/>
        </p:nvSpPr>
        <p:spPr>
          <a:xfrm>
            <a:off x="2945890" y="228342"/>
            <a:ext cx="60943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SIGWs in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Starobinski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5269B-41DE-7519-B0A1-8A51038B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52" y="1138991"/>
            <a:ext cx="10450285" cy="53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7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8B31-96A0-2965-831F-6B40B8EF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272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Appendix: SU(5) flipped outline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06C5AD-46FE-6F46-D35D-C9685D13E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123" y="1120878"/>
            <a:ext cx="8347587" cy="5056086"/>
          </a:xfrm>
        </p:spPr>
      </p:pic>
    </p:spTree>
    <p:extLst>
      <p:ext uri="{BB962C8B-B14F-4D97-AF65-F5344CB8AC3E}">
        <p14:creationId xmlns:p14="http://schemas.microsoft.com/office/powerpoint/2010/main" val="170263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2269F55-8C76-C1D0-970F-34E249EEA07D}"/>
              </a:ext>
            </a:extLst>
          </p:cNvPr>
          <p:cNvSpPr txBox="1">
            <a:spLocks/>
          </p:cNvSpPr>
          <p:nvPr/>
        </p:nvSpPr>
        <p:spPr>
          <a:xfrm>
            <a:off x="592395" y="185173"/>
            <a:ext cx="10515600" cy="913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Intuition about SIGWs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4D1D169-DAC0-FBBA-45EA-44CE36893A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666" y="993058"/>
                <a:ext cx="11565192" cy="6709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400" dirty="0"/>
                  <a:t>General form of SIGW produced by a scalar field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[Domenech 2021]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In an inflationary setting                        and assuming only RD we get</a:t>
                </a:r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Approximate sensitivity of future detectors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On CMB scales                                                                   too small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In general, there is a need of an </a:t>
                </a:r>
                <a:r>
                  <a:rPr lang="en-US" sz="2400" i="1" dirty="0"/>
                  <a:t>enhancement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l-GR" sz="2400" dirty="0"/>
                  <a:t> </a:t>
                </a:r>
                <a:r>
                  <a:rPr lang="en-US" sz="2400" dirty="0"/>
                  <a:t>for SIGW to be observable</a:t>
                </a:r>
                <a:endParaRPr lang="en-US" sz="2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Even non detection gives meaningful constrains  </a:t>
                </a:r>
                <a:endParaRPr lang="el-G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Main advantage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SIGWs provide </a:t>
                </a:r>
                <a:r>
                  <a:rPr lang="en-US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unique access to sub-CMB scales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             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4D1D169-DAC0-FBBA-45EA-44CE36893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66" y="993058"/>
                <a:ext cx="11565192" cy="6709801"/>
              </a:xfrm>
              <a:prstGeom prst="rect">
                <a:avLst/>
              </a:prstGeom>
              <a:blipFill>
                <a:blip r:embed="rId2"/>
                <a:stretch>
                  <a:fillRect l="-738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734765-F036-64E0-A937-70C4311F1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8787" y="1416852"/>
            <a:ext cx="7442812" cy="824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D933BE-EF2E-01A7-82C0-CFBBD389A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815" y="1493676"/>
            <a:ext cx="2451792" cy="82490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E36D4D-4880-C94C-06F7-0104D880EE39}"/>
              </a:ext>
            </a:extLst>
          </p:cNvPr>
          <p:cNvCxnSpPr>
            <a:cxnSpLocks/>
          </p:cNvCxnSpPr>
          <p:nvPr/>
        </p:nvCxnSpPr>
        <p:spPr>
          <a:xfrm>
            <a:off x="8325034" y="1829303"/>
            <a:ext cx="5633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93D2C97-DA7F-F138-B110-54A5E113E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027" y="2507223"/>
            <a:ext cx="1316332" cy="3486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F458-894C-E3B8-E7BA-9440BFA64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981" y="2417361"/>
            <a:ext cx="2865877" cy="61918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A00D2CF-CEC7-98B7-43D0-27FF6E866C94}"/>
              </a:ext>
            </a:extLst>
          </p:cNvPr>
          <p:cNvCxnSpPr>
            <a:cxnSpLocks/>
          </p:cNvCxnSpPr>
          <p:nvPr/>
        </p:nvCxnSpPr>
        <p:spPr>
          <a:xfrm>
            <a:off x="720215" y="3054378"/>
            <a:ext cx="675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E927B66-0A2E-FC4F-2146-82A4A63CA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601" y="2848833"/>
            <a:ext cx="2419688" cy="6191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E4BA68-AE60-3401-3E8D-A7FA55A85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3533" y="3518132"/>
            <a:ext cx="2483164" cy="412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3CF89C-A749-E624-1168-EA6651CFF7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445" y="3930580"/>
            <a:ext cx="2130399" cy="3985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C9D4A6A-B717-873D-85A3-9A5C1871BD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6118" y="3999346"/>
            <a:ext cx="1192776" cy="34861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4138260-A162-4299-CACA-358FC665B006}"/>
              </a:ext>
            </a:extLst>
          </p:cNvPr>
          <p:cNvCxnSpPr>
            <a:cxnSpLocks/>
          </p:cNvCxnSpPr>
          <p:nvPr/>
        </p:nvCxnSpPr>
        <p:spPr>
          <a:xfrm>
            <a:off x="6434174" y="4171853"/>
            <a:ext cx="523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CB10CCDC-F02D-C27E-E7CE-CC3E5EA870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1498" y="5330639"/>
            <a:ext cx="2478010" cy="5905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5C044D2-4928-8C12-285D-47E2F338AF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9921" y="5030721"/>
            <a:ext cx="1695687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D3FF6-7842-0F46-6750-E8974FA6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0" y="197044"/>
            <a:ext cx="10515600" cy="75674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Essentials of SIGWs in GR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5EB3-BF89-C320-B635-40BCC7EC9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953793"/>
            <a:ext cx="11375923" cy="564365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Working in the Newtonian gauge, the 2</a:t>
            </a:r>
            <a:r>
              <a:rPr lang="en-US" sz="2400" baseline="30000" dirty="0"/>
              <a:t>nd</a:t>
            </a:r>
            <a:r>
              <a:rPr lang="en-US" sz="2400" dirty="0"/>
              <a:t> order tensor perturbations are described as follows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Their equation of motion in </a:t>
            </a:r>
            <a:r>
              <a:rPr lang="en-US" sz="2400" dirty="0" err="1"/>
              <a:t>fourier</a:t>
            </a:r>
            <a:r>
              <a:rPr lang="en-US" sz="2400" dirty="0"/>
              <a:t> space is</a:t>
            </a:r>
          </a:p>
          <a:p>
            <a:endParaRPr lang="en-US" sz="2400" dirty="0"/>
          </a:p>
          <a:p>
            <a:r>
              <a:rPr lang="en-US" sz="2400" dirty="0"/>
              <a:t>The source term is</a:t>
            </a:r>
          </a:p>
          <a:p>
            <a:endParaRPr lang="en-US" sz="2400" dirty="0"/>
          </a:p>
          <a:p>
            <a:r>
              <a:rPr lang="en-US" sz="2400" dirty="0"/>
              <a:t>At the end, the spectral abundance of GWs can be given by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and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kernel                   is a complicated function which describes the time evolution of the potentials (via transfer functions).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0D47F-881B-6A0E-3E5A-4E8F25AA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65" y="1604808"/>
            <a:ext cx="6179573" cy="688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78BA57-A3F4-4253-607B-D352C0930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890" y="3213011"/>
            <a:ext cx="8691717" cy="688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0165C-A342-E695-6891-64751F15F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318" y="2413090"/>
            <a:ext cx="3205315" cy="571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E2693E-DDB7-9164-3448-37C165F9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35" y="4857875"/>
            <a:ext cx="5073445" cy="803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D2534A-B774-0551-27AD-239F7B755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622" y="4712856"/>
            <a:ext cx="5437236" cy="924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EACCDC-32E8-0C8A-0BE2-23CCD993F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8908" y="5884389"/>
            <a:ext cx="1113337" cy="3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1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7BD05CD-5900-B94A-247E-5971B8D09255}"/>
              </a:ext>
            </a:extLst>
          </p:cNvPr>
          <p:cNvGrpSpPr/>
          <p:nvPr/>
        </p:nvGrpSpPr>
        <p:grpSpPr>
          <a:xfrm>
            <a:off x="0" y="994389"/>
            <a:ext cx="12056808" cy="3803754"/>
            <a:chOff x="0" y="994389"/>
            <a:chExt cx="12056808" cy="38037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32B666-EE9F-2D41-D623-FB7E0A7A0E01}"/>
                </a:ext>
              </a:extLst>
            </p:cNvPr>
            <p:cNvSpPr/>
            <p:nvPr/>
          </p:nvSpPr>
          <p:spPr>
            <a:xfrm>
              <a:off x="10280856" y="3085226"/>
              <a:ext cx="1775952" cy="7603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accent1">
                      <a:lumMod val="75000"/>
                    </a:schemeClr>
                  </a:solidFill>
                </a:rPr>
                <a:t>This talk!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F7145B9-42B3-3B01-C6C3-427475803440}"/>
                </a:ext>
              </a:extLst>
            </p:cNvPr>
            <p:cNvGrpSpPr/>
            <p:nvPr/>
          </p:nvGrpSpPr>
          <p:grpSpPr>
            <a:xfrm>
              <a:off x="0" y="994389"/>
              <a:ext cx="10795819" cy="3803754"/>
              <a:chOff x="0" y="994389"/>
              <a:chExt cx="10795819" cy="380375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80326D7-9990-7A15-623C-72F46D6E2BF7}"/>
                  </a:ext>
                </a:extLst>
              </p:cNvPr>
              <p:cNvGrpSpPr/>
              <p:nvPr/>
            </p:nvGrpSpPr>
            <p:grpSpPr>
              <a:xfrm>
                <a:off x="0" y="994389"/>
                <a:ext cx="9783097" cy="3803754"/>
                <a:chOff x="0" y="994389"/>
                <a:chExt cx="9783097" cy="3803754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DB1256D-297E-0D78-1DB1-70CB3A70B50F}"/>
                    </a:ext>
                  </a:extLst>
                </p:cNvPr>
                <p:cNvGrpSpPr/>
                <p:nvPr/>
              </p:nvGrpSpPr>
              <p:grpSpPr>
                <a:xfrm>
                  <a:off x="0" y="2439731"/>
                  <a:ext cx="9537289" cy="2358412"/>
                  <a:chOff x="0" y="2439731"/>
                  <a:chExt cx="9537289" cy="2358412"/>
                </a:xfrm>
              </p:grpSpPr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AE6F95D7-37C9-43AE-D33C-C7693D3D3DDB}"/>
                      </a:ext>
                    </a:extLst>
                  </p:cNvPr>
                  <p:cNvSpPr/>
                  <p:nvPr/>
                </p:nvSpPr>
                <p:spPr>
                  <a:xfrm>
                    <a:off x="0" y="2439731"/>
                    <a:ext cx="9409471" cy="913069"/>
                  </a:xfrm>
                  <a:prstGeom prst="ellipse">
                    <a:avLst/>
                  </a:prstGeom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D9776929-150D-FC76-017B-BEE4DFE8CC2A}"/>
                      </a:ext>
                    </a:extLst>
                  </p:cNvPr>
                  <p:cNvSpPr/>
                  <p:nvPr/>
                </p:nvSpPr>
                <p:spPr>
                  <a:xfrm>
                    <a:off x="127818" y="3885074"/>
                    <a:ext cx="9409471" cy="913069"/>
                  </a:xfrm>
                  <a:prstGeom prst="ellipse">
                    <a:avLst/>
                  </a:prstGeom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F95DF1DA-9DE4-7845-C79F-0BEEB9FAC0A6}"/>
                    </a:ext>
                  </a:extLst>
                </p:cNvPr>
                <p:cNvSpPr/>
                <p:nvPr/>
              </p:nvSpPr>
              <p:spPr>
                <a:xfrm>
                  <a:off x="1" y="994389"/>
                  <a:ext cx="9783096" cy="913069"/>
                </a:xfrm>
                <a:prstGeom prst="ellips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14470517-E704-140D-EDD3-CFC51320C1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4948" y="1745892"/>
                <a:ext cx="1560871" cy="15069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F7FD3DEC-0316-AD8F-65A0-2F52099B2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4335" y="3067916"/>
                <a:ext cx="1474839" cy="3920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EA14628-A75D-4388-51C4-1531A667EE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93045" y="3705633"/>
                <a:ext cx="1302774" cy="63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90" y="688257"/>
            <a:ext cx="11552904" cy="5761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000">
                <a:latin typeface="Arial"/>
              </a:defRPr>
            </a:pP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curvature perturbations during inflation</a:t>
            </a:r>
            <a:b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Large scalar fluctuations at small scales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via inflection points )</a:t>
            </a: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strong SIGWs</a:t>
            </a:r>
          </a:p>
          <a:p>
            <a:pPr>
              <a:lnSpc>
                <a:spcPct val="110000"/>
              </a:lnSpc>
              <a:defRPr sz="2000">
                <a:latin typeface="Arial"/>
              </a:defRPr>
            </a:pP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Preheating and resonances</a:t>
            </a:r>
            <a:b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Nonlinear dynamics of </a:t>
            </a:r>
            <a:r>
              <a:rPr sz="1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inflaton</a:t>
            </a: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spectator fields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defRPr sz="2000">
                <a:latin typeface="Arial"/>
              </a:defRPr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Primordial black holes (PBHs)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Poisson/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isocurvature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fluctuations in PBH distributions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000">
                <a:latin typeface="Arial"/>
              </a:defRPr>
            </a:pP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Cosmological phase transitions</a:t>
            </a:r>
            <a:b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Strong transitions (e.g. GUT, EW scale) amplify scalar inhomogeneities</a:t>
            </a:r>
          </a:p>
          <a:p>
            <a:pPr>
              <a:defRPr sz="2000">
                <a:latin typeface="Arial"/>
              </a:defRPr>
            </a:pP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Sudden transitions between eras</a:t>
            </a:r>
            <a:b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e.g. Early Matter Domination → Radiation Domination ("poltergeist mechanism")</a:t>
            </a:r>
          </a:p>
          <a:p>
            <a:pPr>
              <a:defRPr sz="2000">
                <a:latin typeface="Arial"/>
              </a:defRPr>
            </a:pPr>
            <a:r>
              <a:rPr sz="1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Isocurvature</a:t>
            </a: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modes from spectator fields</a:t>
            </a:r>
            <a:b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Generate additional SIGW channels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3D71CC-644E-C596-883B-D9A26BEEE26B}"/>
              </a:ext>
            </a:extLst>
          </p:cNvPr>
          <p:cNvSpPr txBox="1">
            <a:spLocks/>
          </p:cNvSpPr>
          <p:nvPr/>
        </p:nvSpPr>
        <p:spPr>
          <a:xfrm>
            <a:off x="582563" y="319548"/>
            <a:ext cx="10515600" cy="913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Common sources of SIGWs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7B3AFD18-5D17-5B70-DC6B-F62CF11C7910}"/>
              </a:ext>
            </a:extLst>
          </p:cNvPr>
          <p:cNvCxnSpPr>
            <a:cxnSpLocks/>
          </p:cNvCxnSpPr>
          <p:nvPr/>
        </p:nvCxnSpPr>
        <p:spPr>
          <a:xfrm rot="5400000">
            <a:off x="5147986" y="1554075"/>
            <a:ext cx="3408307" cy="3107829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08B2BDB-86D2-A570-5FC9-ABA99B2DA703}"/>
              </a:ext>
            </a:extLst>
          </p:cNvPr>
          <p:cNvSpPr/>
          <p:nvPr/>
        </p:nvSpPr>
        <p:spPr>
          <a:xfrm>
            <a:off x="7226215" y="814759"/>
            <a:ext cx="2369574" cy="8159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Inflation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1EAB25-8941-A3DC-C613-C6E77A8B2F43}"/>
              </a:ext>
            </a:extLst>
          </p:cNvPr>
          <p:cNvCxnSpPr>
            <a:cxnSpLocks/>
          </p:cNvCxnSpPr>
          <p:nvPr/>
        </p:nvCxnSpPr>
        <p:spPr>
          <a:xfrm>
            <a:off x="1997601" y="1652118"/>
            <a:ext cx="1547741" cy="994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1D105D29-94A6-AB76-EF37-01B153698416}"/>
              </a:ext>
            </a:extLst>
          </p:cNvPr>
          <p:cNvSpPr/>
          <p:nvPr/>
        </p:nvSpPr>
        <p:spPr>
          <a:xfrm>
            <a:off x="1395236" y="995879"/>
            <a:ext cx="2192592" cy="81591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(Ultra light) PBHs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4E1D526-A965-8166-6561-4D54A92703C4}"/>
              </a:ext>
            </a:extLst>
          </p:cNvPr>
          <p:cNvSpPr/>
          <p:nvPr/>
        </p:nvSpPr>
        <p:spPr>
          <a:xfrm>
            <a:off x="3641796" y="4764464"/>
            <a:ext cx="3104647" cy="1042737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(Scalar induced 2</a:t>
            </a:r>
            <a:r>
              <a:rPr lang="en-US" baseline="30000" dirty="0"/>
              <a:t>nd</a:t>
            </a:r>
            <a:r>
              <a:rPr lang="en-US" dirty="0"/>
              <a:t> order) Gravitational waves</a:t>
            </a:r>
            <a:endParaRPr lang="en-US" i="1" dirty="0"/>
          </a:p>
        </p:txBody>
      </p:sp>
      <p:cxnSp>
        <p:nvCxnSpPr>
          <p:cNvPr id="87" name="Connector: Curved 86">
            <a:extLst>
              <a:ext uri="{FF2B5EF4-FFF2-40B4-BE49-F238E27FC236}">
                <a16:creationId xmlns:a16="http://schemas.microsoft.com/office/drawing/2014/main" id="{553DDA67-D24E-9DAE-239C-A0C78BAE7E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87443" y="2262977"/>
            <a:ext cx="2569041" cy="2284977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1E5FE8B-0825-15D2-A3C0-91197F98AB6B}"/>
              </a:ext>
            </a:extLst>
          </p:cNvPr>
          <p:cNvSpPr txBox="1"/>
          <p:nvPr/>
        </p:nvSpPr>
        <p:spPr>
          <a:xfrm>
            <a:off x="6785420" y="1797066"/>
            <a:ext cx="183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Adiabatic perturbations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CE72B-710F-E7EA-F3A1-2A925D8C7FE5}"/>
              </a:ext>
            </a:extLst>
          </p:cNvPr>
          <p:cNvSpPr/>
          <p:nvPr/>
        </p:nvSpPr>
        <p:spPr>
          <a:xfrm>
            <a:off x="3490392" y="2713385"/>
            <a:ext cx="3640136" cy="644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Early Matter Domination era</a:t>
            </a:r>
          </a:p>
          <a:p>
            <a:pPr algn="ctr"/>
            <a:endParaRPr lang="en-US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F03D03-4B28-1A6C-B521-57DC1F04EE4B}"/>
              </a:ext>
            </a:extLst>
          </p:cNvPr>
          <p:cNvSpPr txBox="1"/>
          <p:nvPr/>
        </p:nvSpPr>
        <p:spPr>
          <a:xfrm>
            <a:off x="1418146" y="2492473"/>
            <a:ext cx="183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Isocurvature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perturbations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B5DC41-512E-EED7-CB9B-814D6202ADEA}"/>
              </a:ext>
            </a:extLst>
          </p:cNvPr>
          <p:cNvSpPr txBox="1"/>
          <p:nvPr/>
        </p:nvSpPr>
        <p:spPr>
          <a:xfrm>
            <a:off x="2814156" y="1813907"/>
            <a:ext cx="183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Induce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6AFDE3-BDC6-BB48-4A21-2390C42B9A29}"/>
              </a:ext>
            </a:extLst>
          </p:cNvPr>
          <p:cNvSpPr txBox="1"/>
          <p:nvPr/>
        </p:nvSpPr>
        <p:spPr>
          <a:xfrm>
            <a:off x="2729475" y="1222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General concept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47F4FF-66C3-B679-D902-18ACD011716B}"/>
              </a:ext>
            </a:extLst>
          </p:cNvPr>
          <p:cNvCxnSpPr>
            <a:cxnSpLocks/>
          </p:cNvCxnSpPr>
          <p:nvPr/>
        </p:nvCxnSpPr>
        <p:spPr>
          <a:xfrm>
            <a:off x="6798961" y="3326111"/>
            <a:ext cx="1547741" cy="994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71E958C-0470-EE30-8732-1DD27C087914}"/>
              </a:ext>
            </a:extLst>
          </p:cNvPr>
          <p:cNvSpPr txBox="1"/>
          <p:nvPr/>
        </p:nvSpPr>
        <p:spPr>
          <a:xfrm>
            <a:off x="8016606" y="3137312"/>
            <a:ext cx="1831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Sudden transition</a:t>
            </a:r>
          </a:p>
          <a:p>
            <a:pPr algn="ctr"/>
            <a:r>
              <a:rPr lang="en-US" i="1" dirty="0">
                <a:solidFill>
                  <a:srgbClr val="002060"/>
                </a:solidFill>
              </a:rPr>
              <a:t>(Poltergeist mechanism )</a:t>
            </a:r>
          </a:p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D7F968-281F-DD61-B97F-9A10F96307FA}"/>
              </a:ext>
            </a:extLst>
          </p:cNvPr>
          <p:cNvSpPr/>
          <p:nvPr/>
        </p:nvSpPr>
        <p:spPr>
          <a:xfrm>
            <a:off x="8016606" y="4354188"/>
            <a:ext cx="3640136" cy="644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Radiation Domination era</a:t>
            </a:r>
          </a:p>
          <a:p>
            <a:pPr algn="ctr"/>
            <a:endParaRPr lang="en-US" i="1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166A3D-619B-C030-6DA5-AEAB94CA8AC2}"/>
              </a:ext>
            </a:extLst>
          </p:cNvPr>
          <p:cNvCxnSpPr>
            <a:cxnSpLocks/>
            <a:endCxn id="68" idx="7"/>
          </p:cNvCxnSpPr>
          <p:nvPr/>
        </p:nvCxnSpPr>
        <p:spPr>
          <a:xfrm rot="5400000">
            <a:off x="6240439" y="3831499"/>
            <a:ext cx="1137009" cy="1034330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0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683A1-8545-39D3-A2F1-425A3D760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C2E3-D0AB-2116-8EC7-0675EA23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3" y="113070"/>
            <a:ext cx="10515600" cy="9130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Sources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eMDs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we considered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6EB2-EEAA-82A2-B909-73B8BC734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17" y="1026138"/>
            <a:ext cx="11741608" cy="57187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source with which we were primarily preoccupied is a gas of ultra- light PBH.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It was first studied 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[Papanikolaou,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Vennin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Langlois, JCAP, 2021] </a:t>
            </a:r>
            <a:r>
              <a:rPr lang="en-US" sz="2000" dirty="0"/>
              <a:t>and we applied it to various works, among which the most notable are: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Its pioneering extension to an </a:t>
            </a:r>
            <a:r>
              <a:rPr lang="en-US" sz="2000" i="1" dirty="0"/>
              <a:t>f(R) gravity theory </a:t>
            </a:r>
            <a:r>
              <a:rPr lang="en-US" sz="2000" dirty="0"/>
              <a:t>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 Papanikolaou,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Tzerefos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Basilakos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E.N. Saridakis, JCAP, 2022]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[Papanikolaou, 2025].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Currently, I am refining that approach 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[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Tzerefos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prep ].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Its production in a </a:t>
            </a:r>
            <a:r>
              <a:rPr lang="en-US" sz="2000" i="1" dirty="0"/>
              <a:t>no-scale SUGRA model</a:t>
            </a:r>
            <a:r>
              <a:rPr lang="en-US" sz="2000" dirty="0"/>
              <a:t> 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Basilakos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D.V.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Nanopoulos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Papanikolaou, E.N. Saridakis,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Tzerefos,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PLB, 2024]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We also considered BSM cosmological models with </a:t>
            </a:r>
            <a:r>
              <a:rPr lang="en-US" sz="2000" i="1" dirty="0"/>
              <a:t>particular reheating processes, </a:t>
            </a:r>
            <a:r>
              <a:rPr lang="en-US" sz="2000" dirty="0"/>
              <a:t>which induce an </a:t>
            </a:r>
            <a:r>
              <a:rPr lang="en-US" sz="2000" dirty="0" err="1"/>
              <a:t>eMD</a:t>
            </a:r>
            <a:r>
              <a:rPr lang="en-US" sz="2000" dirty="0"/>
              <a:t>. </a:t>
            </a:r>
            <a:endParaRPr lang="el-G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i="1" dirty="0"/>
              <a:t>Flipped SU(5) theory </a:t>
            </a:r>
            <a:r>
              <a:rPr lang="en-US" sz="2000" dirty="0"/>
              <a:t>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Basilakos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D.V.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Nanopoulos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Papanikolaou, E.N. Saridakis,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Tzerefos ,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PLB, 2023]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String – inspired 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Axion- Chern- Simmons – Running- Vacuum cosmology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Tzerefos,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T. Papanikolaou,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Basilakos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E.N. Saridakis, N.E.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Mavromatos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PRD, 2025].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i="1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7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54B1-BC52-D1D1-E3B9-EC446456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5" y="206478"/>
            <a:ext cx="10515600" cy="6869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are ultra-light PBHs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9EE78A-ECC0-E2E6-6923-A8497F793C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625" y="1052052"/>
                <a:ext cx="11631561" cy="559947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Primordial black holes (PBH) form in the early universe out of the collapse of enhanced</a:t>
                </a:r>
              </a:p>
              <a:p>
                <a:pPr marL="0" indent="0">
                  <a:buNone/>
                </a:pPr>
                <a:r>
                  <a:rPr lang="en-US" sz="2400" dirty="0"/>
                  <a:t>energy density perturbations upon horizon reentry of the typical size of the collapsing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overdensity</a:t>
                </a:r>
                <a:r>
                  <a:rPr lang="en-US" sz="2400" dirty="0"/>
                  <a:t> region                      ,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We will consider </a:t>
                </a:r>
                <a:r>
                  <a:rPr lang="en-US" sz="2400" b="1" dirty="0"/>
                  <a:t>ultra-light PBHs</a:t>
                </a:r>
                <a:r>
                  <a:rPr lang="en-US" sz="2400" dirty="0"/>
                  <a:t> for which                            . Some of their advantages: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ü"/>
                </a:pPr>
                <a:r>
                  <a:rPr lang="en-US" sz="2400" dirty="0"/>
                  <a:t>They can induce an early matter dominated era (</a:t>
                </a:r>
                <a:r>
                  <a:rPr lang="en-US" sz="2400" dirty="0" err="1"/>
                  <a:t>eMD</a:t>
                </a:r>
                <a:r>
                  <a:rPr lang="en-US" sz="2400" dirty="0"/>
                  <a:t>) since                                                            and evaporate before BBN. Their evaporation could </a:t>
                </a:r>
                <a:r>
                  <a:rPr lang="en-US" sz="2400" b="1" dirty="0"/>
                  <a:t>drive the reheating process </a:t>
                </a:r>
                <a:r>
                  <a:rPr lang="en-US" sz="2400" dirty="0"/>
                  <a:t>(e.g.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[Martin++, JCAP, 2019] </a:t>
                </a:r>
                <a:r>
                  <a:rPr lang="en-US" sz="2400" dirty="0"/>
                  <a:t>)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400" dirty="0"/>
                  <a:t>This </a:t>
                </a:r>
                <a:r>
                  <a:rPr lang="en-US" sz="2400" dirty="0" err="1"/>
                  <a:t>eMD</a:t>
                </a:r>
                <a:r>
                  <a:rPr lang="en-US" sz="2400" dirty="0"/>
                  <a:t> era enhances the magnitude of the curvature perturbation and consequently gives rise to </a:t>
                </a:r>
                <a:r>
                  <a:rPr lang="en-US" sz="2400" b="1" dirty="0"/>
                  <a:t>scalar induced gravitational waves (SIGWs) </a:t>
                </a:r>
                <a:r>
                  <a:rPr lang="en-US" sz="2400" dirty="0"/>
                  <a:t>with very interesting phenomenology. For instance, one can constrain the underlying gravity theory (see later)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400" dirty="0"/>
                  <a:t>Their Hawking evaporation can alleviate the </a:t>
                </a:r>
                <a:r>
                  <a:rPr lang="en-US" sz="2400" b="1" dirty="0"/>
                  <a:t>Hubble tension </a:t>
                </a:r>
                <a:r>
                  <a:rPr lang="en-US" sz="2400" dirty="0"/>
                  <a:t>by injecting to the primordial plasma dark radiation degrees of freedom which can increase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2400" dirty="0"/>
                  <a:t>     (e. g.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</a:rPr>
                  <a:t>Nesseris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++, 2019] 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9EE78A-ECC0-E2E6-6923-A8497F793C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625" y="1052052"/>
                <a:ext cx="11631561" cy="5599470"/>
              </a:xfrm>
              <a:blipFill>
                <a:blip r:embed="rId2"/>
                <a:stretch>
                  <a:fillRect l="-681" t="-2288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7CCE989-1F3B-29EF-A41C-F79AC7020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46" y="2475500"/>
            <a:ext cx="1624860" cy="411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E6C7FF-E4E2-1F15-38FE-B3B208CFB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303" y="3257535"/>
            <a:ext cx="3716593" cy="342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1CA76-9A8E-BA4F-D593-A23256C64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749" y="1681043"/>
            <a:ext cx="1211685" cy="624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B1B795-58B0-FC8B-8011-6431D21D2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352" y="1763776"/>
            <a:ext cx="1935648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6692</TotalTime>
  <Words>2394</Words>
  <Application>Microsoft Office PowerPoint</Application>
  <PresentationFormat>Widescreen</PresentationFormat>
  <Paragraphs>281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Bell MT</vt:lpstr>
      <vt:lpstr>Calibri</vt:lpstr>
      <vt:lpstr>Calibri Light</vt:lpstr>
      <vt:lpstr>Cambria Math</vt:lpstr>
      <vt:lpstr>CMMI12</vt:lpstr>
      <vt:lpstr>CMR12</vt:lpstr>
      <vt:lpstr>Wingdings</vt:lpstr>
      <vt:lpstr>Office Theme</vt:lpstr>
      <vt:lpstr>Secondary Gravitational Waves as probes of the early Universe and Gravity</vt:lpstr>
      <vt:lpstr>PowerPoint Presentation</vt:lpstr>
      <vt:lpstr>PowerPoint Presentation</vt:lpstr>
      <vt:lpstr>PowerPoint Presentation</vt:lpstr>
      <vt:lpstr>Essentials of SIGWs in GR</vt:lpstr>
      <vt:lpstr>PowerPoint Presentation</vt:lpstr>
      <vt:lpstr>PowerPoint Presentation</vt:lpstr>
      <vt:lpstr>Sources of eMDs we considered</vt:lpstr>
      <vt:lpstr>What are ultra-light PBHs</vt:lpstr>
      <vt:lpstr>SIGWs from Poisson fluctuations of a gas of PBHs in GR</vt:lpstr>
      <vt:lpstr>SIGWs from Poisson fluctuations of a gas of PBHs in GR</vt:lpstr>
      <vt:lpstr>A) First application</vt:lpstr>
      <vt:lpstr>PowerPoint Presentation</vt:lpstr>
      <vt:lpstr>Theoretical introduction</vt:lpstr>
      <vt:lpstr>No-scale Wess-Zumino (NSWZ) SUGRA</vt:lpstr>
      <vt:lpstr>NSWZ SUGRA inflection point inflation</vt:lpstr>
      <vt:lpstr>Ultra light PBHs in no-scale SUGRA</vt:lpstr>
      <vt:lpstr>eMD driven by PBHs</vt:lpstr>
      <vt:lpstr>The relevant GW sources and their spectrum</vt:lpstr>
      <vt:lpstr>Inflationary adiabatic perturbations</vt:lpstr>
      <vt:lpstr>Inflationary adiabatic perturbations</vt:lpstr>
      <vt:lpstr>The complete three-peaked signal</vt:lpstr>
      <vt:lpstr>Bi) Further application</vt:lpstr>
      <vt:lpstr>PowerPoint Presentation</vt:lpstr>
      <vt:lpstr>GW signal from an eMD era in flipped SU(5)</vt:lpstr>
      <vt:lpstr>Bii) Further application</vt:lpstr>
      <vt:lpstr>SIGWs in f(R) </vt:lpstr>
      <vt:lpstr>Choices for dominant  Scalaron signal</vt:lpstr>
      <vt:lpstr>Parameter combinations of comparable Ω_resand Ω_scal  in aCSRVM</vt:lpstr>
      <vt:lpstr>Conclusions</vt:lpstr>
      <vt:lpstr>Theoretical introduction for no- scale SUGRA</vt:lpstr>
      <vt:lpstr>EXTRA application</vt:lpstr>
      <vt:lpstr>PowerPoint Presentation</vt:lpstr>
      <vt:lpstr>PowerPoint Presentation</vt:lpstr>
      <vt:lpstr>Appendix: SU(5) flipped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Signatures of No-scale supergravity in NANOgrav and beyond</dc:title>
  <dc:creator>chtzeref@o365.uoa.gr</dc:creator>
  <cp:lastModifiedBy>Charalampos Tzerefos</cp:lastModifiedBy>
  <cp:revision>353</cp:revision>
  <dcterms:created xsi:type="dcterms:W3CDTF">2023-09-04T11:23:26Z</dcterms:created>
  <dcterms:modified xsi:type="dcterms:W3CDTF">2025-09-02T06:15:33Z</dcterms:modified>
</cp:coreProperties>
</file>