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848" r:id="rId3"/>
    <p:sldId id="2842" r:id="rId4"/>
    <p:sldId id="2856" r:id="rId5"/>
    <p:sldId id="2857" r:id="rId6"/>
    <p:sldId id="2858" r:id="rId7"/>
    <p:sldId id="2843" r:id="rId8"/>
    <p:sldId id="2855" r:id="rId9"/>
    <p:sldId id="260" r:id="rId10"/>
    <p:sldId id="272" r:id="rId11"/>
    <p:sldId id="367" r:id="rId12"/>
    <p:sldId id="2851" r:id="rId13"/>
    <p:sldId id="257" r:id="rId14"/>
    <p:sldId id="2852" r:id="rId15"/>
    <p:sldId id="259" r:id="rId16"/>
    <p:sldId id="2850" r:id="rId17"/>
    <p:sldId id="268" r:id="rId18"/>
    <p:sldId id="2808" r:id="rId19"/>
    <p:sldId id="2780" r:id="rId20"/>
    <p:sldId id="2781" r:id="rId21"/>
    <p:sldId id="2748" r:id="rId22"/>
    <p:sldId id="2733" r:id="rId23"/>
    <p:sldId id="2831" r:id="rId24"/>
    <p:sldId id="2479" r:id="rId25"/>
    <p:sldId id="2813" r:id="rId26"/>
    <p:sldId id="2845" r:id="rId27"/>
    <p:sldId id="2819" r:id="rId28"/>
    <p:sldId id="2846" r:id="rId29"/>
    <p:sldId id="264" r:id="rId30"/>
    <p:sldId id="265" r:id="rId31"/>
    <p:sldId id="2853" r:id="rId32"/>
    <p:sldId id="2854" r:id="rId33"/>
    <p:sldId id="2849" r:id="rId34"/>
    <p:sldId id="2847" r:id="rId35"/>
    <p:sldId id="2747" r:id="rId36"/>
    <p:sldId id="258" r:id="rId37"/>
    <p:sldId id="267" r:id="rId38"/>
    <p:sldId id="26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A32347-C3AC-4277-A13F-BD2F546D4948}">
          <p14:sldIdLst>
            <p14:sldId id="256"/>
            <p14:sldId id="2848"/>
            <p14:sldId id="2842"/>
            <p14:sldId id="2856"/>
            <p14:sldId id="2857"/>
            <p14:sldId id="2858"/>
            <p14:sldId id="2843"/>
            <p14:sldId id="2855"/>
            <p14:sldId id="260"/>
            <p14:sldId id="272"/>
            <p14:sldId id="367"/>
            <p14:sldId id="2851"/>
            <p14:sldId id="257"/>
            <p14:sldId id="2852"/>
            <p14:sldId id="259"/>
            <p14:sldId id="2850"/>
            <p14:sldId id="268"/>
            <p14:sldId id="2808"/>
            <p14:sldId id="2780"/>
            <p14:sldId id="2781"/>
            <p14:sldId id="2748"/>
            <p14:sldId id="2733"/>
            <p14:sldId id="2831"/>
            <p14:sldId id="2479"/>
            <p14:sldId id="2813"/>
            <p14:sldId id="2845"/>
            <p14:sldId id="2819"/>
            <p14:sldId id="2846"/>
            <p14:sldId id="264"/>
            <p14:sldId id="265"/>
            <p14:sldId id="2853"/>
            <p14:sldId id="2854"/>
            <p14:sldId id="2849"/>
            <p14:sldId id="2847"/>
            <p14:sldId id="2747"/>
            <p14:sldId id="258"/>
            <p14:sldId id="267"/>
            <p14:sldId id="26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DAE2F4"/>
    <a:srgbClr val="8FAADD"/>
    <a:srgbClr val="011893"/>
    <a:srgbClr val="7A81FF"/>
    <a:srgbClr val="64B1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71" autoAdjust="0"/>
    <p:restoredTop sz="94660"/>
  </p:normalViewPr>
  <p:slideViewPr>
    <p:cSldViewPr snapToGrid="0">
      <p:cViewPr varScale="1">
        <p:scale>
          <a:sx n="91" d="100"/>
          <a:sy n="91" d="100"/>
        </p:scale>
        <p:origin x="57" y="22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2428" y="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DADFE3-6897-4BB8-BE5C-DB67A6980D0F}"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B8B11-338B-477B-BAB7-1189CB95AF3C}" type="slidenum">
              <a:rPr lang="en-US" smtClean="0"/>
              <a:t>‹#›</a:t>
            </a:fld>
            <a:endParaRPr lang="en-US"/>
          </a:p>
        </p:txBody>
      </p:sp>
    </p:spTree>
    <p:extLst>
      <p:ext uri="{BB962C8B-B14F-4D97-AF65-F5344CB8AC3E}">
        <p14:creationId xmlns:p14="http://schemas.microsoft.com/office/powerpoint/2010/main" val="2530403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kernfragen.de/kernfragen/lexikon/entries/B/Beta-Minus-Zerfall.php" TargetMode="External"/><Relationship Id="rId13" Type="http://schemas.openxmlformats.org/officeDocument/2006/relationships/hyperlink" Target="https://www.kernfragen.de/kernfragen/lexikon/entries/E/Elektron.php" TargetMode="External"/><Relationship Id="rId3" Type="http://schemas.openxmlformats.org/officeDocument/2006/relationships/hyperlink" Target="https://de.wikipedia.org/wiki/Ionisierende_Strahlung" TargetMode="External"/><Relationship Id="rId7" Type="http://schemas.openxmlformats.org/officeDocument/2006/relationships/hyperlink" Target="https://www.kernfragen.de/kernfragen/lexikon/entries/K/Kern.php" TargetMode="External"/><Relationship Id="rId12" Type="http://schemas.openxmlformats.org/officeDocument/2006/relationships/hyperlink" Target="https://www.kernfragen.de/kernfragen/lexikon/entries/P/Proton.php"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kernfragen.de/kernfragen/lexikon/entries/Z/Zerfall.php" TargetMode="External"/><Relationship Id="rId11" Type="http://schemas.openxmlformats.org/officeDocument/2006/relationships/hyperlink" Target="https://www.kernfragen.de/kernfragen/lexikon/entries/N/Neutron.php" TargetMode="External"/><Relationship Id="rId5" Type="http://schemas.openxmlformats.org/officeDocument/2006/relationships/hyperlink" Target="https://www.kernfragen.de/kernfragen/lexikon/entries/S/Strahlung.php" TargetMode="External"/><Relationship Id="rId10" Type="http://schemas.openxmlformats.org/officeDocument/2006/relationships/hyperlink" Target="https://www.kernfragen.de/kernfragen/lexikon/entries/A/Atomkern.php" TargetMode="External"/><Relationship Id="rId4" Type="http://schemas.openxmlformats.org/officeDocument/2006/relationships/hyperlink" Target="https://de.wikipedia.org/wiki/Radioaktivit%C3%A4t" TargetMode="External"/><Relationship Id="rId9" Type="http://schemas.openxmlformats.org/officeDocument/2006/relationships/hyperlink" Target="https://www.kernfragen.de/kernfragen/lexikon/entries/B/Beta-Plus-Zerfall.php"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4663" cy="3838575"/>
          </a:xfrm>
        </p:spPr>
      </p:sp>
      <p:sp>
        <p:nvSpPr>
          <p:cNvPr id="3" name="Notes Placeholder 2"/>
          <p:cNvSpPr>
            <a:spLocks noGrp="1"/>
          </p:cNvSpPr>
          <p:nvPr>
            <p:ph type="body" idx="1"/>
          </p:nvPr>
        </p:nvSpPr>
        <p:spPr/>
        <p:txBody>
          <a:bodyPr/>
          <a:lstStyle/>
          <a:p>
            <a:r>
              <a:rPr lang="de-DE" b="0" dirty="0" err="1"/>
              <a:t>Some</a:t>
            </a:r>
            <a:r>
              <a:rPr lang="de-DE" b="0" dirty="0"/>
              <a:t> </a:t>
            </a:r>
            <a:r>
              <a:rPr lang="de-DE" b="0" dirty="0" err="1"/>
              <a:t>basics</a:t>
            </a:r>
            <a:r>
              <a:rPr lang="de-DE" b="0" dirty="0"/>
              <a:t> </a:t>
            </a:r>
            <a:r>
              <a:rPr lang="de-DE" b="0" dirty="0" err="1"/>
              <a:t>about</a:t>
            </a:r>
            <a:r>
              <a:rPr lang="de-DE" b="0" dirty="0"/>
              <a:t> DKFZ</a:t>
            </a:r>
          </a:p>
        </p:txBody>
      </p:sp>
      <p:sp>
        <p:nvSpPr>
          <p:cNvPr id="4" name="Slide Number Placeholder 3"/>
          <p:cNvSpPr>
            <a:spLocks noGrp="1"/>
          </p:cNvSpPr>
          <p:nvPr>
            <p:ph type="sldNum" sz="quarter" idx="10"/>
          </p:nvPr>
        </p:nvSpPr>
        <p:spPr/>
        <p:txBody>
          <a:bodyPr/>
          <a:lstStyle/>
          <a:p>
            <a:pPr marL="0" marR="0" lvl="0" indent="0" algn="r" defTabSz="960852" rtl="0" eaLnBrk="0" fontAlgn="base" latinLnBrk="0" hangingPunct="0">
              <a:lnSpc>
                <a:spcPct val="100000"/>
              </a:lnSpc>
              <a:spcBef>
                <a:spcPct val="0"/>
              </a:spcBef>
              <a:spcAft>
                <a:spcPct val="0"/>
              </a:spcAft>
              <a:buClrTx/>
              <a:buSzTx/>
              <a:buFontTx/>
              <a:buNone/>
              <a:tabLst/>
              <a:defRPr/>
            </a:pPr>
            <a:fld id="{7595FC8A-55A6-4F45-8094-5E7DC6BC814F}" type="slidenum">
              <a:rPr kumimoji="0" lang="de-DE" sz="1300" b="0" i="0" u="none" strike="noStrike" kern="1200" cap="none" spc="0" normalizeH="0" baseline="0" noProof="0">
                <a:ln>
                  <a:noFill/>
                </a:ln>
                <a:solidFill>
                  <a:srgbClr val="000000"/>
                </a:solidFill>
                <a:effectLst/>
                <a:uLnTx/>
                <a:uFillTx/>
                <a:latin typeface="Times" charset="0"/>
                <a:ea typeface="MS PGothic" pitchFamily="34" charset="-128"/>
                <a:cs typeface="+mn-cs"/>
              </a:rPr>
              <a:pPr marL="0" marR="0" lvl="0" indent="0" algn="r" defTabSz="960852" rtl="0" eaLnBrk="0" fontAlgn="base" latinLnBrk="0" hangingPunct="0">
                <a:lnSpc>
                  <a:spcPct val="100000"/>
                </a:lnSpc>
                <a:spcBef>
                  <a:spcPct val="0"/>
                </a:spcBef>
                <a:spcAft>
                  <a:spcPct val="0"/>
                </a:spcAft>
                <a:buClrTx/>
                <a:buSzTx/>
                <a:buFontTx/>
                <a:buNone/>
                <a:tabLst/>
                <a:defRPr/>
              </a:pPr>
              <a:t>3</a:t>
            </a:fld>
            <a:endParaRPr kumimoji="0" lang="de-DE" sz="13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2952911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4663" cy="38385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err="1"/>
              <a:t>Proved</a:t>
            </a:r>
            <a:r>
              <a:rPr lang="de-DE" dirty="0"/>
              <a:t> </a:t>
            </a:r>
            <a:r>
              <a:rPr lang="de-DE" dirty="0" err="1"/>
              <a:t>by</a:t>
            </a:r>
            <a:r>
              <a:rPr lang="de-DE" dirty="0"/>
              <a:t> </a:t>
            </a:r>
            <a:r>
              <a:rPr lang="de-DE" dirty="0" err="1"/>
              <a:t>approved</a:t>
            </a:r>
            <a:r>
              <a:rPr lang="de-DE" dirty="0"/>
              <a:t> </a:t>
            </a:r>
            <a:r>
              <a:rPr lang="de-DE" dirty="0" err="1"/>
              <a:t>ligands</a:t>
            </a:r>
            <a:r>
              <a:rPr lang="de-DE" dirty="0"/>
              <a:t>.</a:t>
            </a:r>
          </a:p>
          <a:p>
            <a:endParaRPr lang="de-DE" dirty="0"/>
          </a:p>
        </p:txBody>
      </p:sp>
      <p:sp>
        <p:nvSpPr>
          <p:cNvPr id="4" name="Slide Number Placeholder 3"/>
          <p:cNvSpPr>
            <a:spLocks noGrp="1"/>
          </p:cNvSpPr>
          <p:nvPr>
            <p:ph type="sldNum" sz="quarter" idx="10"/>
          </p:nvPr>
        </p:nvSpPr>
        <p:spPr/>
        <p:txBody>
          <a:bodyPr/>
          <a:lstStyle/>
          <a:p>
            <a:pPr marL="0" marR="0" lvl="0" indent="0" algn="r" defTabSz="960852" rtl="0" eaLnBrk="0" fontAlgn="base" latinLnBrk="0" hangingPunct="0">
              <a:lnSpc>
                <a:spcPct val="100000"/>
              </a:lnSpc>
              <a:spcBef>
                <a:spcPct val="0"/>
              </a:spcBef>
              <a:spcAft>
                <a:spcPct val="0"/>
              </a:spcAft>
              <a:buClrTx/>
              <a:buSzTx/>
              <a:buFontTx/>
              <a:buNone/>
              <a:tabLst/>
              <a:defRPr/>
            </a:pPr>
            <a:fld id="{7595FC8A-55A6-4F45-8094-5E7DC6BC814F}" type="slidenum">
              <a:rPr kumimoji="0" lang="de-DE" sz="1300" b="0" i="0" u="none" strike="noStrike" kern="1200" cap="none" spc="0" normalizeH="0" baseline="0" noProof="0">
                <a:ln>
                  <a:noFill/>
                </a:ln>
                <a:solidFill>
                  <a:srgbClr val="000000"/>
                </a:solidFill>
                <a:effectLst/>
                <a:uLnTx/>
                <a:uFillTx/>
                <a:latin typeface="Times" charset="0"/>
                <a:ea typeface="MS PGothic" pitchFamily="34" charset="-128"/>
                <a:cs typeface="+mn-cs"/>
              </a:rPr>
              <a:pPr marL="0" marR="0" lvl="0" indent="0" algn="r" defTabSz="960852" rtl="0" eaLnBrk="0" fontAlgn="base" latinLnBrk="0" hangingPunct="0">
                <a:lnSpc>
                  <a:spcPct val="100000"/>
                </a:lnSpc>
                <a:spcBef>
                  <a:spcPct val="0"/>
                </a:spcBef>
                <a:spcAft>
                  <a:spcPct val="0"/>
                </a:spcAft>
                <a:buClrTx/>
                <a:buSzTx/>
                <a:buFontTx/>
                <a:buNone/>
                <a:tabLst/>
                <a:defRPr/>
              </a:pPr>
              <a:t>24</a:t>
            </a:fld>
            <a:endParaRPr kumimoji="0" lang="de-DE" sz="13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2360610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r>
              <a:rPr lang="de-DE" dirty="0" err="1"/>
              <a:t>We</a:t>
            </a:r>
            <a:r>
              <a:rPr lang="de-DE" dirty="0"/>
              <a:t> </a:t>
            </a:r>
            <a:r>
              <a:rPr lang="de-DE" dirty="0" err="1"/>
              <a:t>focus</a:t>
            </a:r>
            <a:r>
              <a:rPr lang="de-DE" dirty="0"/>
              <a:t> on </a:t>
            </a:r>
            <a:r>
              <a:rPr lang="de-DE" dirty="0" err="1"/>
              <a:t>matching</a:t>
            </a:r>
            <a:r>
              <a:rPr lang="de-DE" dirty="0"/>
              <a:t> </a:t>
            </a:r>
            <a:r>
              <a:rPr lang="de-DE" dirty="0" err="1"/>
              <a:t>the</a:t>
            </a:r>
            <a:r>
              <a:rPr lang="de-DE" dirty="0"/>
              <a:t> </a:t>
            </a:r>
            <a:r>
              <a:rPr lang="de-DE" dirty="0" err="1"/>
              <a:t>radionuclides</a:t>
            </a:r>
            <a:r>
              <a:rPr lang="de-DE" dirty="0"/>
              <a:t> </a:t>
            </a:r>
            <a:r>
              <a:rPr lang="de-DE" dirty="0" err="1"/>
              <a:t>for</a:t>
            </a:r>
            <a:r>
              <a:rPr lang="de-DE" dirty="0"/>
              <a:t> </a:t>
            </a:r>
            <a:r>
              <a:rPr lang="de-DE" dirty="0" err="1"/>
              <a:t>patients</a:t>
            </a:r>
            <a:r>
              <a:rPr lang="de-DE" dirty="0"/>
              <a:t>, </a:t>
            </a:r>
            <a:r>
              <a:rPr lang="de-DE" dirty="0" err="1"/>
              <a:t>disease</a:t>
            </a:r>
            <a:r>
              <a:rPr lang="de-DE" dirty="0"/>
              <a:t> </a:t>
            </a:r>
            <a:r>
              <a:rPr lang="de-DE" dirty="0" err="1"/>
              <a:t>art</a:t>
            </a:r>
            <a:r>
              <a:rPr lang="de-DE" dirty="0"/>
              <a:t> and </a:t>
            </a:r>
            <a:r>
              <a:rPr lang="de-DE" dirty="0" err="1"/>
              <a:t>stage</a:t>
            </a:r>
            <a:r>
              <a:rPr lang="de-DE" dirty="0"/>
              <a:t>, etc.</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95FC8A-55A6-4F45-8094-5E7DC6BC814F}" type="slidenum">
              <a:rPr kumimoji="0" lang="de-DE"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de-DE" sz="12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1345348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4663" cy="38385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err="1"/>
              <a:t>We</a:t>
            </a:r>
            <a:r>
              <a:rPr lang="de-DE" dirty="0"/>
              <a:t> </a:t>
            </a:r>
            <a:r>
              <a:rPr lang="de-DE" dirty="0" err="1"/>
              <a:t>focus</a:t>
            </a:r>
            <a:r>
              <a:rPr lang="de-DE" dirty="0"/>
              <a:t> on </a:t>
            </a:r>
            <a:r>
              <a:rPr lang="de-DE" dirty="0" err="1"/>
              <a:t>matching</a:t>
            </a:r>
            <a:r>
              <a:rPr lang="de-DE" dirty="0"/>
              <a:t> on </a:t>
            </a:r>
            <a:r>
              <a:rPr lang="de-DE" dirty="0" err="1"/>
              <a:t>the</a:t>
            </a:r>
            <a:r>
              <a:rPr lang="de-DE" dirty="0"/>
              <a:t> </a:t>
            </a:r>
            <a:r>
              <a:rPr lang="de-DE" dirty="0" err="1"/>
              <a:t>treatment</a:t>
            </a:r>
            <a:r>
              <a:rPr lang="de-DE" dirty="0"/>
              <a:t> </a:t>
            </a:r>
            <a:r>
              <a:rPr lang="de-DE" dirty="0" err="1"/>
              <a:t>resistance</a:t>
            </a:r>
            <a:r>
              <a:rPr lang="de-DE" dirty="0"/>
              <a:t> </a:t>
            </a:r>
            <a:r>
              <a:rPr lang="de-DE" dirty="0" err="1"/>
              <a:t>development</a:t>
            </a:r>
            <a:r>
              <a:rPr lang="de-DE" dirty="0"/>
              <a:t> and </a:t>
            </a:r>
            <a:r>
              <a:rPr lang="de-DE" dirty="0" err="1"/>
              <a:t>management</a:t>
            </a:r>
            <a:r>
              <a:rPr lang="de-DE" dirty="0"/>
              <a:t>.</a:t>
            </a:r>
          </a:p>
          <a:p>
            <a:endParaRPr lang="de-DE" dirty="0"/>
          </a:p>
        </p:txBody>
      </p:sp>
      <p:sp>
        <p:nvSpPr>
          <p:cNvPr id="4" name="Slide Number Placeholder 3"/>
          <p:cNvSpPr>
            <a:spLocks noGrp="1"/>
          </p:cNvSpPr>
          <p:nvPr>
            <p:ph type="sldNum" sz="quarter" idx="10"/>
          </p:nvPr>
        </p:nvSpPr>
        <p:spPr/>
        <p:txBody>
          <a:bodyPr/>
          <a:lstStyle/>
          <a:p>
            <a:pPr marL="0" marR="0" lvl="0" indent="0" algn="r" defTabSz="960852" rtl="0" eaLnBrk="0" fontAlgn="base" latinLnBrk="0" hangingPunct="0">
              <a:lnSpc>
                <a:spcPct val="100000"/>
              </a:lnSpc>
              <a:spcBef>
                <a:spcPct val="0"/>
              </a:spcBef>
              <a:spcAft>
                <a:spcPct val="0"/>
              </a:spcAft>
              <a:buClrTx/>
              <a:buSzTx/>
              <a:buFontTx/>
              <a:buNone/>
              <a:tabLst/>
              <a:defRPr/>
            </a:pPr>
            <a:fld id="{7595FC8A-55A6-4F45-8094-5E7DC6BC814F}" type="slidenum">
              <a:rPr kumimoji="0" lang="de-DE" sz="1300" b="0" i="0" u="none" strike="noStrike" kern="1200" cap="none" spc="0" normalizeH="0" baseline="0" noProof="0">
                <a:ln>
                  <a:noFill/>
                </a:ln>
                <a:solidFill>
                  <a:srgbClr val="000000"/>
                </a:solidFill>
                <a:effectLst/>
                <a:uLnTx/>
                <a:uFillTx/>
                <a:latin typeface="Times" charset="0"/>
                <a:ea typeface="MS PGothic" pitchFamily="34" charset="-128"/>
                <a:cs typeface="+mn-cs"/>
              </a:rPr>
              <a:pPr marL="0" marR="0" lvl="0" indent="0" algn="r" defTabSz="960852" rtl="0" eaLnBrk="0" fontAlgn="base" latinLnBrk="0" hangingPunct="0">
                <a:lnSpc>
                  <a:spcPct val="100000"/>
                </a:lnSpc>
                <a:spcBef>
                  <a:spcPct val="0"/>
                </a:spcBef>
                <a:spcAft>
                  <a:spcPct val="0"/>
                </a:spcAft>
                <a:buClrTx/>
                <a:buSzTx/>
                <a:buFontTx/>
                <a:buNone/>
                <a:tabLst/>
                <a:defRPr/>
              </a:pPr>
              <a:t>26</a:t>
            </a:fld>
            <a:endParaRPr kumimoji="0" lang="de-DE" sz="13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1506434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4663" cy="3838575"/>
          </a:xfrm>
        </p:spPr>
      </p:sp>
      <p:sp>
        <p:nvSpPr>
          <p:cNvPr id="3" name="Notes Placeholder 2"/>
          <p:cNvSpPr>
            <a:spLocks noGrp="1"/>
          </p:cNvSpPr>
          <p:nvPr>
            <p:ph type="body" idx="1"/>
          </p:nvPr>
        </p:nvSpPr>
        <p:spPr/>
        <p:txBody>
          <a:bodyPr/>
          <a:lstStyle/>
          <a:p>
            <a:r>
              <a:rPr lang="de-DE" dirty="0" err="1"/>
              <a:t>One</a:t>
            </a:r>
            <a:r>
              <a:rPr lang="de-DE" dirty="0"/>
              <a:t> </a:t>
            </a:r>
            <a:r>
              <a:rPr lang="de-DE" dirty="0" err="1"/>
              <a:t>way</a:t>
            </a:r>
            <a:r>
              <a:rPr lang="de-DE" dirty="0"/>
              <a:t> </a:t>
            </a:r>
            <a:r>
              <a:rPr lang="de-DE" dirty="0" err="1"/>
              <a:t>how</a:t>
            </a:r>
            <a:r>
              <a:rPr lang="de-DE" dirty="0"/>
              <a:t> </a:t>
            </a:r>
            <a:r>
              <a:rPr lang="de-DE" dirty="0" err="1"/>
              <a:t>to</a:t>
            </a:r>
            <a:r>
              <a:rPr lang="de-DE" dirty="0"/>
              <a:t> </a:t>
            </a:r>
            <a:r>
              <a:rPr lang="de-DE" dirty="0" err="1"/>
              <a:t>improve</a:t>
            </a:r>
            <a:r>
              <a:rPr lang="de-DE" dirty="0"/>
              <a:t> </a:t>
            </a:r>
            <a:r>
              <a:rPr lang="de-DE" dirty="0" err="1"/>
              <a:t>radionuclide</a:t>
            </a:r>
            <a:r>
              <a:rPr lang="de-DE" dirty="0"/>
              <a:t> </a:t>
            </a:r>
            <a:r>
              <a:rPr lang="de-DE" dirty="0" err="1"/>
              <a:t>therapies</a:t>
            </a:r>
            <a:r>
              <a:rPr lang="de-DE" dirty="0"/>
              <a:t> </a:t>
            </a:r>
            <a:r>
              <a:rPr lang="de-DE" dirty="0" err="1"/>
              <a:t>is</a:t>
            </a:r>
            <a:r>
              <a:rPr lang="de-DE" dirty="0"/>
              <a:t> </a:t>
            </a:r>
            <a:r>
              <a:rPr lang="de-DE" dirty="0" err="1"/>
              <a:t>combination</a:t>
            </a:r>
            <a:r>
              <a:rPr lang="de-DE" dirty="0"/>
              <a:t> </a:t>
            </a:r>
            <a:r>
              <a:rPr lang="de-DE" dirty="0" err="1"/>
              <a:t>therapy</a:t>
            </a:r>
            <a:r>
              <a:rPr lang="de-DE" dirty="0"/>
              <a:t>.</a:t>
            </a:r>
          </a:p>
        </p:txBody>
      </p:sp>
      <p:sp>
        <p:nvSpPr>
          <p:cNvPr id="4" name="Slide Number Placeholder 3"/>
          <p:cNvSpPr>
            <a:spLocks noGrp="1"/>
          </p:cNvSpPr>
          <p:nvPr>
            <p:ph type="sldNum" sz="quarter" idx="10"/>
          </p:nvPr>
        </p:nvSpPr>
        <p:spPr/>
        <p:txBody>
          <a:bodyPr/>
          <a:lstStyle/>
          <a:p>
            <a:pPr defTabSz="960852">
              <a:defRPr/>
            </a:pPr>
            <a:fld id="{7595FC8A-55A6-4F45-8094-5E7DC6BC814F}" type="slidenum">
              <a:rPr lang="de-DE">
                <a:solidFill>
                  <a:srgbClr val="000000"/>
                </a:solidFill>
              </a:rPr>
              <a:pPr defTabSz="960852">
                <a:defRPr/>
              </a:pPr>
              <a:t>27</a:t>
            </a:fld>
            <a:endParaRPr lang="de-DE">
              <a:solidFill>
                <a:srgbClr val="000000"/>
              </a:solidFill>
            </a:endParaRPr>
          </a:p>
        </p:txBody>
      </p:sp>
    </p:spTree>
    <p:extLst>
      <p:ext uri="{BB962C8B-B14F-4D97-AF65-F5344CB8AC3E}">
        <p14:creationId xmlns:p14="http://schemas.microsoft.com/office/powerpoint/2010/main" val="4283437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4663" cy="3838575"/>
          </a:xfrm>
        </p:spPr>
      </p:sp>
      <p:sp>
        <p:nvSpPr>
          <p:cNvPr id="3" name="Notes Placeholder 2"/>
          <p:cNvSpPr>
            <a:spLocks noGrp="1"/>
          </p:cNvSpPr>
          <p:nvPr>
            <p:ph type="body" idx="1"/>
          </p:nvPr>
        </p:nvSpPr>
        <p:spPr/>
        <p:txBody>
          <a:bodyPr/>
          <a:lstStyle/>
          <a:p>
            <a:r>
              <a:rPr lang="de-DE" dirty="0" err="1"/>
              <a:t>Our</a:t>
            </a:r>
            <a:r>
              <a:rPr lang="de-DE" dirty="0"/>
              <a:t> </a:t>
            </a:r>
            <a:r>
              <a:rPr lang="de-DE" dirty="0" err="1"/>
              <a:t>nuclides</a:t>
            </a:r>
            <a:r>
              <a:rPr lang="de-DE" dirty="0"/>
              <a:t> and </a:t>
            </a:r>
            <a:r>
              <a:rPr lang="de-DE" dirty="0" err="1"/>
              <a:t>targets</a:t>
            </a:r>
            <a:r>
              <a:rPr lang="de-DE" dirty="0"/>
              <a:t> </a:t>
            </a:r>
            <a:r>
              <a:rPr lang="de-DE" dirty="0" err="1"/>
              <a:t>portfolie</a:t>
            </a:r>
            <a:r>
              <a:rPr lang="de-DE" dirty="0"/>
              <a:t> (</a:t>
            </a:r>
            <a:r>
              <a:rPr lang="de-DE" dirty="0" err="1"/>
              <a:t>beyond</a:t>
            </a:r>
            <a:r>
              <a:rPr lang="de-DE" dirty="0"/>
              <a:t> PCa and PSMA)</a:t>
            </a:r>
          </a:p>
        </p:txBody>
      </p:sp>
      <p:sp>
        <p:nvSpPr>
          <p:cNvPr id="4" name="Slide Number Placeholder 3"/>
          <p:cNvSpPr>
            <a:spLocks noGrp="1"/>
          </p:cNvSpPr>
          <p:nvPr>
            <p:ph type="sldNum" sz="quarter" idx="10"/>
          </p:nvPr>
        </p:nvSpPr>
        <p:spPr/>
        <p:txBody>
          <a:bodyPr/>
          <a:lstStyle/>
          <a:p>
            <a:pPr marL="0" marR="0" lvl="0" indent="0" algn="r" defTabSz="960852" rtl="0" eaLnBrk="0" fontAlgn="base" latinLnBrk="0" hangingPunct="0">
              <a:lnSpc>
                <a:spcPct val="100000"/>
              </a:lnSpc>
              <a:spcBef>
                <a:spcPct val="0"/>
              </a:spcBef>
              <a:spcAft>
                <a:spcPct val="0"/>
              </a:spcAft>
              <a:buClrTx/>
              <a:buSzTx/>
              <a:buFontTx/>
              <a:buNone/>
              <a:tabLst/>
              <a:defRPr/>
            </a:pPr>
            <a:fld id="{7595FC8A-55A6-4F45-8094-5E7DC6BC814F}" type="slidenum">
              <a:rPr kumimoji="0" lang="de-DE" sz="1300" b="0" i="0" u="none" strike="noStrike" kern="1200" cap="none" spc="0" normalizeH="0" baseline="0" noProof="0">
                <a:ln>
                  <a:noFill/>
                </a:ln>
                <a:solidFill>
                  <a:srgbClr val="000000"/>
                </a:solidFill>
                <a:effectLst/>
                <a:uLnTx/>
                <a:uFillTx/>
                <a:latin typeface="Times" charset="0"/>
                <a:ea typeface="MS PGothic" pitchFamily="34" charset="-128"/>
                <a:cs typeface="+mn-cs"/>
              </a:rPr>
              <a:pPr marL="0" marR="0" lvl="0" indent="0" algn="r" defTabSz="960852" rtl="0" eaLnBrk="0" fontAlgn="base" latinLnBrk="0" hangingPunct="0">
                <a:lnSpc>
                  <a:spcPct val="100000"/>
                </a:lnSpc>
                <a:spcBef>
                  <a:spcPct val="0"/>
                </a:spcBef>
                <a:spcAft>
                  <a:spcPct val="0"/>
                </a:spcAft>
                <a:buClrTx/>
                <a:buSzTx/>
                <a:buFontTx/>
                <a:buNone/>
                <a:tabLst/>
                <a:defRPr/>
              </a:pPr>
              <a:t>28</a:t>
            </a:fld>
            <a:endParaRPr kumimoji="0" lang="de-DE" sz="13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1464299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4663" cy="3838575"/>
          </a:xfrm>
        </p:spPr>
      </p:sp>
      <p:sp>
        <p:nvSpPr>
          <p:cNvPr id="3" name="Notes Placeholder 2"/>
          <p:cNvSpPr>
            <a:spLocks noGrp="1"/>
          </p:cNvSpPr>
          <p:nvPr>
            <p:ph type="body" idx="1"/>
          </p:nvPr>
        </p:nvSpPr>
        <p:spPr/>
        <p:txBody>
          <a:bodyPr/>
          <a:lstStyle/>
          <a:p>
            <a:r>
              <a:rPr lang="de-DE" b="0" dirty="0" err="1"/>
              <a:t>If</a:t>
            </a:r>
            <a:r>
              <a:rPr lang="de-DE" b="0" dirty="0"/>
              <a:t> </a:t>
            </a:r>
            <a:r>
              <a:rPr lang="de-DE" b="0" dirty="0" err="1"/>
              <a:t>you</a:t>
            </a:r>
            <a:r>
              <a:rPr lang="de-DE" b="0" dirty="0"/>
              <a:t> </a:t>
            </a:r>
            <a:r>
              <a:rPr lang="de-DE" b="0" dirty="0" err="1"/>
              <a:t>need</a:t>
            </a:r>
            <a:r>
              <a:rPr lang="de-DE" b="0" dirty="0"/>
              <a:t> </a:t>
            </a:r>
            <a:r>
              <a:rPr lang="de-DE" b="0" dirty="0" err="1"/>
              <a:t>to</a:t>
            </a:r>
            <a:r>
              <a:rPr lang="de-DE" b="0" dirty="0"/>
              <a:t> </a:t>
            </a:r>
            <a:r>
              <a:rPr lang="de-DE" b="0" dirty="0" err="1"/>
              <a:t>introduce</a:t>
            </a:r>
            <a:r>
              <a:rPr lang="de-DE" b="0" dirty="0"/>
              <a:t> me.</a:t>
            </a:r>
          </a:p>
        </p:txBody>
      </p:sp>
      <p:sp>
        <p:nvSpPr>
          <p:cNvPr id="4" name="Slide Number Placeholder 3"/>
          <p:cNvSpPr>
            <a:spLocks noGrp="1"/>
          </p:cNvSpPr>
          <p:nvPr>
            <p:ph type="sldNum" sz="quarter" idx="10"/>
          </p:nvPr>
        </p:nvSpPr>
        <p:spPr/>
        <p:txBody>
          <a:bodyPr/>
          <a:lstStyle/>
          <a:p>
            <a:pPr defTabSz="960852">
              <a:defRPr/>
            </a:pPr>
            <a:fld id="{7595FC8A-55A6-4F45-8094-5E7DC6BC814F}" type="slidenum">
              <a:rPr lang="de-DE">
                <a:solidFill>
                  <a:srgbClr val="000000"/>
                </a:solidFill>
              </a:rPr>
              <a:pPr defTabSz="960852">
                <a:defRPr/>
              </a:pPr>
              <a:t>34</a:t>
            </a:fld>
            <a:endParaRPr lang="de-DE">
              <a:solidFill>
                <a:srgbClr val="000000"/>
              </a:solidFill>
            </a:endParaRPr>
          </a:p>
        </p:txBody>
      </p:sp>
    </p:spTree>
    <p:extLst>
      <p:ext uri="{BB962C8B-B14F-4D97-AF65-F5344CB8AC3E}">
        <p14:creationId xmlns:p14="http://schemas.microsoft.com/office/powerpoint/2010/main" val="4244642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4663" cy="3838575"/>
          </a:xfrm>
        </p:spPr>
      </p:sp>
      <p:sp>
        <p:nvSpPr>
          <p:cNvPr id="3" name="Notes Placeholder 2"/>
          <p:cNvSpPr>
            <a:spLocks noGrp="1"/>
          </p:cNvSpPr>
          <p:nvPr>
            <p:ph type="body" idx="1"/>
          </p:nvPr>
        </p:nvSpPr>
        <p:spPr/>
        <p:txBody>
          <a:bodyPr/>
          <a:lstStyle/>
          <a:p>
            <a:r>
              <a:rPr lang="de-DE" b="0" dirty="0" err="1"/>
              <a:t>If</a:t>
            </a:r>
            <a:r>
              <a:rPr lang="de-DE" b="0" dirty="0"/>
              <a:t> </a:t>
            </a:r>
            <a:r>
              <a:rPr lang="de-DE" b="0" dirty="0" err="1"/>
              <a:t>you</a:t>
            </a:r>
            <a:r>
              <a:rPr lang="de-DE" b="0" dirty="0"/>
              <a:t> </a:t>
            </a:r>
            <a:r>
              <a:rPr lang="de-DE" b="0" dirty="0" err="1"/>
              <a:t>need</a:t>
            </a:r>
            <a:r>
              <a:rPr lang="de-DE" b="0" dirty="0"/>
              <a:t> </a:t>
            </a:r>
            <a:r>
              <a:rPr lang="de-DE" b="0" dirty="0" err="1"/>
              <a:t>to</a:t>
            </a:r>
            <a:r>
              <a:rPr lang="de-DE" b="0" dirty="0"/>
              <a:t> </a:t>
            </a:r>
            <a:r>
              <a:rPr lang="de-DE" b="0" dirty="0" err="1"/>
              <a:t>introduce</a:t>
            </a:r>
            <a:r>
              <a:rPr lang="de-DE" b="0" dirty="0"/>
              <a:t> me.</a:t>
            </a:r>
          </a:p>
        </p:txBody>
      </p:sp>
      <p:sp>
        <p:nvSpPr>
          <p:cNvPr id="4" name="Slide Number Placeholder 3"/>
          <p:cNvSpPr>
            <a:spLocks noGrp="1"/>
          </p:cNvSpPr>
          <p:nvPr>
            <p:ph type="sldNum" sz="quarter" idx="10"/>
          </p:nvPr>
        </p:nvSpPr>
        <p:spPr/>
        <p:txBody>
          <a:bodyPr/>
          <a:lstStyle/>
          <a:p>
            <a:pPr defTabSz="960852">
              <a:defRPr/>
            </a:pPr>
            <a:fld id="{7595FC8A-55A6-4F45-8094-5E7DC6BC814F}" type="slidenum">
              <a:rPr lang="de-DE">
                <a:solidFill>
                  <a:srgbClr val="000000"/>
                </a:solidFill>
              </a:rPr>
              <a:pPr defTabSz="960852">
                <a:defRPr/>
              </a:pPr>
              <a:t>35</a:t>
            </a:fld>
            <a:endParaRPr lang="de-DE">
              <a:solidFill>
                <a:srgbClr val="000000"/>
              </a:solidFill>
            </a:endParaRPr>
          </a:p>
        </p:txBody>
      </p:sp>
    </p:spTree>
    <p:extLst>
      <p:ext uri="{BB962C8B-B14F-4D97-AF65-F5344CB8AC3E}">
        <p14:creationId xmlns:p14="http://schemas.microsoft.com/office/powerpoint/2010/main" val="4244642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4663" cy="3838575"/>
          </a:xfrm>
        </p:spPr>
      </p:sp>
      <p:sp>
        <p:nvSpPr>
          <p:cNvPr id="3" name="Notes Placeholder 2"/>
          <p:cNvSpPr>
            <a:spLocks noGrp="1"/>
          </p:cNvSpPr>
          <p:nvPr>
            <p:ph type="body" idx="1"/>
          </p:nvPr>
        </p:nvSpPr>
        <p:spPr/>
        <p:txBody>
          <a:bodyPr/>
          <a:lstStyle/>
          <a:p>
            <a:endParaRPr lang="de-DE" b="0" dirty="0"/>
          </a:p>
        </p:txBody>
      </p:sp>
      <p:sp>
        <p:nvSpPr>
          <p:cNvPr id="4" name="Slide Number Placeholder 3"/>
          <p:cNvSpPr>
            <a:spLocks noGrp="1"/>
          </p:cNvSpPr>
          <p:nvPr>
            <p:ph type="sldNum" sz="quarter" idx="10"/>
          </p:nvPr>
        </p:nvSpPr>
        <p:spPr/>
        <p:txBody>
          <a:bodyPr/>
          <a:lstStyle/>
          <a:p>
            <a:pPr marL="0" marR="0" lvl="0" indent="0" algn="r" defTabSz="960852" rtl="0" eaLnBrk="0" fontAlgn="base" latinLnBrk="0" hangingPunct="0">
              <a:lnSpc>
                <a:spcPct val="100000"/>
              </a:lnSpc>
              <a:spcBef>
                <a:spcPct val="0"/>
              </a:spcBef>
              <a:spcAft>
                <a:spcPct val="0"/>
              </a:spcAft>
              <a:buClrTx/>
              <a:buSzTx/>
              <a:buFontTx/>
              <a:buNone/>
              <a:tabLst/>
              <a:defRPr/>
            </a:pPr>
            <a:fld id="{7595FC8A-55A6-4F45-8094-5E7DC6BC814F}" type="slidenum">
              <a:rPr kumimoji="0" lang="de-DE" sz="1300" b="0" i="0" u="none" strike="noStrike" kern="1200" cap="none" spc="0" normalizeH="0" baseline="0" noProof="0">
                <a:ln>
                  <a:noFill/>
                </a:ln>
                <a:solidFill>
                  <a:srgbClr val="000000"/>
                </a:solidFill>
                <a:effectLst/>
                <a:uLnTx/>
                <a:uFillTx/>
                <a:latin typeface="Times" charset="0"/>
                <a:ea typeface="MS PGothic" pitchFamily="34" charset="-128"/>
                <a:cs typeface="+mn-cs"/>
              </a:rPr>
              <a:pPr marL="0" marR="0" lvl="0" indent="0" algn="r" defTabSz="960852" rtl="0" eaLnBrk="0" fontAlgn="base" latinLnBrk="0" hangingPunct="0">
                <a:lnSpc>
                  <a:spcPct val="100000"/>
                </a:lnSpc>
                <a:spcBef>
                  <a:spcPct val="0"/>
                </a:spcBef>
                <a:spcAft>
                  <a:spcPct val="0"/>
                </a:spcAft>
                <a:buClrTx/>
                <a:buSzTx/>
                <a:buFontTx/>
                <a:buNone/>
                <a:tabLst/>
                <a:defRPr/>
              </a:pPr>
              <a:t>7</a:t>
            </a:fld>
            <a:endParaRPr kumimoji="0" lang="de-DE" sz="13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431928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err="1">
                <a:solidFill>
                  <a:schemeClr val="tx1"/>
                </a:solidFill>
                <a:effectLst/>
                <a:latin typeface="+mn-lt"/>
                <a:ea typeface="+mn-ea"/>
                <a:cs typeface="+mn-cs"/>
              </a:rPr>
              <a:t>Alphastrahlung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oder</a:t>
            </a:r>
            <a:r>
              <a:rPr lang="en-US" sz="1200" b="0" i="0" u="none" strike="noStrike" kern="1200" dirty="0">
                <a:solidFill>
                  <a:schemeClr val="tx1"/>
                </a:solidFill>
                <a:effectLst/>
                <a:latin typeface="+mn-lt"/>
                <a:ea typeface="+mn-ea"/>
                <a:cs typeface="+mn-cs"/>
              </a:rPr>
              <a:t> </a:t>
            </a:r>
            <a:r>
              <a:rPr lang="el-GR" sz="1200" b="1" i="0" u="none" strike="noStrike" kern="1200" dirty="0">
                <a:solidFill>
                  <a:schemeClr val="tx1"/>
                </a:solidFill>
                <a:effectLst/>
                <a:latin typeface="+mn-lt"/>
                <a:ea typeface="+mn-ea"/>
                <a:cs typeface="+mn-cs"/>
              </a:rPr>
              <a:t>α-</a:t>
            </a:r>
            <a:r>
              <a:rPr lang="en-US" sz="1200" b="1" i="0" u="none" strike="noStrike" kern="1200" dirty="0" err="1">
                <a:solidFill>
                  <a:schemeClr val="tx1"/>
                </a:solidFill>
                <a:effectLst/>
                <a:latin typeface="+mn-lt"/>
                <a:ea typeface="+mn-ea"/>
                <a:cs typeface="+mn-cs"/>
              </a:rPr>
              <a:t>Strahlung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ist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eine</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tooltip="Ionisierende Strahlung"/>
              </a:rPr>
              <a:t>ionisierende Strahlung</a:t>
            </a:r>
            <a:r>
              <a:rPr lang="en-US" sz="1200" b="0" i="0" u="none" strike="noStrike" kern="1200" dirty="0">
                <a:solidFill>
                  <a:schemeClr val="tx1"/>
                </a:solidFill>
                <a:effectLst/>
                <a:latin typeface="+mn-lt"/>
                <a:ea typeface="+mn-ea"/>
                <a:cs typeface="+mn-cs"/>
              </a:rPr>
              <a:t>, die </a:t>
            </a:r>
            <a:r>
              <a:rPr lang="en-US" sz="1200" b="0" i="0" u="none" strike="noStrike" kern="1200" dirty="0" err="1">
                <a:solidFill>
                  <a:schemeClr val="tx1"/>
                </a:solidFill>
                <a:effectLst/>
                <a:latin typeface="+mn-lt"/>
                <a:ea typeface="+mn-ea"/>
                <a:cs typeface="+mn-cs"/>
              </a:rPr>
              <a:t>beim</a:t>
            </a:r>
            <a:r>
              <a:rPr lang="en-US" sz="1200" b="0" i="0" u="none" strike="noStrike" kern="1200" dirty="0">
                <a:solidFill>
                  <a:schemeClr val="tx1"/>
                </a:solidFill>
                <a:effectLst/>
                <a:latin typeface="+mn-lt"/>
                <a:ea typeface="+mn-ea"/>
                <a:cs typeface="+mn-cs"/>
              </a:rPr>
              <a:t> </a:t>
            </a:r>
            <a:r>
              <a:rPr lang="en-US" sz="1200" b="1" i="0" u="none" strike="noStrike" kern="1200" dirty="0" err="1">
                <a:solidFill>
                  <a:schemeClr val="tx1"/>
                </a:solidFill>
                <a:effectLst/>
                <a:latin typeface="+mn-lt"/>
                <a:ea typeface="+mn-ea"/>
                <a:cs typeface="+mn-cs"/>
              </a:rPr>
              <a:t>Alphazerfall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einer</a:t>
            </a:r>
            <a:r>
              <a:rPr lang="en-US" sz="1200" b="0" i="0" u="none" strike="noStrike" kern="1200" dirty="0">
                <a:solidFill>
                  <a:schemeClr val="tx1"/>
                </a:solidFill>
                <a:effectLst/>
                <a:latin typeface="+mn-lt"/>
                <a:ea typeface="+mn-ea"/>
                <a:cs typeface="+mn-cs"/>
              </a:rPr>
              <a:t> Art des </a:t>
            </a:r>
            <a:r>
              <a:rPr lang="en-US" sz="1200" b="0" i="0" u="none" strike="noStrike" kern="1200" dirty="0">
                <a:solidFill>
                  <a:schemeClr val="tx1"/>
                </a:solidFill>
                <a:effectLst/>
                <a:latin typeface="+mn-lt"/>
                <a:ea typeface="+mn-ea"/>
                <a:cs typeface="+mn-cs"/>
                <a:hlinkClick r:id="rId4" tooltip="Radioaktivität"/>
              </a:rPr>
              <a:t>radioaktiven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Zerfalls</a:t>
            </a:r>
            <a:r>
              <a:rPr lang="en-US" sz="1200" b="0" i="0" u="none" strike="noStrike" kern="1200" dirty="0">
                <a:solidFill>
                  <a:schemeClr val="tx1"/>
                </a:solidFill>
                <a:effectLst/>
                <a:latin typeface="+mn-lt"/>
                <a:ea typeface="+mn-ea"/>
                <a:cs typeface="+mn-cs"/>
              </a:rPr>
              <a:t> von </a:t>
            </a:r>
            <a:r>
              <a:rPr lang="en-US" sz="1200" b="0" i="0" u="none" strike="noStrike" kern="1200" dirty="0" err="1">
                <a:solidFill>
                  <a:schemeClr val="tx1"/>
                </a:solidFill>
                <a:effectLst/>
                <a:latin typeface="+mn-lt"/>
                <a:ea typeface="+mn-ea"/>
                <a:cs typeface="+mn-cs"/>
              </a:rPr>
              <a:t>Atomkernen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auftritt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Große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Atomkerne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spucken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kleine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Atomkerne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aus.</a:t>
            </a:r>
            <a:r>
              <a:rPr lang="en-US" sz="1200" b="0" i="0" u="none" strike="noStrike" kern="1200" dirty="0">
                <a:solidFill>
                  <a:schemeClr val="tx1"/>
                </a:solidFill>
                <a:effectLst/>
                <a:latin typeface="+mn-lt"/>
                <a:ea typeface="+mn-ea"/>
                <a:cs typeface="+mn-cs"/>
              </a:rPr>
              <a:t>  Radium 226. Die Alpha-</a:t>
            </a:r>
            <a:r>
              <a:rPr lang="en-US" sz="1200" b="0" i="0" u="none" strike="noStrike" kern="1200" dirty="0" err="1">
                <a:solidFill>
                  <a:schemeClr val="tx1"/>
                </a:solidFill>
                <a:effectLst/>
                <a:latin typeface="+mn-lt"/>
                <a:ea typeface="+mn-ea"/>
                <a:cs typeface="+mn-cs"/>
              </a:rPr>
              <a:t>Teilchen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haben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eine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ziemlich</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große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Geschwindigkeit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Zwischen</a:t>
            </a:r>
            <a:r>
              <a:rPr lang="en-US" sz="1200" b="0" i="0" u="none" strike="noStrike" kern="1200" dirty="0">
                <a:solidFill>
                  <a:schemeClr val="tx1"/>
                </a:solidFill>
                <a:effectLst/>
                <a:latin typeface="+mn-lt"/>
                <a:ea typeface="+mn-ea"/>
                <a:cs typeface="+mn-cs"/>
              </a:rPr>
              <a:t> 15.000 bis 20.000 Kilometer pro </a:t>
            </a:r>
            <a:r>
              <a:rPr lang="en-US" sz="1200" b="0" i="0" u="none" strike="noStrike" kern="1200" dirty="0" err="1">
                <a:solidFill>
                  <a:schemeClr val="tx1"/>
                </a:solidFill>
                <a:effectLst/>
                <a:latin typeface="+mn-lt"/>
                <a:ea typeface="+mn-ea"/>
                <a:cs typeface="+mn-cs"/>
              </a:rPr>
              <a:t>Sekunde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Allerdings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besitzt</a:t>
            </a:r>
            <a:r>
              <a:rPr lang="en-US" sz="1200" b="0" i="0" u="none" strike="noStrike" kern="1200" dirty="0">
                <a:solidFill>
                  <a:schemeClr val="tx1"/>
                </a:solidFill>
                <a:effectLst/>
                <a:latin typeface="+mn-lt"/>
                <a:ea typeface="+mn-ea"/>
                <a:cs typeface="+mn-cs"/>
              </a:rPr>
              <a:t> die </a:t>
            </a:r>
            <a:r>
              <a:rPr lang="en-US" sz="1200" b="0" i="0" u="sng" strike="noStrike" kern="1200" dirty="0">
                <a:solidFill>
                  <a:schemeClr val="tx1"/>
                </a:solidFill>
                <a:effectLst/>
                <a:latin typeface="+mn-lt"/>
                <a:ea typeface="+mn-ea"/>
                <a:cs typeface="+mn-cs"/>
                <a:hlinkClick r:id="rId5" tooltip="Strahlung"/>
              </a:rPr>
              <a:t>Strahlung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nur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eine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geringe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Reichweite</a:t>
            </a:r>
            <a:r>
              <a:rPr lang="en-US" sz="1200" b="0" i="0" u="none" strike="noStrike" kern="1200" dirty="0">
                <a:solidFill>
                  <a:schemeClr val="tx1"/>
                </a:solidFill>
                <a:effectLst/>
                <a:latin typeface="+mn-lt"/>
                <a:ea typeface="+mn-ea"/>
                <a:cs typeface="+mn-cs"/>
              </a:rPr>
              <a:t> und </a:t>
            </a:r>
            <a:r>
              <a:rPr lang="en-US" sz="1200" b="0" i="0" u="none" strike="noStrike" kern="1200" dirty="0" err="1">
                <a:solidFill>
                  <a:schemeClr val="tx1"/>
                </a:solidFill>
                <a:effectLst/>
                <a:latin typeface="+mn-lt"/>
                <a:ea typeface="+mn-ea"/>
                <a:cs typeface="+mn-cs"/>
              </a:rPr>
              <a:t>lässt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sich</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schon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durch</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ein</a:t>
            </a:r>
            <a:r>
              <a:rPr lang="en-US" sz="1200" b="0" i="0" u="none" strike="noStrike" kern="1200" dirty="0">
                <a:solidFill>
                  <a:schemeClr val="tx1"/>
                </a:solidFill>
                <a:effectLst/>
                <a:latin typeface="+mn-lt"/>
                <a:ea typeface="+mn-ea"/>
                <a:cs typeface="+mn-cs"/>
              </a:rPr>
              <a:t> Blatt Papier </a:t>
            </a:r>
            <a:r>
              <a:rPr lang="en-US" sz="1200" b="0" i="0" u="none" strike="noStrike" kern="1200" dirty="0" err="1">
                <a:solidFill>
                  <a:schemeClr val="tx1"/>
                </a:solidFill>
                <a:effectLst/>
                <a:latin typeface="+mn-lt"/>
                <a:ea typeface="+mn-ea"/>
                <a:cs typeface="+mn-cs"/>
              </a:rPr>
              <a:t>oder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eine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dünne</a:t>
            </a:r>
            <a:r>
              <a:rPr lang="en-US" sz="1200" b="0" i="0" u="none" strike="noStrike" kern="1200" dirty="0">
                <a:solidFill>
                  <a:schemeClr val="tx1"/>
                </a:solidFill>
                <a:effectLst/>
                <a:latin typeface="+mn-lt"/>
                <a:ea typeface="+mn-ea"/>
                <a:cs typeface="+mn-cs"/>
              </a:rPr>
              <a:t> Alu-</a:t>
            </a:r>
            <a:r>
              <a:rPr lang="en-US" sz="1200" b="0" i="0" u="none" strike="noStrike" kern="1200" dirty="0" err="1">
                <a:solidFill>
                  <a:schemeClr val="tx1"/>
                </a:solidFill>
                <a:effectLst/>
                <a:latin typeface="+mn-lt"/>
                <a:ea typeface="+mn-ea"/>
                <a:cs typeface="+mn-cs"/>
              </a:rPr>
              <a:t>Folie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abschirmen</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err="1">
                <a:solidFill>
                  <a:schemeClr val="tx1"/>
                </a:solidFill>
                <a:effectLst/>
                <a:latin typeface="+mn-lt"/>
                <a:ea typeface="+mn-ea"/>
                <a:cs typeface="+mn-cs"/>
              </a:rPr>
              <a:t>Betastrahlung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oder</a:t>
            </a:r>
            <a:r>
              <a:rPr lang="en-US" sz="1200" b="0" i="0" u="none" strike="noStrike" kern="1200" dirty="0">
                <a:solidFill>
                  <a:schemeClr val="tx1"/>
                </a:solidFill>
                <a:effectLst/>
                <a:latin typeface="+mn-lt"/>
                <a:ea typeface="+mn-ea"/>
                <a:cs typeface="+mn-cs"/>
              </a:rPr>
              <a:t> </a:t>
            </a:r>
            <a:r>
              <a:rPr lang="el-GR" sz="1200" b="1" i="0" u="none" strike="noStrike" kern="1200" dirty="0">
                <a:solidFill>
                  <a:schemeClr val="tx1"/>
                </a:solidFill>
                <a:effectLst/>
                <a:latin typeface="+mn-lt"/>
                <a:ea typeface="+mn-ea"/>
                <a:cs typeface="+mn-cs"/>
              </a:rPr>
              <a:t>β-</a:t>
            </a:r>
            <a:r>
              <a:rPr lang="en-US" sz="1200" b="1" i="0" u="none" strike="noStrike" kern="1200" dirty="0" err="1">
                <a:solidFill>
                  <a:schemeClr val="tx1"/>
                </a:solidFill>
                <a:effectLst/>
                <a:latin typeface="+mn-lt"/>
                <a:ea typeface="+mn-ea"/>
                <a:cs typeface="+mn-cs"/>
              </a:rPr>
              <a:t>Strahlung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ist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eine</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tooltip="Ionisierende Strahlung"/>
              </a:rPr>
              <a:t>ionisierende Strahlung</a:t>
            </a:r>
            <a:r>
              <a:rPr lang="en-US" sz="1200" b="0" i="0" u="none" strike="noStrike" kern="1200" dirty="0">
                <a:solidFill>
                  <a:schemeClr val="tx1"/>
                </a:solidFill>
                <a:effectLst/>
                <a:latin typeface="+mn-lt"/>
                <a:ea typeface="+mn-ea"/>
                <a:cs typeface="+mn-cs"/>
              </a:rPr>
              <a:t>, die </a:t>
            </a:r>
            <a:r>
              <a:rPr lang="en-US" sz="1200" b="0" i="0" u="none" strike="noStrike" kern="1200" dirty="0" err="1">
                <a:solidFill>
                  <a:schemeClr val="tx1"/>
                </a:solidFill>
                <a:effectLst/>
                <a:latin typeface="+mn-lt"/>
                <a:ea typeface="+mn-ea"/>
                <a:cs typeface="+mn-cs"/>
              </a:rPr>
              <a:t>bei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einem</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tooltip="Radioaktivität"/>
              </a:rPr>
              <a:t>radioaktiven Zerfall</a:t>
            </a:r>
            <a:r>
              <a:rPr lang="en-US" sz="1200" b="0" i="0" u="none" strike="noStrike" kern="1200" dirty="0">
                <a:solidFill>
                  <a:schemeClr val="tx1"/>
                </a:solidFill>
                <a:effectLst/>
                <a:latin typeface="+mn-lt"/>
                <a:ea typeface="+mn-ea"/>
                <a:cs typeface="+mn-cs"/>
              </a:rPr>
              <a:t>, dem </a:t>
            </a:r>
            <a:r>
              <a:rPr lang="en-US" sz="1200" b="1" i="0" u="none" strike="noStrike" kern="1200" dirty="0" err="1">
                <a:solidFill>
                  <a:schemeClr val="tx1"/>
                </a:solidFill>
                <a:effectLst/>
                <a:latin typeface="+mn-lt"/>
                <a:ea typeface="+mn-ea"/>
                <a:cs typeface="+mn-cs"/>
              </a:rPr>
              <a:t>Betazerfall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oder</a:t>
            </a:r>
            <a:r>
              <a:rPr lang="en-US" sz="1200" b="0" i="0" u="none" strike="noStrike" kern="1200" dirty="0">
                <a:solidFill>
                  <a:schemeClr val="tx1"/>
                </a:solidFill>
                <a:effectLst/>
                <a:latin typeface="+mn-lt"/>
                <a:ea typeface="+mn-ea"/>
                <a:cs typeface="+mn-cs"/>
              </a:rPr>
              <a:t> </a:t>
            </a:r>
            <a:r>
              <a:rPr lang="en-US" sz="1200" b="1" i="0" u="none" strike="noStrike" kern="1200" dirty="0" err="1">
                <a:solidFill>
                  <a:schemeClr val="tx1"/>
                </a:solidFill>
                <a:effectLst/>
                <a:latin typeface="+mn-lt"/>
                <a:ea typeface="+mn-ea"/>
                <a:cs typeface="+mn-cs"/>
              </a:rPr>
              <a:t>Betaübergang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auftritt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Beim</a:t>
            </a:r>
            <a:r>
              <a:rPr lang="en-US" sz="1200" b="0" i="0" u="none" strike="noStrike" kern="1200" dirty="0">
                <a:solidFill>
                  <a:schemeClr val="tx1"/>
                </a:solidFill>
                <a:effectLst/>
                <a:latin typeface="+mn-lt"/>
                <a:ea typeface="+mn-ea"/>
                <a:cs typeface="+mn-cs"/>
              </a:rPr>
              <a:t> Beta-</a:t>
            </a:r>
            <a:r>
              <a:rPr lang="en-US" sz="1200" b="0" i="0" u="sng" strike="noStrike" kern="1200" dirty="0">
                <a:solidFill>
                  <a:schemeClr val="tx1"/>
                </a:solidFill>
                <a:effectLst/>
                <a:latin typeface="+mn-lt"/>
                <a:ea typeface="+mn-ea"/>
                <a:cs typeface="+mn-cs"/>
                <a:hlinkClick r:id="rId6" tooltip="Zerfall"/>
              </a:rPr>
              <a:t>Zerfall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werden</a:t>
            </a:r>
            <a:r>
              <a:rPr lang="en-US" sz="1200" b="0" i="0" u="none" strike="noStrike" kern="1200" dirty="0">
                <a:solidFill>
                  <a:schemeClr val="tx1"/>
                </a:solidFill>
                <a:effectLst/>
                <a:latin typeface="+mn-lt"/>
                <a:ea typeface="+mn-ea"/>
                <a:cs typeface="+mn-cs"/>
              </a:rPr>
              <a:t> in der Regel </a:t>
            </a:r>
            <a:r>
              <a:rPr lang="en-US" sz="1200" b="0" i="0" u="none" strike="noStrike" kern="1200" dirty="0" err="1">
                <a:solidFill>
                  <a:schemeClr val="tx1"/>
                </a:solidFill>
                <a:effectLst/>
                <a:latin typeface="+mn-lt"/>
                <a:ea typeface="+mn-ea"/>
                <a:cs typeface="+mn-cs"/>
              </a:rPr>
              <a:t>negativ</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geladene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Elektronen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aus</a:t>
            </a:r>
            <a:r>
              <a:rPr lang="en-US" sz="1200" b="0" i="0" u="none" strike="noStrike" kern="1200" dirty="0">
                <a:solidFill>
                  <a:schemeClr val="tx1"/>
                </a:solidFill>
                <a:effectLst/>
                <a:latin typeface="+mn-lt"/>
                <a:ea typeface="+mn-ea"/>
                <a:cs typeface="+mn-cs"/>
              </a:rPr>
              <a:t> dem </a:t>
            </a:r>
            <a:r>
              <a:rPr lang="en-US" sz="1200" b="0" i="0" u="sng" strike="noStrike" kern="1200" dirty="0">
                <a:solidFill>
                  <a:schemeClr val="tx1"/>
                </a:solidFill>
                <a:effectLst/>
                <a:latin typeface="+mn-lt"/>
                <a:ea typeface="+mn-ea"/>
                <a:cs typeface="+mn-cs"/>
                <a:hlinkClick r:id="rId7" tooltip="Kern"/>
              </a:rPr>
              <a:t>Kern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geschleudert</a:t>
            </a:r>
            <a:r>
              <a:rPr lang="en-US" sz="1200" b="0" i="0" u="none" strike="noStrike" kern="1200" dirty="0">
                <a:solidFill>
                  <a:schemeClr val="tx1"/>
                </a:solidFill>
                <a:effectLst/>
                <a:latin typeface="+mn-lt"/>
                <a:ea typeface="+mn-ea"/>
                <a:cs typeface="+mn-cs"/>
              </a:rPr>
              <a:t>. Man </a:t>
            </a:r>
            <a:r>
              <a:rPr lang="en-US" sz="1200" b="0" i="0" u="none" strike="noStrike" kern="1200" dirty="0" err="1">
                <a:solidFill>
                  <a:schemeClr val="tx1"/>
                </a:solidFill>
                <a:effectLst/>
                <a:latin typeface="+mn-lt"/>
                <a:ea typeface="+mn-ea"/>
                <a:cs typeface="+mn-cs"/>
              </a:rPr>
              <a:t>spricht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dann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vom</a:t>
            </a:r>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8" tooltip="Beta-Minus-Zerfall"/>
              </a:rPr>
              <a:t>Beta-Minus-Zerfall</a:t>
            </a:r>
            <a:r>
              <a:rPr lang="en-US" sz="1200" b="0" i="0" u="none" strike="noStrike" kern="1200" dirty="0">
                <a:solidFill>
                  <a:schemeClr val="tx1"/>
                </a:solidFill>
                <a:effectLst/>
                <a:latin typeface="+mn-lt"/>
                <a:ea typeface="+mn-ea"/>
                <a:cs typeface="+mn-cs"/>
              </a:rPr>
              <a:t>. (Es </a:t>
            </a:r>
            <a:r>
              <a:rPr lang="en-US" sz="1200" b="0" i="0" u="none" strike="noStrike" kern="1200" dirty="0" err="1">
                <a:solidFill>
                  <a:schemeClr val="tx1"/>
                </a:solidFill>
                <a:effectLst/>
                <a:latin typeface="+mn-lt"/>
                <a:ea typeface="+mn-ea"/>
                <a:cs typeface="+mn-cs"/>
              </a:rPr>
              <a:t>gibt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auch</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einen</a:t>
            </a:r>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9" tooltip="Beta-Plus-Zerfall"/>
              </a:rPr>
              <a:t>Beta-Plus-Zerfall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doch</a:t>
            </a:r>
            <a:r>
              <a:rPr lang="en-US" sz="1200" b="0" i="0" u="none" strike="noStrike" kern="1200" dirty="0">
                <a:solidFill>
                  <a:schemeClr val="tx1"/>
                </a:solidFill>
                <a:effectLst/>
                <a:latin typeface="+mn-lt"/>
                <a:ea typeface="+mn-ea"/>
                <a:cs typeface="+mn-cs"/>
              </a:rPr>
              <a:t> der </a:t>
            </a:r>
            <a:r>
              <a:rPr lang="en-US" sz="1200" b="0" i="0" u="none" strike="noStrike" kern="1200" dirty="0" err="1">
                <a:solidFill>
                  <a:schemeClr val="tx1"/>
                </a:solidFill>
                <a:effectLst/>
                <a:latin typeface="+mn-lt"/>
                <a:ea typeface="+mn-ea"/>
                <a:cs typeface="+mn-cs"/>
              </a:rPr>
              <a:t>ist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unter</a:t>
            </a:r>
            <a:r>
              <a:rPr lang="en-US" sz="1200" b="0" i="0" u="none" strike="noStrike" kern="1200" dirty="0">
                <a:solidFill>
                  <a:schemeClr val="tx1"/>
                </a:solidFill>
                <a:effectLst/>
                <a:latin typeface="+mn-lt"/>
                <a:ea typeface="+mn-ea"/>
                <a:cs typeface="+mn-cs"/>
              </a:rPr>
              <a:t> den </a:t>
            </a:r>
            <a:r>
              <a:rPr lang="en-US" sz="1200" b="0" i="0" u="none" strike="noStrike" kern="1200" dirty="0" err="1">
                <a:solidFill>
                  <a:schemeClr val="tx1"/>
                </a:solidFill>
                <a:effectLst/>
                <a:latin typeface="+mn-lt"/>
                <a:ea typeface="+mn-ea"/>
                <a:cs typeface="+mn-cs"/>
              </a:rPr>
              <a:t>natürlichen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Radionukliden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viel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seltener</a:t>
            </a:r>
            <a:r>
              <a:rPr lang="en-US" sz="1200" b="0" i="0" u="none" strike="noStrike" kern="1200" dirty="0">
                <a:solidFill>
                  <a:schemeClr val="tx1"/>
                </a:solidFill>
                <a:effectLst/>
                <a:latin typeface="+mn-lt"/>
                <a:ea typeface="+mn-ea"/>
                <a:cs typeface="+mn-cs"/>
              </a:rPr>
              <a:t>.) Die </a:t>
            </a:r>
            <a:r>
              <a:rPr lang="en-US" sz="1200" b="0" i="0" u="none" strike="noStrike" kern="1200" dirty="0" err="1">
                <a:solidFill>
                  <a:schemeClr val="tx1"/>
                </a:solidFill>
                <a:effectLst/>
                <a:latin typeface="+mn-lt"/>
                <a:ea typeface="+mn-ea"/>
                <a:cs typeface="+mn-cs"/>
              </a:rPr>
              <a:t>Elektronen</a:t>
            </a:r>
            <a:r>
              <a:rPr lang="en-US" sz="1200" b="0" i="0" u="none" strike="noStrike" kern="1200" dirty="0">
                <a:solidFill>
                  <a:schemeClr val="tx1"/>
                </a:solidFill>
                <a:effectLst/>
                <a:latin typeface="+mn-lt"/>
                <a:ea typeface="+mn-ea"/>
                <a:cs typeface="+mn-cs"/>
              </a:rPr>
              <a:t>, die die </a:t>
            </a:r>
            <a:r>
              <a:rPr lang="en-US" sz="1200" b="0" i="0" u="sng" strike="noStrike" kern="1200" dirty="0">
                <a:solidFill>
                  <a:schemeClr val="tx1"/>
                </a:solidFill>
                <a:effectLst/>
                <a:latin typeface="+mn-lt"/>
                <a:ea typeface="+mn-ea"/>
                <a:cs typeface="+mn-cs"/>
                <a:hlinkClick r:id="rId5" tooltip="Strahlung"/>
              </a:rPr>
              <a:t>Strahlung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ausmachen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kommen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übrigens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nicht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aus</a:t>
            </a:r>
            <a:r>
              <a:rPr lang="en-US" sz="1200" b="0" i="0" u="none" strike="noStrike" kern="1200" dirty="0">
                <a:solidFill>
                  <a:schemeClr val="tx1"/>
                </a:solidFill>
                <a:effectLst/>
                <a:latin typeface="+mn-lt"/>
                <a:ea typeface="+mn-ea"/>
                <a:cs typeface="+mn-cs"/>
              </a:rPr>
              <a:t> dem </a:t>
            </a:r>
            <a:r>
              <a:rPr lang="en-US" sz="1200" b="0" i="0" u="none" strike="noStrike" kern="1200" dirty="0" err="1">
                <a:solidFill>
                  <a:schemeClr val="tx1"/>
                </a:solidFill>
                <a:effectLst/>
                <a:latin typeface="+mn-lt"/>
                <a:ea typeface="+mn-ea"/>
                <a:cs typeface="+mn-cs"/>
              </a:rPr>
              <a:t>Nichts</a:t>
            </a:r>
            <a:r>
              <a:rPr lang="en-US" sz="1200" b="0" i="0" u="none" strike="noStrike" kern="1200" dirty="0">
                <a:solidFill>
                  <a:schemeClr val="tx1"/>
                </a:solidFill>
                <a:effectLst/>
                <a:latin typeface="+mn-lt"/>
                <a:ea typeface="+mn-ea"/>
                <a:cs typeface="+mn-cs"/>
              </a:rPr>
              <a:t>: Sie </a:t>
            </a:r>
            <a:r>
              <a:rPr lang="en-US" sz="1200" b="0" i="0" u="none" strike="noStrike" kern="1200" dirty="0" err="1">
                <a:solidFill>
                  <a:schemeClr val="tx1"/>
                </a:solidFill>
                <a:effectLst/>
                <a:latin typeface="+mn-lt"/>
                <a:ea typeface="+mn-ea"/>
                <a:cs typeface="+mn-cs"/>
              </a:rPr>
              <a:t>entstehen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dadurch</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dass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sich</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im</a:t>
            </a:r>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10" tooltip="Atomkern"/>
              </a:rPr>
              <a:t>Atomkern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ein</a:t>
            </a:r>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11" tooltip="Neutron"/>
              </a:rPr>
              <a:t>Neutron</a:t>
            </a:r>
            <a:r>
              <a:rPr lang="en-US" sz="1200" b="0" i="0" u="none" strike="noStrike" kern="1200" dirty="0">
                <a:solidFill>
                  <a:schemeClr val="tx1"/>
                </a:solidFill>
                <a:effectLst/>
                <a:latin typeface="+mn-lt"/>
                <a:ea typeface="+mn-ea"/>
                <a:cs typeface="+mn-cs"/>
              </a:rPr>
              <a:t> in </a:t>
            </a:r>
            <a:r>
              <a:rPr lang="en-US" sz="1200" b="0" i="0" u="none" strike="noStrike" kern="1200" dirty="0" err="1">
                <a:solidFill>
                  <a:schemeClr val="tx1"/>
                </a:solidFill>
                <a:effectLst/>
                <a:latin typeface="+mn-lt"/>
                <a:ea typeface="+mn-ea"/>
                <a:cs typeface="+mn-cs"/>
              </a:rPr>
              <a:t>ein</a:t>
            </a:r>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12" tooltip="Proton"/>
              </a:rPr>
              <a:t>Proton</a:t>
            </a:r>
            <a:r>
              <a:rPr lang="en-US" sz="1200" b="0" i="0" u="none" strike="noStrike" kern="1200" dirty="0">
                <a:solidFill>
                  <a:schemeClr val="tx1"/>
                </a:solidFill>
                <a:effectLst/>
                <a:latin typeface="+mn-lt"/>
                <a:ea typeface="+mn-ea"/>
                <a:cs typeface="+mn-cs"/>
              </a:rPr>
              <a:t> und </a:t>
            </a:r>
            <a:r>
              <a:rPr lang="en-US" sz="1200" b="0" i="0" u="none" strike="noStrike" kern="1200" dirty="0" err="1">
                <a:solidFill>
                  <a:schemeClr val="tx1"/>
                </a:solidFill>
                <a:effectLst/>
                <a:latin typeface="+mn-lt"/>
                <a:ea typeface="+mn-ea"/>
                <a:cs typeface="+mn-cs"/>
              </a:rPr>
              <a:t>ein</a:t>
            </a:r>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13" tooltip="Elektron"/>
              </a:rPr>
              <a:t>Elektron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umwandelt</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Cäsium-137 - </a:t>
            </a:r>
            <a:r>
              <a:rPr lang="en-US" sz="1200" b="1" i="0" u="none" strike="noStrike" kern="1200" dirty="0" err="1">
                <a:solidFill>
                  <a:schemeClr val="tx1"/>
                </a:solidFill>
                <a:effectLst/>
                <a:latin typeface="+mn-lt"/>
                <a:ea typeface="+mn-ea"/>
                <a:cs typeface="+mn-cs"/>
              </a:rPr>
              <a:t>ein</a:t>
            </a:r>
            <a:r>
              <a:rPr lang="en-US" sz="1200" b="1" i="0" u="none" strike="noStrike" kern="1200" dirty="0">
                <a:solidFill>
                  <a:schemeClr val="tx1"/>
                </a:solidFill>
                <a:effectLst/>
                <a:latin typeface="+mn-lt"/>
                <a:ea typeface="+mn-ea"/>
                <a:cs typeface="+mn-cs"/>
              </a:rPr>
              <a:t> Beta-Minus-Strahler</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1" i="0" u="none" strike="noStrike" kern="1200" dirty="0" err="1">
                <a:solidFill>
                  <a:schemeClr val="tx1"/>
                </a:solidFill>
                <a:effectLst/>
                <a:latin typeface="+mn-lt"/>
                <a:ea typeface="+mn-ea"/>
                <a:cs typeface="+mn-cs"/>
              </a:rPr>
              <a:t>Atomkerne</a:t>
            </a:r>
            <a:r>
              <a:rPr lang="en-US" sz="1200" b="1" i="0" u="none" strike="noStrike" kern="1200" dirty="0">
                <a:solidFill>
                  <a:schemeClr val="tx1"/>
                </a:solidFill>
                <a:effectLst/>
                <a:latin typeface="+mn-lt"/>
                <a:ea typeface="+mn-ea"/>
                <a:cs typeface="+mn-cs"/>
              </a:rPr>
              <a:t> </a:t>
            </a:r>
            <a:r>
              <a:rPr lang="en-US" sz="1200" b="1" i="0" u="none" strike="noStrike" kern="1200" dirty="0" err="1">
                <a:solidFill>
                  <a:schemeClr val="tx1"/>
                </a:solidFill>
                <a:effectLst/>
                <a:latin typeface="+mn-lt"/>
                <a:ea typeface="+mn-ea"/>
                <a:cs typeface="+mn-cs"/>
              </a:rPr>
              <a:t>zerfallen</a:t>
            </a:r>
            <a:r>
              <a:rPr lang="en-US" sz="1200" b="1" i="0" u="none" strike="noStrike" kern="1200" dirty="0">
                <a:solidFill>
                  <a:schemeClr val="tx1"/>
                </a:solidFill>
                <a:effectLst/>
                <a:latin typeface="+mn-lt"/>
                <a:ea typeface="+mn-ea"/>
                <a:cs typeface="+mn-cs"/>
              </a:rPr>
              <a:t> von </a:t>
            </a:r>
            <a:r>
              <a:rPr lang="en-US" sz="1200" b="1" i="0" u="none" strike="noStrike" kern="1200" dirty="0" err="1">
                <a:solidFill>
                  <a:schemeClr val="tx1"/>
                </a:solidFill>
                <a:effectLst/>
                <a:latin typeface="+mn-lt"/>
                <a:ea typeface="+mn-ea"/>
                <a:cs typeface="+mn-cs"/>
              </a:rPr>
              <a:t>selbst</a:t>
            </a:r>
            <a:r>
              <a:rPr lang="en-US" sz="1200" b="1" i="0" u="none" strike="noStrike" kern="1200" dirty="0">
                <a:solidFill>
                  <a:schemeClr val="tx1"/>
                </a:solidFill>
                <a:effectLst/>
                <a:latin typeface="+mn-lt"/>
                <a:ea typeface="+mn-ea"/>
                <a:cs typeface="+mn-cs"/>
              </a:rPr>
              <a:t> in </a:t>
            </a:r>
            <a:r>
              <a:rPr lang="en-US" sz="1200" b="1" i="0" u="none" strike="noStrike" kern="1200" dirty="0" err="1">
                <a:solidFill>
                  <a:schemeClr val="tx1"/>
                </a:solidFill>
                <a:effectLst/>
                <a:latin typeface="+mn-lt"/>
                <a:ea typeface="+mn-ea"/>
                <a:cs typeface="+mn-cs"/>
              </a:rPr>
              <a:t>andere</a:t>
            </a:r>
            <a:r>
              <a:rPr lang="en-US" sz="1200" b="1" i="0" u="none" strike="noStrike" kern="1200" dirty="0">
                <a:solidFill>
                  <a:schemeClr val="tx1"/>
                </a:solidFill>
                <a:effectLst/>
                <a:latin typeface="+mn-lt"/>
                <a:ea typeface="+mn-ea"/>
                <a:cs typeface="+mn-cs"/>
              </a:rPr>
              <a:t> </a:t>
            </a:r>
            <a:r>
              <a:rPr lang="en-US" sz="1200" b="1" i="0" u="none" strike="noStrike" kern="1200" dirty="0" err="1">
                <a:solidFill>
                  <a:schemeClr val="tx1"/>
                </a:solidFill>
                <a:effectLst/>
                <a:latin typeface="+mn-lt"/>
                <a:ea typeface="+mn-ea"/>
                <a:cs typeface="+mn-cs"/>
              </a:rPr>
              <a:t>Kerne</a:t>
            </a:r>
            <a:r>
              <a:rPr lang="en-US" sz="1200" b="0" i="0" u="none" strike="noStrike" kern="1200" dirty="0">
                <a:solidFill>
                  <a:schemeClr val="tx1"/>
                </a:solidFill>
                <a:effectLst/>
                <a:latin typeface="+mn-lt"/>
                <a:ea typeface="+mn-ea"/>
                <a:cs typeface="+mn-cs"/>
              </a:rPr>
              <a:t>. </a:t>
            </a:r>
            <a:endParaRPr lang="de-DE" dirty="0"/>
          </a:p>
        </p:txBody>
      </p:sp>
      <p:sp>
        <p:nvSpPr>
          <p:cNvPr id="4" name="Slide Number Placeholder 3"/>
          <p:cNvSpPr>
            <a:spLocks noGrp="1"/>
          </p:cNvSpPr>
          <p:nvPr>
            <p:ph type="sldNum" sz="quarter" idx="5"/>
          </p:nvPr>
        </p:nvSpPr>
        <p:spPr/>
        <p:txBody>
          <a:bodyPr/>
          <a:lstStyle/>
          <a:p>
            <a:fld id="{FF9A5421-BCA4-4D70-947A-E6724B8152EA}" type="slidenum">
              <a:rPr lang="en-US" smtClean="0"/>
              <a:t>17</a:t>
            </a:fld>
            <a:endParaRPr lang="en-US"/>
          </a:p>
        </p:txBody>
      </p:sp>
    </p:spTree>
    <p:extLst>
      <p:ext uri="{BB962C8B-B14F-4D97-AF65-F5344CB8AC3E}">
        <p14:creationId xmlns:p14="http://schemas.microsoft.com/office/powerpoint/2010/main" val="2463337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4663" cy="3838575"/>
          </a:xfrm>
        </p:spPr>
      </p:sp>
      <p:sp>
        <p:nvSpPr>
          <p:cNvPr id="3" name="Notes Placeholder 2"/>
          <p:cNvSpPr>
            <a:spLocks noGrp="1"/>
          </p:cNvSpPr>
          <p:nvPr>
            <p:ph type="body" idx="1"/>
          </p:nvPr>
        </p:nvSpPr>
        <p:spPr/>
        <p:txBody>
          <a:bodyPr/>
          <a:lstStyle/>
          <a:p>
            <a:r>
              <a:rPr lang="de-DE" baseline="0" dirty="0"/>
              <a:t>Theranostics </a:t>
            </a:r>
            <a:r>
              <a:rPr lang="de-DE" baseline="0" dirty="0" err="1"/>
              <a:t>as</a:t>
            </a:r>
            <a:r>
              <a:rPr lang="de-DE" baseline="0" dirty="0"/>
              <a:t> a </a:t>
            </a:r>
            <a:r>
              <a:rPr lang="de-DE" baseline="0" dirty="0" err="1"/>
              <a:t>way</a:t>
            </a:r>
            <a:r>
              <a:rPr lang="de-DE" baseline="0" dirty="0"/>
              <a:t> </a:t>
            </a:r>
            <a:r>
              <a:rPr lang="de-DE" baseline="0" dirty="0" err="1"/>
              <a:t>to</a:t>
            </a:r>
            <a:r>
              <a:rPr lang="de-DE" baseline="0" dirty="0"/>
              <a:t> </a:t>
            </a:r>
            <a:r>
              <a:rPr lang="de-DE" baseline="0" dirty="0" err="1"/>
              <a:t>go</a:t>
            </a:r>
            <a:r>
              <a:rPr lang="de-DE" baseline="0" dirty="0"/>
              <a:t> </a:t>
            </a:r>
            <a:r>
              <a:rPr lang="de-DE" baseline="0" dirty="0" err="1"/>
              <a:t>for</a:t>
            </a:r>
            <a:r>
              <a:rPr lang="de-DE" baseline="0" dirty="0"/>
              <a:t> </a:t>
            </a:r>
            <a:r>
              <a:rPr lang="de-DE" baseline="0" dirty="0" err="1"/>
              <a:t>us</a:t>
            </a:r>
            <a:r>
              <a:rPr lang="de-DE" baseline="0" dirty="0"/>
              <a:t>.</a:t>
            </a:r>
          </a:p>
        </p:txBody>
      </p:sp>
      <p:sp>
        <p:nvSpPr>
          <p:cNvPr id="4" name="Slide Number Placeholder 3"/>
          <p:cNvSpPr>
            <a:spLocks noGrp="1"/>
          </p:cNvSpPr>
          <p:nvPr>
            <p:ph type="sldNum" sz="quarter" idx="10"/>
          </p:nvPr>
        </p:nvSpPr>
        <p:spPr/>
        <p:txBody>
          <a:bodyPr/>
          <a:lstStyle/>
          <a:p>
            <a:pPr defTabSz="960852">
              <a:defRPr/>
            </a:pPr>
            <a:fld id="{7595FC8A-55A6-4F45-8094-5E7DC6BC814F}" type="slidenum">
              <a:rPr lang="de-DE">
                <a:solidFill>
                  <a:srgbClr val="000000"/>
                </a:solidFill>
              </a:rPr>
              <a:pPr defTabSz="960852">
                <a:defRPr/>
              </a:pPr>
              <a:t>18</a:t>
            </a:fld>
            <a:endParaRPr lang="de-DE">
              <a:solidFill>
                <a:srgbClr val="000000"/>
              </a:solidFill>
            </a:endParaRPr>
          </a:p>
        </p:txBody>
      </p:sp>
    </p:spTree>
    <p:extLst>
      <p:ext uri="{BB962C8B-B14F-4D97-AF65-F5344CB8AC3E}">
        <p14:creationId xmlns:p14="http://schemas.microsoft.com/office/powerpoint/2010/main" val="90911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4663" cy="3838575"/>
          </a:xfrm>
        </p:spPr>
      </p:sp>
      <p:sp>
        <p:nvSpPr>
          <p:cNvPr id="3" name="Notes Placeholder 2"/>
          <p:cNvSpPr>
            <a:spLocks noGrp="1"/>
          </p:cNvSpPr>
          <p:nvPr>
            <p:ph type="body" idx="1"/>
          </p:nvPr>
        </p:nvSpPr>
        <p:spPr/>
        <p:txBody>
          <a:bodyPr/>
          <a:lstStyle/>
          <a:p>
            <a:r>
              <a:rPr lang="de-DE" baseline="0" dirty="0" err="1"/>
              <a:t>You</a:t>
            </a:r>
            <a:r>
              <a:rPr lang="de-DE" baseline="0" dirty="0"/>
              <a:t> </a:t>
            </a:r>
            <a:r>
              <a:rPr lang="de-DE" baseline="0" dirty="0" err="1"/>
              <a:t>can</a:t>
            </a:r>
            <a:r>
              <a:rPr lang="de-DE" baseline="0" dirty="0"/>
              <a:t> </a:t>
            </a:r>
            <a:r>
              <a:rPr lang="de-DE" baseline="0" dirty="0" err="1"/>
              <a:t>mention</a:t>
            </a:r>
            <a:r>
              <a:rPr lang="de-DE" baseline="0" dirty="0"/>
              <a:t> </a:t>
            </a:r>
            <a:r>
              <a:rPr lang="de-DE" baseline="0" dirty="0" err="1"/>
              <a:t>that</a:t>
            </a:r>
            <a:r>
              <a:rPr lang="de-DE" baseline="0" dirty="0"/>
              <a:t> </a:t>
            </a:r>
            <a:r>
              <a:rPr lang="de-DE" baseline="0" dirty="0" err="1"/>
              <a:t>we</a:t>
            </a:r>
            <a:r>
              <a:rPr lang="de-DE" baseline="0" dirty="0"/>
              <a:t> do </a:t>
            </a:r>
            <a:r>
              <a:rPr lang="de-DE" baseline="0" dirty="0" err="1"/>
              <a:t>the</a:t>
            </a:r>
            <a:r>
              <a:rPr lang="de-DE" baseline="0" dirty="0"/>
              <a:t> design and </a:t>
            </a:r>
            <a:r>
              <a:rPr lang="de-DE" baseline="0" dirty="0" err="1"/>
              <a:t>synthesis</a:t>
            </a:r>
            <a:r>
              <a:rPr lang="de-DE" baseline="0" dirty="0"/>
              <a:t> </a:t>
            </a:r>
            <a:r>
              <a:rPr lang="de-DE" baseline="0" dirty="0" err="1"/>
              <a:t>of</a:t>
            </a:r>
            <a:r>
              <a:rPr lang="de-DE" baseline="0" dirty="0"/>
              <a:t> </a:t>
            </a:r>
            <a:r>
              <a:rPr lang="de-DE" baseline="0" dirty="0" err="1"/>
              <a:t>new</a:t>
            </a:r>
            <a:r>
              <a:rPr lang="de-DE" baseline="0" dirty="0"/>
              <a:t> </a:t>
            </a:r>
            <a:r>
              <a:rPr lang="de-DE" baseline="0" dirty="0" err="1"/>
              <a:t>ligands</a:t>
            </a:r>
            <a:r>
              <a:rPr lang="de-DE" baseline="0" dirty="0"/>
              <a:t>.</a:t>
            </a:r>
          </a:p>
        </p:txBody>
      </p:sp>
      <p:sp>
        <p:nvSpPr>
          <p:cNvPr id="4" name="Slide Number Placeholder 3"/>
          <p:cNvSpPr>
            <a:spLocks noGrp="1"/>
          </p:cNvSpPr>
          <p:nvPr>
            <p:ph type="sldNum" sz="quarter" idx="10"/>
          </p:nvPr>
        </p:nvSpPr>
        <p:spPr/>
        <p:txBody>
          <a:bodyPr/>
          <a:lstStyle/>
          <a:p>
            <a:pPr marL="0" marR="0" lvl="0" indent="0" algn="r" defTabSz="973054" rtl="0" eaLnBrk="0" fontAlgn="base" latinLnBrk="0" hangingPunct="0">
              <a:lnSpc>
                <a:spcPct val="100000"/>
              </a:lnSpc>
              <a:spcBef>
                <a:spcPct val="0"/>
              </a:spcBef>
              <a:spcAft>
                <a:spcPct val="0"/>
              </a:spcAft>
              <a:buClrTx/>
              <a:buSzTx/>
              <a:buFontTx/>
              <a:buNone/>
              <a:tabLst/>
              <a:defRPr/>
            </a:pPr>
            <a:fld id="{7595FC8A-55A6-4F45-8094-5E7DC6BC814F}" type="slidenum">
              <a:rPr kumimoji="0" lang="de-DE" sz="1300" b="0" i="0" u="none" strike="noStrike" kern="1200" cap="none" spc="0" normalizeH="0" baseline="0" noProof="0">
                <a:ln>
                  <a:noFill/>
                </a:ln>
                <a:solidFill>
                  <a:srgbClr val="000000"/>
                </a:solidFill>
                <a:effectLst/>
                <a:uLnTx/>
                <a:uFillTx/>
                <a:latin typeface="Times" charset="0"/>
                <a:ea typeface="MS PGothic" pitchFamily="34" charset="-128"/>
                <a:cs typeface="+mn-cs"/>
              </a:rPr>
              <a:pPr marL="0" marR="0" lvl="0" indent="0" algn="r" defTabSz="973054" rtl="0" eaLnBrk="0" fontAlgn="base" latinLnBrk="0" hangingPunct="0">
                <a:lnSpc>
                  <a:spcPct val="100000"/>
                </a:lnSpc>
                <a:spcBef>
                  <a:spcPct val="0"/>
                </a:spcBef>
                <a:spcAft>
                  <a:spcPct val="0"/>
                </a:spcAft>
                <a:buClrTx/>
                <a:buSzTx/>
                <a:buFontTx/>
                <a:buNone/>
                <a:tabLst/>
                <a:defRPr/>
              </a:pPr>
              <a:t>19</a:t>
            </a:fld>
            <a:endParaRPr kumimoji="0" lang="de-DE" sz="13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1522027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4663" cy="38385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aseline="0" dirty="0" err="1"/>
              <a:t>You</a:t>
            </a:r>
            <a:r>
              <a:rPr lang="de-DE" baseline="0" dirty="0"/>
              <a:t> </a:t>
            </a:r>
            <a:r>
              <a:rPr lang="de-DE" baseline="0" dirty="0" err="1"/>
              <a:t>can</a:t>
            </a:r>
            <a:r>
              <a:rPr lang="de-DE" baseline="0" dirty="0"/>
              <a:t> </a:t>
            </a:r>
            <a:r>
              <a:rPr lang="de-DE" baseline="0" dirty="0" err="1"/>
              <a:t>mention</a:t>
            </a:r>
            <a:r>
              <a:rPr lang="de-DE" baseline="0" dirty="0"/>
              <a:t> </a:t>
            </a:r>
            <a:r>
              <a:rPr lang="de-DE" baseline="0" dirty="0" err="1"/>
              <a:t>that</a:t>
            </a:r>
            <a:r>
              <a:rPr lang="de-DE" baseline="0" dirty="0"/>
              <a:t> </a:t>
            </a:r>
            <a:r>
              <a:rPr lang="de-DE" baseline="0" dirty="0" err="1"/>
              <a:t>we</a:t>
            </a:r>
            <a:r>
              <a:rPr lang="de-DE" baseline="0" dirty="0"/>
              <a:t> </a:t>
            </a:r>
            <a:r>
              <a:rPr lang="de-DE" baseline="0" dirty="0" err="1"/>
              <a:t>know</a:t>
            </a:r>
            <a:r>
              <a:rPr lang="de-DE" baseline="0" dirty="0"/>
              <a:t> </a:t>
            </a:r>
            <a:r>
              <a:rPr lang="de-DE" baseline="0" dirty="0" err="1"/>
              <a:t>how</a:t>
            </a:r>
            <a:r>
              <a:rPr lang="de-DE" baseline="0" dirty="0"/>
              <a:t> </a:t>
            </a:r>
            <a:r>
              <a:rPr lang="de-DE" baseline="0" dirty="0" err="1"/>
              <a:t>to</a:t>
            </a:r>
            <a:r>
              <a:rPr lang="de-DE" baseline="0" dirty="0"/>
              <a:t> do in vitro, in vivo and ex vivo.</a:t>
            </a:r>
          </a:p>
          <a:p>
            <a:pPr algn="l"/>
            <a:endParaRPr lang="de-DE" baseline="0" dirty="0">
              <a:solidFill>
                <a:schemeClr val="tx1">
                  <a:lumMod val="50000"/>
                  <a:lumOff val="50000"/>
                </a:schemeClr>
              </a:solidFill>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73054" rtl="0" eaLnBrk="0" fontAlgn="base" latinLnBrk="0" hangingPunct="0">
              <a:lnSpc>
                <a:spcPct val="100000"/>
              </a:lnSpc>
              <a:spcBef>
                <a:spcPct val="0"/>
              </a:spcBef>
              <a:spcAft>
                <a:spcPct val="0"/>
              </a:spcAft>
              <a:buClrTx/>
              <a:buSzTx/>
              <a:buFontTx/>
              <a:buNone/>
              <a:tabLst/>
              <a:defRPr/>
            </a:pPr>
            <a:fld id="{7595FC8A-55A6-4F45-8094-5E7DC6BC814F}" type="slidenum">
              <a:rPr kumimoji="0" lang="de-DE" sz="1300" b="0" i="0" u="none" strike="noStrike" kern="1200" cap="none" spc="0" normalizeH="0" baseline="0" noProof="0">
                <a:ln>
                  <a:noFill/>
                </a:ln>
                <a:solidFill>
                  <a:srgbClr val="000000"/>
                </a:solidFill>
                <a:effectLst/>
                <a:uLnTx/>
                <a:uFillTx/>
                <a:latin typeface="Times" charset="0"/>
                <a:ea typeface="MS PGothic" pitchFamily="34" charset="-128"/>
                <a:cs typeface="+mn-cs"/>
              </a:rPr>
              <a:pPr marL="0" marR="0" lvl="0" indent="0" algn="r" defTabSz="973054" rtl="0" eaLnBrk="0" fontAlgn="base" latinLnBrk="0" hangingPunct="0">
                <a:lnSpc>
                  <a:spcPct val="100000"/>
                </a:lnSpc>
                <a:spcBef>
                  <a:spcPct val="0"/>
                </a:spcBef>
                <a:spcAft>
                  <a:spcPct val="0"/>
                </a:spcAft>
                <a:buClrTx/>
                <a:buSzTx/>
                <a:buFontTx/>
                <a:buNone/>
                <a:tabLst/>
                <a:defRPr/>
              </a:pPr>
              <a:t>20</a:t>
            </a:fld>
            <a:endParaRPr kumimoji="0" lang="de-DE" sz="13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1391402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4663" cy="3838575"/>
          </a:xfrm>
        </p:spPr>
      </p:sp>
      <p:sp>
        <p:nvSpPr>
          <p:cNvPr id="3" name="Notes Placeholder 2"/>
          <p:cNvSpPr>
            <a:spLocks noGrp="1"/>
          </p:cNvSpPr>
          <p:nvPr>
            <p:ph type="body" idx="1"/>
          </p:nvPr>
        </p:nvSpPr>
        <p:spPr/>
        <p:txBody>
          <a:bodyPr/>
          <a:lstStyle/>
          <a:p>
            <a:r>
              <a:rPr lang="de-DE" dirty="0" err="1"/>
              <a:t>We</a:t>
            </a:r>
            <a:r>
              <a:rPr lang="de-DE" dirty="0"/>
              <a:t> </a:t>
            </a:r>
            <a:r>
              <a:rPr lang="de-DE" dirty="0" err="1"/>
              <a:t>are</a:t>
            </a:r>
            <a:r>
              <a:rPr lang="de-DE" dirty="0"/>
              <a:t> (</a:t>
            </a:r>
            <a:r>
              <a:rPr lang="de-DE" dirty="0" err="1"/>
              <a:t>were</a:t>
            </a:r>
            <a:r>
              <a:rPr lang="de-DE" dirty="0"/>
              <a:t>) </a:t>
            </a:r>
            <a:r>
              <a:rPr lang="de-DE" dirty="0" err="1"/>
              <a:t>able</a:t>
            </a:r>
            <a:r>
              <a:rPr lang="de-DE" dirty="0"/>
              <a:t> </a:t>
            </a:r>
            <a:r>
              <a:rPr lang="de-DE" dirty="0" err="1"/>
              <a:t>to</a:t>
            </a:r>
            <a:r>
              <a:rPr lang="de-DE" dirty="0"/>
              <a:t> do </a:t>
            </a:r>
            <a:r>
              <a:rPr lang="de-DE" dirty="0" err="1"/>
              <a:t>the</a:t>
            </a:r>
            <a:r>
              <a:rPr lang="de-DE" dirty="0"/>
              <a:t> </a:t>
            </a:r>
            <a:r>
              <a:rPr lang="de-DE" dirty="0" err="1"/>
              <a:t>full</a:t>
            </a:r>
            <a:r>
              <a:rPr lang="de-DE" dirty="0"/>
              <a:t> </a:t>
            </a:r>
            <a:r>
              <a:rPr lang="de-DE" dirty="0" err="1"/>
              <a:t>developmental</a:t>
            </a:r>
            <a:r>
              <a:rPr lang="de-DE" dirty="0"/>
              <a:t> </a:t>
            </a:r>
            <a:r>
              <a:rPr lang="de-DE" dirty="0" err="1"/>
              <a:t>pathway</a:t>
            </a:r>
            <a:r>
              <a:rPr lang="de-DE" dirty="0"/>
              <a:t>.</a:t>
            </a:r>
          </a:p>
        </p:txBody>
      </p:sp>
      <p:sp>
        <p:nvSpPr>
          <p:cNvPr id="4" name="Slide Number Placeholder 3"/>
          <p:cNvSpPr>
            <a:spLocks noGrp="1"/>
          </p:cNvSpPr>
          <p:nvPr>
            <p:ph type="sldNum" sz="quarter" idx="10"/>
          </p:nvPr>
        </p:nvSpPr>
        <p:spPr/>
        <p:txBody>
          <a:bodyPr/>
          <a:lstStyle/>
          <a:p>
            <a:pPr defTabSz="960852">
              <a:defRPr/>
            </a:pPr>
            <a:fld id="{7595FC8A-55A6-4F45-8094-5E7DC6BC814F}" type="slidenum">
              <a:rPr lang="de-DE">
                <a:solidFill>
                  <a:srgbClr val="000000"/>
                </a:solidFill>
              </a:rPr>
              <a:pPr defTabSz="960852">
                <a:defRPr/>
              </a:pPr>
              <a:t>21</a:t>
            </a:fld>
            <a:endParaRPr lang="de-DE">
              <a:solidFill>
                <a:srgbClr val="000000"/>
              </a:solidFill>
            </a:endParaRPr>
          </a:p>
        </p:txBody>
      </p:sp>
    </p:spTree>
    <p:extLst>
      <p:ext uri="{BB962C8B-B14F-4D97-AF65-F5344CB8AC3E}">
        <p14:creationId xmlns:p14="http://schemas.microsoft.com/office/powerpoint/2010/main" val="59846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4663" cy="3838575"/>
          </a:xfrm>
        </p:spPr>
      </p:sp>
      <p:sp>
        <p:nvSpPr>
          <p:cNvPr id="3" name="Notes Placeholder 2"/>
          <p:cNvSpPr>
            <a:spLocks noGrp="1"/>
          </p:cNvSpPr>
          <p:nvPr>
            <p:ph type="body" idx="1"/>
          </p:nvPr>
        </p:nvSpPr>
        <p:spPr/>
        <p:txBody>
          <a:bodyPr/>
          <a:lstStyle/>
          <a:p>
            <a:r>
              <a:rPr lang="de-DE" dirty="0" err="1"/>
              <a:t>Proved</a:t>
            </a:r>
            <a:r>
              <a:rPr lang="de-DE" dirty="0"/>
              <a:t> </a:t>
            </a:r>
            <a:r>
              <a:rPr lang="de-DE" dirty="0" err="1"/>
              <a:t>by</a:t>
            </a:r>
            <a:r>
              <a:rPr lang="de-DE" dirty="0"/>
              <a:t> </a:t>
            </a:r>
            <a:r>
              <a:rPr lang="de-DE" dirty="0" err="1"/>
              <a:t>approved</a:t>
            </a:r>
            <a:r>
              <a:rPr lang="de-DE" dirty="0"/>
              <a:t> </a:t>
            </a:r>
            <a:r>
              <a:rPr lang="de-DE" dirty="0" err="1"/>
              <a:t>ligands</a:t>
            </a:r>
            <a:r>
              <a:rPr lang="de-DE" dirty="0"/>
              <a:t>.</a:t>
            </a:r>
          </a:p>
        </p:txBody>
      </p:sp>
      <p:sp>
        <p:nvSpPr>
          <p:cNvPr id="4" name="Slide Number Placeholder 3"/>
          <p:cNvSpPr>
            <a:spLocks noGrp="1"/>
          </p:cNvSpPr>
          <p:nvPr>
            <p:ph type="sldNum" sz="quarter" idx="10"/>
          </p:nvPr>
        </p:nvSpPr>
        <p:spPr/>
        <p:txBody>
          <a:bodyPr/>
          <a:lstStyle/>
          <a:p>
            <a:pPr marL="0" marR="0" lvl="0" indent="0" algn="r" defTabSz="960852" rtl="0" eaLnBrk="0" fontAlgn="base" latinLnBrk="0" hangingPunct="0">
              <a:lnSpc>
                <a:spcPct val="100000"/>
              </a:lnSpc>
              <a:spcBef>
                <a:spcPct val="0"/>
              </a:spcBef>
              <a:spcAft>
                <a:spcPct val="0"/>
              </a:spcAft>
              <a:buClrTx/>
              <a:buSzTx/>
              <a:buFontTx/>
              <a:buNone/>
              <a:tabLst/>
              <a:defRPr/>
            </a:pPr>
            <a:fld id="{7595FC8A-55A6-4F45-8094-5E7DC6BC814F}" type="slidenum">
              <a:rPr kumimoji="0" lang="de-DE" sz="1300" b="0" i="0" u="none" strike="noStrike" kern="1200" cap="none" spc="0" normalizeH="0" baseline="0" noProof="0">
                <a:ln>
                  <a:noFill/>
                </a:ln>
                <a:solidFill>
                  <a:srgbClr val="000000"/>
                </a:solidFill>
                <a:effectLst/>
                <a:uLnTx/>
                <a:uFillTx/>
                <a:latin typeface="Times" charset="0"/>
                <a:ea typeface="MS PGothic" pitchFamily="34" charset="-128"/>
                <a:cs typeface="+mn-cs"/>
              </a:rPr>
              <a:pPr marL="0" marR="0" lvl="0" indent="0" algn="r" defTabSz="960852" rtl="0" eaLnBrk="0" fontAlgn="base" latinLnBrk="0" hangingPunct="0">
                <a:lnSpc>
                  <a:spcPct val="100000"/>
                </a:lnSpc>
                <a:spcBef>
                  <a:spcPct val="0"/>
                </a:spcBef>
                <a:spcAft>
                  <a:spcPct val="0"/>
                </a:spcAft>
                <a:buClrTx/>
                <a:buSzTx/>
                <a:buFontTx/>
                <a:buNone/>
                <a:tabLst/>
                <a:defRPr/>
              </a:pPr>
              <a:t>22</a:t>
            </a:fld>
            <a:endParaRPr kumimoji="0" lang="de-DE" sz="13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1872636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err="1"/>
              <a:t>Proved</a:t>
            </a:r>
            <a:r>
              <a:rPr lang="de-DE" dirty="0"/>
              <a:t> </a:t>
            </a:r>
            <a:r>
              <a:rPr lang="de-DE" dirty="0" err="1"/>
              <a:t>by</a:t>
            </a:r>
            <a:r>
              <a:rPr lang="de-DE" dirty="0"/>
              <a:t> </a:t>
            </a:r>
            <a:r>
              <a:rPr lang="de-DE" dirty="0" err="1"/>
              <a:t>approved</a:t>
            </a:r>
            <a:r>
              <a:rPr lang="de-DE" dirty="0"/>
              <a:t> </a:t>
            </a:r>
            <a:r>
              <a:rPr lang="de-DE" dirty="0" err="1"/>
              <a:t>ligands</a:t>
            </a:r>
            <a:r>
              <a:rPr lang="de-DE" dirty="0"/>
              <a:t>.</a:t>
            </a:r>
          </a:p>
          <a:p>
            <a:endParaRPr lang="de-DE" dirty="0"/>
          </a:p>
        </p:txBody>
      </p:sp>
      <p:sp>
        <p:nvSpPr>
          <p:cNvPr id="4" name="Slide Number Placeholder 3"/>
          <p:cNvSpPr>
            <a:spLocks noGrp="1"/>
          </p:cNvSpPr>
          <p:nvPr>
            <p:ph type="sldNum" sz="quarter" idx="10"/>
          </p:nvPr>
        </p:nvSpPr>
        <p:spPr/>
        <p:txBody>
          <a:bodyPr/>
          <a:lstStyle/>
          <a:p>
            <a:pPr marL="0" marR="0" lvl="0" indent="0" algn="r" defTabSz="960852" rtl="0" eaLnBrk="0" fontAlgn="base" latinLnBrk="0" hangingPunct="0">
              <a:lnSpc>
                <a:spcPct val="100000"/>
              </a:lnSpc>
              <a:spcBef>
                <a:spcPct val="0"/>
              </a:spcBef>
              <a:spcAft>
                <a:spcPct val="0"/>
              </a:spcAft>
              <a:buClrTx/>
              <a:buSzTx/>
              <a:buFontTx/>
              <a:buNone/>
              <a:tabLst/>
              <a:defRPr/>
            </a:pPr>
            <a:fld id="{7595FC8A-55A6-4F45-8094-5E7DC6BC814F}" type="slidenum">
              <a:rPr kumimoji="0" lang="de-DE" sz="1300" b="0" i="0" u="none" strike="noStrike" kern="1200" cap="none" spc="0" normalizeH="0" baseline="0" noProof="0">
                <a:ln>
                  <a:noFill/>
                </a:ln>
                <a:solidFill>
                  <a:srgbClr val="000000"/>
                </a:solidFill>
                <a:effectLst/>
                <a:uLnTx/>
                <a:uFillTx/>
                <a:latin typeface="Times" charset="0"/>
                <a:ea typeface="MS PGothic" pitchFamily="34" charset="-128"/>
                <a:cs typeface="+mn-cs"/>
              </a:rPr>
              <a:pPr marL="0" marR="0" lvl="0" indent="0" algn="r" defTabSz="960852" rtl="0" eaLnBrk="0" fontAlgn="base" latinLnBrk="0" hangingPunct="0">
                <a:lnSpc>
                  <a:spcPct val="100000"/>
                </a:lnSpc>
                <a:spcBef>
                  <a:spcPct val="0"/>
                </a:spcBef>
                <a:spcAft>
                  <a:spcPct val="0"/>
                </a:spcAft>
                <a:buClrTx/>
                <a:buSzTx/>
                <a:buFontTx/>
                <a:buNone/>
                <a:tabLst/>
                <a:defRPr/>
              </a:pPr>
              <a:t>23</a:t>
            </a:fld>
            <a:endParaRPr kumimoji="0" lang="de-DE" sz="13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36737176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FDEA6F-4F13-5E0E-3C9D-70B5451FCA44}"/>
              </a:ext>
            </a:extLst>
          </p:cNvPr>
          <p:cNvSpPr/>
          <p:nvPr userDrawn="1"/>
        </p:nvSpPr>
        <p:spPr>
          <a:xfrm>
            <a:off x="0" y="6300792"/>
            <a:ext cx="12192000" cy="557208"/>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5DD2D0D-42A6-C608-0C1D-AB202D7A9E1C}"/>
              </a:ext>
            </a:extLst>
          </p:cNvPr>
          <p:cNvSpPr txBox="1"/>
          <p:nvPr userDrawn="1"/>
        </p:nvSpPr>
        <p:spPr>
          <a:xfrm>
            <a:off x="2552303" y="1714734"/>
            <a:ext cx="7087389" cy="369332"/>
          </a:xfrm>
          <a:prstGeom prst="rect">
            <a:avLst/>
          </a:prstGeom>
          <a:noFill/>
        </p:spPr>
        <p:txBody>
          <a:bodyPr wrap="square" rtlCol="0">
            <a:spAutoFit/>
          </a:bodyPr>
          <a:lstStyle/>
          <a:p>
            <a:pPr algn="ctr"/>
            <a:r>
              <a:rPr lang="en-GB" sz="1800" b="1" dirty="0">
                <a:solidFill>
                  <a:srgbClr val="011893"/>
                </a:solidFill>
                <a:effectLst/>
                <a:latin typeface="Calibri" panose="020F0502020204030204" pitchFamily="34" charset="0"/>
                <a:ea typeface="Times New Roman" panose="02020603050405020304" pitchFamily="18" charset="0"/>
                <a:cs typeface="Times New Roman" panose="02020603050405020304" pitchFamily="18" charset="0"/>
              </a:rPr>
              <a:t>Innovative Facility for Isotope </a:t>
            </a:r>
            <a:r>
              <a:rPr lang="en-GB" sz="1800" b="1" dirty="0" err="1">
                <a:solidFill>
                  <a:srgbClr val="011893"/>
                </a:solidFill>
                <a:effectLst/>
                <a:latin typeface="Calibri" panose="020F0502020204030204" pitchFamily="34" charset="0"/>
                <a:ea typeface="Times New Roman" panose="02020603050405020304" pitchFamily="18" charset="0"/>
                <a:cs typeface="Times New Roman" panose="02020603050405020304" pitchFamily="18" charset="0"/>
              </a:rPr>
              <a:t>GENeration</a:t>
            </a:r>
            <a:r>
              <a:rPr lang="en-GB" sz="1800" b="1" dirty="0">
                <a:solidFill>
                  <a:srgbClr val="011893"/>
                </a:solidFill>
                <a:effectLst/>
                <a:latin typeface="Calibri" panose="020F0502020204030204" pitchFamily="34" charset="0"/>
                <a:ea typeface="Times New Roman" panose="02020603050405020304" pitchFamily="18" charset="0"/>
                <a:cs typeface="Times New Roman" panose="02020603050405020304" pitchFamily="18" charset="0"/>
              </a:rPr>
              <a:t> with Efficient Ion Accelerator</a:t>
            </a:r>
            <a:endParaRPr lang="en-US" dirty="0">
              <a:solidFill>
                <a:srgbClr val="011893"/>
              </a:solidFill>
            </a:endParaRPr>
          </a:p>
        </p:txBody>
      </p:sp>
      <p:sp>
        <p:nvSpPr>
          <p:cNvPr id="2" name="Title 1">
            <a:extLst>
              <a:ext uri="{FF2B5EF4-FFF2-40B4-BE49-F238E27FC236}">
                <a16:creationId xmlns:a16="http://schemas.microsoft.com/office/drawing/2014/main" id="{2679748A-C7D2-184A-3814-038D63455251}"/>
              </a:ext>
            </a:extLst>
          </p:cNvPr>
          <p:cNvSpPr>
            <a:spLocks noGrp="1"/>
          </p:cNvSpPr>
          <p:nvPr>
            <p:ph type="title" hasCustomPrompt="1"/>
          </p:nvPr>
        </p:nvSpPr>
        <p:spPr>
          <a:xfrm>
            <a:off x="1523998" y="3602036"/>
            <a:ext cx="9144001" cy="607796"/>
          </a:xfrm>
        </p:spPr>
        <p:txBody>
          <a:bodyPr>
            <a:noAutofit/>
          </a:bodyPr>
          <a:lstStyle>
            <a:lvl1pPr algn="l">
              <a:defRPr sz="3600" b="1"/>
            </a:lvl1pPr>
          </a:lstStyle>
          <a:p>
            <a:r>
              <a:rPr lang="el-GR" dirty="0"/>
              <a:t>Τ</a:t>
            </a:r>
            <a:r>
              <a:rPr lang="en-US" dirty="0"/>
              <a:t>his is the title of the presentation</a:t>
            </a:r>
          </a:p>
        </p:txBody>
      </p:sp>
      <p:sp>
        <p:nvSpPr>
          <p:cNvPr id="7" name="Text Placeholder 6"/>
          <p:cNvSpPr>
            <a:spLocks noGrp="1"/>
          </p:cNvSpPr>
          <p:nvPr>
            <p:ph type="body" sz="quarter" idx="13" hasCustomPrompt="1"/>
          </p:nvPr>
        </p:nvSpPr>
        <p:spPr>
          <a:xfrm>
            <a:off x="1523998" y="4312223"/>
            <a:ext cx="9144000" cy="466725"/>
          </a:xfrm>
        </p:spPr>
        <p:txBody>
          <a:bodyPr anchor="ctr">
            <a:normAutofit/>
          </a:bodyPr>
          <a:lstStyle>
            <a:lvl1pPr marL="0" indent="0">
              <a:buNone/>
              <a:defRPr sz="2400" baseline="0"/>
            </a:lvl1pPr>
          </a:lstStyle>
          <a:p>
            <a:pPr lvl="0"/>
            <a:r>
              <a:rPr lang="en-US" dirty="0"/>
              <a:t>Presenter, Affiliation</a:t>
            </a:r>
          </a:p>
        </p:txBody>
      </p:sp>
      <p:sp>
        <p:nvSpPr>
          <p:cNvPr id="9" name="Text Placeholder 8"/>
          <p:cNvSpPr>
            <a:spLocks noGrp="1"/>
          </p:cNvSpPr>
          <p:nvPr>
            <p:ph type="body" sz="quarter" idx="14" hasCustomPrompt="1"/>
          </p:nvPr>
        </p:nvSpPr>
        <p:spPr>
          <a:xfrm>
            <a:off x="1523998" y="4890864"/>
            <a:ext cx="9144000" cy="1016000"/>
          </a:xfrm>
        </p:spPr>
        <p:txBody>
          <a:bodyPr anchor="ctr">
            <a:normAutofit/>
          </a:bodyPr>
          <a:lstStyle>
            <a:lvl1pPr marL="0" indent="0">
              <a:spcBef>
                <a:spcPts val="300"/>
              </a:spcBef>
              <a:buNone/>
              <a:defRPr sz="1600" b="1">
                <a:solidFill>
                  <a:schemeClr val="tx1">
                    <a:lumMod val="65000"/>
                    <a:lumOff val="35000"/>
                  </a:schemeClr>
                </a:solidFill>
              </a:defRPr>
            </a:lvl1pPr>
          </a:lstStyle>
          <a:p>
            <a:pPr lvl="0"/>
            <a:r>
              <a:rPr lang="en-US" dirty="0"/>
              <a:t>Kick-off meeting</a:t>
            </a:r>
          </a:p>
          <a:p>
            <a:pPr lvl="0"/>
            <a:r>
              <a:rPr lang="en-US" b="0" dirty="0"/>
              <a:t>XX-XX Month 2022</a:t>
            </a:r>
          </a:p>
          <a:p>
            <a:pPr lvl="0"/>
            <a:r>
              <a:rPr lang="en-US" b="0" dirty="0"/>
              <a:t>City, Country</a:t>
            </a:r>
            <a:endParaRPr lang="en-US" dirty="0"/>
          </a:p>
        </p:txBody>
      </p:sp>
      <p:pic>
        <p:nvPicPr>
          <p:cNvPr id="3" name="Picture 2">
            <a:extLst>
              <a:ext uri="{FF2B5EF4-FFF2-40B4-BE49-F238E27FC236}">
                <a16:creationId xmlns:a16="http://schemas.microsoft.com/office/drawing/2014/main" id="{03E00D0B-8525-E572-2C0B-7988D5355C45}"/>
              </a:ext>
            </a:extLst>
          </p:cNvPr>
          <p:cNvPicPr>
            <a:picLocks noChangeAspect="1"/>
          </p:cNvPicPr>
          <p:nvPr userDrawn="1"/>
        </p:nvPicPr>
        <p:blipFill>
          <a:blip r:embed="rId2"/>
          <a:stretch>
            <a:fillRect/>
          </a:stretch>
        </p:blipFill>
        <p:spPr>
          <a:xfrm>
            <a:off x="5294088" y="198686"/>
            <a:ext cx="1603818" cy="1516047"/>
          </a:xfrm>
          <a:prstGeom prst="rect">
            <a:avLst/>
          </a:prstGeom>
        </p:spPr>
      </p:pic>
      <p:grpSp>
        <p:nvGrpSpPr>
          <p:cNvPr id="11" name="Group 10">
            <a:extLst>
              <a:ext uri="{FF2B5EF4-FFF2-40B4-BE49-F238E27FC236}">
                <a16:creationId xmlns:a16="http://schemas.microsoft.com/office/drawing/2014/main" id="{03FC6591-F30E-5DD4-FF77-C92BF294AC02}"/>
              </a:ext>
            </a:extLst>
          </p:cNvPr>
          <p:cNvGrpSpPr/>
          <p:nvPr userDrawn="1"/>
        </p:nvGrpSpPr>
        <p:grpSpPr>
          <a:xfrm>
            <a:off x="255178" y="6395543"/>
            <a:ext cx="11617735" cy="367706"/>
            <a:chOff x="269465" y="692828"/>
            <a:chExt cx="12136847" cy="367706"/>
          </a:xfrm>
        </p:grpSpPr>
        <p:sp>
          <p:nvSpPr>
            <p:cNvPr id="6" name="TextBox 5">
              <a:extLst>
                <a:ext uri="{FF2B5EF4-FFF2-40B4-BE49-F238E27FC236}">
                  <a16:creationId xmlns:a16="http://schemas.microsoft.com/office/drawing/2014/main" id="{F44B5C7F-5E7B-AD75-DFEC-F74614A6F0A0}"/>
                </a:ext>
              </a:extLst>
            </p:cNvPr>
            <p:cNvSpPr txBox="1"/>
            <p:nvPr/>
          </p:nvSpPr>
          <p:spPr>
            <a:xfrm>
              <a:off x="906822" y="756639"/>
              <a:ext cx="11499490" cy="276999"/>
            </a:xfrm>
            <a:prstGeom prst="rect">
              <a:avLst/>
            </a:prstGeom>
            <a:noFill/>
          </p:spPr>
          <p:txBody>
            <a:bodyPr wrap="square" rtlCol="0" anchor="ctr">
              <a:spAutoFit/>
            </a:bodyPr>
            <a:lstStyle/>
            <a:p>
              <a:r>
                <a:rPr lang="en-US" sz="1200" dirty="0">
                  <a:solidFill>
                    <a:schemeClr val="bg1"/>
                  </a:solidFill>
                </a:rPr>
                <a:t>This project has received funding from the European Union’s Horizon Europe Framework </a:t>
              </a:r>
              <a:r>
                <a:rPr lang="en-US" sz="1200" dirty="0" err="1">
                  <a:solidFill>
                    <a:schemeClr val="bg1"/>
                  </a:solidFill>
                </a:rPr>
                <a:t>Programme</a:t>
              </a:r>
              <a:r>
                <a:rPr lang="en-US" sz="1200" dirty="0">
                  <a:solidFill>
                    <a:schemeClr val="bg1"/>
                  </a:solidFill>
                </a:rPr>
                <a:t> for Research and Innovation under grant agreement no </a:t>
              </a:r>
              <a:r>
                <a:rPr lang="en-GR" sz="1200" b="0" i="0" dirty="0">
                  <a:solidFill>
                    <a:schemeClr val="bg1"/>
                  </a:solidFill>
                  <a:effectLst/>
                  <a:latin typeface="Arial" panose="020B0604020202020204" pitchFamily="34" charset="0"/>
                </a:rPr>
                <a:t>101186921</a:t>
              </a:r>
              <a:r>
                <a:rPr lang="en-US" sz="1200" dirty="0">
                  <a:solidFill>
                    <a:schemeClr val="bg1"/>
                  </a:solidFill>
                </a:rPr>
                <a:t>. </a:t>
              </a:r>
            </a:p>
          </p:txBody>
        </p:sp>
        <p:pic>
          <p:nvPicPr>
            <p:cNvPr id="8" name="Picture 7">
              <a:extLst>
                <a:ext uri="{FF2B5EF4-FFF2-40B4-BE49-F238E27FC236}">
                  <a16:creationId xmlns:a16="http://schemas.microsoft.com/office/drawing/2014/main" id="{444D1AAC-04E0-2973-1DF7-E12B583E43C4}"/>
                </a:ext>
              </a:extLst>
            </p:cNvPr>
            <p:cNvPicPr>
              <a:picLocks noChangeAspect="1"/>
            </p:cNvPicPr>
            <p:nvPr userDrawn="1"/>
          </p:nvPicPr>
          <p:blipFill>
            <a:blip r:embed="rId3"/>
            <a:stretch>
              <a:fillRect/>
            </a:stretch>
          </p:blipFill>
          <p:spPr>
            <a:xfrm>
              <a:off x="269465" y="692828"/>
              <a:ext cx="637357" cy="367706"/>
            </a:xfrm>
            <a:prstGeom prst="rect">
              <a:avLst/>
            </a:prstGeom>
          </p:spPr>
        </p:pic>
      </p:grpSp>
    </p:spTree>
    <p:extLst>
      <p:ext uri="{BB962C8B-B14F-4D97-AF65-F5344CB8AC3E}">
        <p14:creationId xmlns:p14="http://schemas.microsoft.com/office/powerpoint/2010/main" val="713292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8900FC-BCED-B8D0-63DC-6E88549AF974}"/>
              </a:ext>
            </a:extLst>
          </p:cNvPr>
          <p:cNvSpPr/>
          <p:nvPr userDrawn="1"/>
        </p:nvSpPr>
        <p:spPr>
          <a:xfrm>
            <a:off x="0" y="6300792"/>
            <a:ext cx="12192000" cy="557208"/>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88C02BC-1EF5-262A-E929-EDA6223BA5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51F7BE-BB5D-EB82-30A3-0C014FE604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0346A0-1B4A-E94D-8E8D-2C03F2C98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6356B-6C8D-ACF1-0554-CD8B019F9EFD}"/>
              </a:ext>
            </a:extLst>
          </p:cNvPr>
          <p:cNvSpPr>
            <a:spLocks noGrp="1"/>
          </p:cNvSpPr>
          <p:nvPr>
            <p:ph type="dt" sz="half" idx="10"/>
          </p:nvPr>
        </p:nvSpPr>
        <p:spPr>
          <a:xfrm>
            <a:off x="838200" y="6356350"/>
            <a:ext cx="2743200" cy="365125"/>
          </a:xfrm>
          <a:prstGeom prst="rect">
            <a:avLst/>
          </a:prstGeom>
          <a:solidFill>
            <a:srgbClr val="011893"/>
          </a:solidFill>
        </p:spPr>
        <p:txBody>
          <a:bodyPr/>
          <a:lstStyle>
            <a:lvl1pPr>
              <a:defRPr>
                <a:solidFill>
                  <a:schemeClr val="bg1"/>
                </a:solidFill>
              </a:defRPr>
            </a:lvl1pPr>
          </a:lstStyle>
          <a:p>
            <a:endParaRPr lang="en-US" dirty="0"/>
          </a:p>
          <a:p>
            <a:r>
              <a:rPr lang="en-US" dirty="0"/>
              <a:t>03.04.2025</a:t>
            </a:r>
          </a:p>
          <a:p>
            <a:endParaRPr lang="en-US" dirty="0"/>
          </a:p>
        </p:txBody>
      </p:sp>
      <p:sp>
        <p:nvSpPr>
          <p:cNvPr id="6" name="Footer Placeholder 5">
            <a:extLst>
              <a:ext uri="{FF2B5EF4-FFF2-40B4-BE49-F238E27FC236}">
                <a16:creationId xmlns:a16="http://schemas.microsoft.com/office/drawing/2014/main" id="{5B2A2541-F183-707B-BC63-DC00B0C6B990}"/>
              </a:ext>
            </a:extLst>
          </p:cNvPr>
          <p:cNvSpPr>
            <a:spLocks noGrp="1"/>
          </p:cNvSpPr>
          <p:nvPr>
            <p:ph type="ftr" sz="quarter" idx="11"/>
          </p:nvPr>
        </p:nvSpPr>
        <p:spPr>
          <a:xfrm>
            <a:off x="4038600" y="6356350"/>
            <a:ext cx="4114800" cy="365125"/>
          </a:xfrm>
          <a:prstGeom prst="rect">
            <a:avLst/>
          </a:prstGeom>
          <a:solidFill>
            <a:srgbClr val="011893"/>
          </a:solidFill>
        </p:spPr>
        <p:txBody>
          <a:bodyPr/>
          <a:lstStyle>
            <a:lvl1pPr>
              <a:defRPr>
                <a:solidFill>
                  <a:schemeClr val="bg1"/>
                </a:solidFill>
              </a:defRPr>
            </a:lvl1pPr>
          </a:lstStyle>
          <a:p>
            <a:r>
              <a:rPr lang="en-US"/>
              <a:t>Kick of Meeting</a:t>
            </a:r>
          </a:p>
        </p:txBody>
      </p:sp>
      <p:sp>
        <p:nvSpPr>
          <p:cNvPr id="7" name="Slide Number Placeholder 6">
            <a:extLst>
              <a:ext uri="{FF2B5EF4-FFF2-40B4-BE49-F238E27FC236}">
                <a16:creationId xmlns:a16="http://schemas.microsoft.com/office/drawing/2014/main" id="{C92DB811-173F-9B6A-17C8-3EE2E83E530A}"/>
              </a:ext>
            </a:extLst>
          </p:cNvPr>
          <p:cNvSpPr>
            <a:spLocks noGrp="1"/>
          </p:cNvSpPr>
          <p:nvPr>
            <p:ph type="sldNum" sz="quarter" idx="12"/>
          </p:nvPr>
        </p:nvSpPr>
        <p:spPr>
          <a:xfrm>
            <a:off x="8610600" y="6356350"/>
            <a:ext cx="2743200" cy="365125"/>
          </a:xfrm>
          <a:prstGeom prst="rect">
            <a:avLst/>
          </a:prstGeom>
          <a:solidFill>
            <a:srgbClr val="011893"/>
          </a:solidFill>
        </p:spPr>
        <p:txBody>
          <a:bodyPr/>
          <a:lstStyle>
            <a:lvl1pPr>
              <a:defRPr>
                <a:solidFill>
                  <a:schemeClr val="bg1"/>
                </a:solidFill>
              </a:defRPr>
            </a:lvl1pPr>
          </a:lstStyle>
          <a:p>
            <a:fld id="{26899373-B945-491D-B2CD-3E36A3252166}" type="slidenum">
              <a:rPr lang="en-US" smtClean="0"/>
              <a:pPr/>
              <a:t>‹#›</a:t>
            </a:fld>
            <a:endParaRPr lang="en-US"/>
          </a:p>
        </p:txBody>
      </p:sp>
    </p:spTree>
    <p:extLst>
      <p:ext uri="{BB962C8B-B14F-4D97-AF65-F5344CB8AC3E}">
        <p14:creationId xmlns:p14="http://schemas.microsoft.com/office/powerpoint/2010/main" val="3401523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8900FC-BCED-B8D0-63DC-6E88549AF974}"/>
              </a:ext>
            </a:extLst>
          </p:cNvPr>
          <p:cNvSpPr/>
          <p:nvPr userDrawn="1"/>
        </p:nvSpPr>
        <p:spPr>
          <a:xfrm>
            <a:off x="0" y="6300792"/>
            <a:ext cx="12192000" cy="557208"/>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D26B798-DB7E-8D15-446E-AC4F48C1C5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F7474D-012C-A8E9-2281-0833591F16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7DF05A-AFF8-13E0-365E-DDED06DFE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F643F7-3496-F37C-FAA0-3C758B3BA738}"/>
              </a:ext>
            </a:extLst>
          </p:cNvPr>
          <p:cNvSpPr>
            <a:spLocks noGrp="1"/>
          </p:cNvSpPr>
          <p:nvPr>
            <p:ph type="dt" sz="half" idx="10"/>
          </p:nvPr>
        </p:nvSpPr>
        <p:spPr>
          <a:xfrm>
            <a:off x="838200" y="6356350"/>
            <a:ext cx="2743200" cy="365125"/>
          </a:xfrm>
          <a:prstGeom prst="rect">
            <a:avLst/>
          </a:prstGeom>
          <a:solidFill>
            <a:srgbClr val="011893"/>
          </a:solidFill>
        </p:spPr>
        <p:txBody>
          <a:bodyPr/>
          <a:lstStyle>
            <a:lvl1pPr>
              <a:defRPr>
                <a:solidFill>
                  <a:schemeClr val="bg1"/>
                </a:solidFill>
              </a:defRPr>
            </a:lvl1pPr>
          </a:lstStyle>
          <a:p>
            <a:endParaRPr lang="en-US" dirty="0"/>
          </a:p>
          <a:p>
            <a:r>
              <a:rPr lang="en-US" dirty="0"/>
              <a:t>03.04.2025</a:t>
            </a:r>
          </a:p>
          <a:p>
            <a:endParaRPr lang="en-US" dirty="0"/>
          </a:p>
        </p:txBody>
      </p:sp>
      <p:sp>
        <p:nvSpPr>
          <p:cNvPr id="6" name="Footer Placeholder 5">
            <a:extLst>
              <a:ext uri="{FF2B5EF4-FFF2-40B4-BE49-F238E27FC236}">
                <a16:creationId xmlns:a16="http://schemas.microsoft.com/office/drawing/2014/main" id="{625D1A3E-8377-087E-38E5-177F346DF53C}"/>
              </a:ext>
            </a:extLst>
          </p:cNvPr>
          <p:cNvSpPr>
            <a:spLocks noGrp="1"/>
          </p:cNvSpPr>
          <p:nvPr>
            <p:ph type="ftr" sz="quarter" idx="11"/>
          </p:nvPr>
        </p:nvSpPr>
        <p:spPr>
          <a:xfrm>
            <a:off x="4038600" y="6356350"/>
            <a:ext cx="4114800" cy="365125"/>
          </a:xfrm>
          <a:prstGeom prst="rect">
            <a:avLst/>
          </a:prstGeom>
          <a:solidFill>
            <a:srgbClr val="011893"/>
          </a:solidFill>
        </p:spPr>
        <p:txBody>
          <a:bodyPr/>
          <a:lstStyle>
            <a:lvl1pPr>
              <a:defRPr>
                <a:solidFill>
                  <a:schemeClr val="bg1"/>
                </a:solidFill>
              </a:defRPr>
            </a:lvl1pPr>
          </a:lstStyle>
          <a:p>
            <a:r>
              <a:rPr lang="en-US"/>
              <a:t>Kick of Meeting</a:t>
            </a:r>
          </a:p>
        </p:txBody>
      </p:sp>
      <p:sp>
        <p:nvSpPr>
          <p:cNvPr id="7" name="Slide Number Placeholder 6">
            <a:extLst>
              <a:ext uri="{FF2B5EF4-FFF2-40B4-BE49-F238E27FC236}">
                <a16:creationId xmlns:a16="http://schemas.microsoft.com/office/drawing/2014/main" id="{3191A32D-FAFB-43CF-DDD5-6AE5420AFB9F}"/>
              </a:ext>
            </a:extLst>
          </p:cNvPr>
          <p:cNvSpPr>
            <a:spLocks noGrp="1"/>
          </p:cNvSpPr>
          <p:nvPr>
            <p:ph type="sldNum" sz="quarter" idx="12"/>
          </p:nvPr>
        </p:nvSpPr>
        <p:spPr>
          <a:xfrm>
            <a:off x="8610600" y="6356350"/>
            <a:ext cx="2743200" cy="365125"/>
          </a:xfrm>
          <a:prstGeom prst="rect">
            <a:avLst/>
          </a:prstGeom>
          <a:solidFill>
            <a:srgbClr val="011893"/>
          </a:solidFill>
        </p:spPr>
        <p:txBody>
          <a:bodyPr/>
          <a:lstStyle>
            <a:lvl1pPr>
              <a:defRPr>
                <a:solidFill>
                  <a:schemeClr val="bg1"/>
                </a:solidFill>
              </a:defRPr>
            </a:lvl1pPr>
          </a:lstStyle>
          <a:p>
            <a:fld id="{26899373-B945-491D-B2CD-3E36A3252166}" type="slidenum">
              <a:rPr lang="en-US" smtClean="0"/>
              <a:pPr/>
              <a:t>‹#›</a:t>
            </a:fld>
            <a:endParaRPr lang="en-US"/>
          </a:p>
        </p:txBody>
      </p:sp>
    </p:spTree>
    <p:extLst>
      <p:ext uri="{BB962C8B-B14F-4D97-AF65-F5344CB8AC3E}">
        <p14:creationId xmlns:p14="http://schemas.microsoft.com/office/powerpoint/2010/main" val="733840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8900FC-BCED-B8D0-63DC-6E88549AF974}"/>
              </a:ext>
            </a:extLst>
          </p:cNvPr>
          <p:cNvSpPr/>
          <p:nvPr userDrawn="1"/>
        </p:nvSpPr>
        <p:spPr>
          <a:xfrm>
            <a:off x="0" y="6300792"/>
            <a:ext cx="12192000" cy="557208"/>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FA9F7CC-941F-4B82-A445-473E0E173C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72864E-E7FF-DBAC-8D7F-C62F095A35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A14D5-6D72-4D04-4AF4-21991C073A64}"/>
              </a:ext>
            </a:extLst>
          </p:cNvPr>
          <p:cNvSpPr>
            <a:spLocks noGrp="1"/>
          </p:cNvSpPr>
          <p:nvPr>
            <p:ph type="dt" sz="half" idx="10"/>
          </p:nvPr>
        </p:nvSpPr>
        <p:spPr>
          <a:xfrm>
            <a:off x="838200" y="6356350"/>
            <a:ext cx="2743200" cy="365125"/>
          </a:xfrm>
          <a:prstGeom prst="rect">
            <a:avLst/>
          </a:prstGeom>
          <a:solidFill>
            <a:srgbClr val="011893"/>
          </a:solidFill>
        </p:spPr>
        <p:txBody>
          <a:bodyPr/>
          <a:lstStyle>
            <a:lvl1pPr>
              <a:defRPr>
                <a:solidFill>
                  <a:schemeClr val="bg1"/>
                </a:solidFill>
              </a:defRPr>
            </a:lvl1pPr>
          </a:lstStyle>
          <a:p>
            <a:endParaRPr lang="en-US" dirty="0"/>
          </a:p>
          <a:p>
            <a:r>
              <a:rPr lang="en-US" dirty="0"/>
              <a:t>03.04.2025</a:t>
            </a:r>
          </a:p>
          <a:p>
            <a:endParaRPr lang="en-US" dirty="0"/>
          </a:p>
        </p:txBody>
      </p:sp>
      <p:sp>
        <p:nvSpPr>
          <p:cNvPr id="5" name="Footer Placeholder 4">
            <a:extLst>
              <a:ext uri="{FF2B5EF4-FFF2-40B4-BE49-F238E27FC236}">
                <a16:creationId xmlns:a16="http://schemas.microsoft.com/office/drawing/2014/main" id="{A280FEAD-5893-1778-69A1-BD80A355BB58}"/>
              </a:ext>
            </a:extLst>
          </p:cNvPr>
          <p:cNvSpPr>
            <a:spLocks noGrp="1"/>
          </p:cNvSpPr>
          <p:nvPr>
            <p:ph type="ftr" sz="quarter" idx="11"/>
          </p:nvPr>
        </p:nvSpPr>
        <p:spPr>
          <a:xfrm>
            <a:off x="4038600" y="6356350"/>
            <a:ext cx="4114800" cy="365125"/>
          </a:xfrm>
          <a:prstGeom prst="rect">
            <a:avLst/>
          </a:prstGeom>
          <a:solidFill>
            <a:srgbClr val="011893"/>
          </a:solidFill>
        </p:spPr>
        <p:txBody>
          <a:bodyPr/>
          <a:lstStyle>
            <a:lvl1pPr>
              <a:defRPr>
                <a:solidFill>
                  <a:schemeClr val="bg1"/>
                </a:solidFill>
              </a:defRPr>
            </a:lvl1pPr>
          </a:lstStyle>
          <a:p>
            <a:r>
              <a:rPr lang="en-US"/>
              <a:t>Kick of Meeting</a:t>
            </a:r>
          </a:p>
        </p:txBody>
      </p:sp>
      <p:sp>
        <p:nvSpPr>
          <p:cNvPr id="6" name="Slide Number Placeholder 5">
            <a:extLst>
              <a:ext uri="{FF2B5EF4-FFF2-40B4-BE49-F238E27FC236}">
                <a16:creationId xmlns:a16="http://schemas.microsoft.com/office/drawing/2014/main" id="{B02E79BA-BFF0-4519-6B33-C99CBC029AAE}"/>
              </a:ext>
            </a:extLst>
          </p:cNvPr>
          <p:cNvSpPr>
            <a:spLocks noGrp="1"/>
          </p:cNvSpPr>
          <p:nvPr>
            <p:ph type="sldNum" sz="quarter" idx="12"/>
          </p:nvPr>
        </p:nvSpPr>
        <p:spPr>
          <a:xfrm>
            <a:off x="8610600" y="6356350"/>
            <a:ext cx="2743200" cy="365125"/>
          </a:xfrm>
          <a:prstGeom prst="rect">
            <a:avLst/>
          </a:prstGeom>
          <a:solidFill>
            <a:srgbClr val="011893"/>
          </a:solidFill>
        </p:spPr>
        <p:txBody>
          <a:bodyPr/>
          <a:lstStyle>
            <a:lvl1pPr>
              <a:defRPr>
                <a:solidFill>
                  <a:schemeClr val="bg1"/>
                </a:solidFill>
              </a:defRPr>
            </a:lvl1pPr>
          </a:lstStyle>
          <a:p>
            <a:fld id="{26899373-B945-491D-B2CD-3E36A3252166}" type="slidenum">
              <a:rPr lang="en-US" smtClean="0"/>
              <a:pPr/>
              <a:t>‹#›</a:t>
            </a:fld>
            <a:endParaRPr lang="en-US"/>
          </a:p>
        </p:txBody>
      </p:sp>
    </p:spTree>
    <p:extLst>
      <p:ext uri="{BB962C8B-B14F-4D97-AF65-F5344CB8AC3E}">
        <p14:creationId xmlns:p14="http://schemas.microsoft.com/office/powerpoint/2010/main" val="3075910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Rectangle 46"/>
          <p:cNvSpPr>
            <a:spLocks noChangeArrowheads="1"/>
          </p:cNvSpPr>
          <p:nvPr/>
        </p:nvSpPr>
        <p:spPr bwMode="auto">
          <a:xfrm>
            <a:off x="0" y="0"/>
            <a:ext cx="12192000" cy="990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de-DE" sz="2400">
              <a:solidFill>
                <a:srgbClr val="000000"/>
              </a:solidFill>
              <a:ea typeface="ＭＳ Ｐゴシック" charset="0"/>
            </a:endParaRPr>
          </a:p>
        </p:txBody>
      </p:sp>
      <p:sp>
        <p:nvSpPr>
          <p:cNvPr id="4" name="Line 48"/>
          <p:cNvSpPr>
            <a:spLocks noChangeShapeType="1"/>
          </p:cNvSpPr>
          <p:nvPr/>
        </p:nvSpPr>
        <p:spPr bwMode="auto">
          <a:xfrm flipV="1">
            <a:off x="2133600" y="0"/>
            <a:ext cx="0" cy="838200"/>
          </a:xfrm>
          <a:prstGeom prst="line">
            <a:avLst/>
          </a:prstGeom>
          <a:noFill/>
          <a:ln w="1143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de-DE" sz="2400">
              <a:solidFill>
                <a:srgbClr val="000000"/>
              </a:solidFill>
              <a:ea typeface="ＭＳ Ｐゴシック" charset="0"/>
            </a:endParaRPr>
          </a:p>
        </p:txBody>
      </p:sp>
      <p:sp>
        <p:nvSpPr>
          <p:cNvPr id="5" name="Rectangle 63"/>
          <p:cNvSpPr>
            <a:spLocks noChangeArrowheads="1"/>
          </p:cNvSpPr>
          <p:nvPr/>
        </p:nvSpPr>
        <p:spPr bwMode="black">
          <a:xfrm>
            <a:off x="994833" y="679450"/>
            <a:ext cx="122766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sz="900">
                <a:solidFill>
                  <a:srgbClr val="FFFFFF"/>
                </a:solidFill>
                <a:latin typeface="Arial" pitchFamily="34" charset="0"/>
              </a:rPr>
              <a:t>Page </a:t>
            </a:r>
            <a:fld id="{675D20C5-C48E-4509-85C2-070046C0330F}" type="slidenum">
              <a:rPr lang="en-US" sz="900">
                <a:solidFill>
                  <a:srgbClr val="FFFFFF"/>
                </a:solidFill>
                <a:latin typeface="Arial" pitchFamily="34" charset="0"/>
              </a:rPr>
              <a:pPr/>
              <a:t>‹#›</a:t>
            </a:fld>
            <a:endParaRPr lang="en-US" sz="1400">
              <a:solidFill>
                <a:srgbClr val="FFFFFF"/>
              </a:solidFill>
              <a:effectLst>
                <a:outerShdw blurRad="38100" dist="38100" dir="2700000" algn="tl">
                  <a:srgbClr val="000000"/>
                </a:outerShdw>
              </a:effectLst>
              <a:latin typeface="Times New Roman" pitchFamily="18" charset="0"/>
            </a:endParaRPr>
          </a:p>
        </p:txBody>
      </p:sp>
      <p:sp>
        <p:nvSpPr>
          <p:cNvPr id="6" name="Rectangle 64"/>
          <p:cNvSpPr>
            <a:spLocks noChangeArrowheads="1"/>
          </p:cNvSpPr>
          <p:nvPr/>
        </p:nvSpPr>
        <p:spPr bwMode="black">
          <a:xfrm>
            <a:off x="93133" y="679450"/>
            <a:ext cx="1126067"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fld id="{43C67484-8E55-44C3-A420-D214DB34E914}" type="datetime1">
              <a:rPr lang="en-US" sz="900">
                <a:solidFill>
                  <a:srgbClr val="FFFFFF"/>
                </a:solidFill>
                <a:latin typeface="Arial" pitchFamily="34" charset="0"/>
              </a:rPr>
              <a:pPr/>
              <a:t>4/3/2025</a:t>
            </a:fld>
            <a:r>
              <a:rPr lang="en-US" sz="900">
                <a:solidFill>
                  <a:srgbClr val="FFFFFF"/>
                </a:solidFill>
                <a:latin typeface="Arial" pitchFamily="34" charset="0"/>
              </a:rPr>
              <a:t> |</a:t>
            </a:r>
          </a:p>
        </p:txBody>
      </p:sp>
      <p:sp>
        <p:nvSpPr>
          <p:cNvPr id="7" name="Text Box 65"/>
          <p:cNvSpPr txBox="1">
            <a:spLocks noChangeArrowheads="1"/>
          </p:cNvSpPr>
          <p:nvPr/>
        </p:nvSpPr>
        <p:spPr bwMode="auto">
          <a:xfrm>
            <a:off x="97367" y="142375"/>
            <a:ext cx="16256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de-DE" sz="900" dirty="0" err="1">
                <a:solidFill>
                  <a:srgbClr val="FFFFFF"/>
                </a:solidFill>
                <a:latin typeface="Arial" charset="0"/>
                <a:ea typeface="ＭＳ Ｐゴシック" charset="0"/>
              </a:rPr>
              <a:t>Author</a:t>
            </a:r>
            <a:endParaRPr lang="de-DE" sz="900" dirty="0">
              <a:solidFill>
                <a:srgbClr val="FFFFFF"/>
              </a:solidFill>
              <a:latin typeface="Arial" charset="0"/>
              <a:ea typeface="ＭＳ Ｐゴシック" charset="0"/>
            </a:endParaRPr>
          </a:p>
        </p:txBody>
      </p:sp>
      <p:sp>
        <p:nvSpPr>
          <p:cNvPr id="8" name="Text Box 66"/>
          <p:cNvSpPr txBox="1">
            <a:spLocks noChangeArrowheads="1"/>
          </p:cNvSpPr>
          <p:nvPr/>
        </p:nvSpPr>
        <p:spPr bwMode="auto">
          <a:xfrm>
            <a:off x="101600" y="412750"/>
            <a:ext cx="16256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de-DE" sz="900" dirty="0">
                <a:solidFill>
                  <a:srgbClr val="FFFFFF"/>
                </a:solidFill>
                <a:latin typeface="Arial" charset="0"/>
                <a:ea typeface="ＭＳ Ｐゴシック" charset="0"/>
              </a:rPr>
              <a:t>Division</a:t>
            </a:r>
          </a:p>
        </p:txBody>
      </p:sp>
      <p:pic>
        <p:nvPicPr>
          <p:cNvPr id="10" name="Picture 38"/>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5819"/>
          <a:stretch/>
        </p:blipFill>
        <p:spPr bwMode="auto">
          <a:xfrm>
            <a:off x="9601501" y="121737"/>
            <a:ext cx="2342400" cy="914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5188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819C81-FFB3-4E87-B5B6-AC00A5CE7773}"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733E4-4DB6-4205-83A9-25579F69F443}" type="slidenum">
              <a:rPr lang="en-US" smtClean="0"/>
              <a:t>‹#›</a:t>
            </a:fld>
            <a:endParaRPr lang="en-US"/>
          </a:p>
        </p:txBody>
      </p:sp>
    </p:spTree>
    <p:extLst>
      <p:ext uri="{BB962C8B-B14F-4D97-AF65-F5344CB8AC3E}">
        <p14:creationId xmlns:p14="http://schemas.microsoft.com/office/powerpoint/2010/main" val="1978930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1B933A-ED84-7B8B-CC96-F2D4A6D24703}"/>
              </a:ext>
            </a:extLst>
          </p:cNvPr>
          <p:cNvSpPr/>
          <p:nvPr userDrawn="1"/>
        </p:nvSpPr>
        <p:spPr>
          <a:xfrm>
            <a:off x="0" y="6300792"/>
            <a:ext cx="12192000" cy="557208"/>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4B1D0BC3-9034-E610-E37A-75F1E25BAE9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03.04.2025</a:t>
            </a:r>
          </a:p>
        </p:txBody>
      </p:sp>
      <p:sp>
        <p:nvSpPr>
          <p:cNvPr id="4" name="Footer Placeholder 3">
            <a:extLst>
              <a:ext uri="{FF2B5EF4-FFF2-40B4-BE49-F238E27FC236}">
                <a16:creationId xmlns:a16="http://schemas.microsoft.com/office/drawing/2014/main" id="{33796C78-84E1-6F23-8C68-6F4BC4EDE0AF}"/>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Kick of Meeting: Thessaloniki</a:t>
            </a:r>
          </a:p>
        </p:txBody>
      </p:sp>
      <p:sp>
        <p:nvSpPr>
          <p:cNvPr id="5" name="Slide Number Placeholder 4">
            <a:extLst>
              <a:ext uri="{FF2B5EF4-FFF2-40B4-BE49-F238E27FC236}">
                <a16:creationId xmlns:a16="http://schemas.microsoft.com/office/drawing/2014/main" id="{3B7F5A96-2A44-A0FD-7853-1B8BFEA32F8A}"/>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899373-B945-491D-B2CD-3E36A3252166}" type="slidenum">
              <a:rPr lang="en-US" smtClean="0"/>
              <a:pPr/>
              <a:t>‹#›</a:t>
            </a:fld>
            <a:endParaRPr lang="en-US"/>
          </a:p>
        </p:txBody>
      </p:sp>
      <p:sp>
        <p:nvSpPr>
          <p:cNvPr id="10" name="Title 1">
            <a:extLst>
              <a:ext uri="{FF2B5EF4-FFF2-40B4-BE49-F238E27FC236}">
                <a16:creationId xmlns:a16="http://schemas.microsoft.com/office/drawing/2014/main" id="{6C7E2148-24EC-922F-E8B2-3C4DAA10E6D0}"/>
              </a:ext>
            </a:extLst>
          </p:cNvPr>
          <p:cNvSpPr>
            <a:spLocks noGrp="1"/>
          </p:cNvSpPr>
          <p:nvPr>
            <p:ph type="title"/>
          </p:nvPr>
        </p:nvSpPr>
        <p:spPr>
          <a:xfrm>
            <a:off x="1901952" y="365126"/>
            <a:ext cx="9451848" cy="607796"/>
          </a:xfrm>
        </p:spPr>
        <p:txBody>
          <a:bodyPr>
            <a:noAutofit/>
          </a:bodyPr>
          <a:lstStyle>
            <a:lvl1pPr algn="r">
              <a:defRPr sz="3600" b="1"/>
            </a:lvl1pPr>
          </a:lstStyle>
          <a:p>
            <a:r>
              <a:rPr lang="en-US" dirty="0"/>
              <a:t>Click to edit Master title style</a:t>
            </a:r>
          </a:p>
        </p:txBody>
      </p:sp>
      <p:cxnSp>
        <p:nvCxnSpPr>
          <p:cNvPr id="11" name="Straight Connector 10">
            <a:extLst>
              <a:ext uri="{FF2B5EF4-FFF2-40B4-BE49-F238E27FC236}">
                <a16:creationId xmlns:a16="http://schemas.microsoft.com/office/drawing/2014/main" id="{E76A0739-235D-16C5-7CCE-3D2CAC39F8B9}"/>
              </a:ext>
            </a:extLst>
          </p:cNvPr>
          <p:cNvCxnSpPr/>
          <p:nvPr userDrawn="1"/>
        </p:nvCxnSpPr>
        <p:spPr>
          <a:xfrm>
            <a:off x="1901952" y="972922"/>
            <a:ext cx="9443923" cy="0"/>
          </a:xfrm>
          <a:prstGeom prst="line">
            <a:avLst/>
          </a:prstGeom>
          <a:ln>
            <a:solidFill>
              <a:srgbClr val="011893"/>
            </a:solidFill>
          </a:ln>
        </p:spPr>
        <p:style>
          <a:lnRef idx="3">
            <a:schemeClr val="accent6"/>
          </a:lnRef>
          <a:fillRef idx="0">
            <a:schemeClr val="accent6"/>
          </a:fillRef>
          <a:effectRef idx="2">
            <a:schemeClr val="accent6"/>
          </a:effectRef>
          <a:fontRef idx="minor">
            <a:schemeClr val="tx1"/>
          </a:fontRef>
        </p:style>
      </p:cxnSp>
      <p:sp>
        <p:nvSpPr>
          <p:cNvPr id="13" name="Content Placeholder 2">
            <a:extLst>
              <a:ext uri="{FF2B5EF4-FFF2-40B4-BE49-F238E27FC236}">
                <a16:creationId xmlns:a16="http://schemas.microsoft.com/office/drawing/2014/main" id="{B9110E54-9DAE-69C7-1142-42683159090C}"/>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FB62C545-BA23-EDC1-3C34-8308A42CF52F}"/>
              </a:ext>
            </a:extLst>
          </p:cNvPr>
          <p:cNvPicPr>
            <a:picLocks noChangeAspect="1"/>
          </p:cNvPicPr>
          <p:nvPr userDrawn="1"/>
        </p:nvPicPr>
        <p:blipFill>
          <a:blip r:embed="rId2"/>
          <a:stretch>
            <a:fillRect/>
          </a:stretch>
        </p:blipFill>
        <p:spPr>
          <a:xfrm>
            <a:off x="92598" y="187582"/>
            <a:ext cx="1281843" cy="1211692"/>
          </a:xfrm>
          <a:prstGeom prst="rect">
            <a:avLst/>
          </a:prstGeom>
        </p:spPr>
      </p:pic>
    </p:spTree>
    <p:extLst>
      <p:ext uri="{BB962C8B-B14F-4D97-AF65-F5344CB8AC3E}">
        <p14:creationId xmlns:p14="http://schemas.microsoft.com/office/powerpoint/2010/main" val="1006507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CCD3FB-A20C-8E8D-A845-0671FB5FE9FD}"/>
              </a:ext>
            </a:extLst>
          </p:cNvPr>
          <p:cNvSpPr/>
          <p:nvPr userDrawn="1"/>
        </p:nvSpPr>
        <p:spPr>
          <a:xfrm>
            <a:off x="0" y="6300792"/>
            <a:ext cx="12192000" cy="557208"/>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BDBE15AF-CFEC-CEE7-4E78-40C2E47A2FE3}"/>
              </a:ext>
            </a:extLst>
          </p:cNvPr>
          <p:cNvSpPr>
            <a:spLocks noGrp="1"/>
          </p:cNvSpPr>
          <p:nvPr>
            <p:ph type="title"/>
          </p:nvPr>
        </p:nvSpPr>
        <p:spPr>
          <a:xfrm>
            <a:off x="1901952" y="365126"/>
            <a:ext cx="9451848" cy="607796"/>
          </a:xfrm>
        </p:spPr>
        <p:txBody>
          <a:bodyPr>
            <a:noAutofit/>
          </a:bodyPr>
          <a:lstStyle>
            <a:lvl1pPr algn="r">
              <a:defRPr sz="3600" b="1"/>
            </a:lvl1pPr>
          </a:lstStyle>
          <a:p>
            <a:endParaRPr lang="en-US" dirty="0"/>
          </a:p>
        </p:txBody>
      </p:sp>
      <p:sp>
        <p:nvSpPr>
          <p:cNvPr id="4" name="Date Placeholder 3">
            <a:extLst>
              <a:ext uri="{FF2B5EF4-FFF2-40B4-BE49-F238E27FC236}">
                <a16:creationId xmlns:a16="http://schemas.microsoft.com/office/drawing/2014/main" id="{AD212E19-B836-3B38-2982-F394B7AF389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03.04.2025</a:t>
            </a:r>
          </a:p>
        </p:txBody>
      </p:sp>
      <p:sp>
        <p:nvSpPr>
          <p:cNvPr id="5" name="Footer Placeholder 4">
            <a:extLst>
              <a:ext uri="{FF2B5EF4-FFF2-40B4-BE49-F238E27FC236}">
                <a16:creationId xmlns:a16="http://schemas.microsoft.com/office/drawing/2014/main" id="{08EFACF9-F3EB-4F52-543B-6759A1A6685E}"/>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Kick of Meeting: Thessaloniki</a:t>
            </a:r>
          </a:p>
        </p:txBody>
      </p:sp>
      <p:sp>
        <p:nvSpPr>
          <p:cNvPr id="6" name="Slide Number Placeholder 5">
            <a:extLst>
              <a:ext uri="{FF2B5EF4-FFF2-40B4-BE49-F238E27FC236}">
                <a16:creationId xmlns:a16="http://schemas.microsoft.com/office/drawing/2014/main" id="{9977BDBF-E40A-4001-103F-FE1D1DB5FCA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899373-B945-491D-B2CD-3E36A3252166}" type="slidenum">
              <a:rPr lang="en-US" smtClean="0"/>
              <a:pPr/>
              <a:t>‹#›</a:t>
            </a:fld>
            <a:endParaRPr lang="en-US"/>
          </a:p>
        </p:txBody>
      </p:sp>
      <p:cxnSp>
        <p:nvCxnSpPr>
          <p:cNvPr id="9" name="Straight Connector 8">
            <a:extLst>
              <a:ext uri="{FF2B5EF4-FFF2-40B4-BE49-F238E27FC236}">
                <a16:creationId xmlns:a16="http://schemas.microsoft.com/office/drawing/2014/main" id="{DEC63696-F35E-030D-DD36-A02F81F13806}"/>
              </a:ext>
            </a:extLst>
          </p:cNvPr>
          <p:cNvCxnSpPr/>
          <p:nvPr userDrawn="1"/>
        </p:nvCxnSpPr>
        <p:spPr>
          <a:xfrm>
            <a:off x="1901952" y="972922"/>
            <a:ext cx="9443923" cy="0"/>
          </a:xfrm>
          <a:prstGeom prst="line">
            <a:avLst/>
          </a:prstGeom>
          <a:ln>
            <a:solidFill>
              <a:srgbClr val="011893"/>
            </a:solidFill>
          </a:ln>
        </p:spPr>
        <p:style>
          <a:lnRef idx="3">
            <a:schemeClr val="accent6"/>
          </a:lnRef>
          <a:fillRef idx="0">
            <a:schemeClr val="accent6"/>
          </a:fillRef>
          <a:effectRef idx="2">
            <a:schemeClr val="accent6"/>
          </a:effectRef>
          <a:fontRef idx="minor">
            <a:schemeClr val="tx1"/>
          </a:fontRef>
        </p:style>
      </p:cxnSp>
      <p:sp>
        <p:nvSpPr>
          <p:cNvPr id="16" name="Content Placeholder 2">
            <a:extLst>
              <a:ext uri="{FF2B5EF4-FFF2-40B4-BE49-F238E27FC236}">
                <a16:creationId xmlns:a16="http://schemas.microsoft.com/office/drawing/2014/main" id="{EA836595-A045-7975-6709-CBF60C9DEE54}"/>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61FB1754-D93A-4BE1-6301-65FBFA704B9F}"/>
              </a:ext>
            </a:extLst>
          </p:cNvPr>
          <p:cNvPicPr>
            <a:picLocks noChangeAspect="1"/>
          </p:cNvPicPr>
          <p:nvPr userDrawn="1"/>
        </p:nvPicPr>
        <p:blipFill>
          <a:blip r:embed="rId2"/>
          <a:stretch>
            <a:fillRect/>
          </a:stretch>
        </p:blipFill>
        <p:spPr>
          <a:xfrm>
            <a:off x="92598" y="187582"/>
            <a:ext cx="1281843" cy="1211692"/>
          </a:xfrm>
          <a:prstGeom prst="rect">
            <a:avLst/>
          </a:prstGeom>
        </p:spPr>
      </p:pic>
    </p:spTree>
    <p:extLst>
      <p:ext uri="{BB962C8B-B14F-4D97-AF65-F5344CB8AC3E}">
        <p14:creationId xmlns:p14="http://schemas.microsoft.com/office/powerpoint/2010/main" val="540739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CCD3FB-A20C-8E8D-A845-0671FB5FE9FD}"/>
              </a:ext>
            </a:extLst>
          </p:cNvPr>
          <p:cNvSpPr/>
          <p:nvPr userDrawn="1"/>
        </p:nvSpPr>
        <p:spPr>
          <a:xfrm>
            <a:off x="0" y="6300792"/>
            <a:ext cx="12192000" cy="557208"/>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Content Placeholder 2">
            <a:extLst>
              <a:ext uri="{FF2B5EF4-FFF2-40B4-BE49-F238E27FC236}">
                <a16:creationId xmlns:a16="http://schemas.microsoft.com/office/drawing/2014/main" id="{FE3519EB-EA96-7194-4B04-DED78E34F90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212E19-B836-3B38-2982-F394B7AF389A}"/>
              </a:ext>
            </a:extLst>
          </p:cNvPr>
          <p:cNvSpPr>
            <a:spLocks noGrp="1"/>
          </p:cNvSpPr>
          <p:nvPr>
            <p:ph type="dt" sz="half" idx="10"/>
          </p:nvPr>
        </p:nvSpPr>
        <p:spPr>
          <a:xfrm>
            <a:off x="838200" y="6356350"/>
            <a:ext cx="2743200" cy="365125"/>
          </a:xfrm>
          <a:prstGeom prst="rect">
            <a:avLst/>
          </a:prstGeom>
          <a:solidFill>
            <a:srgbClr val="011893"/>
          </a:solidFill>
        </p:spPr>
        <p:txBody>
          <a:bodyPr/>
          <a:lstStyle>
            <a:lvl1pPr>
              <a:defRPr>
                <a:solidFill>
                  <a:schemeClr val="bg1"/>
                </a:solidFill>
              </a:defRPr>
            </a:lvl1pPr>
          </a:lstStyle>
          <a:p>
            <a:endParaRPr lang="en-US" dirty="0"/>
          </a:p>
          <a:p>
            <a:r>
              <a:rPr lang="en-US" dirty="0"/>
              <a:t>03.04.2025</a:t>
            </a:r>
          </a:p>
          <a:p>
            <a:endParaRPr lang="en-US" dirty="0"/>
          </a:p>
        </p:txBody>
      </p:sp>
      <p:sp>
        <p:nvSpPr>
          <p:cNvPr id="5" name="Footer Placeholder 4">
            <a:extLst>
              <a:ext uri="{FF2B5EF4-FFF2-40B4-BE49-F238E27FC236}">
                <a16:creationId xmlns:a16="http://schemas.microsoft.com/office/drawing/2014/main" id="{08EFACF9-F3EB-4F52-543B-6759A1A6685E}"/>
              </a:ext>
            </a:extLst>
          </p:cNvPr>
          <p:cNvSpPr>
            <a:spLocks noGrp="1"/>
          </p:cNvSpPr>
          <p:nvPr>
            <p:ph type="ftr" sz="quarter" idx="11"/>
          </p:nvPr>
        </p:nvSpPr>
        <p:spPr>
          <a:xfrm>
            <a:off x="4038600" y="6356350"/>
            <a:ext cx="4114800" cy="365125"/>
          </a:xfrm>
          <a:prstGeom prst="rect">
            <a:avLst/>
          </a:prstGeom>
          <a:solidFill>
            <a:srgbClr val="011893"/>
          </a:solidFill>
        </p:spPr>
        <p:txBody>
          <a:bodyPr/>
          <a:lstStyle>
            <a:lvl1pPr>
              <a:defRPr>
                <a:solidFill>
                  <a:schemeClr val="bg1"/>
                </a:solidFill>
              </a:defRPr>
            </a:lvl1pPr>
          </a:lstStyle>
          <a:p>
            <a:r>
              <a:rPr lang="en-US" dirty="0"/>
              <a:t>Kick of Meeting: Thessaloniki</a:t>
            </a:r>
          </a:p>
        </p:txBody>
      </p:sp>
      <p:sp>
        <p:nvSpPr>
          <p:cNvPr id="6" name="Slide Number Placeholder 5">
            <a:extLst>
              <a:ext uri="{FF2B5EF4-FFF2-40B4-BE49-F238E27FC236}">
                <a16:creationId xmlns:a16="http://schemas.microsoft.com/office/drawing/2014/main" id="{9977BDBF-E40A-4001-103F-FE1D1DB5FCAD}"/>
              </a:ext>
            </a:extLst>
          </p:cNvPr>
          <p:cNvSpPr>
            <a:spLocks noGrp="1"/>
          </p:cNvSpPr>
          <p:nvPr>
            <p:ph type="sldNum" sz="quarter" idx="12"/>
          </p:nvPr>
        </p:nvSpPr>
        <p:spPr>
          <a:xfrm>
            <a:off x="8610600" y="6356350"/>
            <a:ext cx="2743200" cy="365125"/>
          </a:xfrm>
          <a:prstGeom prst="rect">
            <a:avLst/>
          </a:prstGeom>
          <a:solidFill>
            <a:srgbClr val="011893"/>
          </a:solidFill>
        </p:spPr>
        <p:txBody>
          <a:bodyPr/>
          <a:lstStyle>
            <a:lvl1pPr>
              <a:defRPr>
                <a:solidFill>
                  <a:schemeClr val="bg1"/>
                </a:solidFill>
              </a:defRPr>
            </a:lvl1pPr>
          </a:lstStyle>
          <a:p>
            <a:fld id="{26899373-B945-491D-B2CD-3E36A3252166}" type="slidenum">
              <a:rPr lang="en-US" smtClean="0"/>
              <a:pPr/>
              <a:t>‹#›</a:t>
            </a:fld>
            <a:endParaRPr lang="en-US" dirty="0"/>
          </a:p>
        </p:txBody>
      </p:sp>
      <p:cxnSp>
        <p:nvCxnSpPr>
          <p:cNvPr id="9" name="Straight Connector 8">
            <a:extLst>
              <a:ext uri="{FF2B5EF4-FFF2-40B4-BE49-F238E27FC236}">
                <a16:creationId xmlns:a16="http://schemas.microsoft.com/office/drawing/2014/main" id="{DEC63696-F35E-030D-DD36-A02F81F13806}"/>
              </a:ext>
            </a:extLst>
          </p:cNvPr>
          <p:cNvCxnSpPr/>
          <p:nvPr userDrawn="1"/>
        </p:nvCxnSpPr>
        <p:spPr>
          <a:xfrm>
            <a:off x="1901952" y="972922"/>
            <a:ext cx="9443923" cy="0"/>
          </a:xfrm>
          <a:prstGeom prst="line">
            <a:avLst/>
          </a:prstGeom>
          <a:ln>
            <a:solidFill>
              <a:srgbClr val="011893"/>
            </a:solidFill>
          </a:ln>
        </p:spPr>
        <p:style>
          <a:lnRef idx="3">
            <a:schemeClr val="accent6"/>
          </a:lnRef>
          <a:fillRef idx="0">
            <a:schemeClr val="accent6"/>
          </a:fillRef>
          <a:effectRef idx="2">
            <a:schemeClr val="accent6"/>
          </a:effectRef>
          <a:fontRef idx="minor">
            <a:schemeClr val="tx1"/>
          </a:fontRef>
        </p:style>
      </p:cxnSp>
      <p:sp>
        <p:nvSpPr>
          <p:cNvPr id="10" name="Title 1">
            <a:extLst>
              <a:ext uri="{FF2B5EF4-FFF2-40B4-BE49-F238E27FC236}">
                <a16:creationId xmlns:a16="http://schemas.microsoft.com/office/drawing/2014/main" id="{457B6031-25FB-00DD-76E8-50524986840B}"/>
              </a:ext>
            </a:extLst>
          </p:cNvPr>
          <p:cNvSpPr>
            <a:spLocks noGrp="1"/>
          </p:cNvSpPr>
          <p:nvPr>
            <p:ph type="title"/>
          </p:nvPr>
        </p:nvSpPr>
        <p:spPr>
          <a:xfrm>
            <a:off x="1863604" y="387149"/>
            <a:ext cx="9482271" cy="587776"/>
          </a:xfrm>
        </p:spPr>
        <p:txBody>
          <a:bodyPr>
            <a:normAutofit/>
          </a:bodyPr>
          <a:lstStyle>
            <a:lvl1pPr algn="r">
              <a:defRPr sz="2800" b="1"/>
            </a:lvl1pPr>
          </a:lstStyle>
          <a:p>
            <a:endParaRPr lang="en-US" dirty="0"/>
          </a:p>
        </p:txBody>
      </p:sp>
      <p:pic>
        <p:nvPicPr>
          <p:cNvPr id="2" name="Picture 1">
            <a:extLst>
              <a:ext uri="{FF2B5EF4-FFF2-40B4-BE49-F238E27FC236}">
                <a16:creationId xmlns:a16="http://schemas.microsoft.com/office/drawing/2014/main" id="{95C87FB0-7E87-D944-C804-BB8A42B67E26}"/>
              </a:ext>
            </a:extLst>
          </p:cNvPr>
          <p:cNvPicPr>
            <a:picLocks noChangeAspect="1"/>
          </p:cNvPicPr>
          <p:nvPr userDrawn="1"/>
        </p:nvPicPr>
        <p:blipFill>
          <a:blip r:embed="rId2"/>
          <a:stretch>
            <a:fillRect/>
          </a:stretch>
        </p:blipFill>
        <p:spPr>
          <a:xfrm>
            <a:off x="92598" y="187582"/>
            <a:ext cx="1281843" cy="1211692"/>
          </a:xfrm>
          <a:prstGeom prst="rect">
            <a:avLst/>
          </a:prstGeom>
        </p:spPr>
      </p:pic>
    </p:spTree>
    <p:extLst>
      <p:ext uri="{BB962C8B-B14F-4D97-AF65-F5344CB8AC3E}">
        <p14:creationId xmlns:p14="http://schemas.microsoft.com/office/powerpoint/2010/main" val="1088455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8900FC-BCED-B8D0-63DC-6E88549AF974}"/>
              </a:ext>
            </a:extLst>
          </p:cNvPr>
          <p:cNvSpPr/>
          <p:nvPr userDrawn="1"/>
        </p:nvSpPr>
        <p:spPr>
          <a:xfrm>
            <a:off x="0" y="6300792"/>
            <a:ext cx="12192000" cy="557208"/>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3" name="Straight Connector 12">
            <a:extLst>
              <a:ext uri="{FF2B5EF4-FFF2-40B4-BE49-F238E27FC236}">
                <a16:creationId xmlns:a16="http://schemas.microsoft.com/office/drawing/2014/main" id="{41D13E3D-773A-AE48-CA05-A47760194B56}"/>
              </a:ext>
            </a:extLst>
          </p:cNvPr>
          <p:cNvCxnSpPr/>
          <p:nvPr userDrawn="1"/>
        </p:nvCxnSpPr>
        <p:spPr>
          <a:xfrm>
            <a:off x="1901952" y="972922"/>
            <a:ext cx="9443923" cy="0"/>
          </a:xfrm>
          <a:prstGeom prst="line">
            <a:avLst/>
          </a:prstGeom>
          <a:ln>
            <a:solidFill>
              <a:srgbClr val="011893"/>
            </a:solidFill>
          </a:ln>
        </p:spPr>
        <p:style>
          <a:lnRef idx="3">
            <a:schemeClr val="accent6"/>
          </a:lnRef>
          <a:fillRef idx="0">
            <a:schemeClr val="accent6"/>
          </a:fillRef>
          <a:effectRef idx="2">
            <a:schemeClr val="accent6"/>
          </a:effectRef>
          <a:fontRef idx="minor">
            <a:schemeClr val="tx1"/>
          </a:fontRef>
        </p:style>
      </p:cxnSp>
      <p:sp>
        <p:nvSpPr>
          <p:cNvPr id="4" name="Date Placeholder 3">
            <a:extLst>
              <a:ext uri="{FF2B5EF4-FFF2-40B4-BE49-F238E27FC236}">
                <a16:creationId xmlns:a16="http://schemas.microsoft.com/office/drawing/2014/main" id="{467DB7EA-2FC3-C697-9BC8-EDB4A44776A2}"/>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endParaRPr lang="en-US" dirty="0"/>
          </a:p>
          <a:p>
            <a:r>
              <a:rPr lang="en-US" dirty="0"/>
              <a:t>03.04.2025</a:t>
            </a:r>
          </a:p>
          <a:p>
            <a:endParaRPr lang="en-US" dirty="0"/>
          </a:p>
        </p:txBody>
      </p:sp>
      <p:sp>
        <p:nvSpPr>
          <p:cNvPr id="5" name="Footer Placeholder 4">
            <a:extLst>
              <a:ext uri="{FF2B5EF4-FFF2-40B4-BE49-F238E27FC236}">
                <a16:creationId xmlns:a16="http://schemas.microsoft.com/office/drawing/2014/main" id="{8392531A-44EE-A469-D34F-480CBEFBE357}"/>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Kick of Meeting: Thessaloniki</a:t>
            </a:r>
          </a:p>
        </p:txBody>
      </p:sp>
      <p:sp>
        <p:nvSpPr>
          <p:cNvPr id="6" name="Slide Number Placeholder 5">
            <a:extLst>
              <a:ext uri="{FF2B5EF4-FFF2-40B4-BE49-F238E27FC236}">
                <a16:creationId xmlns:a16="http://schemas.microsoft.com/office/drawing/2014/main" id="{DDC554FC-33F5-0957-81FE-67070CE9757A}"/>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899373-B945-491D-B2CD-3E36A3252166}" type="slidenum">
              <a:rPr lang="en-US" smtClean="0"/>
              <a:pPr/>
              <a:t>‹#›</a:t>
            </a:fld>
            <a:endParaRPr lang="en-US"/>
          </a:p>
        </p:txBody>
      </p:sp>
      <p:graphicFrame>
        <p:nvGraphicFramePr>
          <p:cNvPr id="7" name="Table 6">
            <a:extLst>
              <a:ext uri="{FF2B5EF4-FFF2-40B4-BE49-F238E27FC236}">
                <a16:creationId xmlns:a16="http://schemas.microsoft.com/office/drawing/2014/main" id="{D39DE320-E42A-C10C-5879-F4BBD8B0D015}"/>
              </a:ext>
            </a:extLst>
          </p:cNvPr>
          <p:cNvGraphicFramePr>
            <a:graphicFrameLocks noGrp="1"/>
          </p:cNvGraphicFramePr>
          <p:nvPr userDrawn="1">
            <p:extLst>
              <p:ext uri="{D42A27DB-BD31-4B8C-83A1-F6EECF244321}">
                <p14:modId xmlns:p14="http://schemas.microsoft.com/office/powerpoint/2010/main" val="1673357837"/>
              </p:ext>
            </p:extLst>
          </p:nvPr>
        </p:nvGraphicFramePr>
        <p:xfrm>
          <a:off x="838200" y="3047564"/>
          <a:ext cx="3358662" cy="741680"/>
        </p:xfrm>
        <a:graphic>
          <a:graphicData uri="http://schemas.openxmlformats.org/drawingml/2006/table">
            <a:tbl>
              <a:tblPr firstRow="1" bandRow="1">
                <a:tableStyleId>{93296810-A885-4BE3-A3E7-6D5BEEA58F35}</a:tableStyleId>
              </a:tblPr>
              <a:tblGrid>
                <a:gridCol w="1588437">
                  <a:extLst>
                    <a:ext uri="{9D8B030D-6E8A-4147-A177-3AD203B41FA5}">
                      <a16:colId xmlns:a16="http://schemas.microsoft.com/office/drawing/2014/main" val="3518219904"/>
                    </a:ext>
                  </a:extLst>
                </a:gridCol>
                <a:gridCol w="1770225">
                  <a:extLst>
                    <a:ext uri="{9D8B030D-6E8A-4147-A177-3AD203B41FA5}">
                      <a16:colId xmlns:a16="http://schemas.microsoft.com/office/drawing/2014/main" val="3340189213"/>
                    </a:ext>
                  </a:extLst>
                </a:gridCol>
              </a:tblGrid>
              <a:tr h="370840">
                <a:tc>
                  <a:txBody>
                    <a:bodyPr/>
                    <a:lstStyle/>
                    <a:p>
                      <a:r>
                        <a:rPr lang="en-GB" dirty="0">
                          <a:solidFill>
                            <a:schemeClr val="tx1"/>
                          </a:solidFill>
                          <a:latin typeface="Calibri" panose="020F0502020204030204" pitchFamily="34" charset="0"/>
                          <a:cs typeface="Calibri" panose="020F0502020204030204" pitchFamily="34" charset="0"/>
                        </a:rPr>
                        <a:t>Start Date:</a:t>
                      </a:r>
                      <a:endParaRPr lang="en-US" dirty="0">
                        <a:solidFill>
                          <a:schemeClr val="tx1"/>
                        </a:solidFill>
                        <a:latin typeface="Calibri" panose="020F0502020204030204" pitchFamily="34" charset="0"/>
                        <a:cs typeface="Calibri" panose="020F0502020204030204" pitchFamily="34" charset="0"/>
                      </a:endParaRPr>
                    </a:p>
                  </a:txBody>
                  <a:tcPr>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endParaRPr lang="en-US" dirty="0">
                        <a:solidFill>
                          <a:schemeClr val="tx1"/>
                        </a:solidFill>
                        <a:latin typeface="Calibri" panose="020F0502020204030204" pitchFamily="34" charset="0"/>
                        <a:cs typeface="Calibri" panose="020F0502020204030204" pitchFamily="34" charset="0"/>
                      </a:endParaRPr>
                    </a:p>
                  </a:txBody>
                  <a:tcPr>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7078302"/>
                  </a:ext>
                </a:extLst>
              </a:tr>
              <a:tr h="370840">
                <a:tc>
                  <a:txBody>
                    <a:bodyPr/>
                    <a:lstStyle/>
                    <a:p>
                      <a:r>
                        <a:rPr lang="en-GB" b="1" dirty="0">
                          <a:solidFill>
                            <a:schemeClr val="tx1"/>
                          </a:solidFill>
                          <a:latin typeface="Calibri" panose="020F0502020204030204" pitchFamily="34" charset="0"/>
                          <a:cs typeface="Calibri" panose="020F0502020204030204" pitchFamily="34" charset="0"/>
                        </a:rPr>
                        <a:t>End Date:</a:t>
                      </a:r>
                      <a:endParaRPr lang="en-US" b="1" dirty="0">
                        <a:solidFill>
                          <a:schemeClr val="tx1"/>
                        </a:solidFill>
                        <a:latin typeface="Calibri" panose="020F0502020204030204" pitchFamily="34" charset="0"/>
                        <a:cs typeface="Calibri" panose="020F0502020204030204" pitchFamily="34" charset="0"/>
                      </a:endParaRPr>
                    </a:p>
                  </a:txBody>
                  <a:tcPr>
                    <a:lnT w="12700" cap="flat" cmpd="sng" algn="ctr">
                      <a:solidFill>
                        <a:schemeClr val="bg1"/>
                      </a:solidFill>
                      <a:prstDash val="solid"/>
                      <a:round/>
                      <a:headEnd type="none" w="med" len="med"/>
                      <a:tailEnd type="none" w="med" len="med"/>
                    </a:lnT>
                    <a:solidFill>
                      <a:schemeClr val="accent1">
                        <a:lumMod val="60000"/>
                        <a:lumOff val="40000"/>
                      </a:schemeClr>
                    </a:solidFill>
                  </a:tcPr>
                </a:tc>
                <a:tc>
                  <a:txBody>
                    <a:bodyPr/>
                    <a:lstStyle/>
                    <a:p>
                      <a:endParaRPr lang="en-US" dirty="0">
                        <a:solidFill>
                          <a:schemeClr val="tx1"/>
                        </a:solidFill>
                        <a:latin typeface="Calibri" panose="020F0502020204030204" pitchFamily="34" charset="0"/>
                        <a:cs typeface="Calibri" panose="020F0502020204030204" pitchFamily="34" charset="0"/>
                      </a:endParaRPr>
                    </a:p>
                  </a:txBody>
                  <a:tcPr>
                    <a:lnT w="12700"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2037830847"/>
                  </a:ext>
                </a:extLst>
              </a:tr>
            </a:tbl>
          </a:graphicData>
        </a:graphic>
      </p:graphicFrame>
      <p:graphicFrame>
        <p:nvGraphicFramePr>
          <p:cNvPr id="8" name="Table 7">
            <a:extLst>
              <a:ext uri="{FF2B5EF4-FFF2-40B4-BE49-F238E27FC236}">
                <a16:creationId xmlns:a16="http://schemas.microsoft.com/office/drawing/2014/main" id="{05CD18D2-02A2-096A-4FD5-59BD666BB4AE}"/>
              </a:ext>
            </a:extLst>
          </p:cNvPr>
          <p:cNvGraphicFramePr>
            <a:graphicFrameLocks noGrp="1"/>
          </p:cNvGraphicFramePr>
          <p:nvPr userDrawn="1">
            <p:extLst>
              <p:ext uri="{D42A27DB-BD31-4B8C-83A1-F6EECF244321}">
                <p14:modId xmlns:p14="http://schemas.microsoft.com/office/powerpoint/2010/main" val="3873055170"/>
              </p:ext>
            </p:extLst>
          </p:nvPr>
        </p:nvGraphicFramePr>
        <p:xfrm>
          <a:off x="4431322" y="3047564"/>
          <a:ext cx="6922477" cy="741680"/>
        </p:xfrm>
        <a:graphic>
          <a:graphicData uri="http://schemas.openxmlformats.org/drawingml/2006/table">
            <a:tbl>
              <a:tblPr firstRow="1" bandRow="1">
                <a:tableStyleId>{93296810-A885-4BE3-A3E7-6D5BEEA58F35}</a:tableStyleId>
              </a:tblPr>
              <a:tblGrid>
                <a:gridCol w="2459066">
                  <a:extLst>
                    <a:ext uri="{9D8B030D-6E8A-4147-A177-3AD203B41FA5}">
                      <a16:colId xmlns:a16="http://schemas.microsoft.com/office/drawing/2014/main" val="3518219904"/>
                    </a:ext>
                  </a:extLst>
                </a:gridCol>
                <a:gridCol w="4463411">
                  <a:extLst>
                    <a:ext uri="{9D8B030D-6E8A-4147-A177-3AD203B41FA5}">
                      <a16:colId xmlns:a16="http://schemas.microsoft.com/office/drawing/2014/main" val="3340189213"/>
                    </a:ext>
                  </a:extLst>
                </a:gridCol>
              </a:tblGrid>
              <a:tr h="370840">
                <a:tc>
                  <a:txBody>
                    <a:bodyPr/>
                    <a:lstStyle/>
                    <a:p>
                      <a:r>
                        <a:rPr lang="en-GB" sz="1800" b="1" kern="1200" dirty="0">
                          <a:solidFill>
                            <a:schemeClr val="tx1"/>
                          </a:solidFill>
                          <a:latin typeface="Calibri" panose="020F0502020204030204" pitchFamily="34" charset="0"/>
                          <a:ea typeface="+mn-ea"/>
                          <a:cs typeface="Calibri" panose="020F0502020204030204" pitchFamily="34" charset="0"/>
                        </a:rPr>
                        <a:t>WP Leader:</a:t>
                      </a:r>
                      <a:endParaRPr lang="en-US" sz="1800" b="1" kern="1200" dirty="0">
                        <a:solidFill>
                          <a:schemeClr val="tx1"/>
                        </a:solidFill>
                        <a:latin typeface="Calibri" panose="020F0502020204030204" pitchFamily="34" charset="0"/>
                        <a:ea typeface="+mn-ea"/>
                        <a:cs typeface="Calibri" panose="020F0502020204030204" pitchFamily="34" charset="0"/>
                      </a:endParaRPr>
                    </a:p>
                  </a:txBody>
                  <a:tcPr>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endParaRPr lang="en-US" dirty="0">
                        <a:solidFill>
                          <a:schemeClr val="tx1"/>
                        </a:solidFill>
                        <a:latin typeface="Calibri" panose="020F0502020204030204" pitchFamily="34" charset="0"/>
                        <a:cs typeface="Calibri" panose="020F0502020204030204" pitchFamily="34" charset="0"/>
                      </a:endParaRPr>
                    </a:p>
                  </a:txBody>
                  <a:tcPr>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7078302"/>
                  </a:ext>
                </a:extLst>
              </a:tr>
              <a:tr h="370840">
                <a:tc>
                  <a:txBody>
                    <a:bodyPr/>
                    <a:lstStyle/>
                    <a:p>
                      <a:r>
                        <a:rPr lang="en-GB" sz="1800" b="1" kern="1200" dirty="0">
                          <a:solidFill>
                            <a:schemeClr val="tx1"/>
                          </a:solidFill>
                          <a:latin typeface="Calibri" panose="020F0502020204030204" pitchFamily="34" charset="0"/>
                          <a:ea typeface="+mn-ea"/>
                          <a:cs typeface="Calibri" panose="020F0502020204030204" pitchFamily="34" charset="0"/>
                        </a:rPr>
                        <a:t>WP Contributors:</a:t>
                      </a:r>
                      <a:endParaRPr lang="en-US" sz="1800" b="1" kern="1200" dirty="0">
                        <a:solidFill>
                          <a:schemeClr val="tx1"/>
                        </a:solidFill>
                        <a:latin typeface="Calibri" panose="020F0502020204030204" pitchFamily="34" charset="0"/>
                        <a:ea typeface="+mn-ea"/>
                        <a:cs typeface="Calibri" panose="020F0502020204030204" pitchFamily="34" charset="0"/>
                      </a:endParaRPr>
                    </a:p>
                  </a:txBody>
                  <a:tcPr>
                    <a:lnT w="12700" cap="flat" cmpd="sng" algn="ctr">
                      <a:solidFill>
                        <a:schemeClr val="bg1"/>
                      </a:solidFill>
                      <a:prstDash val="solid"/>
                      <a:round/>
                      <a:headEnd type="none" w="med" len="med"/>
                      <a:tailEnd type="none" w="med" len="med"/>
                    </a:lnT>
                    <a:solidFill>
                      <a:schemeClr val="accent1">
                        <a:lumMod val="60000"/>
                        <a:lumOff val="40000"/>
                      </a:schemeClr>
                    </a:solidFill>
                  </a:tcPr>
                </a:tc>
                <a:tc>
                  <a:txBody>
                    <a:bodyPr/>
                    <a:lstStyle/>
                    <a:p>
                      <a:endParaRPr lang="en-US" dirty="0">
                        <a:solidFill>
                          <a:schemeClr val="tx1"/>
                        </a:solidFill>
                        <a:latin typeface="Calibri" panose="020F0502020204030204" pitchFamily="34" charset="0"/>
                        <a:cs typeface="Calibri" panose="020F0502020204030204" pitchFamily="34" charset="0"/>
                      </a:endParaRPr>
                    </a:p>
                  </a:txBody>
                  <a:tcPr>
                    <a:lnT w="12700"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2037830847"/>
                  </a:ext>
                </a:extLst>
              </a:tr>
            </a:tbl>
          </a:graphicData>
        </a:graphic>
      </p:graphicFrame>
      <p:graphicFrame>
        <p:nvGraphicFramePr>
          <p:cNvPr id="9" name="Table 8">
            <a:extLst>
              <a:ext uri="{FF2B5EF4-FFF2-40B4-BE49-F238E27FC236}">
                <a16:creationId xmlns:a16="http://schemas.microsoft.com/office/drawing/2014/main" id="{25A21045-D8E3-5011-56BE-5324991FC01E}"/>
              </a:ext>
            </a:extLst>
          </p:cNvPr>
          <p:cNvGraphicFramePr>
            <a:graphicFrameLocks noGrp="1"/>
          </p:cNvGraphicFramePr>
          <p:nvPr userDrawn="1">
            <p:extLst>
              <p:ext uri="{D42A27DB-BD31-4B8C-83A1-F6EECF244321}">
                <p14:modId xmlns:p14="http://schemas.microsoft.com/office/powerpoint/2010/main" val="3749070500"/>
              </p:ext>
            </p:extLst>
          </p:nvPr>
        </p:nvGraphicFramePr>
        <p:xfrm>
          <a:off x="838199" y="4029391"/>
          <a:ext cx="10515599" cy="1983189"/>
        </p:xfrm>
        <a:graphic>
          <a:graphicData uri="http://schemas.openxmlformats.org/drawingml/2006/table">
            <a:tbl>
              <a:tblPr firstRow="1" bandRow="1">
                <a:tableStyleId>{93296810-A885-4BE3-A3E7-6D5BEEA58F35}</a:tableStyleId>
              </a:tblPr>
              <a:tblGrid>
                <a:gridCol w="2703591">
                  <a:extLst>
                    <a:ext uri="{9D8B030D-6E8A-4147-A177-3AD203B41FA5}">
                      <a16:colId xmlns:a16="http://schemas.microsoft.com/office/drawing/2014/main" val="3518219904"/>
                    </a:ext>
                  </a:extLst>
                </a:gridCol>
                <a:gridCol w="7812008">
                  <a:extLst>
                    <a:ext uri="{9D8B030D-6E8A-4147-A177-3AD203B41FA5}">
                      <a16:colId xmlns:a16="http://schemas.microsoft.com/office/drawing/2014/main" val="3340189213"/>
                    </a:ext>
                  </a:extLst>
                </a:gridCol>
              </a:tblGrid>
              <a:tr h="661063">
                <a:tc>
                  <a:txBody>
                    <a:bodyPr/>
                    <a:lstStyle/>
                    <a:p>
                      <a:r>
                        <a:rPr lang="en-GB" dirty="0">
                          <a:solidFill>
                            <a:schemeClr val="tx1"/>
                          </a:solidFill>
                          <a:latin typeface="Calibri" panose="020F0502020204030204" pitchFamily="34" charset="0"/>
                          <a:cs typeface="Calibri" panose="020F0502020204030204" pitchFamily="34" charset="0"/>
                        </a:rPr>
                        <a:t>Tasks:</a:t>
                      </a:r>
                      <a:endParaRPr lang="en-US" dirty="0">
                        <a:solidFill>
                          <a:schemeClr val="tx1"/>
                        </a:solidFill>
                        <a:latin typeface="Calibri" panose="020F0502020204030204" pitchFamily="34" charset="0"/>
                        <a:cs typeface="Calibri" panose="020F0502020204030204" pitchFamily="34" charset="0"/>
                      </a:endParaRPr>
                    </a:p>
                  </a:txBody>
                  <a:tcPr anchor="ctr">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endParaRPr lang="en-US" dirty="0">
                        <a:solidFill>
                          <a:schemeClr val="tx1"/>
                        </a:solidFill>
                        <a:latin typeface="Calibri" panose="020F0502020204030204" pitchFamily="34" charset="0"/>
                        <a:cs typeface="Calibri" panose="020F0502020204030204" pitchFamily="34" charset="0"/>
                      </a:endParaRPr>
                    </a:p>
                  </a:txBody>
                  <a:tcPr>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7078302"/>
                  </a:ext>
                </a:extLst>
              </a:tr>
              <a:tr h="661063">
                <a:tc>
                  <a:txBody>
                    <a:bodyPr/>
                    <a:lstStyle/>
                    <a:p>
                      <a:r>
                        <a:rPr lang="en-GB" b="1" dirty="0">
                          <a:solidFill>
                            <a:schemeClr val="tx1"/>
                          </a:solidFill>
                          <a:latin typeface="Calibri" panose="020F0502020204030204" pitchFamily="34" charset="0"/>
                          <a:cs typeface="Calibri" panose="020F0502020204030204" pitchFamily="34" charset="0"/>
                        </a:rPr>
                        <a:t>Deliverables:</a:t>
                      </a:r>
                      <a:endParaRPr lang="en-US" b="1" dirty="0">
                        <a:solidFill>
                          <a:schemeClr val="tx1"/>
                        </a:solidFill>
                        <a:latin typeface="Calibri" panose="020F0502020204030204" pitchFamily="34" charset="0"/>
                        <a:cs typeface="Calibri" panose="020F0502020204030204" pitchFamily="34" charset="0"/>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endParaRPr lang="en-US" dirty="0">
                        <a:solidFill>
                          <a:schemeClr val="tx1"/>
                        </a:solidFill>
                        <a:latin typeface="Calibri" panose="020F0502020204030204" pitchFamily="34" charset="0"/>
                        <a:cs typeface="Calibri" panose="020F0502020204030204" pitchFamily="34" charset="0"/>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37830847"/>
                  </a:ext>
                </a:extLst>
              </a:tr>
              <a:tr h="661063">
                <a:tc>
                  <a:txBody>
                    <a:bodyPr/>
                    <a:lstStyle/>
                    <a:p>
                      <a:r>
                        <a:rPr lang="en-GB" b="1" dirty="0">
                          <a:solidFill>
                            <a:schemeClr val="tx1"/>
                          </a:solidFill>
                          <a:latin typeface="Calibri" panose="020F0502020204030204" pitchFamily="34" charset="0"/>
                          <a:cs typeface="Calibri" panose="020F0502020204030204" pitchFamily="34" charset="0"/>
                        </a:rPr>
                        <a:t>Milestones:</a:t>
                      </a:r>
                      <a:endParaRPr lang="en-US" b="1" dirty="0">
                        <a:solidFill>
                          <a:schemeClr val="tx1"/>
                        </a:solidFill>
                        <a:latin typeface="Calibri" panose="020F0502020204030204" pitchFamily="34" charset="0"/>
                        <a:cs typeface="Calibri" panose="020F0502020204030204" pitchFamily="34" charset="0"/>
                      </a:endParaRPr>
                    </a:p>
                  </a:txBody>
                  <a:tcPr anchor="ctr">
                    <a:lnT w="12700" cap="flat" cmpd="sng" algn="ctr">
                      <a:solidFill>
                        <a:schemeClr val="bg1"/>
                      </a:solidFill>
                      <a:prstDash val="solid"/>
                      <a:round/>
                      <a:headEnd type="none" w="med" len="med"/>
                      <a:tailEnd type="none" w="med" len="med"/>
                    </a:lnT>
                    <a:solidFill>
                      <a:schemeClr val="accent1">
                        <a:lumMod val="60000"/>
                        <a:lumOff val="40000"/>
                      </a:schemeClr>
                    </a:solidFill>
                  </a:tcPr>
                </a:tc>
                <a:tc>
                  <a:txBody>
                    <a:bodyPr/>
                    <a:lstStyle/>
                    <a:p>
                      <a:endParaRPr lang="en-US" dirty="0">
                        <a:solidFill>
                          <a:schemeClr val="tx1"/>
                        </a:solidFill>
                        <a:latin typeface="Calibri" panose="020F0502020204030204" pitchFamily="34" charset="0"/>
                        <a:cs typeface="Calibri" panose="020F0502020204030204" pitchFamily="34" charset="0"/>
                      </a:endParaRPr>
                    </a:p>
                  </a:txBody>
                  <a:tcPr>
                    <a:lnT w="12700"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971797973"/>
                  </a:ext>
                </a:extLst>
              </a:tr>
            </a:tbl>
          </a:graphicData>
        </a:graphic>
      </p:graphicFrame>
      <p:sp>
        <p:nvSpPr>
          <p:cNvPr id="15" name="Title 1">
            <a:extLst>
              <a:ext uri="{FF2B5EF4-FFF2-40B4-BE49-F238E27FC236}">
                <a16:creationId xmlns:a16="http://schemas.microsoft.com/office/drawing/2014/main" id="{BDBE15AF-CFEC-CEE7-4E78-40C2E47A2FE3}"/>
              </a:ext>
            </a:extLst>
          </p:cNvPr>
          <p:cNvSpPr>
            <a:spLocks noGrp="1"/>
          </p:cNvSpPr>
          <p:nvPr>
            <p:ph type="title"/>
          </p:nvPr>
        </p:nvSpPr>
        <p:spPr>
          <a:xfrm>
            <a:off x="1901952" y="365126"/>
            <a:ext cx="9451848" cy="607796"/>
          </a:xfrm>
        </p:spPr>
        <p:txBody>
          <a:bodyPr>
            <a:noAutofit/>
          </a:bodyPr>
          <a:lstStyle>
            <a:lvl1pPr algn="r">
              <a:defRPr sz="3600" b="1"/>
            </a:lvl1pPr>
          </a:lstStyle>
          <a:p>
            <a:endParaRPr lang="en-US" dirty="0"/>
          </a:p>
        </p:txBody>
      </p:sp>
      <p:sp>
        <p:nvSpPr>
          <p:cNvPr id="3" name="Text Placeholder 2"/>
          <p:cNvSpPr>
            <a:spLocks noGrp="1"/>
          </p:cNvSpPr>
          <p:nvPr>
            <p:ph type="body" sz="quarter" idx="13"/>
          </p:nvPr>
        </p:nvSpPr>
        <p:spPr>
          <a:xfrm>
            <a:off x="2428875" y="3047563"/>
            <a:ext cx="1768475" cy="370325"/>
          </a:xfrm>
        </p:spPr>
        <p:txBody>
          <a:bodyPr anchor="ctr">
            <a:noAutofit/>
          </a:bodyPr>
          <a:lstStyle>
            <a:lvl1pPr marL="0" indent="0">
              <a:buNone/>
              <a:defRPr sz="1800"/>
            </a:lvl1pPr>
          </a:lstStyle>
          <a:p>
            <a:pPr lvl="0"/>
            <a:r>
              <a:rPr lang="en-US" dirty="0"/>
              <a:t>Edit</a:t>
            </a:r>
            <a:endParaRPr lang="en-GB" dirty="0"/>
          </a:p>
        </p:txBody>
      </p:sp>
      <p:sp>
        <p:nvSpPr>
          <p:cNvPr id="16" name="Text Placeholder 2"/>
          <p:cNvSpPr>
            <a:spLocks noGrp="1"/>
          </p:cNvSpPr>
          <p:nvPr>
            <p:ph type="body" sz="quarter" idx="14"/>
          </p:nvPr>
        </p:nvSpPr>
        <p:spPr>
          <a:xfrm>
            <a:off x="2428387" y="3417888"/>
            <a:ext cx="1768475" cy="370325"/>
          </a:xfrm>
        </p:spPr>
        <p:txBody>
          <a:bodyPr anchor="ctr">
            <a:noAutofit/>
          </a:bodyPr>
          <a:lstStyle>
            <a:lvl1pPr marL="0" indent="0">
              <a:buNone/>
              <a:defRPr sz="1800"/>
            </a:lvl1pPr>
          </a:lstStyle>
          <a:p>
            <a:pPr lvl="0"/>
            <a:r>
              <a:rPr lang="en-US" dirty="0"/>
              <a:t>Edit</a:t>
            </a:r>
            <a:endParaRPr lang="en-GB" dirty="0"/>
          </a:p>
        </p:txBody>
      </p:sp>
      <p:sp>
        <p:nvSpPr>
          <p:cNvPr id="17" name="Text Placeholder 2"/>
          <p:cNvSpPr>
            <a:spLocks noGrp="1"/>
          </p:cNvSpPr>
          <p:nvPr>
            <p:ph type="body" sz="quarter" idx="15"/>
          </p:nvPr>
        </p:nvSpPr>
        <p:spPr>
          <a:xfrm>
            <a:off x="6915150" y="3047563"/>
            <a:ext cx="4430725" cy="370325"/>
          </a:xfrm>
        </p:spPr>
        <p:txBody>
          <a:bodyPr anchor="ctr">
            <a:noAutofit/>
          </a:bodyPr>
          <a:lstStyle>
            <a:lvl1pPr marL="0" indent="0">
              <a:buNone/>
              <a:defRPr sz="1800"/>
            </a:lvl1pPr>
          </a:lstStyle>
          <a:p>
            <a:pPr lvl="0"/>
            <a:r>
              <a:rPr lang="en-US" dirty="0"/>
              <a:t>Edit</a:t>
            </a:r>
            <a:endParaRPr lang="en-GB" dirty="0"/>
          </a:p>
        </p:txBody>
      </p:sp>
      <p:sp>
        <p:nvSpPr>
          <p:cNvPr id="18" name="Text Placeholder 2"/>
          <p:cNvSpPr>
            <a:spLocks noGrp="1"/>
          </p:cNvSpPr>
          <p:nvPr>
            <p:ph type="body" sz="quarter" idx="16"/>
          </p:nvPr>
        </p:nvSpPr>
        <p:spPr>
          <a:xfrm>
            <a:off x="6927036" y="3417888"/>
            <a:ext cx="4430725" cy="370325"/>
          </a:xfrm>
        </p:spPr>
        <p:txBody>
          <a:bodyPr anchor="ctr">
            <a:noAutofit/>
          </a:bodyPr>
          <a:lstStyle>
            <a:lvl1pPr marL="0" indent="0">
              <a:buNone/>
              <a:defRPr sz="1800"/>
            </a:lvl1pPr>
          </a:lstStyle>
          <a:p>
            <a:pPr lvl="0"/>
            <a:r>
              <a:rPr lang="en-US" dirty="0"/>
              <a:t>Edit</a:t>
            </a:r>
            <a:endParaRPr lang="en-GB" dirty="0"/>
          </a:p>
        </p:txBody>
      </p:sp>
      <p:sp>
        <p:nvSpPr>
          <p:cNvPr id="19" name="Text Placeholder 2"/>
          <p:cNvSpPr>
            <a:spLocks noGrp="1"/>
          </p:cNvSpPr>
          <p:nvPr>
            <p:ph type="body" sz="quarter" idx="17"/>
          </p:nvPr>
        </p:nvSpPr>
        <p:spPr>
          <a:xfrm>
            <a:off x="3547085" y="4076425"/>
            <a:ext cx="7779740" cy="562250"/>
          </a:xfrm>
        </p:spPr>
        <p:txBody>
          <a:bodyPr anchor="ctr">
            <a:noAutofit/>
          </a:bodyPr>
          <a:lstStyle>
            <a:lvl1pPr marL="0" indent="0">
              <a:buNone/>
              <a:defRPr sz="1800"/>
            </a:lvl1pPr>
          </a:lstStyle>
          <a:p>
            <a:pPr lvl="0"/>
            <a:r>
              <a:rPr lang="en-US" dirty="0"/>
              <a:t>Edit</a:t>
            </a:r>
            <a:endParaRPr lang="en-GB" dirty="0"/>
          </a:p>
        </p:txBody>
      </p:sp>
      <p:sp>
        <p:nvSpPr>
          <p:cNvPr id="20" name="Text Placeholder 2"/>
          <p:cNvSpPr>
            <a:spLocks noGrp="1"/>
          </p:cNvSpPr>
          <p:nvPr>
            <p:ph type="body" sz="quarter" idx="18"/>
          </p:nvPr>
        </p:nvSpPr>
        <p:spPr>
          <a:xfrm>
            <a:off x="3562350" y="4753852"/>
            <a:ext cx="7764475" cy="562250"/>
          </a:xfrm>
        </p:spPr>
        <p:txBody>
          <a:bodyPr anchor="ctr">
            <a:noAutofit/>
          </a:bodyPr>
          <a:lstStyle>
            <a:lvl1pPr marL="0" indent="0">
              <a:buNone/>
              <a:defRPr sz="1800"/>
            </a:lvl1pPr>
          </a:lstStyle>
          <a:p>
            <a:pPr lvl="0"/>
            <a:r>
              <a:rPr lang="en-US" dirty="0"/>
              <a:t>Edit</a:t>
            </a:r>
            <a:endParaRPr lang="en-GB" dirty="0"/>
          </a:p>
        </p:txBody>
      </p:sp>
      <p:sp>
        <p:nvSpPr>
          <p:cNvPr id="21" name="Text Placeholder 2"/>
          <p:cNvSpPr>
            <a:spLocks noGrp="1"/>
          </p:cNvSpPr>
          <p:nvPr>
            <p:ph type="body" sz="quarter" idx="19"/>
          </p:nvPr>
        </p:nvSpPr>
        <p:spPr>
          <a:xfrm>
            <a:off x="3562349" y="5383216"/>
            <a:ext cx="7764475" cy="562250"/>
          </a:xfrm>
        </p:spPr>
        <p:txBody>
          <a:bodyPr anchor="ctr">
            <a:noAutofit/>
          </a:bodyPr>
          <a:lstStyle>
            <a:lvl1pPr marL="0" indent="0">
              <a:buNone/>
              <a:defRPr sz="1800"/>
            </a:lvl1pPr>
          </a:lstStyle>
          <a:p>
            <a:pPr lvl="0"/>
            <a:r>
              <a:rPr lang="en-US" dirty="0"/>
              <a:t>Edit</a:t>
            </a:r>
            <a:endParaRPr lang="en-GB" dirty="0"/>
          </a:p>
        </p:txBody>
      </p:sp>
      <p:pic>
        <p:nvPicPr>
          <p:cNvPr id="2" name="Picture 1">
            <a:extLst>
              <a:ext uri="{FF2B5EF4-FFF2-40B4-BE49-F238E27FC236}">
                <a16:creationId xmlns:a16="http://schemas.microsoft.com/office/drawing/2014/main" id="{9149885A-6C2B-C314-3917-098380F902BC}"/>
              </a:ext>
            </a:extLst>
          </p:cNvPr>
          <p:cNvPicPr>
            <a:picLocks noChangeAspect="1"/>
          </p:cNvPicPr>
          <p:nvPr userDrawn="1"/>
        </p:nvPicPr>
        <p:blipFill>
          <a:blip r:embed="rId2"/>
          <a:stretch>
            <a:fillRect/>
          </a:stretch>
        </p:blipFill>
        <p:spPr>
          <a:xfrm>
            <a:off x="92598" y="187582"/>
            <a:ext cx="1281843" cy="1211692"/>
          </a:xfrm>
          <a:prstGeom prst="rect">
            <a:avLst/>
          </a:prstGeom>
        </p:spPr>
      </p:pic>
    </p:spTree>
    <p:extLst>
      <p:ext uri="{BB962C8B-B14F-4D97-AF65-F5344CB8AC3E}">
        <p14:creationId xmlns:p14="http://schemas.microsoft.com/office/powerpoint/2010/main" val="3473687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8900FC-BCED-B8D0-63DC-6E88549AF974}"/>
              </a:ext>
            </a:extLst>
          </p:cNvPr>
          <p:cNvSpPr/>
          <p:nvPr userDrawn="1"/>
        </p:nvSpPr>
        <p:spPr>
          <a:xfrm>
            <a:off x="0" y="6300792"/>
            <a:ext cx="12192000" cy="557208"/>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DF5C4A5D-7B47-37AE-938A-743AE0612D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B985754-2B1D-7FF8-8347-9F3C1DED22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553BDB-58ED-E75F-5546-5FCF69929E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932E86-C6A9-D551-8152-C91953DD0449}"/>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endParaRPr lang="en-US" dirty="0"/>
          </a:p>
          <a:p>
            <a:r>
              <a:rPr lang="en-US" dirty="0"/>
              <a:t>03.04.2025</a:t>
            </a:r>
          </a:p>
          <a:p>
            <a:endParaRPr lang="en-US" dirty="0"/>
          </a:p>
        </p:txBody>
      </p:sp>
      <p:sp>
        <p:nvSpPr>
          <p:cNvPr id="6" name="Footer Placeholder 5">
            <a:extLst>
              <a:ext uri="{FF2B5EF4-FFF2-40B4-BE49-F238E27FC236}">
                <a16:creationId xmlns:a16="http://schemas.microsoft.com/office/drawing/2014/main" id="{3C38E8DF-69FE-2641-5FFC-071952ACD619}"/>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Kick of Meeting: Thessaloniki</a:t>
            </a:r>
          </a:p>
        </p:txBody>
      </p:sp>
      <p:sp>
        <p:nvSpPr>
          <p:cNvPr id="7" name="Slide Number Placeholder 6">
            <a:extLst>
              <a:ext uri="{FF2B5EF4-FFF2-40B4-BE49-F238E27FC236}">
                <a16:creationId xmlns:a16="http://schemas.microsoft.com/office/drawing/2014/main" id="{92105F4A-BB03-C401-30D1-6C74858820DE}"/>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899373-B945-491D-B2CD-3E36A3252166}" type="slidenum">
              <a:rPr lang="en-US" smtClean="0"/>
              <a:pPr/>
              <a:t>‹#›</a:t>
            </a:fld>
            <a:endParaRPr lang="en-US"/>
          </a:p>
        </p:txBody>
      </p:sp>
    </p:spTree>
    <p:extLst>
      <p:ext uri="{BB962C8B-B14F-4D97-AF65-F5344CB8AC3E}">
        <p14:creationId xmlns:p14="http://schemas.microsoft.com/office/powerpoint/2010/main" val="575178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8900FC-BCED-B8D0-63DC-6E88549AF974}"/>
              </a:ext>
            </a:extLst>
          </p:cNvPr>
          <p:cNvSpPr/>
          <p:nvPr userDrawn="1"/>
        </p:nvSpPr>
        <p:spPr>
          <a:xfrm>
            <a:off x="0" y="6300792"/>
            <a:ext cx="12192000" cy="557208"/>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760CD5C-E2F2-E6AF-710C-D8D4E6780B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836E4B-1584-AAB0-B901-1F2CF9F813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2DF46D-5502-FE59-6974-D178B1AA14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FF8AAB-38B4-C246-9F94-7D94BCF651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780EE-DD18-EB6B-5A34-2D8AAB3D28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61AB3E-1E86-B6D0-2A92-4A820FC6B884}"/>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endParaRPr lang="en-US" dirty="0"/>
          </a:p>
          <a:p>
            <a:r>
              <a:rPr lang="en-US" dirty="0"/>
              <a:t>03.04.2025</a:t>
            </a:r>
          </a:p>
          <a:p>
            <a:endParaRPr lang="en-US" dirty="0"/>
          </a:p>
        </p:txBody>
      </p:sp>
      <p:sp>
        <p:nvSpPr>
          <p:cNvPr id="8" name="Footer Placeholder 7">
            <a:extLst>
              <a:ext uri="{FF2B5EF4-FFF2-40B4-BE49-F238E27FC236}">
                <a16:creationId xmlns:a16="http://schemas.microsoft.com/office/drawing/2014/main" id="{092F629A-5C90-3B44-722A-8453167F985A}"/>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Kick of Meeting: Thessaloniki</a:t>
            </a:r>
          </a:p>
        </p:txBody>
      </p:sp>
      <p:sp>
        <p:nvSpPr>
          <p:cNvPr id="9" name="Slide Number Placeholder 8">
            <a:extLst>
              <a:ext uri="{FF2B5EF4-FFF2-40B4-BE49-F238E27FC236}">
                <a16:creationId xmlns:a16="http://schemas.microsoft.com/office/drawing/2014/main" id="{DF98B887-3B1D-421C-5477-2D8C44823EAC}"/>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899373-B945-491D-B2CD-3E36A3252166}" type="slidenum">
              <a:rPr lang="en-US" smtClean="0"/>
              <a:pPr/>
              <a:t>‹#›</a:t>
            </a:fld>
            <a:endParaRPr lang="en-US"/>
          </a:p>
        </p:txBody>
      </p:sp>
    </p:spTree>
    <p:extLst>
      <p:ext uri="{BB962C8B-B14F-4D97-AF65-F5344CB8AC3E}">
        <p14:creationId xmlns:p14="http://schemas.microsoft.com/office/powerpoint/2010/main" val="4180309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8900FC-BCED-B8D0-63DC-6E88549AF974}"/>
              </a:ext>
            </a:extLst>
          </p:cNvPr>
          <p:cNvSpPr/>
          <p:nvPr userDrawn="1"/>
        </p:nvSpPr>
        <p:spPr>
          <a:xfrm>
            <a:off x="0" y="6300792"/>
            <a:ext cx="12192000" cy="557208"/>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B22D785C-E024-7850-E8B3-4664A791B9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2264D2-B2C2-F067-16FE-93176DAEDAD6}"/>
              </a:ext>
            </a:extLst>
          </p:cNvPr>
          <p:cNvSpPr>
            <a:spLocks noGrp="1"/>
          </p:cNvSpPr>
          <p:nvPr>
            <p:ph type="dt" sz="half" idx="10"/>
          </p:nvPr>
        </p:nvSpPr>
        <p:spPr>
          <a:xfrm>
            <a:off x="838200" y="6356350"/>
            <a:ext cx="2743200" cy="365125"/>
          </a:xfrm>
          <a:prstGeom prst="rect">
            <a:avLst/>
          </a:prstGeom>
          <a:solidFill>
            <a:srgbClr val="011893"/>
          </a:solidFill>
        </p:spPr>
        <p:txBody>
          <a:bodyPr/>
          <a:lstStyle>
            <a:lvl1pPr>
              <a:defRPr>
                <a:solidFill>
                  <a:schemeClr val="bg1"/>
                </a:solidFill>
              </a:defRPr>
            </a:lvl1pPr>
          </a:lstStyle>
          <a:p>
            <a:endParaRPr lang="en-US" dirty="0"/>
          </a:p>
          <a:p>
            <a:r>
              <a:rPr lang="en-US" dirty="0"/>
              <a:t>03.04.2025</a:t>
            </a:r>
          </a:p>
          <a:p>
            <a:endParaRPr lang="en-US" dirty="0"/>
          </a:p>
        </p:txBody>
      </p:sp>
      <p:sp>
        <p:nvSpPr>
          <p:cNvPr id="4" name="Footer Placeholder 3">
            <a:extLst>
              <a:ext uri="{FF2B5EF4-FFF2-40B4-BE49-F238E27FC236}">
                <a16:creationId xmlns:a16="http://schemas.microsoft.com/office/drawing/2014/main" id="{3352489A-033D-4D00-169F-BAC7696325D3}"/>
              </a:ext>
            </a:extLst>
          </p:cNvPr>
          <p:cNvSpPr>
            <a:spLocks noGrp="1"/>
          </p:cNvSpPr>
          <p:nvPr>
            <p:ph type="ftr" sz="quarter" idx="11"/>
          </p:nvPr>
        </p:nvSpPr>
        <p:spPr>
          <a:xfrm>
            <a:off x="4038600" y="6356350"/>
            <a:ext cx="4114800" cy="365125"/>
          </a:xfrm>
          <a:prstGeom prst="rect">
            <a:avLst/>
          </a:prstGeom>
          <a:solidFill>
            <a:srgbClr val="011893"/>
          </a:solidFill>
        </p:spPr>
        <p:txBody>
          <a:bodyPr/>
          <a:lstStyle>
            <a:lvl1pPr>
              <a:defRPr>
                <a:solidFill>
                  <a:schemeClr val="bg1"/>
                </a:solidFill>
              </a:defRPr>
            </a:lvl1pPr>
          </a:lstStyle>
          <a:p>
            <a:r>
              <a:rPr lang="en-US" dirty="0"/>
              <a:t>Kick of Meeting: Thessaloniki</a:t>
            </a:r>
          </a:p>
        </p:txBody>
      </p:sp>
      <p:sp>
        <p:nvSpPr>
          <p:cNvPr id="5" name="Slide Number Placeholder 4">
            <a:extLst>
              <a:ext uri="{FF2B5EF4-FFF2-40B4-BE49-F238E27FC236}">
                <a16:creationId xmlns:a16="http://schemas.microsoft.com/office/drawing/2014/main" id="{26C9069C-564D-E947-C61C-3F140C52F19F}"/>
              </a:ext>
            </a:extLst>
          </p:cNvPr>
          <p:cNvSpPr>
            <a:spLocks noGrp="1"/>
          </p:cNvSpPr>
          <p:nvPr>
            <p:ph type="sldNum" sz="quarter" idx="12"/>
          </p:nvPr>
        </p:nvSpPr>
        <p:spPr>
          <a:xfrm>
            <a:off x="8610600" y="6356350"/>
            <a:ext cx="2743200" cy="365125"/>
          </a:xfrm>
          <a:prstGeom prst="rect">
            <a:avLst/>
          </a:prstGeom>
          <a:solidFill>
            <a:srgbClr val="011893"/>
          </a:solidFill>
        </p:spPr>
        <p:txBody>
          <a:bodyPr/>
          <a:lstStyle>
            <a:lvl1pPr>
              <a:defRPr>
                <a:solidFill>
                  <a:schemeClr val="bg1"/>
                </a:solidFill>
              </a:defRPr>
            </a:lvl1pPr>
          </a:lstStyle>
          <a:p>
            <a:fld id="{26899373-B945-491D-B2CD-3E36A3252166}" type="slidenum">
              <a:rPr lang="en-US" smtClean="0"/>
              <a:pPr/>
              <a:t>‹#›</a:t>
            </a:fld>
            <a:endParaRPr lang="en-US"/>
          </a:p>
        </p:txBody>
      </p:sp>
    </p:spTree>
    <p:extLst>
      <p:ext uri="{BB962C8B-B14F-4D97-AF65-F5344CB8AC3E}">
        <p14:creationId xmlns:p14="http://schemas.microsoft.com/office/powerpoint/2010/main" val="2235991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900FC-BCED-B8D0-63DC-6E88549AF974}"/>
              </a:ext>
            </a:extLst>
          </p:cNvPr>
          <p:cNvSpPr/>
          <p:nvPr userDrawn="1"/>
        </p:nvSpPr>
        <p:spPr>
          <a:xfrm>
            <a:off x="0" y="6300792"/>
            <a:ext cx="12192000" cy="557208"/>
          </a:xfrm>
          <a:prstGeom prst="rect">
            <a:avLst/>
          </a:prstGeom>
          <a:solidFill>
            <a:srgbClr val="011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Date Placeholder 1">
            <a:extLst>
              <a:ext uri="{FF2B5EF4-FFF2-40B4-BE49-F238E27FC236}">
                <a16:creationId xmlns:a16="http://schemas.microsoft.com/office/drawing/2014/main" id="{FDF48A02-A6DE-8AA7-9B8E-CED24A5E6C98}"/>
              </a:ext>
            </a:extLst>
          </p:cNvPr>
          <p:cNvSpPr>
            <a:spLocks noGrp="1"/>
          </p:cNvSpPr>
          <p:nvPr>
            <p:ph type="dt" sz="half" idx="10"/>
          </p:nvPr>
        </p:nvSpPr>
        <p:spPr>
          <a:xfrm>
            <a:off x="838200" y="6356350"/>
            <a:ext cx="2743200" cy="365125"/>
          </a:xfrm>
          <a:prstGeom prst="rect">
            <a:avLst/>
          </a:prstGeom>
          <a:solidFill>
            <a:srgbClr val="011893"/>
          </a:solidFill>
        </p:spPr>
        <p:txBody>
          <a:bodyPr/>
          <a:lstStyle>
            <a:lvl1pPr>
              <a:defRPr>
                <a:solidFill>
                  <a:schemeClr val="bg1"/>
                </a:solidFill>
              </a:defRPr>
            </a:lvl1pPr>
          </a:lstStyle>
          <a:p>
            <a:endParaRPr lang="en-US" dirty="0"/>
          </a:p>
          <a:p>
            <a:r>
              <a:rPr lang="en-US" dirty="0"/>
              <a:t>03.04.2025</a:t>
            </a:r>
          </a:p>
          <a:p>
            <a:endParaRPr lang="en-US" dirty="0"/>
          </a:p>
        </p:txBody>
      </p:sp>
      <p:sp>
        <p:nvSpPr>
          <p:cNvPr id="3" name="Footer Placeholder 2">
            <a:extLst>
              <a:ext uri="{FF2B5EF4-FFF2-40B4-BE49-F238E27FC236}">
                <a16:creationId xmlns:a16="http://schemas.microsoft.com/office/drawing/2014/main" id="{777F25AB-F193-06C0-57A6-2DD9B2483709}"/>
              </a:ext>
            </a:extLst>
          </p:cNvPr>
          <p:cNvSpPr>
            <a:spLocks noGrp="1"/>
          </p:cNvSpPr>
          <p:nvPr>
            <p:ph type="ftr" sz="quarter" idx="11"/>
          </p:nvPr>
        </p:nvSpPr>
        <p:spPr>
          <a:xfrm>
            <a:off x="4038600" y="6356350"/>
            <a:ext cx="4114800" cy="365125"/>
          </a:xfrm>
          <a:prstGeom prst="rect">
            <a:avLst/>
          </a:prstGeom>
          <a:solidFill>
            <a:srgbClr val="011893"/>
          </a:solidFill>
        </p:spPr>
        <p:txBody>
          <a:bodyPr/>
          <a:lstStyle>
            <a:lvl1pPr>
              <a:defRPr>
                <a:solidFill>
                  <a:schemeClr val="bg1"/>
                </a:solidFill>
              </a:defRPr>
            </a:lvl1pPr>
          </a:lstStyle>
          <a:p>
            <a:r>
              <a:rPr lang="en-US"/>
              <a:t>Kick of Meeting</a:t>
            </a:r>
          </a:p>
        </p:txBody>
      </p:sp>
      <p:sp>
        <p:nvSpPr>
          <p:cNvPr id="4" name="Slide Number Placeholder 3">
            <a:extLst>
              <a:ext uri="{FF2B5EF4-FFF2-40B4-BE49-F238E27FC236}">
                <a16:creationId xmlns:a16="http://schemas.microsoft.com/office/drawing/2014/main" id="{A18EA480-BBBE-1D77-0AE6-ECC9B6988701}"/>
              </a:ext>
            </a:extLst>
          </p:cNvPr>
          <p:cNvSpPr>
            <a:spLocks noGrp="1"/>
          </p:cNvSpPr>
          <p:nvPr>
            <p:ph type="sldNum" sz="quarter" idx="12"/>
          </p:nvPr>
        </p:nvSpPr>
        <p:spPr>
          <a:xfrm>
            <a:off x="8610600" y="6356350"/>
            <a:ext cx="2743200" cy="365125"/>
          </a:xfrm>
          <a:prstGeom prst="rect">
            <a:avLst/>
          </a:prstGeom>
          <a:solidFill>
            <a:srgbClr val="011893"/>
          </a:solidFill>
        </p:spPr>
        <p:txBody>
          <a:bodyPr/>
          <a:lstStyle>
            <a:lvl1pPr>
              <a:defRPr>
                <a:solidFill>
                  <a:schemeClr val="bg1"/>
                </a:solidFill>
              </a:defRPr>
            </a:lvl1pPr>
          </a:lstStyle>
          <a:p>
            <a:fld id="{26899373-B945-491D-B2CD-3E36A3252166}" type="slidenum">
              <a:rPr lang="en-US" smtClean="0"/>
              <a:pPr/>
              <a:t>‹#›</a:t>
            </a:fld>
            <a:endParaRPr lang="en-US"/>
          </a:p>
        </p:txBody>
      </p:sp>
    </p:spTree>
    <p:extLst>
      <p:ext uri="{BB962C8B-B14F-4D97-AF65-F5344CB8AC3E}">
        <p14:creationId xmlns:p14="http://schemas.microsoft.com/office/powerpoint/2010/main" val="2714045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D763FE-A13A-B2B4-969B-EC155A70A6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24EDFB-4E1B-7257-7A01-C8B1585844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r>
              <a:rPr lang="en-GB" dirty="0"/>
              <a:t>03.04.2025</a:t>
            </a: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lumMod val="50000"/>
                  </a:schemeClr>
                </a:solidFill>
              </a:defRPr>
            </a:lvl1pPr>
          </a:lstStyle>
          <a:p>
            <a:r>
              <a:rPr lang="en-GB" dirty="0"/>
              <a:t>Kick of Meeting</a:t>
            </a:r>
            <a:r>
              <a:rPr lang="en-US" dirty="0"/>
              <a:t>: Thessaloniki</a:t>
            </a:r>
            <a:endParaRPr lang="en-GB" dirty="0"/>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4EAD0B9B-D103-442D-B90A-D370B8C68431}" type="slidenum">
              <a:rPr lang="en-GB" smtClean="0"/>
              <a:pPr/>
              <a:t>‹#›</a:t>
            </a:fld>
            <a:endParaRPr lang="en-GB"/>
          </a:p>
        </p:txBody>
      </p:sp>
    </p:spTree>
    <p:extLst>
      <p:ext uri="{BB962C8B-B14F-4D97-AF65-F5344CB8AC3E}">
        <p14:creationId xmlns:p14="http://schemas.microsoft.com/office/powerpoint/2010/main" val="1443832320"/>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50"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74" r:id="rId13"/>
    <p:sldLayoutId id="2147483675"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hyperlink" Target="https://wildlifesnpits.wordpress.com/wp-content/uploads/2015/11/centraldogma2-e1447797497421.jpg?w=38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gif"/><Relationship Id="rId4" Type="http://schemas.openxmlformats.org/officeDocument/2006/relationships/image" Target="../media/image33.png"/><Relationship Id="rId9"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notesSlide" Target="../notesSlides/notesSlide10.xml"/><Relationship Id="rId7" Type="http://schemas.openxmlformats.org/officeDocument/2006/relationships/image" Target="../media/image62.jp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58.emf"/><Relationship Id="rId4" Type="http://schemas.openxmlformats.org/officeDocument/2006/relationships/image" Target="../media/image59.png"/><Relationship Id="rId9"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74.jpg"/><Relationship Id="rId5" Type="http://schemas.openxmlformats.org/officeDocument/2006/relationships/image" Target="../media/image80.jpg"/><Relationship Id="rId4" Type="http://schemas.openxmlformats.org/officeDocument/2006/relationships/image" Target="../media/image7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7C5EAEF-F432-02AF-F58A-CF0206C2C0E5}"/>
              </a:ext>
            </a:extLst>
          </p:cNvPr>
          <p:cNvSpPr txBox="1">
            <a:spLocks/>
          </p:cNvSpPr>
          <p:nvPr/>
        </p:nvSpPr>
        <p:spPr>
          <a:xfrm>
            <a:off x="383628" y="2901981"/>
            <a:ext cx="11629697" cy="527019"/>
          </a:xfrm>
          <a:prstGeom prst="rect">
            <a:avLst/>
          </a:prstGeom>
        </p:spPr>
        <p:txBody>
          <a:bodyPr anchor="b">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4500" dirty="0">
                <a:latin typeface="Calibri" panose="020F0502020204030204" pitchFamily="34" charset="0"/>
                <a:cs typeface="Calibri" panose="020F0502020204030204" pitchFamily="34" charset="0"/>
              </a:rPr>
              <a:t>Radiation Biology and Radiopharmaceutical </a:t>
            </a:r>
          </a:p>
          <a:p>
            <a:r>
              <a:rPr lang="en-US" sz="4500" dirty="0">
                <a:latin typeface="Calibri" panose="020F0502020204030204" pitchFamily="34" charset="0"/>
                <a:cs typeface="Calibri" panose="020F0502020204030204" pitchFamily="34" charset="0"/>
              </a:rPr>
              <a:t>Research at the DKFZ</a:t>
            </a:r>
          </a:p>
        </p:txBody>
      </p:sp>
      <p:sp>
        <p:nvSpPr>
          <p:cNvPr id="8" name="Subtitle 2">
            <a:extLst>
              <a:ext uri="{FF2B5EF4-FFF2-40B4-BE49-F238E27FC236}">
                <a16:creationId xmlns:a16="http://schemas.microsoft.com/office/drawing/2014/main" id="{D635FEDA-D11D-CBB8-DC80-63ED51434A22}"/>
              </a:ext>
            </a:extLst>
          </p:cNvPr>
          <p:cNvSpPr txBox="1">
            <a:spLocks/>
          </p:cNvSpPr>
          <p:nvPr/>
        </p:nvSpPr>
        <p:spPr>
          <a:xfrm>
            <a:off x="2312276" y="3570969"/>
            <a:ext cx="8003627" cy="52701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Joao Seco, Martina </a:t>
            </a:r>
            <a:r>
              <a:rPr lang="en-US" dirty="0" err="1">
                <a:latin typeface="Calibri" panose="020F0502020204030204" pitchFamily="34" charset="0"/>
                <a:cs typeface="Calibri" panose="020F0502020204030204" pitchFamily="34" charset="0"/>
              </a:rPr>
              <a:t>Benešová</a:t>
            </a:r>
            <a:r>
              <a:rPr lang="en-US" dirty="0">
                <a:latin typeface="Calibri" panose="020F0502020204030204" pitchFamily="34" charset="0"/>
                <a:cs typeface="Calibri" panose="020F0502020204030204" pitchFamily="34" charset="0"/>
              </a:rPr>
              <a:t>-Schäfer</a:t>
            </a:r>
          </a:p>
          <a:p>
            <a:r>
              <a:rPr lang="en-GB" dirty="0">
                <a:latin typeface="Calibri" panose="020F0502020204030204" pitchFamily="34" charset="0"/>
                <a:cs typeface="Calibri" panose="020F0502020204030204" pitchFamily="34" charset="0"/>
              </a:rPr>
              <a:t>DKFZ, German Cancer Research </a:t>
            </a:r>
            <a:r>
              <a:rPr lang="en-GB" dirty="0" err="1">
                <a:latin typeface="Calibri" panose="020F0502020204030204" pitchFamily="34" charset="0"/>
                <a:cs typeface="Calibri" panose="020F0502020204030204" pitchFamily="34" charset="0"/>
              </a:rPr>
              <a:t>Center</a:t>
            </a:r>
            <a:r>
              <a:rPr lang="en-GB" dirty="0">
                <a:latin typeface="Calibri" panose="020F0502020204030204" pitchFamily="34" charset="0"/>
                <a:cs typeface="Calibri" panose="020F0502020204030204" pitchFamily="34" charset="0"/>
              </a:rPr>
              <a:t>, Heidelberg Germany</a:t>
            </a:r>
            <a:endParaRPr lang="en-US" dirty="0">
              <a:latin typeface="Calibri" panose="020F0502020204030204" pitchFamily="34" charset="0"/>
              <a:cs typeface="Calibri" panose="020F0502020204030204" pitchFamily="34" charset="0"/>
            </a:endParaRPr>
          </a:p>
        </p:txBody>
      </p:sp>
      <p:sp>
        <p:nvSpPr>
          <p:cNvPr id="9" name="Subtitle 2">
            <a:extLst>
              <a:ext uri="{FF2B5EF4-FFF2-40B4-BE49-F238E27FC236}">
                <a16:creationId xmlns:a16="http://schemas.microsoft.com/office/drawing/2014/main" id="{7576D105-DFD0-2D91-A790-C6F122FB8588}"/>
              </a:ext>
            </a:extLst>
          </p:cNvPr>
          <p:cNvSpPr txBox="1">
            <a:spLocks/>
          </p:cNvSpPr>
          <p:nvPr/>
        </p:nvSpPr>
        <p:spPr>
          <a:xfrm>
            <a:off x="115614" y="5415787"/>
            <a:ext cx="2039007" cy="77541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100000"/>
              </a:lnSpc>
              <a:spcBef>
                <a:spcPts val="0"/>
              </a:spcBef>
            </a:pPr>
            <a:r>
              <a:rPr lang="en-US" sz="1600" b="1" dirty="0">
                <a:solidFill>
                  <a:schemeClr val="tx1">
                    <a:lumMod val="65000"/>
                    <a:lumOff val="35000"/>
                  </a:schemeClr>
                </a:solidFill>
                <a:latin typeface="Calibri" panose="020F0502020204030204" pitchFamily="34" charset="0"/>
                <a:cs typeface="Calibri" panose="020F0502020204030204" pitchFamily="34" charset="0"/>
              </a:rPr>
              <a:t>Kick-off meeting</a:t>
            </a:r>
          </a:p>
          <a:p>
            <a:pPr lvl="0" algn="l">
              <a:lnSpc>
                <a:spcPct val="100000"/>
              </a:lnSpc>
              <a:spcBef>
                <a:spcPts val="0"/>
              </a:spcBef>
            </a:pPr>
            <a:r>
              <a:rPr lang="en-US" sz="1600" dirty="0">
                <a:solidFill>
                  <a:schemeClr val="tx1">
                    <a:lumMod val="65000"/>
                    <a:lumOff val="35000"/>
                  </a:schemeClr>
                </a:solidFill>
                <a:latin typeface="Calibri" panose="020F0502020204030204" pitchFamily="34" charset="0"/>
                <a:cs typeface="Calibri" panose="020F0502020204030204" pitchFamily="34" charset="0"/>
              </a:rPr>
              <a:t>3-4 April 2025</a:t>
            </a:r>
          </a:p>
          <a:p>
            <a:pPr lvl="0" algn="l">
              <a:lnSpc>
                <a:spcPct val="100000"/>
              </a:lnSpc>
              <a:spcBef>
                <a:spcPts val="0"/>
              </a:spcBef>
            </a:pPr>
            <a:r>
              <a:rPr lang="en-US" sz="1600" dirty="0">
                <a:solidFill>
                  <a:schemeClr val="tx1">
                    <a:lumMod val="65000"/>
                    <a:lumOff val="35000"/>
                  </a:schemeClr>
                </a:solidFill>
                <a:latin typeface="Calibri" panose="020F0502020204030204" pitchFamily="34" charset="0"/>
                <a:cs typeface="Calibri" panose="020F0502020204030204" pitchFamily="34" charset="0"/>
              </a:rPr>
              <a:t>Thessaloniki, Greece</a:t>
            </a:r>
          </a:p>
        </p:txBody>
      </p:sp>
      <p:pic>
        <p:nvPicPr>
          <p:cNvPr id="2054" name="Picture 6" descr="Martina Benešová. Foto: Marek Kučera, Reportér magazín">
            <a:extLst>
              <a:ext uri="{FF2B5EF4-FFF2-40B4-BE49-F238E27FC236}">
                <a16:creationId xmlns:a16="http://schemas.microsoft.com/office/drawing/2014/main" id="{FFE2A5C0-CC06-4B95-AABB-1AADCE487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274" y="4375704"/>
            <a:ext cx="2858679" cy="19016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AD1FFB3-47D4-4588-9434-701AFAB60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951" y="4491923"/>
            <a:ext cx="2786919" cy="1730212"/>
          </a:xfrm>
          <a:prstGeom prst="rect">
            <a:avLst/>
          </a:prstGeom>
        </p:spPr>
      </p:pic>
    </p:spTree>
    <p:extLst>
      <p:ext uri="{BB962C8B-B14F-4D97-AF65-F5344CB8AC3E}">
        <p14:creationId xmlns:p14="http://schemas.microsoft.com/office/powerpoint/2010/main" val="2791238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777" y="548680"/>
            <a:ext cx="3457575"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038" y="1052736"/>
            <a:ext cx="382905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916833"/>
            <a:ext cx="9191625"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3200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86986" y="116632"/>
            <a:ext cx="816033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5000" b="1" dirty="0" err="1">
                <a:effectLst>
                  <a:outerShdw blurRad="38100" dist="38100" dir="2700000" algn="tl">
                    <a:srgbClr val="000000">
                      <a:alpha val="43137"/>
                    </a:srgbClr>
                  </a:outerShdw>
                </a:effectLst>
              </a:rPr>
              <a:t>Cell</a:t>
            </a:r>
            <a:r>
              <a:rPr lang="de-DE" sz="5000" b="1" dirty="0">
                <a:effectLst>
                  <a:outerShdw blurRad="38100" dist="38100" dir="2700000" algn="tl">
                    <a:srgbClr val="000000">
                      <a:alpha val="43137"/>
                    </a:srgbClr>
                  </a:outerShdw>
                </a:effectLst>
              </a:rPr>
              <a:t> Survival Curves</a:t>
            </a:r>
            <a:endParaRPr lang="en-US" sz="5000" b="1" dirty="0">
              <a:effectLst>
                <a:outerShdw blurRad="38100" dist="38100" dir="2700000" algn="tl">
                  <a:srgbClr val="000000">
                    <a:alpha val="43137"/>
                  </a:srgbClr>
                </a:outerShdw>
              </a:effectLst>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40" y="1170953"/>
            <a:ext cx="7176155" cy="5114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418" y="1240971"/>
            <a:ext cx="4093658" cy="4653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815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3528524B-5597-4C7D-9F57-921401AB648E}"/>
              </a:ext>
            </a:extLst>
          </p:cNvPr>
          <p:cNvSpPr txBox="1">
            <a:spLocks/>
          </p:cNvSpPr>
          <p:nvPr/>
        </p:nvSpPr>
        <p:spPr>
          <a:xfrm>
            <a:off x="1208268" y="1384629"/>
            <a:ext cx="10271655" cy="6077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effectLst>
                  <a:outerShdw blurRad="38100" dist="38100" dir="2700000" algn="tl">
                    <a:srgbClr val="000000">
                      <a:alpha val="43137"/>
                    </a:srgbClr>
                  </a:outerShdw>
                </a:effectLst>
              </a:rPr>
              <a:t>Single Cell Analysis of Radiation Effects</a:t>
            </a:r>
            <a:endParaRPr lang="en-DE" sz="4600" dirty="0">
              <a:effectLst>
                <a:outerShdw blurRad="38100" dist="38100" dir="2700000" algn="tl">
                  <a:srgbClr val="000000">
                    <a:alpha val="43137"/>
                  </a:srgbClr>
                </a:outerShdw>
              </a:effectLst>
            </a:endParaRPr>
          </a:p>
        </p:txBody>
      </p:sp>
      <p:pic>
        <p:nvPicPr>
          <p:cNvPr id="3" name="Grafik 67">
            <a:extLst>
              <a:ext uri="{FF2B5EF4-FFF2-40B4-BE49-F238E27FC236}">
                <a16:creationId xmlns:a16="http://schemas.microsoft.com/office/drawing/2014/main" id="{1C7749B2-77B5-4D7C-AE83-1E25727E7C7A}"/>
              </a:ext>
            </a:extLst>
          </p:cNvPr>
          <p:cNvPicPr>
            <a:picLocks noChangeAspect="1"/>
          </p:cNvPicPr>
          <p:nvPr/>
        </p:nvPicPr>
        <p:blipFill rotWithShape="1">
          <a:blip r:embed="rId2"/>
          <a:srcRect l="2746" r="3260"/>
          <a:stretch/>
        </p:blipFill>
        <p:spPr>
          <a:xfrm>
            <a:off x="2648022" y="2056844"/>
            <a:ext cx="8298891" cy="5188018"/>
          </a:xfrm>
          <a:prstGeom prst="rect">
            <a:avLst/>
          </a:prstGeom>
        </p:spPr>
      </p:pic>
      <p:sp>
        <p:nvSpPr>
          <p:cNvPr id="2" name="Oval 1">
            <a:extLst>
              <a:ext uri="{FF2B5EF4-FFF2-40B4-BE49-F238E27FC236}">
                <a16:creationId xmlns:a16="http://schemas.microsoft.com/office/drawing/2014/main" id="{6338BA06-1FA1-443B-9F6E-84F9CC3D11E7}"/>
              </a:ext>
            </a:extLst>
          </p:cNvPr>
          <p:cNvSpPr/>
          <p:nvPr/>
        </p:nvSpPr>
        <p:spPr>
          <a:xfrm>
            <a:off x="5901397" y="3587261"/>
            <a:ext cx="3172266" cy="618978"/>
          </a:xfrm>
          <a:prstGeom prst="ellipse">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99542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Image" descr="Image"/>
          <p:cNvPicPr>
            <a:picLocks noChangeAspect="1"/>
          </p:cNvPicPr>
          <p:nvPr/>
        </p:nvPicPr>
        <p:blipFill>
          <a:blip r:embed="rId2"/>
          <a:stretch>
            <a:fillRect/>
          </a:stretch>
        </p:blipFill>
        <p:spPr>
          <a:xfrm>
            <a:off x="-16632" y="6281416"/>
            <a:ext cx="12303211" cy="577717"/>
          </a:xfrm>
          <a:prstGeom prst="rect">
            <a:avLst/>
          </a:prstGeom>
          <a:ln w="12700">
            <a:miter lim="400000"/>
          </a:ln>
        </p:spPr>
      </p:pic>
      <p:sp>
        <p:nvSpPr>
          <p:cNvPr id="167" name="03/03/2025     |  Page 1/20"/>
          <p:cNvSpPr txBox="1"/>
          <p:nvPr/>
        </p:nvSpPr>
        <p:spPr>
          <a:xfrm>
            <a:off x="97132" y="6475376"/>
            <a:ext cx="130484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a:solidFill>
                  <a:srgbClr val="FBFBFB"/>
                </a:solidFill>
              </a:defRPr>
            </a:lvl1pPr>
          </a:lstStyle>
          <a:p>
            <a:r>
              <a:rPr sz="900" dirty="0"/>
              <a:t>03/0</a:t>
            </a:r>
            <a:r>
              <a:rPr lang="en-US" sz="900" dirty="0"/>
              <a:t>4</a:t>
            </a:r>
            <a:r>
              <a:rPr sz="900" dirty="0"/>
              <a:t>/2025     |  Page 1/20</a:t>
            </a:r>
          </a:p>
        </p:txBody>
      </p:sp>
      <p:sp>
        <p:nvSpPr>
          <p:cNvPr id="168" name="What is RNA Sequencing???"/>
          <p:cNvSpPr txBox="1">
            <a:spLocks noGrp="1"/>
          </p:cNvSpPr>
          <p:nvPr>
            <p:ph type="title" idx="4294967295"/>
          </p:nvPr>
        </p:nvSpPr>
        <p:spPr>
          <a:xfrm>
            <a:off x="47254" y="192828"/>
            <a:ext cx="10985501" cy="716582"/>
          </a:xfrm>
          <a:prstGeom prst="rect">
            <a:avLst/>
          </a:prstGeom>
        </p:spPr>
        <p:txBody>
          <a:bodyPr/>
          <a:lstStyle>
            <a:lvl1pPr>
              <a:defRPr>
                <a:solidFill>
                  <a:srgbClr val="2440BE"/>
                </a:solidFill>
              </a:defRPr>
            </a:lvl1pPr>
          </a:lstStyle>
          <a:p>
            <a:r>
              <a:rPr dirty="0"/>
              <a:t>What is RNA Sequencing???</a:t>
            </a:r>
          </a:p>
        </p:txBody>
      </p:sp>
      <p:sp>
        <p:nvSpPr>
          <p:cNvPr id="169" name="To understand the order/ structure of the molecule…"/>
          <p:cNvSpPr txBox="1">
            <a:spLocks noGrp="1"/>
          </p:cNvSpPr>
          <p:nvPr>
            <p:ph type="body" sz="quarter" idx="4294967295"/>
          </p:nvPr>
        </p:nvSpPr>
        <p:spPr>
          <a:xfrm>
            <a:off x="47254" y="1436343"/>
            <a:ext cx="4018829" cy="3985315"/>
          </a:xfrm>
          <a:prstGeom prst="rect">
            <a:avLst/>
          </a:prstGeom>
        </p:spPr>
        <p:txBody>
          <a:bodyPr>
            <a:normAutofit fontScale="55000" lnSpcReduction="20000"/>
          </a:bodyPr>
          <a:lstStyle/>
          <a:p>
            <a:pPr marL="292608" indent="-292608" defTabSz="1170403">
              <a:spcBef>
                <a:spcPts val="2150"/>
              </a:spcBef>
              <a:defRPr sz="4608"/>
            </a:pPr>
            <a:r>
              <a:rPr dirty="0"/>
              <a:t>To understand the order/ structure of the molecule</a:t>
            </a:r>
          </a:p>
          <a:p>
            <a:pPr marL="292608" indent="-292608" defTabSz="1170403">
              <a:spcBef>
                <a:spcPts val="2150"/>
              </a:spcBef>
              <a:defRPr sz="4608"/>
            </a:pPr>
            <a:r>
              <a:rPr dirty="0"/>
              <a:t>DNA/RNA sequencing is the process of determining the </a:t>
            </a:r>
            <a:r>
              <a:rPr b="1" dirty="0">
                <a:solidFill>
                  <a:srgbClr val="2440BE"/>
                </a:solidFill>
              </a:rPr>
              <a:t>nucleotide order</a:t>
            </a:r>
            <a:r>
              <a:rPr dirty="0"/>
              <a:t> of a given fragment.</a:t>
            </a:r>
          </a:p>
          <a:p>
            <a:pPr marL="292608" indent="-292608" defTabSz="1170402">
              <a:spcBef>
                <a:spcPts val="2150"/>
              </a:spcBef>
              <a:defRPr sz="4224"/>
            </a:pPr>
            <a:r>
              <a:rPr dirty="0"/>
              <a:t>Nowadays, these techniques are developed to determine ALL the DNA or RNA content of a cell </a:t>
            </a:r>
            <a:r>
              <a:rPr b="1" dirty="0">
                <a:solidFill>
                  <a:srgbClr val="2440BE"/>
                </a:solidFill>
              </a:rPr>
              <a:t>(big data; -omics; high-throughput analyses)</a:t>
            </a:r>
          </a:p>
        </p:txBody>
      </p:sp>
      <p:pic>
        <p:nvPicPr>
          <p:cNvPr id="170" name="Image" descr="Image"/>
          <p:cNvPicPr>
            <a:picLocks noChangeAspect="1"/>
          </p:cNvPicPr>
          <p:nvPr/>
        </p:nvPicPr>
        <p:blipFill>
          <a:blip r:embed="rId3"/>
          <a:stretch>
            <a:fillRect/>
          </a:stretch>
        </p:blipFill>
        <p:spPr>
          <a:xfrm>
            <a:off x="4037514" y="1206159"/>
            <a:ext cx="8067539" cy="4537992"/>
          </a:xfrm>
          <a:prstGeom prst="rect">
            <a:avLst/>
          </a:prstGeom>
          <a:ln w="25400">
            <a:solidFill>
              <a:srgbClr val="000000"/>
            </a:solidFill>
            <a:miter lim="400000"/>
          </a:ln>
        </p:spPr>
      </p:pic>
      <p:sp>
        <p:nvSpPr>
          <p:cNvPr id="171" name="Figure: Structure of DNA and RNA molecule, linear molecules"/>
          <p:cNvSpPr txBox="1"/>
          <p:nvPr/>
        </p:nvSpPr>
        <p:spPr>
          <a:xfrm>
            <a:off x="6580681" y="5862841"/>
            <a:ext cx="2789225" cy="174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28600">
              <a:defRPr sz="1600" b="1">
                <a:solidFill>
                  <a:srgbClr val="000000"/>
                </a:solidFill>
                <a:latin typeface="Times Roman"/>
                <a:ea typeface="Times Roman"/>
                <a:cs typeface="Times Roman"/>
                <a:sym typeface="Times Roman"/>
              </a:defRPr>
            </a:pPr>
            <a:r>
              <a:rPr sz="800" u="sng"/>
              <a:t>Figure:</a:t>
            </a:r>
            <a:r>
              <a:rPr sz="800"/>
              <a:t> Structure of DNA and RNA molecule, linear molecules</a:t>
            </a:r>
          </a:p>
        </p:txBody>
      </p:sp>
      <p:sp>
        <p:nvSpPr>
          <p:cNvPr id="172" name="Ref:  https://assets.technologynetworks.com/production/dynamic/images/content/296719/what-are-the-key-differences-between-dna-and-rna-296719-960x540.webp?cb=13068678"/>
          <p:cNvSpPr txBox="1"/>
          <p:nvPr/>
        </p:nvSpPr>
        <p:spPr>
          <a:xfrm>
            <a:off x="5428378" y="6022708"/>
            <a:ext cx="5559214" cy="143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28600">
              <a:defRPr sz="1200">
                <a:solidFill>
                  <a:srgbClr val="000000"/>
                </a:solidFill>
                <a:latin typeface="Times Roman"/>
                <a:ea typeface="Times Roman"/>
                <a:cs typeface="Times Roman"/>
                <a:sym typeface="Times Roman"/>
              </a:defRPr>
            </a:pPr>
            <a:r>
              <a:rPr sz="600" b="1" u="sng"/>
              <a:t>Ref</a:t>
            </a:r>
            <a:r>
              <a:rPr sz="600"/>
              <a:t>: </a:t>
            </a:r>
            <a:r>
              <a:rPr sz="600" u="sng"/>
              <a:t> https://assets.technologynetworks.com/production/dynamic/images/content/296719/what-are-the-key-differences-between-dna-and-rna-296719-960x540.webp?cb=13068678</a:t>
            </a:r>
          </a:p>
        </p:txBody>
      </p:sp>
      <p:sp>
        <p:nvSpPr>
          <p:cNvPr id="10" name="TextBox 9">
            <a:extLst>
              <a:ext uri="{FF2B5EF4-FFF2-40B4-BE49-F238E27FC236}">
                <a16:creationId xmlns:a16="http://schemas.microsoft.com/office/drawing/2014/main" id="{073DADB6-8A3A-409A-843E-EB49B921ACAC}"/>
              </a:ext>
            </a:extLst>
          </p:cNvPr>
          <p:cNvSpPr txBox="1"/>
          <p:nvPr/>
        </p:nvSpPr>
        <p:spPr>
          <a:xfrm>
            <a:off x="10121462" y="1163286"/>
            <a:ext cx="1094389" cy="553998"/>
          </a:xfrm>
          <a:prstGeom prst="rect">
            <a:avLst/>
          </a:prstGeom>
          <a:noFill/>
        </p:spPr>
        <p:txBody>
          <a:bodyPr wrap="square">
            <a:spAutoFit/>
          </a:bodyPr>
          <a:lstStyle/>
          <a:p>
            <a:r>
              <a:rPr lang="en-US" sz="3000" b="1" u="sng" dirty="0">
                <a:solidFill>
                  <a:srgbClr val="FF0000"/>
                </a:solidFill>
              </a:rPr>
              <a:t>RNA</a:t>
            </a:r>
            <a:endParaRPr lang="en-DE" sz="3000" b="1" u="sng" dirty="0">
              <a:solidFill>
                <a:srgbClr val="FF0000"/>
              </a:solidFill>
            </a:endParaRPr>
          </a:p>
        </p:txBody>
      </p:sp>
      <p:sp>
        <p:nvSpPr>
          <p:cNvPr id="11" name="TextBox 10">
            <a:extLst>
              <a:ext uri="{FF2B5EF4-FFF2-40B4-BE49-F238E27FC236}">
                <a16:creationId xmlns:a16="http://schemas.microsoft.com/office/drawing/2014/main" id="{72E0E7B1-E1DA-400F-9271-6B3C141AEC42}"/>
              </a:ext>
            </a:extLst>
          </p:cNvPr>
          <p:cNvSpPr txBox="1"/>
          <p:nvPr/>
        </p:nvSpPr>
        <p:spPr>
          <a:xfrm>
            <a:off x="4776951" y="1138967"/>
            <a:ext cx="1094389" cy="553998"/>
          </a:xfrm>
          <a:prstGeom prst="rect">
            <a:avLst/>
          </a:prstGeom>
          <a:noFill/>
        </p:spPr>
        <p:txBody>
          <a:bodyPr wrap="square">
            <a:spAutoFit/>
          </a:bodyPr>
          <a:lstStyle/>
          <a:p>
            <a:r>
              <a:rPr lang="en-US" sz="3000" b="1" u="sng" dirty="0">
                <a:solidFill>
                  <a:srgbClr val="FF0000"/>
                </a:solidFill>
              </a:rPr>
              <a:t>DNA</a:t>
            </a:r>
            <a:endParaRPr lang="en-DE" sz="3000" b="1" u="sng" dirty="0">
              <a:solidFill>
                <a:srgbClr val="FF0000"/>
              </a:solidFill>
            </a:endParaRPr>
          </a:p>
        </p:txBody>
      </p:sp>
      <p:sp>
        <p:nvSpPr>
          <p:cNvPr id="2" name="Rectangle 1">
            <a:extLst>
              <a:ext uri="{FF2B5EF4-FFF2-40B4-BE49-F238E27FC236}">
                <a16:creationId xmlns:a16="http://schemas.microsoft.com/office/drawing/2014/main" id="{6F6C3A37-4130-4B9B-8E01-18CD9779F508}"/>
              </a:ext>
            </a:extLst>
          </p:cNvPr>
          <p:cNvSpPr/>
          <p:nvPr/>
        </p:nvSpPr>
        <p:spPr>
          <a:xfrm>
            <a:off x="8292662" y="691663"/>
            <a:ext cx="3892396" cy="51711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69">
                                            <p:txEl>
                                              <p:pRg st="1" end="1"/>
                                            </p:txEl>
                                          </p:spTgt>
                                        </p:tgtEl>
                                        <p:attrNameLst>
                                          <p:attrName>style.visibility</p:attrName>
                                        </p:attrNameLst>
                                      </p:cBhvr>
                                      <p:to>
                                        <p:strVal val="visible"/>
                                      </p:to>
                                    </p:set>
                                    <p:animEffect transition="in" filter="circle(in)">
                                      <p:cBhvr>
                                        <p:cTn id="13" dur="2000"/>
                                        <p:tgtEl>
                                          <p:spTgt spid="169">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69">
                                            <p:txEl>
                                              <p:pRg st="2" end="2"/>
                                            </p:txEl>
                                          </p:spTgt>
                                        </p:tgtEl>
                                        <p:attrNameLst>
                                          <p:attrName>style.visibility</p:attrName>
                                        </p:attrNameLst>
                                      </p:cBhvr>
                                      <p:to>
                                        <p:strVal val="visible"/>
                                      </p:to>
                                    </p:set>
                                    <p:animEffect transition="in" filter="circle(in)">
                                      <p:cBhvr>
                                        <p:cTn id="18" dur="2000"/>
                                        <p:tgtEl>
                                          <p:spTgt spid="1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Image" descr="Image"/>
          <p:cNvPicPr>
            <a:picLocks noChangeAspect="1"/>
          </p:cNvPicPr>
          <p:nvPr/>
        </p:nvPicPr>
        <p:blipFill>
          <a:blip r:embed="rId2"/>
          <a:stretch>
            <a:fillRect/>
          </a:stretch>
        </p:blipFill>
        <p:spPr>
          <a:xfrm>
            <a:off x="-16632" y="6281416"/>
            <a:ext cx="12303211" cy="577717"/>
          </a:xfrm>
          <a:prstGeom prst="rect">
            <a:avLst/>
          </a:prstGeom>
          <a:ln w="12700">
            <a:miter lim="400000"/>
          </a:ln>
        </p:spPr>
      </p:pic>
      <p:sp>
        <p:nvSpPr>
          <p:cNvPr id="175" name="03/03/2025     |  Page 2/20"/>
          <p:cNvSpPr txBox="1"/>
          <p:nvPr/>
        </p:nvSpPr>
        <p:spPr>
          <a:xfrm>
            <a:off x="197753" y="6475376"/>
            <a:ext cx="130484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a:solidFill>
                  <a:srgbClr val="FBFBFB"/>
                </a:solidFill>
              </a:defRPr>
            </a:lvl1pPr>
          </a:lstStyle>
          <a:p>
            <a:r>
              <a:rPr sz="900" dirty="0"/>
              <a:t>03/0</a:t>
            </a:r>
            <a:r>
              <a:rPr lang="en-US" sz="900" dirty="0"/>
              <a:t>4</a:t>
            </a:r>
            <a:r>
              <a:rPr sz="900" dirty="0"/>
              <a:t>/2025     |  Page 2/20</a:t>
            </a:r>
          </a:p>
        </p:txBody>
      </p:sp>
      <p:pic>
        <p:nvPicPr>
          <p:cNvPr id="176" name="Image" descr="Image"/>
          <p:cNvPicPr>
            <a:picLocks noChangeAspect="1"/>
          </p:cNvPicPr>
          <p:nvPr/>
        </p:nvPicPr>
        <p:blipFill>
          <a:blip r:embed="rId3"/>
          <a:stretch>
            <a:fillRect/>
          </a:stretch>
        </p:blipFill>
        <p:spPr>
          <a:xfrm>
            <a:off x="165854" y="888125"/>
            <a:ext cx="5398640" cy="4608044"/>
          </a:xfrm>
          <a:prstGeom prst="rect">
            <a:avLst/>
          </a:prstGeom>
          <a:ln w="25400">
            <a:solidFill>
              <a:srgbClr val="000000"/>
            </a:solidFill>
            <a:miter lim="400000"/>
          </a:ln>
        </p:spPr>
      </p:pic>
      <p:sp>
        <p:nvSpPr>
          <p:cNvPr id="177" name="Every individual has a unique genome, the sequence of base pairs that code all of the genetic information.…"/>
          <p:cNvSpPr txBox="1">
            <a:spLocks noGrp="1"/>
          </p:cNvSpPr>
          <p:nvPr>
            <p:ph type="body" sz="half" idx="4294967295"/>
          </p:nvPr>
        </p:nvSpPr>
        <p:spPr>
          <a:xfrm>
            <a:off x="5543009" y="1530925"/>
            <a:ext cx="6313734" cy="4716623"/>
          </a:xfrm>
          <a:prstGeom prst="rect">
            <a:avLst/>
          </a:prstGeom>
        </p:spPr>
        <p:txBody>
          <a:bodyPr/>
          <a:lstStyle/>
          <a:p>
            <a:r>
              <a:t>Every individual has a unique genome, the sequence of base pairs that code all of the genetic information.</a:t>
            </a:r>
          </a:p>
          <a:p>
            <a:r>
              <a:t>DNA –&gt; storage of genetic information</a:t>
            </a:r>
          </a:p>
          <a:p>
            <a:r>
              <a:t>RNA -&gt; used for understanding mechanisms taking place within cells and their interaction with the environment. </a:t>
            </a:r>
          </a:p>
          <a:p>
            <a:r>
              <a:t>Proteins -&gt; used for functional execution</a:t>
            </a:r>
          </a:p>
        </p:txBody>
      </p:sp>
      <p:sp>
        <p:nvSpPr>
          <p:cNvPr id="178" name="Figure: The connection between the Central Dogma of Biology and the type of ‘Omics data obtained from each molecule."/>
          <p:cNvSpPr txBox="1"/>
          <p:nvPr/>
        </p:nvSpPr>
        <p:spPr>
          <a:xfrm>
            <a:off x="75273" y="5689145"/>
            <a:ext cx="5329985" cy="174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28600">
              <a:defRPr sz="1600" b="1">
                <a:solidFill>
                  <a:srgbClr val="000000"/>
                </a:solidFill>
                <a:latin typeface="Times Roman"/>
                <a:ea typeface="Times Roman"/>
                <a:cs typeface="Times Roman"/>
                <a:sym typeface="Times Roman"/>
              </a:defRPr>
            </a:pPr>
            <a:r>
              <a:rPr sz="800" u="sng"/>
              <a:t>Figure:</a:t>
            </a:r>
            <a:r>
              <a:rPr sz="800"/>
              <a:t> The connection between the Central Dogma of Biology and the type of ‘Omics data obtained from each molecule.</a:t>
            </a:r>
          </a:p>
        </p:txBody>
      </p:sp>
      <p:sp>
        <p:nvSpPr>
          <p:cNvPr id="179" name="Ref: https://wildlifesnpits.wordpress.com/wp-content/uploads/2015/11/centraldogma2-e1447797497421.jpg?w=388"/>
          <p:cNvSpPr txBox="1"/>
          <p:nvPr/>
        </p:nvSpPr>
        <p:spPr>
          <a:xfrm>
            <a:off x="571018" y="5906911"/>
            <a:ext cx="3624390" cy="143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28600">
              <a:defRPr sz="1200">
                <a:solidFill>
                  <a:srgbClr val="000000"/>
                </a:solidFill>
                <a:latin typeface="Times Roman"/>
                <a:ea typeface="Times Roman"/>
                <a:cs typeface="Times Roman"/>
                <a:sym typeface="Times Roman"/>
              </a:defRPr>
            </a:pPr>
            <a:r>
              <a:rPr sz="600" b="1" u="sng"/>
              <a:t>Ref:</a:t>
            </a:r>
            <a:r>
              <a:rPr sz="600"/>
              <a:t> </a:t>
            </a:r>
            <a:r>
              <a:rPr sz="600" u="sng">
                <a:hlinkClick r:id="rId4"/>
              </a:rPr>
              <a:t>https://wildlifesnpits.wordpress.com/wp-content/uploads/2015/11/centraldogma2-e1447797497421.jpg?w=388</a:t>
            </a:r>
          </a:p>
        </p:txBody>
      </p:sp>
      <p:sp>
        <p:nvSpPr>
          <p:cNvPr id="180" name="Trip back to Biology Lessons in School!"/>
          <p:cNvSpPr txBox="1">
            <a:spLocks noGrp="1"/>
          </p:cNvSpPr>
          <p:nvPr>
            <p:ph type="title" idx="4294967295"/>
          </p:nvPr>
        </p:nvSpPr>
        <p:spPr>
          <a:xfrm>
            <a:off x="53946" y="22444"/>
            <a:ext cx="10985501" cy="716582"/>
          </a:xfrm>
          <a:prstGeom prst="rect">
            <a:avLst/>
          </a:prstGeom>
        </p:spPr>
        <p:txBody>
          <a:bodyPr/>
          <a:lstStyle>
            <a:lvl1pPr>
              <a:defRPr>
                <a:solidFill>
                  <a:srgbClr val="2440BE"/>
                </a:solidFill>
              </a:defRPr>
            </a:lvl1pPr>
          </a:lstStyle>
          <a:p>
            <a:r>
              <a:rPr b="1" dirty="0">
                <a:effectLst>
                  <a:outerShdw blurRad="38100" dist="38100" dir="2700000" algn="tl">
                    <a:srgbClr val="000000">
                      <a:alpha val="43137"/>
                    </a:srgbClr>
                  </a:outerShdw>
                </a:effectLst>
              </a:rPr>
              <a:t>Trip back to Biology Lessons in School!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mage" descr="Image"/>
          <p:cNvPicPr>
            <a:picLocks noChangeAspect="1"/>
          </p:cNvPicPr>
          <p:nvPr/>
        </p:nvPicPr>
        <p:blipFill>
          <a:blip r:embed="rId2"/>
          <a:stretch>
            <a:fillRect/>
          </a:stretch>
        </p:blipFill>
        <p:spPr>
          <a:xfrm>
            <a:off x="-16632" y="6287766"/>
            <a:ext cx="12303211" cy="577717"/>
          </a:xfrm>
          <a:prstGeom prst="rect">
            <a:avLst/>
          </a:prstGeom>
          <a:ln w="12700">
            <a:miter lim="400000"/>
          </a:ln>
        </p:spPr>
      </p:pic>
      <p:sp>
        <p:nvSpPr>
          <p:cNvPr id="184" name="03/03/2025     |  Page 3/20"/>
          <p:cNvSpPr txBox="1"/>
          <p:nvPr/>
        </p:nvSpPr>
        <p:spPr>
          <a:xfrm>
            <a:off x="113902" y="6481726"/>
            <a:ext cx="1304844"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a:solidFill>
                  <a:srgbClr val="FBFBFB"/>
                </a:solidFill>
              </a:defRPr>
            </a:lvl1pPr>
          </a:lstStyle>
          <a:p>
            <a:r>
              <a:rPr sz="900" dirty="0"/>
              <a:t>03/0</a:t>
            </a:r>
            <a:r>
              <a:rPr lang="en-US" sz="900" dirty="0"/>
              <a:t>4</a:t>
            </a:r>
            <a:r>
              <a:rPr sz="900" dirty="0"/>
              <a:t>/2025     |  Page 3/20</a:t>
            </a:r>
          </a:p>
        </p:txBody>
      </p:sp>
      <p:sp>
        <p:nvSpPr>
          <p:cNvPr id="185" name="The whole RNA content of the cell (transcriptome) contains all the information that the cell needs to execute its function under specific conditions. As such, it offers insights on gene regulation, disease states, and cellular responses.…"/>
          <p:cNvSpPr txBox="1">
            <a:spLocks noGrp="1"/>
          </p:cNvSpPr>
          <p:nvPr>
            <p:ph type="body" idx="4294967295"/>
          </p:nvPr>
        </p:nvSpPr>
        <p:spPr>
          <a:xfrm>
            <a:off x="434814" y="712119"/>
            <a:ext cx="11400321" cy="5459162"/>
          </a:xfrm>
          <a:prstGeom prst="rect">
            <a:avLst/>
          </a:prstGeom>
        </p:spPr>
        <p:txBody>
          <a:bodyPr/>
          <a:lstStyle/>
          <a:p>
            <a:pPr defTabSz="1219169"/>
            <a:r>
              <a:t>The whole RNA content of the cell (transcriptome) contains all the information that the cell needs to execute its function under specific conditions. As such, it offers insights on gene regulation, disease states, and cellular responses. </a:t>
            </a:r>
          </a:p>
          <a:p>
            <a:pPr defTabSz="1219169"/>
            <a:r>
              <a:t>RNAseq of an irradiated cell reflects all the </a:t>
            </a:r>
            <a:r>
              <a:rPr b="1">
                <a:solidFill>
                  <a:srgbClr val="2440BE"/>
                </a:solidFill>
              </a:rPr>
              <a:t>active gene changes</a:t>
            </a:r>
            <a:r>
              <a:rPr>
                <a:solidFill>
                  <a:srgbClr val="FF0000"/>
                </a:solidFill>
              </a:rPr>
              <a:t> </a:t>
            </a:r>
            <a:r>
              <a:t>in response to the features of the irradiation (e.g. type, dose, time after treatment).</a:t>
            </a:r>
          </a:p>
        </p:txBody>
      </p:sp>
      <p:sp>
        <p:nvSpPr>
          <p:cNvPr id="186" name="A really helpful aspect of transcriptomics is that they are smaller than genomes. Genomes contain “junk DNA,” introns in genes, and structural repetitive regions such as centromeres and telomeres which are not transcribed, thus they are not sequenced in "/>
          <p:cNvSpPr txBox="1"/>
          <p:nvPr/>
        </p:nvSpPr>
        <p:spPr>
          <a:xfrm>
            <a:off x="-17050896" y="334035"/>
            <a:ext cx="5858338" cy="4941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p>
            <a:pPr marL="304800" indent="-304800">
              <a:lnSpc>
                <a:spcPct val="90000"/>
              </a:lnSpc>
              <a:spcBef>
                <a:spcPts val="2250"/>
              </a:spcBef>
              <a:buSzPct val="123000"/>
              <a:buChar char="•"/>
              <a:defRPr sz="4800">
                <a:solidFill>
                  <a:srgbClr val="000000"/>
                </a:solidFill>
              </a:defRPr>
            </a:pPr>
            <a:r>
              <a:rPr sz="2400"/>
              <a:t>A really helpful aspect of transcriptomics is that they are smaller than genomes. Genomes contain “junk DNA,” introns in genes, and structural repetitive regions such as centromeres and telomeres which are not transcribed, thus they are not sequenced in transcriptomics projects.</a:t>
            </a:r>
          </a:p>
          <a:p>
            <a:pPr marL="304800" indent="-304800">
              <a:lnSpc>
                <a:spcPct val="90000"/>
              </a:lnSpc>
              <a:spcBef>
                <a:spcPts val="2250"/>
              </a:spcBef>
              <a:buSzPct val="123000"/>
              <a:buChar char="•"/>
              <a:defRPr sz="4800">
                <a:solidFill>
                  <a:srgbClr val="000000"/>
                </a:solidFill>
              </a:defRPr>
            </a:pPr>
            <a:r>
              <a:rPr sz="2400"/>
              <a:t>Transcriptomes are tissue specific so a researcher also reduces the amount of data because they are only sequencing one tissue and the genes expressed in that tissue (e.g. leaves, liver, blood, etc).</a:t>
            </a:r>
          </a:p>
        </p:txBody>
      </p:sp>
      <p:sp>
        <p:nvSpPr>
          <p:cNvPr id="187" name="Reasons to study RNA sequencing…"/>
          <p:cNvSpPr txBox="1">
            <a:spLocks noGrp="1"/>
          </p:cNvSpPr>
          <p:nvPr>
            <p:ph type="title" idx="4294967295"/>
          </p:nvPr>
        </p:nvSpPr>
        <p:spPr>
          <a:xfrm>
            <a:off x="53946" y="22444"/>
            <a:ext cx="10985501" cy="716582"/>
          </a:xfrm>
          <a:prstGeom prst="rect">
            <a:avLst/>
          </a:prstGeom>
        </p:spPr>
        <p:txBody>
          <a:bodyPr/>
          <a:lstStyle>
            <a:lvl1pPr>
              <a:defRPr>
                <a:solidFill>
                  <a:srgbClr val="2440BE"/>
                </a:solidFill>
              </a:defRPr>
            </a:lvl1pPr>
          </a:lstStyle>
          <a:p>
            <a:r>
              <a:t>Reasons to study RNA sequencing…</a:t>
            </a:r>
          </a:p>
        </p:txBody>
      </p:sp>
      <p:sp>
        <p:nvSpPr>
          <p:cNvPr id="188" name="Figure: Retention of genetic material after transcription"/>
          <p:cNvSpPr txBox="1"/>
          <p:nvPr/>
        </p:nvSpPr>
        <p:spPr>
          <a:xfrm>
            <a:off x="4405594" y="5744676"/>
            <a:ext cx="2499082" cy="174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28600">
              <a:defRPr sz="1600" b="1">
                <a:solidFill>
                  <a:srgbClr val="000000"/>
                </a:solidFill>
                <a:latin typeface="Times Roman"/>
                <a:ea typeface="Times Roman"/>
                <a:cs typeface="Times Roman"/>
                <a:sym typeface="Times Roman"/>
              </a:defRPr>
            </a:pPr>
            <a:r>
              <a:rPr sz="800" u="sng"/>
              <a:t>Figure:</a:t>
            </a:r>
            <a:r>
              <a:rPr sz="800"/>
              <a:t> Retention of genetic material after transcription</a:t>
            </a:r>
          </a:p>
        </p:txBody>
      </p:sp>
      <p:pic>
        <p:nvPicPr>
          <p:cNvPr id="189" name="Image" descr="Image"/>
          <p:cNvPicPr>
            <a:picLocks noChangeAspect="1"/>
          </p:cNvPicPr>
          <p:nvPr/>
        </p:nvPicPr>
        <p:blipFill>
          <a:blip r:embed="rId3"/>
          <a:stretch>
            <a:fillRect/>
          </a:stretch>
        </p:blipFill>
        <p:spPr>
          <a:xfrm>
            <a:off x="3198741" y="3252613"/>
            <a:ext cx="5382788" cy="2365284"/>
          </a:xfrm>
          <a:prstGeom prst="rect">
            <a:avLst/>
          </a:prstGeom>
          <a:ln w="25400">
            <a:solidFill>
              <a:srgbClr val="000000"/>
            </a:solidFill>
            <a:miter lim="400000"/>
          </a:ln>
        </p:spPr>
      </p:pic>
      <p:sp>
        <p:nvSpPr>
          <p:cNvPr id="190" name="Ref: https://media.springernature.com/lw685/springer-static/image/art%3A10.1038%2Fs41390-024-03674-7/MediaObjects/41390_2024_3674_Fig2_HTML.png?as=webp"/>
          <p:cNvSpPr txBox="1"/>
          <p:nvPr/>
        </p:nvSpPr>
        <p:spPr>
          <a:xfrm>
            <a:off x="3374251" y="5877400"/>
            <a:ext cx="5328382" cy="143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228600">
              <a:defRPr sz="1200">
                <a:solidFill>
                  <a:srgbClr val="000000"/>
                </a:solidFill>
                <a:latin typeface="Times Roman"/>
                <a:ea typeface="Times Roman"/>
                <a:cs typeface="Times Roman"/>
                <a:sym typeface="Times Roman"/>
              </a:defRPr>
            </a:pPr>
            <a:r>
              <a:rPr sz="600" b="1" u="sng"/>
              <a:t>Ref:</a:t>
            </a:r>
            <a:r>
              <a:rPr sz="600"/>
              <a:t> </a:t>
            </a:r>
            <a:r>
              <a:rPr sz="600" u="sng"/>
              <a:t>https://media.springernature.com/lw685/springer-static/image/art%3A10.1038%2Fs41390-024-03674-7/MediaObjects/41390_2024_3674_Fig2_HTML.png?as=webp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3528524B-5597-4C7D-9F57-921401AB648E}"/>
              </a:ext>
            </a:extLst>
          </p:cNvPr>
          <p:cNvSpPr txBox="1">
            <a:spLocks/>
          </p:cNvSpPr>
          <p:nvPr/>
        </p:nvSpPr>
        <p:spPr>
          <a:xfrm>
            <a:off x="1082144" y="1967953"/>
            <a:ext cx="10271655" cy="6077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effectLst>
                  <a:outerShdw blurRad="38100" dist="38100" dir="2700000" algn="tl">
                    <a:srgbClr val="000000">
                      <a:alpha val="43137"/>
                    </a:srgbClr>
                  </a:outerShdw>
                </a:effectLst>
              </a:rPr>
              <a:t>Expertise in Radiopharmaceutical Research</a:t>
            </a:r>
          </a:p>
          <a:p>
            <a:pPr algn="ctr"/>
            <a:r>
              <a:rPr lang="en-US" sz="4600" b="1" dirty="0" err="1">
                <a:solidFill>
                  <a:srgbClr val="0000CC"/>
                </a:solidFill>
                <a:effectLst>
                  <a:outerShdw blurRad="38100" dist="38100" dir="2700000" algn="tl">
                    <a:srgbClr val="000000">
                      <a:alpha val="43137"/>
                    </a:srgbClr>
                  </a:outerShdw>
                </a:effectLst>
              </a:rPr>
              <a:t>Benešová</a:t>
            </a:r>
            <a:r>
              <a:rPr lang="en-US" sz="4600" b="1" dirty="0">
                <a:solidFill>
                  <a:srgbClr val="0000CC"/>
                </a:solidFill>
                <a:effectLst>
                  <a:outerShdw blurRad="38100" dist="38100" dir="2700000" algn="tl">
                    <a:srgbClr val="000000">
                      <a:alpha val="43137"/>
                    </a:srgbClr>
                  </a:outerShdw>
                </a:effectLst>
              </a:rPr>
              <a:t>-Schäfer Lab</a:t>
            </a:r>
          </a:p>
          <a:p>
            <a:pPr algn="ctr"/>
            <a:endParaRPr lang="en-US" sz="4600" dirty="0">
              <a:effectLst>
                <a:outerShdw blurRad="38100" dist="38100" dir="2700000" algn="tl">
                  <a:srgbClr val="000000">
                    <a:alpha val="43137"/>
                  </a:srgbClr>
                </a:outerShdw>
              </a:effectLst>
            </a:endParaRPr>
          </a:p>
          <a:p>
            <a:pPr algn="ctr"/>
            <a:endParaRPr lang="en-US" sz="4600" dirty="0">
              <a:effectLst>
                <a:outerShdw blurRad="38100" dist="38100" dir="2700000" algn="tl">
                  <a:srgbClr val="000000">
                    <a:alpha val="43137"/>
                  </a:srgbClr>
                </a:outerShdw>
              </a:effectLst>
            </a:endParaRPr>
          </a:p>
          <a:p>
            <a:pPr algn="ctr"/>
            <a:endParaRPr lang="en-US" sz="4600" dirty="0">
              <a:effectLst>
                <a:outerShdw blurRad="38100" dist="38100" dir="2700000" algn="tl">
                  <a:srgbClr val="000000">
                    <a:alpha val="43137"/>
                  </a:srgbClr>
                </a:outerShdw>
              </a:effectLst>
            </a:endParaRPr>
          </a:p>
          <a:p>
            <a:pPr algn="ctr"/>
            <a:r>
              <a:rPr lang="en-US" sz="4600" dirty="0">
                <a:effectLst>
                  <a:outerShdw blurRad="38100" dist="38100" dir="2700000" algn="tl">
                    <a:srgbClr val="000000">
                      <a:alpha val="43137"/>
                    </a:srgbClr>
                  </a:outerShdw>
                </a:effectLst>
              </a:rPr>
              <a:t>Intro to </a:t>
            </a:r>
          </a:p>
          <a:p>
            <a:pPr algn="ctr"/>
            <a:r>
              <a:rPr kumimoji="0" lang="en-US" sz="4800" b="1" i="0" u="none" strike="noStrike" kern="1200" cap="none" spc="0" normalizeH="0" baseline="0" noProof="0" dirty="0" err="1">
                <a:ln>
                  <a:noFill/>
                </a:ln>
                <a:solidFill>
                  <a:srgbClr val="FFC000"/>
                </a:solidFill>
                <a:effectLst/>
                <a:uLnTx/>
                <a:uFillTx/>
                <a:latin typeface="Arial"/>
                <a:ea typeface="ＭＳ Ｐゴシック"/>
                <a:cs typeface="+mn-cs"/>
              </a:rPr>
              <a:t>Radio</a:t>
            </a:r>
            <a:r>
              <a:rPr kumimoji="0" lang="en-US" sz="4800" b="1" i="0" u="none" strike="noStrike" kern="1200" cap="none" spc="0" normalizeH="0" baseline="0" noProof="0" dirty="0" err="1">
                <a:ln>
                  <a:noFill/>
                </a:ln>
                <a:solidFill>
                  <a:srgbClr val="0047B9"/>
                </a:solidFill>
                <a:effectLst/>
                <a:uLnTx/>
                <a:uFillTx/>
                <a:latin typeface="Arial"/>
                <a:ea typeface="ＭＳ Ｐゴシック"/>
                <a:cs typeface="+mn-cs"/>
              </a:rPr>
              <a:t>Thera</a:t>
            </a:r>
            <a:r>
              <a:rPr kumimoji="0" lang="en-US" sz="4800" b="1" i="0" u="none" strike="noStrike" kern="1200" cap="none" spc="0" normalizeH="0" baseline="0" noProof="0" dirty="0">
                <a:ln>
                  <a:noFill/>
                </a:ln>
                <a:solidFill>
                  <a:srgbClr val="0047B9"/>
                </a:solidFill>
                <a:effectLst/>
                <a:uLnTx/>
                <a:uFillTx/>
                <a:latin typeface="Arial"/>
                <a:ea typeface="ＭＳ Ｐゴシック"/>
                <a:cs typeface="+mn-cs"/>
              </a:rPr>
              <a:t>(g)</a:t>
            </a:r>
            <a:r>
              <a:rPr kumimoji="0" lang="en-US" sz="4800" b="1" i="0" u="none" strike="noStrike" kern="1200" cap="none" spc="0" normalizeH="0" baseline="0" noProof="0" dirty="0" err="1">
                <a:ln>
                  <a:noFill/>
                </a:ln>
                <a:solidFill>
                  <a:srgbClr val="0047B9"/>
                </a:solidFill>
                <a:effectLst/>
                <a:uLnTx/>
                <a:uFillTx/>
                <a:latin typeface="Arial"/>
                <a:ea typeface="ＭＳ Ｐゴシック"/>
                <a:cs typeface="+mn-cs"/>
              </a:rPr>
              <a:t>nostics</a:t>
            </a:r>
            <a:endParaRPr lang="en-DE" sz="4600" dirty="0">
              <a:effectLst>
                <a:outerShdw blurRad="38100" dist="38100" dir="2700000" algn="tl">
                  <a:srgbClr val="000000">
                    <a:alpha val="43137"/>
                  </a:srgbClr>
                </a:outerShdw>
              </a:effectLst>
            </a:endParaRPr>
          </a:p>
        </p:txBody>
      </p:sp>
      <p:pic>
        <p:nvPicPr>
          <p:cNvPr id="3" name="Picture 6" descr="Martina Benešová. Foto: Marek Kučera, Reportér magazín">
            <a:extLst>
              <a:ext uri="{FF2B5EF4-FFF2-40B4-BE49-F238E27FC236}">
                <a16:creationId xmlns:a16="http://schemas.microsoft.com/office/drawing/2014/main" id="{63EAD078-CFBE-4723-ACEB-864935124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6723" y="3219566"/>
            <a:ext cx="2858679" cy="190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811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EC422E6-EB04-074E-A003-F0DF6106ECA7}"/>
              </a:ext>
            </a:extLst>
          </p:cNvPr>
          <p:cNvSpPr>
            <a:spLocks noGrp="1"/>
          </p:cNvSpPr>
          <p:nvPr>
            <p:ph type="subTitle" idx="4294967295"/>
          </p:nvPr>
        </p:nvSpPr>
        <p:spPr>
          <a:xfrm>
            <a:off x="13284" y="981568"/>
            <a:ext cx="11806767" cy="2230967"/>
          </a:xfrm>
        </p:spPr>
        <p:txBody>
          <a:bodyPr/>
          <a:lstStyle/>
          <a:p>
            <a:pPr marL="0" indent="0">
              <a:buNone/>
            </a:pPr>
            <a:r>
              <a:rPr lang="en-US" sz="3200" dirty="0"/>
              <a:t>   </a:t>
            </a:r>
            <a:r>
              <a:rPr lang="en-US" sz="3200" b="1" u="sng" dirty="0"/>
              <a:t>Radioactive Elements</a:t>
            </a:r>
            <a:endParaRPr lang="en-US" b="1" u="sng" dirty="0"/>
          </a:p>
          <a:p>
            <a:pPr marL="380990" lvl="1" indent="-380990"/>
            <a:r>
              <a:rPr lang="en-US" dirty="0"/>
              <a:t>Alpha radiation – helium nuclei</a:t>
            </a:r>
          </a:p>
          <a:p>
            <a:pPr marL="380990" lvl="1" indent="-380990"/>
            <a:r>
              <a:rPr lang="en-US" dirty="0"/>
              <a:t>Beta radiation  – electrons/positrons</a:t>
            </a:r>
          </a:p>
          <a:p>
            <a:pPr marL="380990" lvl="1" indent="-380990"/>
            <a:r>
              <a:rPr lang="en-US" dirty="0"/>
              <a:t>Gamma radiation</a:t>
            </a: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812" y="2985732"/>
            <a:ext cx="2498917" cy="1698483"/>
          </a:xfrm>
          <a:prstGeom prst="rect">
            <a:avLst/>
          </a:prstGeom>
        </p:spPr>
      </p:pic>
      <p:sp>
        <p:nvSpPr>
          <p:cNvPr id="9" name="Textfeld 8"/>
          <p:cNvSpPr txBox="1"/>
          <p:nvPr/>
        </p:nvSpPr>
        <p:spPr>
          <a:xfrm>
            <a:off x="323783" y="2825452"/>
            <a:ext cx="1057534" cy="1508298"/>
          </a:xfrm>
          <a:prstGeom prst="rect">
            <a:avLst/>
          </a:prstGeom>
          <a:noFill/>
        </p:spPr>
        <p:txBody>
          <a:bodyPr wrap="none" rtlCol="0">
            <a:spAutoFit/>
          </a:bodyPr>
          <a:lstStyle/>
          <a:p>
            <a:pPr algn="ctr"/>
            <a:r>
              <a:rPr lang="de-DE" sz="1867" dirty="0"/>
              <a:t>Alpha</a:t>
            </a:r>
            <a:br>
              <a:rPr lang="de-DE" sz="1867" dirty="0"/>
            </a:br>
            <a:r>
              <a:rPr lang="de-DE" sz="1867" dirty="0" err="1"/>
              <a:t>radiation</a:t>
            </a:r>
            <a:endParaRPr lang="de-DE" sz="1867" dirty="0"/>
          </a:p>
          <a:p>
            <a:pPr algn="ctr"/>
            <a:endParaRPr lang="de-DE" sz="2133" dirty="0"/>
          </a:p>
          <a:p>
            <a:pPr algn="ctr"/>
            <a:br>
              <a:rPr lang="de-DE" sz="1867" dirty="0"/>
            </a:br>
            <a:endParaRPr lang="de-DE" sz="1467" dirty="0"/>
          </a:p>
        </p:txBody>
      </p:sp>
      <p:sp>
        <p:nvSpPr>
          <p:cNvPr id="10" name="Textfeld 9"/>
          <p:cNvSpPr txBox="1"/>
          <p:nvPr/>
        </p:nvSpPr>
        <p:spPr>
          <a:xfrm>
            <a:off x="1107694" y="4453975"/>
            <a:ext cx="1430693" cy="797591"/>
          </a:xfrm>
          <a:prstGeom prst="rect">
            <a:avLst/>
          </a:prstGeom>
          <a:noFill/>
        </p:spPr>
        <p:txBody>
          <a:bodyPr wrap="square" rtlCol="0">
            <a:spAutoFit/>
          </a:bodyPr>
          <a:lstStyle/>
          <a:p>
            <a:pPr algn="ctr">
              <a:lnSpc>
                <a:spcPts val="1333"/>
              </a:lnSpc>
            </a:pPr>
            <a:r>
              <a:rPr lang="de-DE" sz="1333" dirty="0">
                <a:solidFill>
                  <a:prstClr val="black"/>
                </a:solidFill>
              </a:rPr>
              <a:t>2 </a:t>
            </a:r>
            <a:r>
              <a:rPr lang="de-DE" sz="1333" dirty="0" err="1">
                <a:solidFill>
                  <a:prstClr val="black"/>
                </a:solidFill>
              </a:rPr>
              <a:t>protons</a:t>
            </a:r>
            <a:br>
              <a:rPr lang="de-DE" sz="1333" dirty="0">
                <a:solidFill>
                  <a:prstClr val="black"/>
                </a:solidFill>
              </a:rPr>
            </a:br>
            <a:r>
              <a:rPr lang="de-DE" sz="1333" dirty="0">
                <a:solidFill>
                  <a:prstClr val="black"/>
                </a:solidFill>
              </a:rPr>
              <a:t>+</a:t>
            </a:r>
            <a:br>
              <a:rPr lang="de-DE" sz="1333" dirty="0">
                <a:solidFill>
                  <a:prstClr val="black"/>
                </a:solidFill>
              </a:rPr>
            </a:br>
            <a:r>
              <a:rPr lang="de-DE" sz="1333" dirty="0">
                <a:solidFill>
                  <a:prstClr val="black"/>
                </a:solidFill>
              </a:rPr>
              <a:t>2 </a:t>
            </a:r>
            <a:r>
              <a:rPr lang="de-DE" sz="1333" dirty="0" err="1">
                <a:solidFill>
                  <a:prstClr val="black"/>
                </a:solidFill>
              </a:rPr>
              <a:t>neutrons</a:t>
            </a:r>
            <a:endParaRPr lang="de-DE" sz="1333" dirty="0">
              <a:solidFill>
                <a:prstClr val="black"/>
              </a:solidFill>
            </a:endParaRPr>
          </a:p>
          <a:p>
            <a:endParaRPr lang="de-DE" sz="1333" dirty="0"/>
          </a:p>
        </p:txBody>
      </p:sp>
      <p:sp>
        <p:nvSpPr>
          <p:cNvPr id="11" name="Rectangle 4">
            <a:extLst>
              <a:ext uri="{FF2B5EF4-FFF2-40B4-BE49-F238E27FC236}">
                <a16:creationId xmlns:a16="http://schemas.microsoft.com/office/drawing/2014/main" id="{14EE6320-FA51-3346-999E-D37A27883D56}"/>
              </a:ext>
            </a:extLst>
          </p:cNvPr>
          <p:cNvSpPr/>
          <p:nvPr/>
        </p:nvSpPr>
        <p:spPr>
          <a:xfrm>
            <a:off x="-311803" y="6011523"/>
            <a:ext cx="12839705" cy="523028"/>
          </a:xfrm>
          <a:prstGeom prst="rect">
            <a:avLst/>
          </a:prstGeom>
        </p:spPr>
        <p:txBody>
          <a:bodyPr wrap="square">
            <a:spAutoFit/>
          </a:bodyPr>
          <a:lstStyle/>
          <a:p>
            <a:pPr marL="251994"/>
            <a:r>
              <a:rPr lang="en-US" sz="933" dirty="0">
                <a:latin typeface="Arial" panose="020B0604020202020204" pitchFamily="34" charset="0"/>
                <a:cs typeface="Arial" panose="020B0604020202020204" pitchFamily="34" charset="0"/>
              </a:rPr>
              <a:t>[1] </a:t>
            </a:r>
            <a:r>
              <a:rPr lang="en-US" sz="933" dirty="0" err="1">
                <a:latin typeface="Arial" panose="020B0604020202020204" pitchFamily="34" charset="0"/>
                <a:cs typeface="Arial" panose="020B0604020202020204" pitchFamily="34" charset="0"/>
              </a:rPr>
              <a:t>Inductiveload</a:t>
            </a:r>
            <a:r>
              <a:rPr lang="en-US" sz="933" dirty="0">
                <a:latin typeface="Arial" panose="020B0604020202020204" pitchFamily="34" charset="0"/>
                <a:cs typeface="Arial" panose="020B0604020202020204" pitchFamily="34" charset="0"/>
              </a:rPr>
              <a:t> (https://commons.wikimedia.org/wiki/File:Alpha_Decay.svg), „Alpha Decay“, </a:t>
            </a:r>
            <a:r>
              <a:rPr lang="en-US" sz="933" dirty="0"/>
              <a:t>marked as public domain, more details on </a:t>
            </a:r>
            <a:r>
              <a:rPr lang="en-US" sz="933" dirty="0">
                <a:latin typeface="Arial" panose="020B0604020202020204" pitchFamily="34" charset="0"/>
                <a:cs typeface="Arial" panose="020B0604020202020204" pitchFamily="34" charset="0"/>
              </a:rPr>
              <a:t>Wikimedia Commons: https://commons.wikimedia.org/wiki/Template:PD-self</a:t>
            </a:r>
          </a:p>
          <a:p>
            <a:pPr marL="251994"/>
            <a:r>
              <a:rPr lang="en-US" sz="933" dirty="0">
                <a:latin typeface="Arial" panose="020B0604020202020204" pitchFamily="34" charset="0"/>
                <a:cs typeface="Arial" panose="020B0604020202020204" pitchFamily="34" charset="0"/>
              </a:rPr>
              <a:t>[2] </a:t>
            </a:r>
            <a:r>
              <a:rPr lang="en-US" sz="933" dirty="0" err="1">
                <a:latin typeface="Arial" panose="020B0604020202020204" pitchFamily="34" charset="0"/>
                <a:cs typeface="Arial" panose="020B0604020202020204" pitchFamily="34" charset="0"/>
              </a:rPr>
              <a:t>Inductiveload</a:t>
            </a:r>
            <a:r>
              <a:rPr lang="en-US" sz="933" dirty="0">
                <a:latin typeface="Arial" panose="020B0604020202020204" pitchFamily="34" charset="0"/>
                <a:cs typeface="Arial" panose="020B0604020202020204" pitchFamily="34" charset="0"/>
              </a:rPr>
              <a:t> (https://commons.wikimedia.org/wiki/File:Beta-minus_Decay.svg), „Beta-minus Decay“, </a:t>
            </a:r>
            <a:r>
              <a:rPr lang="en-US" sz="933" dirty="0"/>
              <a:t>marked as public domain, more details on</a:t>
            </a:r>
            <a:r>
              <a:rPr lang="en-US" sz="933" dirty="0">
                <a:latin typeface="Arial" panose="020B0604020202020204" pitchFamily="34" charset="0"/>
                <a:cs typeface="Arial" panose="020B0604020202020204" pitchFamily="34" charset="0"/>
              </a:rPr>
              <a:t> Wikimedia Commons: https://commons.wikimedia.org/wiki/Template:PD-self</a:t>
            </a:r>
            <a:endParaRPr lang="en-US" sz="1867" dirty="0">
              <a:latin typeface="+mj-lt"/>
            </a:endParaRPr>
          </a:p>
          <a:p>
            <a:pPr marL="251994"/>
            <a:r>
              <a:rPr lang="en-US" sz="933" dirty="0">
                <a:latin typeface="Arial" panose="020B0604020202020204" pitchFamily="34" charset="0"/>
                <a:cs typeface="Arial" panose="020B0604020202020204" pitchFamily="34" charset="0"/>
              </a:rPr>
              <a:t>[3] </a:t>
            </a:r>
            <a:r>
              <a:rPr lang="en-US" sz="933" dirty="0" err="1">
                <a:latin typeface="Arial" panose="020B0604020202020204" pitchFamily="34" charset="0"/>
                <a:cs typeface="Arial" panose="020B0604020202020204" pitchFamily="34" charset="0"/>
              </a:rPr>
              <a:t>openstax</a:t>
            </a:r>
            <a:r>
              <a:rPr lang="en-US" sz="933" dirty="0">
                <a:latin typeface="Arial" panose="020B0604020202020204" pitchFamily="34" charset="0"/>
                <a:cs typeface="Arial" panose="020B0604020202020204" pitchFamily="34" charset="0"/>
              </a:rPr>
              <a:t> CNX – Radioactive Decay. Accessed from https://cnx.org/contents/IbTLTDQM@1.6:RSq8dk2S@1/Radioactive-Decay on 12.02.2021</a:t>
            </a:r>
          </a:p>
        </p:txBody>
      </p:sp>
      <p:sp>
        <p:nvSpPr>
          <p:cNvPr id="12" name="Textfeld 11"/>
          <p:cNvSpPr txBox="1"/>
          <p:nvPr/>
        </p:nvSpPr>
        <p:spPr>
          <a:xfrm>
            <a:off x="155765" y="4476191"/>
            <a:ext cx="696785" cy="584775"/>
          </a:xfrm>
          <a:prstGeom prst="rect">
            <a:avLst/>
          </a:prstGeom>
          <a:noFill/>
        </p:spPr>
        <p:txBody>
          <a:bodyPr wrap="square" rtlCol="0">
            <a:spAutoFit/>
          </a:bodyPr>
          <a:lstStyle/>
          <a:p>
            <a:r>
              <a:rPr lang="de-DE" sz="1600" dirty="0"/>
              <a:t>[1]</a:t>
            </a:r>
          </a:p>
          <a:p>
            <a:endParaRPr lang="de-DE" sz="1600" dirty="0"/>
          </a:p>
        </p:txBody>
      </p:sp>
      <p:pic>
        <p:nvPicPr>
          <p:cNvPr id="13" name="Grafi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8312" y="3582396"/>
            <a:ext cx="2520033" cy="1712835"/>
          </a:xfrm>
          <a:prstGeom prst="rect">
            <a:avLst/>
          </a:prstGeom>
        </p:spPr>
      </p:pic>
      <p:sp>
        <p:nvSpPr>
          <p:cNvPr id="14" name="Textfeld 13"/>
          <p:cNvSpPr txBox="1"/>
          <p:nvPr/>
        </p:nvSpPr>
        <p:spPr>
          <a:xfrm>
            <a:off x="3274587" y="3308701"/>
            <a:ext cx="1240724" cy="1754711"/>
          </a:xfrm>
          <a:prstGeom prst="rect">
            <a:avLst/>
          </a:prstGeom>
          <a:noFill/>
        </p:spPr>
        <p:txBody>
          <a:bodyPr wrap="none" rtlCol="0">
            <a:spAutoFit/>
          </a:bodyPr>
          <a:lstStyle/>
          <a:p>
            <a:pPr algn="ctr"/>
            <a:r>
              <a:rPr lang="de-DE" sz="1867" dirty="0"/>
              <a:t>Beta</a:t>
            </a:r>
            <a:br>
              <a:rPr lang="de-DE" sz="1867" dirty="0"/>
            </a:br>
            <a:r>
              <a:rPr lang="de-DE" sz="1867" dirty="0" err="1"/>
              <a:t>radiation</a:t>
            </a:r>
            <a:br>
              <a:rPr lang="de-DE" sz="1867" dirty="0"/>
            </a:br>
            <a:endParaRPr lang="de-DE" sz="1867" dirty="0"/>
          </a:p>
          <a:p>
            <a:pPr algn="ctr"/>
            <a:endParaRPr lang="de-DE" sz="1867" dirty="0"/>
          </a:p>
          <a:p>
            <a:pPr algn="r"/>
            <a:br>
              <a:rPr lang="de-DE" sz="1867" dirty="0"/>
            </a:br>
            <a:endParaRPr lang="de-DE" sz="1467" dirty="0"/>
          </a:p>
        </p:txBody>
      </p:sp>
      <p:sp>
        <p:nvSpPr>
          <p:cNvPr id="15" name="Textfeld 14"/>
          <p:cNvSpPr txBox="1"/>
          <p:nvPr/>
        </p:nvSpPr>
        <p:spPr>
          <a:xfrm>
            <a:off x="4802399" y="4408762"/>
            <a:ext cx="1847560" cy="1096069"/>
          </a:xfrm>
          <a:prstGeom prst="rect">
            <a:avLst/>
          </a:prstGeom>
          <a:noFill/>
        </p:spPr>
        <p:txBody>
          <a:bodyPr wrap="square" rtlCol="0">
            <a:spAutoFit/>
          </a:bodyPr>
          <a:lstStyle/>
          <a:p>
            <a:pPr algn="ctr">
              <a:lnSpc>
                <a:spcPts val="1333"/>
              </a:lnSpc>
            </a:pPr>
            <a:r>
              <a:rPr lang="de-DE" sz="1333" dirty="0" err="1">
                <a:solidFill>
                  <a:prstClr val="black"/>
                </a:solidFill>
              </a:rPr>
              <a:t>proton</a:t>
            </a:r>
            <a:endParaRPr lang="de-DE" sz="1333" dirty="0">
              <a:solidFill>
                <a:prstClr val="black"/>
              </a:solidFill>
            </a:endParaRPr>
          </a:p>
          <a:p>
            <a:pPr algn="ctr">
              <a:lnSpc>
                <a:spcPts val="1333"/>
              </a:lnSpc>
            </a:pPr>
            <a:endParaRPr lang="de-DE" sz="1333" dirty="0">
              <a:solidFill>
                <a:prstClr val="black"/>
              </a:solidFill>
            </a:endParaRPr>
          </a:p>
          <a:p>
            <a:pPr algn="ctr">
              <a:lnSpc>
                <a:spcPts val="1333"/>
              </a:lnSpc>
            </a:pPr>
            <a:r>
              <a:rPr lang="de-DE" sz="1333" dirty="0">
                <a:solidFill>
                  <a:prstClr val="black"/>
                </a:solidFill>
              </a:rPr>
              <a:t>         </a:t>
            </a:r>
            <a:r>
              <a:rPr lang="de-DE" sz="1333" dirty="0" err="1">
                <a:solidFill>
                  <a:prstClr val="black"/>
                </a:solidFill>
              </a:rPr>
              <a:t>electron</a:t>
            </a:r>
            <a:endParaRPr lang="de-DE" sz="1333" dirty="0">
              <a:solidFill>
                <a:prstClr val="black"/>
              </a:solidFill>
            </a:endParaRPr>
          </a:p>
          <a:p>
            <a:pPr algn="ctr">
              <a:lnSpc>
                <a:spcPts val="1333"/>
              </a:lnSpc>
            </a:pPr>
            <a:endParaRPr lang="de-DE" sz="1333" dirty="0">
              <a:solidFill>
                <a:prstClr val="black"/>
              </a:solidFill>
            </a:endParaRPr>
          </a:p>
          <a:p>
            <a:pPr algn="ctr">
              <a:lnSpc>
                <a:spcPts val="1333"/>
              </a:lnSpc>
            </a:pPr>
            <a:endParaRPr lang="de-DE" sz="1333" dirty="0">
              <a:solidFill>
                <a:prstClr val="black"/>
              </a:solidFill>
            </a:endParaRPr>
          </a:p>
          <a:p>
            <a:pPr algn="ctr">
              <a:lnSpc>
                <a:spcPts val="1333"/>
              </a:lnSpc>
            </a:pPr>
            <a:r>
              <a:rPr lang="de-DE" sz="1333" dirty="0">
                <a:solidFill>
                  <a:prstClr val="black"/>
                </a:solidFill>
              </a:rPr>
              <a:t>      </a:t>
            </a:r>
            <a:r>
              <a:rPr lang="de-DE" sz="1333" dirty="0" err="1">
                <a:solidFill>
                  <a:prstClr val="black"/>
                </a:solidFill>
              </a:rPr>
              <a:t>electron</a:t>
            </a:r>
            <a:r>
              <a:rPr lang="de-DE" sz="1333" dirty="0">
                <a:solidFill>
                  <a:prstClr val="black"/>
                </a:solidFill>
              </a:rPr>
              <a:t> </a:t>
            </a:r>
            <a:r>
              <a:rPr lang="de-DE" sz="1333" dirty="0" err="1">
                <a:solidFill>
                  <a:prstClr val="black"/>
                </a:solidFill>
              </a:rPr>
              <a:t>neutrino</a:t>
            </a:r>
            <a:endParaRPr lang="de-DE" sz="1867" dirty="0"/>
          </a:p>
        </p:txBody>
      </p:sp>
      <p:sp>
        <p:nvSpPr>
          <p:cNvPr id="16" name="Textfeld 15"/>
          <p:cNvSpPr txBox="1"/>
          <p:nvPr/>
        </p:nvSpPr>
        <p:spPr>
          <a:xfrm>
            <a:off x="4572926" y="2883557"/>
            <a:ext cx="436337" cy="2472728"/>
          </a:xfrm>
          <a:prstGeom prst="rect">
            <a:avLst/>
          </a:prstGeom>
          <a:noFill/>
        </p:spPr>
        <p:txBody>
          <a:bodyPr wrap="none" rtlCol="0">
            <a:spAutoFit/>
          </a:bodyPr>
          <a:lstStyle/>
          <a:p>
            <a:pPr algn="ctr"/>
            <a:br>
              <a:rPr lang="de-DE" sz="2667" dirty="0"/>
            </a:br>
            <a:r>
              <a:rPr lang="el-GR" sz="2667" dirty="0"/>
              <a:t>β</a:t>
            </a:r>
            <a:r>
              <a:rPr lang="de-DE" sz="2667" baseline="40000" dirty="0"/>
              <a:t>-</a:t>
            </a:r>
            <a:br>
              <a:rPr lang="de-DE" sz="2667" dirty="0"/>
            </a:br>
            <a:endParaRPr lang="de-DE" sz="2667" dirty="0"/>
          </a:p>
          <a:p>
            <a:pPr algn="ctr"/>
            <a:endParaRPr lang="de-DE" sz="2667" dirty="0"/>
          </a:p>
          <a:p>
            <a:pPr algn="ctr"/>
            <a:br>
              <a:rPr lang="de-DE" sz="2667" dirty="0"/>
            </a:br>
            <a:endParaRPr lang="de-DE" sz="2133" dirty="0"/>
          </a:p>
        </p:txBody>
      </p:sp>
      <p:sp>
        <p:nvSpPr>
          <p:cNvPr id="17" name="Textfeld 16"/>
          <p:cNvSpPr txBox="1"/>
          <p:nvPr/>
        </p:nvSpPr>
        <p:spPr>
          <a:xfrm>
            <a:off x="3607415" y="4991672"/>
            <a:ext cx="1847560" cy="595932"/>
          </a:xfrm>
          <a:prstGeom prst="rect">
            <a:avLst/>
          </a:prstGeom>
          <a:noFill/>
        </p:spPr>
        <p:txBody>
          <a:bodyPr wrap="square" rtlCol="0">
            <a:spAutoFit/>
          </a:bodyPr>
          <a:lstStyle/>
          <a:p>
            <a:pPr algn="ctr">
              <a:lnSpc>
                <a:spcPts val="1333"/>
              </a:lnSpc>
            </a:pPr>
            <a:br>
              <a:rPr lang="de-DE" sz="1467" dirty="0">
                <a:solidFill>
                  <a:prstClr val="black"/>
                </a:solidFill>
              </a:rPr>
            </a:br>
            <a:endParaRPr lang="de-DE" sz="1467" dirty="0">
              <a:solidFill>
                <a:prstClr val="black"/>
              </a:solidFill>
            </a:endParaRPr>
          </a:p>
          <a:p>
            <a:pPr algn="ctr">
              <a:lnSpc>
                <a:spcPts val="1333"/>
              </a:lnSpc>
            </a:pPr>
            <a:r>
              <a:rPr lang="de-DE" sz="1333" dirty="0" err="1">
                <a:solidFill>
                  <a:prstClr val="black"/>
                </a:solidFill>
              </a:rPr>
              <a:t>neutron</a:t>
            </a:r>
            <a:endParaRPr lang="de-DE" sz="1333" dirty="0"/>
          </a:p>
        </p:txBody>
      </p:sp>
      <p:sp>
        <p:nvSpPr>
          <p:cNvPr id="18" name="Textfeld 17"/>
          <p:cNvSpPr txBox="1"/>
          <p:nvPr/>
        </p:nvSpPr>
        <p:spPr>
          <a:xfrm>
            <a:off x="2978176" y="5109037"/>
            <a:ext cx="696785" cy="584775"/>
          </a:xfrm>
          <a:prstGeom prst="rect">
            <a:avLst/>
          </a:prstGeom>
          <a:noFill/>
        </p:spPr>
        <p:txBody>
          <a:bodyPr wrap="square" rtlCol="0">
            <a:spAutoFit/>
          </a:bodyPr>
          <a:lstStyle/>
          <a:p>
            <a:r>
              <a:rPr lang="de-DE" sz="1600" dirty="0"/>
              <a:t>[2]</a:t>
            </a:r>
          </a:p>
          <a:p>
            <a:endParaRPr lang="de-DE" sz="1600" dirty="0"/>
          </a:p>
        </p:txBody>
      </p:sp>
      <p:sp>
        <p:nvSpPr>
          <p:cNvPr id="25" name="Textfeld 24"/>
          <p:cNvSpPr txBox="1"/>
          <p:nvPr/>
        </p:nvSpPr>
        <p:spPr>
          <a:xfrm>
            <a:off x="11510361" y="5037823"/>
            <a:ext cx="696785" cy="584775"/>
          </a:xfrm>
          <a:prstGeom prst="rect">
            <a:avLst/>
          </a:prstGeom>
          <a:noFill/>
        </p:spPr>
        <p:txBody>
          <a:bodyPr wrap="square" rtlCol="0">
            <a:spAutoFit/>
          </a:bodyPr>
          <a:lstStyle/>
          <a:p>
            <a:r>
              <a:rPr lang="de-DE" sz="1600" dirty="0"/>
              <a:t>[3]</a:t>
            </a:r>
          </a:p>
          <a:p>
            <a:endParaRPr lang="de-DE" sz="1600" dirty="0"/>
          </a:p>
        </p:txBody>
      </p:sp>
      <p:pic>
        <p:nvPicPr>
          <p:cNvPr id="4" name="Grafik 3"/>
          <p:cNvPicPr>
            <a:picLocks noChangeAspect="1"/>
          </p:cNvPicPr>
          <p:nvPr/>
        </p:nvPicPr>
        <p:blipFill>
          <a:blip r:embed="rId5"/>
          <a:stretch>
            <a:fillRect/>
          </a:stretch>
        </p:blipFill>
        <p:spPr>
          <a:xfrm>
            <a:off x="6595779" y="1468853"/>
            <a:ext cx="5432093" cy="3614432"/>
          </a:xfrm>
          <a:prstGeom prst="rect">
            <a:avLst/>
          </a:prstGeom>
        </p:spPr>
      </p:pic>
      <p:sp>
        <p:nvSpPr>
          <p:cNvPr id="5" name="Textfeld 4"/>
          <p:cNvSpPr txBox="1"/>
          <p:nvPr/>
        </p:nvSpPr>
        <p:spPr>
          <a:xfrm>
            <a:off x="7293372" y="1020272"/>
            <a:ext cx="4036907" cy="420564"/>
          </a:xfrm>
          <a:prstGeom prst="rect">
            <a:avLst/>
          </a:prstGeom>
          <a:noFill/>
        </p:spPr>
        <p:txBody>
          <a:bodyPr wrap="square" rtlCol="0">
            <a:spAutoFit/>
          </a:bodyPr>
          <a:lstStyle/>
          <a:p>
            <a:r>
              <a:rPr lang="en-US" sz="2133" b="1" dirty="0"/>
              <a:t>Types of radioactive decay</a:t>
            </a:r>
          </a:p>
        </p:txBody>
      </p:sp>
      <p:sp>
        <p:nvSpPr>
          <p:cNvPr id="6" name="Rectangle 5">
            <a:extLst>
              <a:ext uri="{FF2B5EF4-FFF2-40B4-BE49-F238E27FC236}">
                <a16:creationId xmlns:a16="http://schemas.microsoft.com/office/drawing/2014/main" id="{34519A64-0EB8-43CF-9609-93F844AE078F}"/>
              </a:ext>
            </a:extLst>
          </p:cNvPr>
          <p:cNvSpPr/>
          <p:nvPr/>
        </p:nvSpPr>
        <p:spPr>
          <a:xfrm>
            <a:off x="2978176" y="3142593"/>
            <a:ext cx="3538238" cy="2480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121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2" presetClass="exit" presetSubtype="4" fill="hold" grpId="0" nodeType="withEffect">
                                  <p:stCondLst>
                                    <p:cond delay="0"/>
                                  </p:stCondLst>
                                  <p:childTnLst>
                                    <p:anim calcmode="lin" valueType="num">
                                      <p:cBhvr additive="base">
                                        <p:cTn id="15" dur="500"/>
                                        <p:tgtEl>
                                          <p:spTgt spid="6"/>
                                        </p:tgtEl>
                                        <p:attrNameLst>
                                          <p:attrName>ppt_x</p:attrName>
                                        </p:attrNameLst>
                                      </p:cBhvr>
                                      <p:tavLst>
                                        <p:tav tm="0">
                                          <p:val>
                                            <p:strVal val="ppt_x"/>
                                          </p:val>
                                        </p:tav>
                                        <p:tav tm="100000">
                                          <p:val>
                                            <p:strVal val="ppt_x"/>
                                          </p:val>
                                        </p:tav>
                                      </p:tavLst>
                                    </p:anim>
                                    <p:anim calcmode="lin" valueType="num">
                                      <p:cBhvr additive="base">
                                        <p:cTn id="16" dur="500"/>
                                        <p:tgtEl>
                                          <p:spTgt spid="6"/>
                                        </p:tgtEl>
                                        <p:attrNameLst>
                                          <p:attrName>ppt_y</p:attrName>
                                        </p:attrNameLst>
                                      </p:cBhvr>
                                      <p:tavLst>
                                        <p:tav tm="0">
                                          <p:val>
                                            <p:strVal val="ppt_y"/>
                                          </p:val>
                                        </p:tav>
                                        <p:tav tm="100000">
                                          <p:val>
                                            <p:strVal val="1+ppt_h/2"/>
                                          </p:val>
                                        </p:tav>
                                      </p:tavLst>
                                    </p:anim>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 t="1" r="-7415" b="-2508"/>
          <a:stretch/>
        </p:blipFill>
        <p:spPr>
          <a:xfrm>
            <a:off x="3287688" y="1844824"/>
            <a:ext cx="6048672" cy="4608512"/>
          </a:xfrm>
          <a:prstGeom prst="rect">
            <a:avLst/>
          </a:prstGeom>
        </p:spPr>
      </p:pic>
      <p:sp>
        <p:nvSpPr>
          <p:cNvPr id="6" name="Rectangle 5"/>
          <p:cNvSpPr/>
          <p:nvPr/>
        </p:nvSpPr>
        <p:spPr bwMode="auto">
          <a:xfrm>
            <a:off x="3107668" y="1289888"/>
            <a:ext cx="360040" cy="288032"/>
          </a:xfrm>
          <a:prstGeom prst="rect">
            <a:avLst/>
          </a:prstGeom>
          <a:solidFill>
            <a:schemeClr val="bg2"/>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3" name="Rectangle 23"/>
          <p:cNvSpPr>
            <a:spLocks noChangeArrowheads="1"/>
          </p:cNvSpPr>
          <p:nvPr/>
        </p:nvSpPr>
        <p:spPr bwMode="auto">
          <a:xfrm>
            <a:off x="124469" y="3748970"/>
            <a:ext cx="3010953" cy="40011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2000" b="1" i="0" u="none" strike="noStrike" kern="120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a:t>
            </a:r>
            <a:r>
              <a:rPr kumimoji="0" lang="de-DE" altLang="en-US" sz="2000" b="1" i="0" u="none" strike="noStrike" kern="1200" cap="none" spc="0" normalizeH="0" baseline="0" noProof="0" dirty="0" err="1">
                <a:ln>
                  <a:noFill/>
                </a:ln>
                <a:solidFill>
                  <a:srgbClr val="0047B9"/>
                </a:solidFill>
                <a:effectLst/>
                <a:uLnTx/>
                <a:uFillTx/>
                <a:latin typeface="Arial" pitchFamily="34" charset="0"/>
                <a:ea typeface="ＭＳ Ｐゴシック"/>
                <a:cs typeface="Arial" panose="020B0604020202020204" pitchFamily="34" charset="0"/>
              </a:rPr>
              <a:t>We</a:t>
            </a:r>
            <a:r>
              <a:rPr kumimoji="0" lang="de-DE" altLang="en-US" sz="2000" b="1" i="0" u="none" strike="noStrike" kern="120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 </a:t>
            </a:r>
            <a:r>
              <a:rPr kumimoji="0" lang="de-DE" altLang="en-US" sz="2000" b="1" i="0" u="none" strike="noStrike" kern="1200" cap="none" spc="0" normalizeH="0" baseline="0" noProof="0" dirty="0" err="1">
                <a:ln>
                  <a:noFill/>
                </a:ln>
                <a:solidFill>
                  <a:srgbClr val="0047B9"/>
                </a:solidFill>
                <a:effectLst/>
                <a:uLnTx/>
                <a:uFillTx/>
                <a:latin typeface="Arial" pitchFamily="34" charset="0"/>
                <a:ea typeface="ＭＳ Ｐゴシック"/>
                <a:cs typeface="Arial" panose="020B0604020202020204" pitchFamily="34" charset="0"/>
              </a:rPr>
              <a:t>see</a:t>
            </a:r>
            <a:r>
              <a:rPr kumimoji="0" lang="de-DE" altLang="en-US" sz="2000" b="1" i="0" u="none" strike="noStrike" kern="120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 </a:t>
            </a:r>
            <a:r>
              <a:rPr kumimoji="0" lang="de-DE" altLang="en-US" sz="2000" b="1" i="0" u="none" strike="noStrike" kern="1200" cap="none" spc="0" normalizeH="0" baseline="0" noProof="0" dirty="0" err="1">
                <a:ln>
                  <a:noFill/>
                </a:ln>
                <a:solidFill>
                  <a:srgbClr val="0047B9"/>
                </a:solidFill>
                <a:effectLst/>
                <a:uLnTx/>
                <a:uFillTx/>
                <a:latin typeface="Arial" pitchFamily="34" charset="0"/>
                <a:ea typeface="ＭＳ Ｐゴシック"/>
                <a:cs typeface="Arial" panose="020B0604020202020204" pitchFamily="34" charset="0"/>
              </a:rPr>
              <a:t>what</a:t>
            </a:r>
            <a:r>
              <a:rPr kumimoji="0" lang="de-DE" altLang="en-US" sz="2000" b="1" i="0" u="none" strike="noStrike" kern="120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 </a:t>
            </a:r>
            <a:r>
              <a:rPr kumimoji="0" lang="de-DE" altLang="en-US" sz="2000" b="1" i="0" u="none" strike="noStrike" kern="1200" cap="none" spc="0" normalizeH="0" baseline="0" noProof="0" dirty="0" err="1">
                <a:ln>
                  <a:noFill/>
                </a:ln>
                <a:solidFill>
                  <a:srgbClr val="0047B9"/>
                </a:solidFill>
                <a:effectLst/>
                <a:uLnTx/>
                <a:uFillTx/>
                <a:latin typeface="Arial" pitchFamily="34" charset="0"/>
                <a:ea typeface="ＭＳ Ｐゴシック"/>
                <a:cs typeface="Arial" panose="020B0604020202020204" pitchFamily="34" charset="0"/>
              </a:rPr>
              <a:t>we</a:t>
            </a:r>
            <a:r>
              <a:rPr kumimoji="0" lang="de-DE" altLang="en-US" sz="2000" b="1" i="0" u="none" strike="noStrike" kern="120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 </a:t>
            </a:r>
            <a:r>
              <a:rPr kumimoji="0" lang="de-DE" altLang="en-US" sz="2000" b="1" i="0" u="none" strike="noStrike" kern="1200" cap="none" spc="0" normalizeH="0" baseline="0" noProof="0" dirty="0" err="1">
                <a:ln>
                  <a:noFill/>
                </a:ln>
                <a:solidFill>
                  <a:srgbClr val="0047B9"/>
                </a:solidFill>
                <a:effectLst/>
                <a:uLnTx/>
                <a:uFillTx/>
                <a:latin typeface="Arial" pitchFamily="34" charset="0"/>
                <a:ea typeface="ＭＳ Ｐゴシック"/>
                <a:cs typeface="Arial" panose="020B0604020202020204" pitchFamily="34" charset="0"/>
              </a:rPr>
              <a:t>treat</a:t>
            </a:r>
            <a:r>
              <a:rPr kumimoji="0" lang="de-DE" altLang="en-US" sz="2000" b="1" i="0" u="none" strike="noStrike" kern="120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a:t>
            </a:r>
          </a:p>
        </p:txBody>
      </p:sp>
      <p:sp>
        <p:nvSpPr>
          <p:cNvPr id="19" name="Rectangle 23">
            <a:extLst>
              <a:ext uri="{FF2B5EF4-FFF2-40B4-BE49-F238E27FC236}">
                <a16:creationId xmlns:a16="http://schemas.microsoft.com/office/drawing/2014/main" id="{71B0CC18-199F-4CC4-9E55-A7DBC603DE71}"/>
              </a:ext>
            </a:extLst>
          </p:cNvPr>
          <p:cNvSpPr>
            <a:spLocks noChangeArrowheads="1"/>
          </p:cNvSpPr>
          <p:nvPr/>
        </p:nvSpPr>
        <p:spPr bwMode="auto">
          <a:xfrm>
            <a:off x="8996009" y="3748970"/>
            <a:ext cx="3010953" cy="40011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2000" b="1" i="0" u="none" strike="noStrike" kern="120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a:t>
            </a:r>
            <a:r>
              <a:rPr kumimoji="0" lang="de-DE" altLang="en-US" sz="2000" b="1" i="0" u="none" strike="noStrike" kern="1200" cap="none" spc="0" normalizeH="0" baseline="0" noProof="0" dirty="0" err="1">
                <a:ln>
                  <a:noFill/>
                </a:ln>
                <a:solidFill>
                  <a:srgbClr val="0047B9"/>
                </a:solidFill>
                <a:effectLst/>
                <a:uLnTx/>
                <a:uFillTx/>
                <a:latin typeface="Arial" pitchFamily="34" charset="0"/>
                <a:ea typeface="ＭＳ Ｐゴシック"/>
                <a:cs typeface="Arial" panose="020B0604020202020204" pitchFamily="34" charset="0"/>
              </a:rPr>
              <a:t>We</a:t>
            </a:r>
            <a:r>
              <a:rPr kumimoji="0" lang="de-DE" altLang="en-US" sz="2000" b="1" i="0" u="none" strike="noStrike" kern="120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 </a:t>
            </a:r>
            <a:r>
              <a:rPr kumimoji="0" lang="de-DE" altLang="en-US" sz="2000" b="1" i="0" u="none" strike="noStrike" kern="1200" cap="none" spc="0" normalizeH="0" baseline="0" noProof="0" dirty="0" err="1">
                <a:ln>
                  <a:noFill/>
                </a:ln>
                <a:solidFill>
                  <a:srgbClr val="0047B9"/>
                </a:solidFill>
                <a:effectLst/>
                <a:uLnTx/>
                <a:uFillTx/>
                <a:latin typeface="Arial" pitchFamily="34" charset="0"/>
                <a:ea typeface="ＭＳ Ｐゴシック"/>
                <a:cs typeface="Arial" panose="020B0604020202020204" pitchFamily="34" charset="0"/>
              </a:rPr>
              <a:t>treat</a:t>
            </a:r>
            <a:r>
              <a:rPr kumimoji="0" lang="de-DE" altLang="en-US" sz="2000" b="1" i="0" u="none" strike="noStrike" kern="120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 </a:t>
            </a:r>
            <a:r>
              <a:rPr kumimoji="0" lang="de-DE" altLang="en-US" sz="2000" b="1" i="0" u="none" strike="noStrike" kern="1200" cap="none" spc="0" normalizeH="0" baseline="0" noProof="0" dirty="0" err="1">
                <a:ln>
                  <a:noFill/>
                </a:ln>
                <a:solidFill>
                  <a:srgbClr val="0047B9"/>
                </a:solidFill>
                <a:effectLst/>
                <a:uLnTx/>
                <a:uFillTx/>
                <a:latin typeface="Arial" pitchFamily="34" charset="0"/>
                <a:ea typeface="ＭＳ Ｐゴシック"/>
                <a:cs typeface="Arial" panose="020B0604020202020204" pitchFamily="34" charset="0"/>
              </a:rPr>
              <a:t>what</a:t>
            </a:r>
            <a:r>
              <a:rPr kumimoji="0" lang="de-DE" altLang="en-US" sz="2000" b="1" i="0" u="none" strike="noStrike" kern="120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 </a:t>
            </a:r>
            <a:r>
              <a:rPr kumimoji="0" lang="de-DE" altLang="en-US" sz="2000" b="1" i="0" u="none" strike="noStrike" kern="1200" cap="none" spc="0" normalizeH="0" baseline="0" noProof="0" dirty="0" err="1">
                <a:ln>
                  <a:noFill/>
                </a:ln>
                <a:solidFill>
                  <a:srgbClr val="0047B9"/>
                </a:solidFill>
                <a:effectLst/>
                <a:uLnTx/>
                <a:uFillTx/>
                <a:latin typeface="Arial" pitchFamily="34" charset="0"/>
                <a:ea typeface="ＭＳ Ｐゴシック"/>
                <a:cs typeface="Arial" panose="020B0604020202020204" pitchFamily="34" charset="0"/>
              </a:rPr>
              <a:t>we</a:t>
            </a:r>
            <a:r>
              <a:rPr kumimoji="0" lang="de-DE" altLang="en-US" sz="2000" b="1" i="0" u="none" strike="noStrike" kern="120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 </a:t>
            </a:r>
            <a:r>
              <a:rPr kumimoji="0" lang="de-DE" altLang="en-US" sz="2000" b="1" i="0" u="none" strike="noStrike" kern="1200" cap="none" spc="0" normalizeH="0" baseline="0" noProof="0" dirty="0" err="1">
                <a:ln>
                  <a:noFill/>
                </a:ln>
                <a:solidFill>
                  <a:srgbClr val="0047B9"/>
                </a:solidFill>
                <a:effectLst/>
                <a:uLnTx/>
                <a:uFillTx/>
                <a:latin typeface="Arial" pitchFamily="34" charset="0"/>
                <a:ea typeface="ＭＳ Ｐゴシック"/>
                <a:cs typeface="Arial" panose="020B0604020202020204" pitchFamily="34" charset="0"/>
              </a:rPr>
              <a:t>see</a:t>
            </a:r>
            <a:r>
              <a:rPr kumimoji="0" lang="de-DE" altLang="en-US" sz="2000" b="1" i="0" u="none" strike="noStrike" kern="120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a:t>
            </a:r>
          </a:p>
        </p:txBody>
      </p:sp>
      <p:sp>
        <p:nvSpPr>
          <p:cNvPr id="2" name="Rechteck 1">
            <a:extLst>
              <a:ext uri="{FF2B5EF4-FFF2-40B4-BE49-F238E27FC236}">
                <a16:creationId xmlns:a16="http://schemas.microsoft.com/office/drawing/2014/main" id="{87C4F740-818D-4A83-8A1C-7005E043E5A4}"/>
              </a:ext>
            </a:extLst>
          </p:cNvPr>
          <p:cNvSpPr/>
          <p:nvPr/>
        </p:nvSpPr>
        <p:spPr bwMode="auto">
          <a:xfrm>
            <a:off x="3215680" y="1043858"/>
            <a:ext cx="252028" cy="216024"/>
          </a:xfrm>
          <a:prstGeom prst="rect">
            <a:avLst/>
          </a:prstGeom>
          <a:solidFill>
            <a:schemeClr val="bg2"/>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3" name="TextBox 61">
            <a:extLst>
              <a:ext uri="{FF2B5EF4-FFF2-40B4-BE49-F238E27FC236}">
                <a16:creationId xmlns:a16="http://schemas.microsoft.com/office/drawing/2014/main" id="{C53AD3FA-FCED-40A4-810C-476B8A80B894}"/>
              </a:ext>
            </a:extLst>
          </p:cNvPr>
          <p:cNvSpPr txBox="1"/>
          <p:nvPr/>
        </p:nvSpPr>
        <p:spPr>
          <a:xfrm>
            <a:off x="2279576" y="291176"/>
            <a:ext cx="7036157" cy="4770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Unique Feature: </a:t>
            </a:r>
            <a:r>
              <a:rPr kumimoji="0" lang="de-DE" altLang="en-US" sz="25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Radiothera</a:t>
            </a:r>
            <a:r>
              <a:rPr kumimoji="0" lang="de-DE"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(g)</a:t>
            </a:r>
            <a:r>
              <a:rPr kumimoji="0" lang="de-DE" altLang="en-US" sz="25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nostic</a:t>
            </a:r>
            <a:r>
              <a:rPr kumimoji="0" lang="de-DE"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 Tandem</a:t>
            </a:r>
            <a:endParaRPr kumimoji="0" lang="de-CH"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endParaRPr>
          </a:p>
        </p:txBody>
      </p:sp>
      <p:sp>
        <p:nvSpPr>
          <p:cNvPr id="14" name="Rectangle 65">
            <a:extLst>
              <a:ext uri="{FF2B5EF4-FFF2-40B4-BE49-F238E27FC236}">
                <a16:creationId xmlns:a16="http://schemas.microsoft.com/office/drawing/2014/main" id="{3E7B8058-55E1-4CF7-A840-4E5F5FA89B57}"/>
              </a:ext>
            </a:extLst>
          </p:cNvPr>
          <p:cNvSpPr/>
          <p:nvPr/>
        </p:nvSpPr>
        <p:spPr bwMode="auto">
          <a:xfrm>
            <a:off x="93600" y="116632"/>
            <a:ext cx="1853952" cy="501922"/>
          </a:xfrm>
          <a:prstGeom prst="rect">
            <a:avLst/>
          </a:prstGeom>
          <a:solidFill>
            <a:srgbClr val="0047B9"/>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de-DE" sz="300" b="0" i="0" u="none" strike="noStrike" kern="1200" cap="none" spc="0" normalizeH="0" baseline="0" noProof="0" dirty="0">
              <a:ln>
                <a:noFill/>
              </a:ln>
              <a:solidFill>
                <a:srgbClr val="FFFFFF"/>
              </a:solidFill>
              <a:effectLst/>
              <a:uLnTx/>
              <a:uFillTx/>
              <a:latin typeface="Arial"/>
              <a:ea typeface="ＭＳ Ｐゴシック" charset="0"/>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r>
              <a:rPr lang="de-DE" sz="1000" dirty="0">
                <a:solidFill>
                  <a:srgbClr val="FFFFFF"/>
                </a:solidFill>
                <a:latin typeface="Arial"/>
                <a:ea typeface="ＭＳ Ｐゴシック" charset="0"/>
              </a:rPr>
              <a:t>Seco/</a:t>
            </a:r>
            <a:r>
              <a:rPr kumimoji="0" lang="de-DE" sz="1000" b="0" i="0" u="none" strike="noStrike" kern="1200" cap="none" spc="0" normalizeH="0" baseline="0" noProof="0" dirty="0" err="1">
                <a:ln>
                  <a:noFill/>
                </a:ln>
                <a:solidFill>
                  <a:srgbClr val="FFFFFF"/>
                </a:solidFill>
                <a:effectLst/>
                <a:uLnTx/>
                <a:uFillTx/>
                <a:latin typeface="Arial"/>
                <a:ea typeface="ＭＳ Ｐゴシック" charset="0"/>
                <a:cs typeface="+mn-cs"/>
              </a:rPr>
              <a:t>Benešová</a:t>
            </a:r>
            <a:r>
              <a:rPr kumimoji="0" lang="de-DE" sz="1000" b="0" i="0" u="none" strike="noStrike" kern="1200" cap="none" spc="0" normalizeH="0" baseline="0" noProof="0" dirty="0">
                <a:ln>
                  <a:noFill/>
                </a:ln>
                <a:solidFill>
                  <a:srgbClr val="FFFFFF"/>
                </a:solidFill>
                <a:effectLst/>
                <a:uLnTx/>
                <a:uFillTx/>
                <a:latin typeface="Arial"/>
                <a:ea typeface="ＭＳ Ｐゴシック" charset="0"/>
                <a:cs typeface="+mn-cs"/>
              </a:rPr>
              <a:t>-Schäfer</a:t>
            </a:r>
          </a:p>
        </p:txBody>
      </p:sp>
      <p:cxnSp>
        <p:nvCxnSpPr>
          <p:cNvPr id="15" name="Straight Connector 31">
            <a:extLst>
              <a:ext uri="{FF2B5EF4-FFF2-40B4-BE49-F238E27FC236}">
                <a16:creationId xmlns:a16="http://schemas.microsoft.com/office/drawing/2014/main" id="{DFFEA4F3-FF7E-4F69-B2DE-7DA81F3BE3BB}"/>
              </a:ext>
            </a:extLst>
          </p:cNvPr>
          <p:cNvCxnSpPr>
            <a:cxnSpLocks noChangeShapeType="1"/>
          </p:cNvCxnSpPr>
          <p:nvPr/>
        </p:nvCxnSpPr>
        <p:spPr bwMode="auto">
          <a:xfrm>
            <a:off x="0" y="6597352"/>
            <a:ext cx="12192000" cy="0"/>
          </a:xfrm>
          <a:prstGeom prst="line">
            <a:avLst/>
          </a:prstGeom>
          <a:noFill/>
          <a:ln w="9525" algn="ctr">
            <a:solidFill>
              <a:srgbClr val="0047B9"/>
            </a:solidFill>
            <a:round/>
            <a:headEnd/>
            <a:tailEnd/>
          </a:ln>
          <a:extLst>
            <a:ext uri="{909E8E84-426E-40DD-AFC4-6F175D3DCCD1}">
              <a14:hiddenFill xmlns:a14="http://schemas.microsoft.com/office/drawing/2010/main">
                <a:noFill/>
              </a14:hiddenFill>
            </a:ext>
          </a:extLst>
        </p:spPr>
      </p:cxnSp>
      <p:sp>
        <p:nvSpPr>
          <p:cNvPr id="17" name="Inhaltsplatzhalter 2">
            <a:extLst>
              <a:ext uri="{FF2B5EF4-FFF2-40B4-BE49-F238E27FC236}">
                <a16:creationId xmlns:a16="http://schemas.microsoft.com/office/drawing/2014/main" id="{0114C463-DA2E-4721-B3A9-3763AC87B3D3}"/>
              </a:ext>
            </a:extLst>
          </p:cNvPr>
          <p:cNvSpPr txBox="1">
            <a:spLocks/>
          </p:cNvSpPr>
          <p:nvPr/>
        </p:nvSpPr>
        <p:spPr>
          <a:xfrm>
            <a:off x="93600" y="1124744"/>
            <a:ext cx="12051071" cy="64807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r>
              <a:rPr kumimoji="0" lang="en-US" sz="2300" b="1" i="0" u="none" strike="noStrike" kern="1200" cap="none" spc="0" normalizeH="0" baseline="0" noProof="0" dirty="0" err="1">
                <a:ln>
                  <a:noFill/>
                </a:ln>
                <a:solidFill>
                  <a:srgbClr val="FFC000"/>
                </a:solidFill>
                <a:effectLst/>
                <a:uLnTx/>
                <a:uFillTx/>
                <a:latin typeface="Arial"/>
                <a:ea typeface="ＭＳ Ｐゴシック"/>
                <a:cs typeface="+mn-cs"/>
              </a:rPr>
              <a:t>Radio</a:t>
            </a:r>
            <a:r>
              <a:rPr kumimoji="0" lang="en-US" sz="2300" b="1" i="0" u="none" strike="noStrike" kern="1200" cap="none" spc="0" normalizeH="0" baseline="0" noProof="0" dirty="0" err="1">
                <a:ln>
                  <a:noFill/>
                </a:ln>
                <a:solidFill>
                  <a:srgbClr val="0047B9"/>
                </a:solidFill>
                <a:effectLst/>
                <a:uLnTx/>
                <a:uFillTx/>
                <a:latin typeface="Arial"/>
                <a:ea typeface="ＭＳ Ｐゴシック"/>
                <a:cs typeface="+mn-cs"/>
              </a:rPr>
              <a:t>Thera</a:t>
            </a:r>
            <a:r>
              <a:rPr kumimoji="0" lang="en-US" sz="2300" b="1" i="0" u="none" strike="noStrike" kern="1200" cap="none" spc="0" normalizeH="0" baseline="0" noProof="0" dirty="0">
                <a:ln>
                  <a:noFill/>
                </a:ln>
                <a:solidFill>
                  <a:srgbClr val="0047B9"/>
                </a:solidFill>
                <a:effectLst/>
                <a:uLnTx/>
                <a:uFillTx/>
                <a:latin typeface="Arial"/>
                <a:ea typeface="ＭＳ Ｐゴシック"/>
                <a:cs typeface="+mn-cs"/>
              </a:rPr>
              <a:t>(g)nostics = </a:t>
            </a:r>
            <a:r>
              <a:rPr kumimoji="0" lang="en-US" sz="2300" b="1" i="0" u="none" strike="noStrike" kern="1200" cap="none" spc="0" normalizeH="0" baseline="0" noProof="0" dirty="0" err="1">
                <a:ln>
                  <a:noFill/>
                </a:ln>
                <a:solidFill>
                  <a:srgbClr val="FFC000"/>
                </a:solidFill>
                <a:effectLst/>
                <a:uLnTx/>
                <a:uFillTx/>
                <a:latin typeface="Arial"/>
                <a:ea typeface="ＭＳ Ｐゴシック"/>
                <a:cs typeface="+mn-cs"/>
              </a:rPr>
              <a:t>Radio</a:t>
            </a:r>
            <a:r>
              <a:rPr kumimoji="0" lang="en-US" sz="2300" b="1" i="0" u="none" strike="noStrike" kern="1200" cap="none" spc="0" normalizeH="0" baseline="0" noProof="0" dirty="0" err="1">
                <a:ln>
                  <a:noFill/>
                </a:ln>
                <a:solidFill>
                  <a:srgbClr val="0047B9"/>
                </a:solidFill>
                <a:effectLst/>
                <a:uLnTx/>
                <a:uFillTx/>
                <a:latin typeface="Arial"/>
                <a:ea typeface="ＭＳ Ｐゴシック"/>
                <a:cs typeface="+mn-cs"/>
              </a:rPr>
              <a:t>Thera</a:t>
            </a:r>
            <a:r>
              <a:rPr kumimoji="0" lang="en-US" sz="2300" b="1" i="0" u="none" strike="noStrike" kern="1200" cap="none" spc="0" normalizeH="0" baseline="0" noProof="0" dirty="0" err="1">
                <a:ln>
                  <a:noFill/>
                </a:ln>
                <a:solidFill>
                  <a:srgbClr val="000000"/>
                </a:solidFill>
                <a:effectLst/>
                <a:uLnTx/>
                <a:uFillTx/>
                <a:latin typeface="Arial"/>
                <a:ea typeface="ＭＳ Ｐゴシック"/>
                <a:cs typeface="+mn-cs"/>
              </a:rPr>
              <a:t>py</a:t>
            </a:r>
            <a:r>
              <a:rPr kumimoji="0" lang="en-US" sz="2300" b="1" i="0" u="none" strike="noStrike" kern="1200" cap="none" spc="0" normalizeH="0" baseline="0" noProof="0" dirty="0">
                <a:ln>
                  <a:noFill/>
                </a:ln>
                <a:solidFill>
                  <a:srgbClr val="000000"/>
                </a:solidFill>
                <a:effectLst/>
                <a:uLnTx/>
                <a:uFillTx/>
                <a:latin typeface="Arial"/>
                <a:ea typeface="ＭＳ Ｐゴシック"/>
                <a:cs typeface="+mn-cs"/>
              </a:rPr>
              <a:t> + </a:t>
            </a:r>
            <a:r>
              <a:rPr kumimoji="0" lang="en-US" sz="2300" b="1" i="0" u="none" strike="noStrike" kern="1200" cap="none" spc="0" normalizeH="0" baseline="0" noProof="0" dirty="0" err="1">
                <a:ln>
                  <a:noFill/>
                </a:ln>
                <a:solidFill>
                  <a:srgbClr val="FFC000"/>
                </a:solidFill>
                <a:effectLst/>
                <a:uLnTx/>
                <a:uFillTx/>
                <a:latin typeface="Arial"/>
                <a:ea typeface="ＭＳ Ｐゴシック"/>
                <a:cs typeface="+mn-cs"/>
              </a:rPr>
              <a:t>Radio</a:t>
            </a:r>
            <a:r>
              <a:rPr kumimoji="0" lang="en-US" sz="2300" b="1" i="0" u="none" strike="noStrike" kern="1200" cap="none" spc="0" normalizeH="0" baseline="0" noProof="0" dirty="0" err="1">
                <a:ln>
                  <a:noFill/>
                </a:ln>
                <a:solidFill>
                  <a:srgbClr val="000000"/>
                </a:solidFill>
                <a:effectLst/>
                <a:uLnTx/>
                <a:uFillTx/>
                <a:latin typeface="Arial"/>
                <a:ea typeface="ＭＳ Ｐゴシック"/>
                <a:cs typeface="+mn-cs"/>
              </a:rPr>
              <a:t>Dia</a:t>
            </a:r>
            <a:r>
              <a:rPr kumimoji="0" lang="en-US" sz="2300" b="1" i="0" u="none" strike="noStrike" kern="1200" cap="none" spc="0" normalizeH="0" baseline="0" noProof="0" dirty="0" err="1">
                <a:ln>
                  <a:noFill/>
                </a:ln>
                <a:solidFill>
                  <a:srgbClr val="0047B9"/>
                </a:solidFill>
                <a:effectLst/>
                <a:uLnTx/>
                <a:uFillTx/>
                <a:latin typeface="Arial"/>
                <a:ea typeface="ＭＳ Ｐゴシック"/>
                <a:cs typeface="+mn-cs"/>
              </a:rPr>
              <a:t>gnostics</a:t>
            </a:r>
            <a:r>
              <a:rPr kumimoji="0" lang="en-US" sz="2300" b="1" i="0" u="none" strike="noStrike" kern="1200" cap="none" spc="0" normalizeH="0" baseline="0" noProof="0" dirty="0">
                <a:ln>
                  <a:noFill/>
                </a:ln>
                <a:solidFill>
                  <a:srgbClr val="0047B9"/>
                </a:solidFill>
                <a:effectLst/>
                <a:uLnTx/>
                <a:uFillTx/>
                <a:latin typeface="Arial"/>
                <a:ea typeface="ＭＳ Ｐゴシック"/>
                <a:cs typeface="+mn-cs"/>
              </a:rPr>
              <a:t> </a:t>
            </a:r>
            <a:r>
              <a:rPr kumimoji="0" lang="en-US" sz="2300" b="1" i="0" u="none" strike="noStrike" kern="1200" cap="none" spc="0" normalizeH="0" baseline="0" noProof="0" dirty="0">
                <a:ln>
                  <a:noFill/>
                </a:ln>
                <a:solidFill>
                  <a:srgbClr val="000000"/>
                </a:solidFill>
                <a:effectLst/>
                <a:uLnTx/>
                <a:uFillTx/>
                <a:latin typeface="Arial"/>
                <a:ea typeface="ＭＳ Ｐゴシック"/>
                <a:cs typeface="+mn-cs"/>
              </a:rPr>
              <a:t>(</a:t>
            </a:r>
            <a:r>
              <a:rPr kumimoji="0" lang="en-US" sz="2300" b="1" i="1" u="none" strike="noStrike" kern="1200" cap="none" spc="0" normalizeH="0" baseline="0" noProof="0" dirty="0">
                <a:ln>
                  <a:noFill/>
                </a:ln>
                <a:solidFill>
                  <a:srgbClr val="000000"/>
                </a:solidFill>
                <a:effectLst/>
                <a:uLnTx/>
                <a:uFillTx/>
                <a:latin typeface="Arial"/>
                <a:ea typeface="ＭＳ Ｐゴシック"/>
                <a:cs typeface="+mn-cs"/>
              </a:rPr>
              <a:t>therapeuein</a:t>
            </a:r>
            <a:r>
              <a:rPr kumimoji="0" lang="en-US" sz="2300" b="1" i="0" u="none" strike="noStrike" kern="1200" cap="none" spc="0" normalizeH="0" baseline="0" noProof="0" dirty="0">
                <a:ln>
                  <a:noFill/>
                </a:ln>
                <a:solidFill>
                  <a:srgbClr val="000000"/>
                </a:solidFill>
                <a:effectLst/>
                <a:uLnTx/>
                <a:uFillTx/>
                <a:latin typeface="Arial"/>
                <a:ea typeface="ＭＳ Ｐゴシック"/>
                <a:cs typeface="+mn-cs"/>
              </a:rPr>
              <a:t> + </a:t>
            </a:r>
            <a:r>
              <a:rPr kumimoji="0" lang="en-US" sz="2300" b="1" i="1" u="none" strike="noStrike" kern="1200" cap="none" spc="0" normalizeH="0" baseline="0" noProof="0" dirty="0">
                <a:ln>
                  <a:noFill/>
                </a:ln>
                <a:solidFill>
                  <a:srgbClr val="000000"/>
                </a:solidFill>
                <a:effectLst/>
                <a:uLnTx/>
                <a:uFillTx/>
                <a:latin typeface="Arial"/>
                <a:ea typeface="ＭＳ Ｐゴシック"/>
                <a:cs typeface="+mn-cs"/>
              </a:rPr>
              <a:t>gnosis</a:t>
            </a:r>
            <a:r>
              <a:rPr kumimoji="0" lang="en-US" sz="2300" b="1" i="0" u="none" strike="noStrike" kern="1200" cap="none" spc="0" normalizeH="0" baseline="0" noProof="0" dirty="0">
                <a:ln>
                  <a:noFill/>
                </a:ln>
                <a:solidFill>
                  <a:srgbClr val="000000"/>
                </a:solidFill>
                <a:effectLst/>
                <a:uLnTx/>
                <a:uFillTx/>
                <a:latin typeface="Arial"/>
                <a:ea typeface="ＭＳ Ｐゴシック"/>
                <a:cs typeface="+mn-cs"/>
              </a:rPr>
              <a:t>)</a:t>
            </a:r>
          </a:p>
        </p:txBody>
      </p:sp>
      <p:sp>
        <p:nvSpPr>
          <p:cNvPr id="18" name="Rectangle 23">
            <a:extLst>
              <a:ext uri="{FF2B5EF4-FFF2-40B4-BE49-F238E27FC236}">
                <a16:creationId xmlns:a16="http://schemas.microsoft.com/office/drawing/2014/main" id="{63012B18-36D6-4187-9AC5-D70F1CCDA165}"/>
              </a:ext>
            </a:extLst>
          </p:cNvPr>
          <p:cNvSpPr>
            <a:spLocks noChangeArrowheads="1"/>
          </p:cNvSpPr>
          <p:nvPr/>
        </p:nvSpPr>
        <p:spPr bwMode="auto">
          <a:xfrm>
            <a:off x="1847528" y="6619254"/>
            <a:ext cx="85010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eaLnBrk="0" hangingPunct="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eaLnBrk="0" hangingPunct="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rPr>
              <a:t>Bakos, Roscher, Granados, and </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rPr>
              <a:t>B</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enešová</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rPr>
              <a:t> </a:t>
            </a:r>
            <a:r>
              <a:rPr kumimoji="0" lang="en-US" altLang="en-US" sz="800" b="0" i="0" u="sng" strike="noStrike" kern="1200" cap="none" spc="0" normalizeH="0" baseline="0" noProof="0" dirty="0">
                <a:ln>
                  <a:noFill/>
                </a:ln>
                <a:solidFill>
                  <a:srgbClr val="000000"/>
                </a:solidFill>
                <a:effectLst/>
                <a:uLnTx/>
                <a:uFillTx/>
                <a:latin typeface="Times" panose="02020603050405020304" pitchFamily="18" charset="0"/>
              </a:rPr>
              <a:t>Nuklearmediziner</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rPr>
              <a:t> </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rPr>
              <a:t>2020</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rPr>
              <a:t>, 43(04): 275.</a:t>
            </a:r>
            <a:endParaRPr kumimoji="0" lang="de-CH" altLang="en-US" sz="800" b="0" i="0" u="none" strike="noStrike" kern="1200" cap="none" spc="0" normalizeH="0" baseline="0" noProof="0" dirty="0">
              <a:ln>
                <a:noFill/>
              </a:ln>
              <a:solidFill>
                <a:srgbClr val="000000"/>
              </a:solidFill>
              <a:effectLst/>
              <a:uLnTx/>
              <a:uFillTx/>
              <a:latin typeface="Times" panose="02020603050405020304" pitchFamily="18" charset="0"/>
            </a:endParaRPr>
          </a:p>
        </p:txBody>
      </p:sp>
      <p:pic>
        <p:nvPicPr>
          <p:cNvPr id="12" name="Grafik 11">
            <a:extLst>
              <a:ext uri="{FF2B5EF4-FFF2-40B4-BE49-F238E27FC236}">
                <a16:creationId xmlns:a16="http://schemas.microsoft.com/office/drawing/2014/main" id="{E490F236-2B6C-4104-A3D3-28AF6890E190}"/>
              </a:ext>
            </a:extLst>
          </p:cNvPr>
          <p:cNvPicPr>
            <a:picLocks noChangeAspect="1"/>
          </p:cNvPicPr>
          <p:nvPr/>
        </p:nvPicPr>
        <p:blipFill>
          <a:blip r:embed="rId4"/>
          <a:stretch>
            <a:fillRect/>
          </a:stretch>
        </p:blipFill>
        <p:spPr>
          <a:xfrm>
            <a:off x="771554" y="4444719"/>
            <a:ext cx="1716782" cy="1144521"/>
          </a:xfrm>
          <a:prstGeom prst="rect">
            <a:avLst/>
          </a:prstGeom>
        </p:spPr>
      </p:pic>
      <p:pic>
        <p:nvPicPr>
          <p:cNvPr id="16" name="Grafik 15">
            <a:extLst>
              <a:ext uri="{FF2B5EF4-FFF2-40B4-BE49-F238E27FC236}">
                <a16:creationId xmlns:a16="http://schemas.microsoft.com/office/drawing/2014/main" id="{8E4B2329-F920-43DB-9E49-2A23F9735C00}"/>
              </a:ext>
            </a:extLst>
          </p:cNvPr>
          <p:cNvPicPr>
            <a:picLocks noChangeAspect="1"/>
          </p:cNvPicPr>
          <p:nvPr/>
        </p:nvPicPr>
        <p:blipFill>
          <a:blip r:embed="rId4"/>
          <a:stretch>
            <a:fillRect/>
          </a:stretch>
        </p:blipFill>
        <p:spPr>
          <a:xfrm>
            <a:off x="9768408" y="4444719"/>
            <a:ext cx="1716782" cy="1144521"/>
          </a:xfrm>
          <a:prstGeom prst="rect">
            <a:avLst/>
          </a:prstGeom>
        </p:spPr>
      </p:pic>
      <p:sp>
        <p:nvSpPr>
          <p:cNvPr id="3" name="Rectangle 2">
            <a:extLst>
              <a:ext uri="{FF2B5EF4-FFF2-40B4-BE49-F238E27FC236}">
                <a16:creationId xmlns:a16="http://schemas.microsoft.com/office/drawing/2014/main" id="{20B1D2F3-923A-4600-9408-86C3FF70BD2A}"/>
              </a:ext>
            </a:extLst>
          </p:cNvPr>
          <p:cNvSpPr/>
          <p:nvPr/>
        </p:nvSpPr>
        <p:spPr>
          <a:xfrm>
            <a:off x="52551" y="3864585"/>
            <a:ext cx="11954411" cy="2653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28894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3F867221-2808-4942-BDF4-6CF9C0453A0D}"/>
              </a:ext>
            </a:extLst>
          </p:cNvPr>
          <p:cNvGrpSpPr>
            <a:grpSpLocks noChangeAspect="1"/>
          </p:cNvGrpSpPr>
          <p:nvPr/>
        </p:nvGrpSpPr>
        <p:grpSpPr>
          <a:xfrm>
            <a:off x="1055440" y="1010929"/>
            <a:ext cx="10080000" cy="5659184"/>
            <a:chOff x="1703512" y="1224516"/>
            <a:chExt cx="8792008" cy="4936071"/>
          </a:xfrm>
        </p:grpSpPr>
        <p:pic>
          <p:nvPicPr>
            <p:cNvPr id="331"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12" y="1390663"/>
              <a:ext cx="8792008" cy="4769924"/>
            </a:xfrm>
            <a:prstGeom prst="rect">
              <a:avLst/>
            </a:prstGeom>
          </p:spPr>
        </p:pic>
        <p:sp>
          <p:nvSpPr>
            <p:cNvPr id="332" name="Rectangle 331"/>
            <p:cNvSpPr/>
            <p:nvPr/>
          </p:nvSpPr>
          <p:spPr bwMode="auto">
            <a:xfrm>
              <a:off x="6312024" y="1390664"/>
              <a:ext cx="935920" cy="832731"/>
            </a:xfrm>
            <a:prstGeom prst="rect">
              <a:avLst/>
            </a:prstGeom>
            <a:solidFill>
              <a:schemeClr val="bg2"/>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333" name="Rectangle 332"/>
            <p:cNvSpPr/>
            <p:nvPr/>
          </p:nvSpPr>
          <p:spPr bwMode="auto">
            <a:xfrm>
              <a:off x="7032104" y="1224516"/>
              <a:ext cx="935920" cy="832731"/>
            </a:xfrm>
            <a:prstGeom prst="rect">
              <a:avLst/>
            </a:prstGeom>
            <a:solidFill>
              <a:schemeClr val="bg2"/>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grpSp>
          <p:nvGrpSpPr>
            <p:cNvPr id="334" name="Group 524"/>
            <p:cNvGrpSpPr>
              <a:grpSpLocks noChangeAspect="1"/>
            </p:cNvGrpSpPr>
            <p:nvPr/>
          </p:nvGrpSpPr>
          <p:grpSpPr bwMode="auto">
            <a:xfrm>
              <a:off x="7127240" y="1429921"/>
              <a:ext cx="454111" cy="454111"/>
              <a:chOff x="-864" y="576"/>
              <a:chExt cx="1406" cy="1432"/>
            </a:xfrm>
          </p:grpSpPr>
          <p:grpSp>
            <p:nvGrpSpPr>
              <p:cNvPr id="335" name="Group 113"/>
              <p:cNvGrpSpPr>
                <a:grpSpLocks/>
              </p:cNvGrpSpPr>
              <p:nvPr/>
            </p:nvGrpSpPr>
            <p:grpSpPr bwMode="auto">
              <a:xfrm>
                <a:off x="-864" y="816"/>
                <a:ext cx="478" cy="496"/>
                <a:chOff x="2336" y="3249"/>
                <a:chExt cx="333" cy="327"/>
              </a:xfrm>
            </p:grpSpPr>
            <p:sp>
              <p:nvSpPr>
                <p:cNvPr id="381" name="Oval 114"/>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82" name="Oval 115"/>
                <p:cNvSpPr>
                  <a:spLocks noChangeAspect="1" noChangeArrowheads="1"/>
                </p:cNvSpPr>
                <p:nvPr/>
              </p:nvSpPr>
              <p:spPr bwMode="auto">
                <a:xfrm>
                  <a:off x="2336" y="3248"/>
                  <a:ext cx="309" cy="312"/>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sp>
            <p:nvSpPr>
              <p:cNvPr id="336" name="Oval 81"/>
              <p:cNvSpPr>
                <a:spLocks noChangeAspect="1" noChangeArrowheads="1"/>
              </p:cNvSpPr>
              <p:nvPr/>
            </p:nvSpPr>
            <p:spPr bwMode="auto">
              <a:xfrm rot="-3734487">
                <a:off x="133" y="1115"/>
                <a:ext cx="400" cy="377"/>
              </a:xfrm>
              <a:prstGeom prst="ellipse">
                <a:avLst/>
              </a:pr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37" name="Oval 82"/>
              <p:cNvSpPr>
                <a:spLocks noChangeAspect="1" noChangeArrowheads="1"/>
              </p:cNvSpPr>
              <p:nvPr/>
            </p:nvSpPr>
            <p:spPr bwMode="auto">
              <a:xfrm rot="-3734487">
                <a:off x="82" y="1070"/>
                <a:ext cx="473" cy="448"/>
              </a:xfrm>
              <a:prstGeom prst="ellipse">
                <a:avLst/>
              </a:prstGeom>
              <a:gradFill rotWithShape="1">
                <a:gsLst>
                  <a:gs pos="0">
                    <a:srgbClr val="FFFFFF"/>
                  </a:gs>
                  <a:gs pos="100000">
                    <a:srgbClr val="FFFFFF">
                      <a:alpha val="0"/>
                    </a:srgbClr>
                  </a:gs>
                </a:gsLst>
                <a:path path="shape">
                  <a:fillToRect l="50000" t="50000" r="50000" b="50000"/>
                </a:path>
              </a:gradFill>
              <a:ln w="9525">
                <a:noFill/>
                <a:round/>
                <a:headEnd/>
                <a:tailEnd/>
              </a:ln>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nvGrpSpPr>
              <p:cNvPr id="338" name="Group 83"/>
              <p:cNvGrpSpPr>
                <a:grpSpLocks/>
              </p:cNvGrpSpPr>
              <p:nvPr/>
            </p:nvGrpSpPr>
            <p:grpSpPr bwMode="auto">
              <a:xfrm rot="1509225">
                <a:off x="-52" y="1265"/>
                <a:ext cx="478" cy="497"/>
                <a:chOff x="2336" y="3249"/>
                <a:chExt cx="333" cy="327"/>
              </a:xfrm>
            </p:grpSpPr>
            <p:sp>
              <p:nvSpPr>
                <p:cNvPr id="379" name="Oval 84"/>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80" name="Oval 85"/>
                <p:cNvSpPr>
                  <a:spLocks noChangeAspect="1" noChangeArrowheads="1"/>
                </p:cNvSpPr>
                <p:nvPr/>
              </p:nvSpPr>
              <p:spPr bwMode="auto">
                <a:xfrm>
                  <a:off x="2310" y="3256"/>
                  <a:ext cx="294" cy="292"/>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nvGrpSpPr>
              <p:cNvPr id="339" name="Group 86"/>
              <p:cNvGrpSpPr>
                <a:grpSpLocks/>
              </p:cNvGrpSpPr>
              <p:nvPr/>
            </p:nvGrpSpPr>
            <p:grpSpPr bwMode="auto">
              <a:xfrm>
                <a:off x="-442" y="576"/>
                <a:ext cx="478" cy="496"/>
                <a:chOff x="2336" y="3249"/>
                <a:chExt cx="333" cy="327"/>
              </a:xfrm>
            </p:grpSpPr>
            <p:sp>
              <p:nvSpPr>
                <p:cNvPr id="377" name="Oval 87"/>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78" name="Oval 88"/>
                <p:cNvSpPr>
                  <a:spLocks noChangeAspect="1" noChangeArrowheads="1"/>
                </p:cNvSpPr>
                <p:nvPr/>
              </p:nvSpPr>
              <p:spPr bwMode="auto">
                <a:xfrm>
                  <a:off x="2336" y="3249"/>
                  <a:ext cx="309" cy="309"/>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sp>
            <p:nvSpPr>
              <p:cNvPr id="340" name="Oval 90"/>
              <p:cNvSpPr>
                <a:spLocks noChangeAspect="1" noChangeArrowheads="1"/>
              </p:cNvSpPr>
              <p:nvPr/>
            </p:nvSpPr>
            <p:spPr bwMode="auto">
              <a:xfrm>
                <a:off x="-110" y="720"/>
                <a:ext cx="378" cy="399"/>
              </a:xfrm>
              <a:prstGeom prst="ellipse">
                <a:avLst/>
              </a:pr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41" name="Oval 91"/>
              <p:cNvSpPr>
                <a:spLocks noChangeAspect="1" noChangeArrowheads="1"/>
              </p:cNvSpPr>
              <p:nvPr/>
            </p:nvSpPr>
            <p:spPr bwMode="auto">
              <a:xfrm>
                <a:off x="-157" y="674"/>
                <a:ext cx="444" cy="469"/>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nvGrpSpPr>
              <p:cNvPr id="342" name="Group 92"/>
              <p:cNvGrpSpPr>
                <a:grpSpLocks/>
              </p:cNvGrpSpPr>
              <p:nvPr/>
            </p:nvGrpSpPr>
            <p:grpSpPr bwMode="auto">
              <a:xfrm>
                <a:off x="-52" y="1113"/>
                <a:ext cx="478" cy="497"/>
                <a:chOff x="2336" y="3249"/>
                <a:chExt cx="333" cy="327"/>
              </a:xfrm>
            </p:grpSpPr>
            <p:sp>
              <p:nvSpPr>
                <p:cNvPr id="375" name="Oval 93"/>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76" name="Oval 94"/>
                <p:cNvSpPr>
                  <a:spLocks noChangeAspect="1" noChangeArrowheads="1"/>
                </p:cNvSpPr>
                <p:nvPr/>
              </p:nvSpPr>
              <p:spPr bwMode="auto">
                <a:xfrm>
                  <a:off x="2336" y="3249"/>
                  <a:ext cx="309" cy="311"/>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sp>
            <p:nvSpPr>
              <p:cNvPr id="343" name="Oval 96"/>
              <p:cNvSpPr>
                <a:spLocks noChangeAspect="1" noChangeArrowheads="1"/>
              </p:cNvSpPr>
              <p:nvPr/>
            </p:nvSpPr>
            <p:spPr bwMode="auto">
              <a:xfrm rot="1509225">
                <a:off x="-734" y="1200"/>
                <a:ext cx="378" cy="399"/>
              </a:xfrm>
              <a:prstGeom prst="ellipse">
                <a:avLst/>
              </a:pr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44" name="Oval 97"/>
              <p:cNvSpPr>
                <a:spLocks noChangeAspect="1" noChangeArrowheads="1"/>
              </p:cNvSpPr>
              <p:nvPr/>
            </p:nvSpPr>
            <p:spPr bwMode="auto">
              <a:xfrm rot="1509225">
                <a:off x="-780" y="1151"/>
                <a:ext cx="444" cy="473"/>
              </a:xfrm>
              <a:prstGeom prst="ellipse">
                <a:avLst/>
              </a:prstGeom>
              <a:gradFill rotWithShape="1">
                <a:gsLst>
                  <a:gs pos="0">
                    <a:srgbClr val="FFFFFF"/>
                  </a:gs>
                  <a:gs pos="100000">
                    <a:srgbClr val="FFFFFF">
                      <a:alpha val="0"/>
                    </a:srgbClr>
                  </a:gs>
                </a:gsLst>
                <a:path path="shape">
                  <a:fillToRect l="50000" t="50000" r="50000" b="50000"/>
                </a:path>
              </a:gra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nvGrpSpPr>
              <p:cNvPr id="345" name="Group 98"/>
              <p:cNvGrpSpPr>
                <a:grpSpLocks/>
              </p:cNvGrpSpPr>
              <p:nvPr/>
            </p:nvGrpSpPr>
            <p:grpSpPr bwMode="auto">
              <a:xfrm>
                <a:off x="-247" y="782"/>
                <a:ext cx="478" cy="497"/>
                <a:chOff x="2336" y="3249"/>
                <a:chExt cx="333" cy="327"/>
              </a:xfrm>
            </p:grpSpPr>
            <p:sp>
              <p:nvSpPr>
                <p:cNvPr id="373" name="Oval 99"/>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74" name="Oval 100"/>
                <p:cNvSpPr>
                  <a:spLocks noChangeAspect="1" noChangeArrowheads="1"/>
                </p:cNvSpPr>
                <p:nvPr/>
              </p:nvSpPr>
              <p:spPr bwMode="auto">
                <a:xfrm>
                  <a:off x="2335" y="3248"/>
                  <a:ext cx="312" cy="311"/>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nvGrpSpPr>
              <p:cNvPr id="346" name="Group 101"/>
              <p:cNvGrpSpPr>
                <a:grpSpLocks/>
              </p:cNvGrpSpPr>
              <p:nvPr/>
            </p:nvGrpSpPr>
            <p:grpSpPr bwMode="auto">
              <a:xfrm>
                <a:off x="-702" y="1265"/>
                <a:ext cx="478" cy="497"/>
                <a:chOff x="2336" y="3249"/>
                <a:chExt cx="333" cy="327"/>
              </a:xfrm>
            </p:grpSpPr>
            <p:sp>
              <p:nvSpPr>
                <p:cNvPr id="371" name="Oval 102"/>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72" name="Oval 103"/>
                <p:cNvSpPr>
                  <a:spLocks noChangeAspect="1" noChangeArrowheads="1"/>
                </p:cNvSpPr>
                <p:nvPr/>
              </p:nvSpPr>
              <p:spPr bwMode="auto">
                <a:xfrm>
                  <a:off x="2337" y="3250"/>
                  <a:ext cx="309" cy="308"/>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sp>
            <p:nvSpPr>
              <p:cNvPr id="347" name="Oval 105"/>
              <p:cNvSpPr>
                <a:spLocks noChangeAspect="1" noChangeArrowheads="1"/>
              </p:cNvSpPr>
              <p:nvPr/>
            </p:nvSpPr>
            <p:spPr bwMode="auto">
              <a:xfrm>
                <a:off x="-398" y="1536"/>
                <a:ext cx="378" cy="399"/>
              </a:xfrm>
              <a:prstGeom prst="ellipse">
                <a:avLst/>
              </a:pr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48" name="Oval 106"/>
              <p:cNvSpPr>
                <a:spLocks noChangeAspect="1" noChangeArrowheads="1"/>
              </p:cNvSpPr>
              <p:nvPr/>
            </p:nvSpPr>
            <p:spPr bwMode="auto">
              <a:xfrm>
                <a:off x="-446" y="1488"/>
                <a:ext cx="444" cy="473"/>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nvGrpSpPr>
              <p:cNvPr id="349" name="Group 107"/>
              <p:cNvGrpSpPr>
                <a:grpSpLocks/>
              </p:cNvGrpSpPr>
              <p:nvPr/>
            </p:nvGrpSpPr>
            <p:grpSpPr bwMode="auto">
              <a:xfrm>
                <a:off x="-637" y="644"/>
                <a:ext cx="478" cy="497"/>
                <a:chOff x="2336" y="3249"/>
                <a:chExt cx="333" cy="327"/>
              </a:xfrm>
            </p:grpSpPr>
            <p:sp>
              <p:nvSpPr>
                <p:cNvPr id="369" name="Oval 108"/>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70" name="Oval 109"/>
                <p:cNvSpPr>
                  <a:spLocks noChangeAspect="1" noChangeArrowheads="1"/>
                </p:cNvSpPr>
                <p:nvPr/>
              </p:nvSpPr>
              <p:spPr bwMode="auto">
                <a:xfrm>
                  <a:off x="2335" y="3249"/>
                  <a:ext cx="292" cy="311"/>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sp>
            <p:nvSpPr>
              <p:cNvPr id="350" name="Oval 111"/>
              <p:cNvSpPr>
                <a:spLocks noChangeAspect="1" noChangeArrowheads="1"/>
              </p:cNvSpPr>
              <p:nvPr/>
            </p:nvSpPr>
            <p:spPr bwMode="auto">
              <a:xfrm>
                <a:off x="-398" y="720"/>
                <a:ext cx="378" cy="400"/>
              </a:xfrm>
              <a:prstGeom prst="ellipse">
                <a:avLst/>
              </a:pr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51" name="Oval 112"/>
              <p:cNvSpPr>
                <a:spLocks noChangeAspect="1" noChangeArrowheads="1"/>
              </p:cNvSpPr>
              <p:nvPr/>
            </p:nvSpPr>
            <p:spPr bwMode="auto">
              <a:xfrm>
                <a:off x="-446" y="674"/>
                <a:ext cx="444" cy="473"/>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nvGrpSpPr>
              <p:cNvPr id="352" name="Group 113"/>
              <p:cNvGrpSpPr>
                <a:grpSpLocks/>
              </p:cNvGrpSpPr>
              <p:nvPr/>
            </p:nvGrpSpPr>
            <p:grpSpPr bwMode="auto">
              <a:xfrm>
                <a:off x="0" y="768"/>
                <a:ext cx="478" cy="496"/>
                <a:chOff x="2336" y="3249"/>
                <a:chExt cx="333" cy="327"/>
              </a:xfrm>
            </p:grpSpPr>
            <p:sp>
              <p:nvSpPr>
                <p:cNvPr id="367" name="Oval 114"/>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68" name="Oval 115"/>
                <p:cNvSpPr>
                  <a:spLocks noChangeAspect="1" noChangeArrowheads="1"/>
                </p:cNvSpPr>
                <p:nvPr/>
              </p:nvSpPr>
              <p:spPr bwMode="auto">
                <a:xfrm>
                  <a:off x="2335" y="3249"/>
                  <a:ext cx="312" cy="309"/>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sp>
            <p:nvSpPr>
              <p:cNvPr id="353" name="Oval 117"/>
              <p:cNvSpPr>
                <a:spLocks noChangeAspect="1" noChangeArrowheads="1"/>
              </p:cNvSpPr>
              <p:nvPr/>
            </p:nvSpPr>
            <p:spPr bwMode="auto">
              <a:xfrm rot="-1152135">
                <a:off x="-576" y="960"/>
                <a:ext cx="378" cy="400"/>
              </a:xfrm>
              <a:prstGeom prst="ellipse">
                <a:avLst/>
              </a:pr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54" name="Oval 118"/>
              <p:cNvSpPr>
                <a:spLocks noChangeAspect="1" noChangeArrowheads="1"/>
              </p:cNvSpPr>
              <p:nvPr/>
            </p:nvSpPr>
            <p:spPr bwMode="auto">
              <a:xfrm rot="-1152135">
                <a:off x="-625" y="913"/>
                <a:ext cx="448" cy="473"/>
              </a:xfrm>
              <a:prstGeom prst="ellipse">
                <a:avLst/>
              </a:prstGeom>
              <a:gradFill rotWithShape="1">
                <a:gsLst>
                  <a:gs pos="0">
                    <a:srgbClr val="FFFFFF"/>
                  </a:gs>
                  <a:gs pos="100000">
                    <a:srgbClr val="FFFFFF">
                      <a:alpha val="0"/>
                    </a:srgbClr>
                  </a:gs>
                </a:gsLst>
                <a:path path="shape">
                  <a:fillToRect l="50000" t="50000" r="50000" b="50000"/>
                </a:path>
              </a:gra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355" name="Oval 120"/>
              <p:cNvSpPr>
                <a:spLocks noChangeAspect="1" noChangeArrowheads="1"/>
              </p:cNvSpPr>
              <p:nvPr/>
            </p:nvSpPr>
            <p:spPr bwMode="auto">
              <a:xfrm rot="-2415036">
                <a:off x="-189" y="1536"/>
                <a:ext cx="378" cy="399"/>
              </a:xfrm>
              <a:prstGeom prst="ellipse">
                <a:avLst/>
              </a:pr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56" name="Oval 121"/>
              <p:cNvSpPr>
                <a:spLocks noChangeAspect="1" noChangeArrowheads="1"/>
              </p:cNvSpPr>
              <p:nvPr/>
            </p:nvSpPr>
            <p:spPr bwMode="auto">
              <a:xfrm rot="-2415036">
                <a:off x="-224" y="1535"/>
                <a:ext cx="448" cy="473"/>
              </a:xfrm>
              <a:prstGeom prst="ellipse">
                <a:avLst/>
              </a:prstGeom>
              <a:gradFill rotWithShape="1">
                <a:gsLst>
                  <a:gs pos="0">
                    <a:srgbClr val="FFFFFF"/>
                  </a:gs>
                  <a:gs pos="100000">
                    <a:srgbClr val="FFFFFF">
                      <a:alpha val="0"/>
                    </a:srgbClr>
                  </a:gs>
                </a:gsLst>
                <a:path path="shape">
                  <a:fillToRect l="50000" t="50000" r="50000" b="50000"/>
                </a:path>
              </a:grad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nvGrpSpPr>
              <p:cNvPr id="357" name="Group 122"/>
              <p:cNvGrpSpPr>
                <a:grpSpLocks/>
              </p:cNvGrpSpPr>
              <p:nvPr/>
            </p:nvGrpSpPr>
            <p:grpSpPr bwMode="auto">
              <a:xfrm>
                <a:off x="-478" y="912"/>
                <a:ext cx="478" cy="496"/>
                <a:chOff x="2336" y="3249"/>
                <a:chExt cx="333" cy="327"/>
              </a:xfrm>
            </p:grpSpPr>
            <p:sp>
              <p:nvSpPr>
                <p:cNvPr id="365" name="Oval 123"/>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66" name="Oval 124"/>
                <p:cNvSpPr>
                  <a:spLocks noChangeAspect="1" noChangeArrowheads="1"/>
                </p:cNvSpPr>
                <p:nvPr/>
              </p:nvSpPr>
              <p:spPr bwMode="auto">
                <a:xfrm>
                  <a:off x="2335" y="3249"/>
                  <a:ext cx="292" cy="309"/>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nvGrpSpPr>
              <p:cNvPr id="358" name="Group 125"/>
              <p:cNvGrpSpPr>
                <a:grpSpLocks/>
              </p:cNvGrpSpPr>
              <p:nvPr/>
            </p:nvGrpSpPr>
            <p:grpSpPr bwMode="auto">
              <a:xfrm rot="-3734487">
                <a:off x="-306" y="1266"/>
                <a:ext cx="506" cy="470"/>
                <a:chOff x="2336" y="3249"/>
                <a:chExt cx="333" cy="327"/>
              </a:xfrm>
            </p:grpSpPr>
            <p:sp>
              <p:nvSpPr>
                <p:cNvPr id="363" name="Oval 126"/>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64" name="Oval 127"/>
                <p:cNvSpPr>
                  <a:spLocks noChangeAspect="1" noChangeArrowheads="1"/>
                </p:cNvSpPr>
                <p:nvPr/>
              </p:nvSpPr>
              <p:spPr bwMode="auto">
                <a:xfrm>
                  <a:off x="2411" y="3233"/>
                  <a:ext cx="252" cy="256"/>
                </a:xfrm>
                <a:prstGeom prst="ellipse">
                  <a:avLst/>
                </a:prstGeom>
                <a:gradFill rotWithShape="1">
                  <a:gsLst>
                    <a:gs pos="0">
                      <a:srgbClr val="FFFFFF"/>
                    </a:gs>
                    <a:gs pos="100000">
                      <a:srgbClr val="FFFFFF">
                        <a:alpha val="0"/>
                      </a:srgbClr>
                    </a:gs>
                  </a:gsLst>
                  <a:path path="shape">
                    <a:fillToRect l="50000" t="50000" r="50000" b="50000"/>
                  </a:path>
                </a:gradFill>
                <a:ln w="9525">
                  <a:noFill/>
                  <a:round/>
                  <a:headEnd/>
                  <a:tailEnd/>
                </a:ln>
              </p:spPr>
              <p:txBody>
                <a:bodyPr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sp>
            <p:nvSpPr>
              <p:cNvPr id="359" name="Oval 129"/>
              <p:cNvSpPr>
                <a:spLocks noChangeAspect="1" noChangeArrowheads="1"/>
              </p:cNvSpPr>
              <p:nvPr/>
            </p:nvSpPr>
            <p:spPr bwMode="auto">
              <a:xfrm>
                <a:off x="-378" y="1200"/>
                <a:ext cx="378" cy="399"/>
              </a:xfrm>
              <a:prstGeom prst="ellipse">
                <a:avLst/>
              </a:pr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60" name="Oval 130"/>
              <p:cNvSpPr>
                <a:spLocks noChangeAspect="1" noChangeArrowheads="1"/>
              </p:cNvSpPr>
              <p:nvPr/>
            </p:nvSpPr>
            <p:spPr bwMode="auto">
              <a:xfrm>
                <a:off x="-446" y="1151"/>
                <a:ext cx="444" cy="473"/>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361" name="Oval 132"/>
              <p:cNvSpPr>
                <a:spLocks noChangeAspect="1" noChangeArrowheads="1"/>
              </p:cNvSpPr>
              <p:nvPr/>
            </p:nvSpPr>
            <p:spPr bwMode="auto">
              <a:xfrm>
                <a:off x="-96" y="1008"/>
                <a:ext cx="378" cy="399"/>
              </a:xfrm>
              <a:prstGeom prst="ellipse">
                <a:avLst/>
              </a:pr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62" name="Oval 133"/>
              <p:cNvSpPr>
                <a:spLocks noChangeAspect="1" noChangeArrowheads="1"/>
              </p:cNvSpPr>
              <p:nvPr/>
            </p:nvSpPr>
            <p:spPr bwMode="auto">
              <a:xfrm>
                <a:off x="-144" y="960"/>
                <a:ext cx="448" cy="473"/>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nvGrpSpPr>
            <p:cNvPr id="383" name="Group 474"/>
            <p:cNvGrpSpPr>
              <a:grpSpLocks noChangeAspect="1"/>
            </p:cNvGrpSpPr>
            <p:nvPr/>
          </p:nvGrpSpPr>
          <p:grpSpPr bwMode="auto">
            <a:xfrm>
              <a:off x="6410264" y="1420466"/>
              <a:ext cx="447039" cy="448124"/>
              <a:chOff x="-1152" y="1152"/>
              <a:chExt cx="528" cy="576"/>
            </a:xfrm>
          </p:grpSpPr>
          <p:grpSp>
            <p:nvGrpSpPr>
              <p:cNvPr id="384" name="Group 113"/>
              <p:cNvGrpSpPr>
                <a:grpSpLocks noChangeAspect="1"/>
              </p:cNvGrpSpPr>
              <p:nvPr/>
            </p:nvGrpSpPr>
            <p:grpSpPr bwMode="auto">
              <a:xfrm>
                <a:off x="-1152" y="1251"/>
                <a:ext cx="183" cy="202"/>
                <a:chOff x="2336" y="3249"/>
                <a:chExt cx="333" cy="327"/>
              </a:xfrm>
            </p:grpSpPr>
            <p:sp>
              <p:nvSpPr>
                <p:cNvPr id="429" name="Oval 114"/>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30" name="Oval 115"/>
                <p:cNvSpPr>
                  <a:spLocks noChangeAspect="1" noChangeArrowheads="1"/>
                </p:cNvSpPr>
                <p:nvPr/>
              </p:nvSpPr>
              <p:spPr bwMode="auto">
                <a:xfrm>
                  <a:off x="2336" y="3249"/>
                  <a:ext cx="310" cy="318"/>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sp>
            <p:nvSpPr>
              <p:cNvPr id="385" name="Oval 81"/>
              <p:cNvSpPr>
                <a:spLocks noChangeAspect="1" noChangeArrowheads="1"/>
              </p:cNvSpPr>
              <p:nvPr/>
            </p:nvSpPr>
            <p:spPr bwMode="auto">
              <a:xfrm rot="-3734487">
                <a:off x="-778" y="1384"/>
                <a:ext cx="164" cy="144"/>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grpSp>
            <p:nvGrpSpPr>
              <p:cNvPr id="386" name="Group 83"/>
              <p:cNvGrpSpPr>
                <a:grpSpLocks noChangeAspect="1"/>
              </p:cNvGrpSpPr>
              <p:nvPr/>
            </p:nvGrpSpPr>
            <p:grpSpPr bwMode="auto">
              <a:xfrm rot="1509225">
                <a:off x="-842" y="1434"/>
                <a:ext cx="183" cy="203"/>
                <a:chOff x="2336" y="3249"/>
                <a:chExt cx="333" cy="327"/>
              </a:xfrm>
            </p:grpSpPr>
            <p:sp>
              <p:nvSpPr>
                <p:cNvPr id="427" name="Oval 84"/>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28" name="Oval 85"/>
                <p:cNvSpPr>
                  <a:spLocks noChangeAspect="1" noChangeArrowheads="1"/>
                </p:cNvSpPr>
                <p:nvPr/>
              </p:nvSpPr>
              <p:spPr bwMode="auto">
                <a:xfrm>
                  <a:off x="2293" y="3253"/>
                  <a:ext cx="331" cy="310"/>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nvGrpSpPr>
              <p:cNvPr id="387" name="Group 86"/>
              <p:cNvGrpSpPr>
                <a:grpSpLocks noChangeAspect="1"/>
              </p:cNvGrpSpPr>
              <p:nvPr/>
            </p:nvGrpSpPr>
            <p:grpSpPr bwMode="auto">
              <a:xfrm>
                <a:off x="-960" y="1152"/>
                <a:ext cx="183" cy="202"/>
                <a:chOff x="2336" y="3249"/>
                <a:chExt cx="333" cy="327"/>
              </a:xfrm>
            </p:grpSpPr>
            <p:sp>
              <p:nvSpPr>
                <p:cNvPr id="425" name="Oval 87"/>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26" name="Oval 88"/>
                <p:cNvSpPr>
                  <a:spLocks noChangeAspect="1" noChangeArrowheads="1"/>
                </p:cNvSpPr>
                <p:nvPr/>
              </p:nvSpPr>
              <p:spPr bwMode="auto">
                <a:xfrm>
                  <a:off x="2336" y="3249"/>
                  <a:ext cx="312" cy="312"/>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sp>
            <p:nvSpPr>
              <p:cNvPr id="388" name="Oval 90"/>
              <p:cNvSpPr>
                <a:spLocks noChangeAspect="1" noChangeArrowheads="1"/>
              </p:cNvSpPr>
              <p:nvPr/>
            </p:nvSpPr>
            <p:spPr bwMode="auto">
              <a:xfrm>
                <a:off x="-864" y="1213"/>
                <a:ext cx="144" cy="163"/>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89" name="Oval 91"/>
              <p:cNvSpPr>
                <a:spLocks noChangeAspect="1" noChangeArrowheads="1"/>
              </p:cNvSpPr>
              <p:nvPr/>
            </p:nvSpPr>
            <p:spPr bwMode="auto">
              <a:xfrm>
                <a:off x="-883" y="1192"/>
                <a:ext cx="170" cy="194"/>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nvGrpSpPr>
              <p:cNvPr id="390" name="Group 92"/>
              <p:cNvGrpSpPr>
                <a:grpSpLocks noChangeAspect="1"/>
              </p:cNvGrpSpPr>
              <p:nvPr/>
            </p:nvGrpSpPr>
            <p:grpSpPr bwMode="auto">
              <a:xfrm>
                <a:off x="-842" y="1372"/>
                <a:ext cx="183" cy="202"/>
                <a:chOff x="2336" y="3249"/>
                <a:chExt cx="333" cy="327"/>
              </a:xfrm>
            </p:grpSpPr>
            <p:sp>
              <p:nvSpPr>
                <p:cNvPr id="423" name="Oval 93"/>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24" name="Oval 94"/>
                <p:cNvSpPr>
                  <a:spLocks noChangeAspect="1" noChangeArrowheads="1"/>
                </p:cNvSpPr>
                <p:nvPr/>
              </p:nvSpPr>
              <p:spPr bwMode="auto">
                <a:xfrm>
                  <a:off x="2336" y="3250"/>
                  <a:ext cx="312" cy="309"/>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sp>
            <p:nvSpPr>
              <p:cNvPr id="391" name="Oval 96"/>
              <p:cNvSpPr>
                <a:spLocks noChangeAspect="1" noChangeArrowheads="1"/>
              </p:cNvSpPr>
              <p:nvPr/>
            </p:nvSpPr>
            <p:spPr bwMode="auto">
              <a:xfrm rot="1509225">
                <a:off x="-1094" y="1415"/>
                <a:ext cx="144" cy="162"/>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92" name="Oval 97"/>
              <p:cNvSpPr>
                <a:spLocks noChangeAspect="1" noChangeArrowheads="1"/>
              </p:cNvSpPr>
              <p:nvPr/>
            </p:nvSpPr>
            <p:spPr bwMode="auto">
              <a:xfrm rot="1509225">
                <a:off x="-1133" y="1395"/>
                <a:ext cx="169" cy="194"/>
              </a:xfrm>
              <a:prstGeom prst="ellipse">
                <a:avLst/>
              </a:prstGeom>
              <a:gradFill rotWithShape="1">
                <a:gsLst>
                  <a:gs pos="0">
                    <a:srgbClr val="FFFFFF"/>
                  </a:gs>
                  <a:gs pos="100000">
                    <a:srgbClr val="FFFFFF">
                      <a:alpha val="0"/>
                    </a:srgbClr>
                  </a:gs>
                </a:gsLst>
                <a:path path="shape">
                  <a:fillToRect l="50000" t="50000" r="50000" b="50000"/>
                </a:path>
              </a:grad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nvGrpSpPr>
              <p:cNvPr id="393" name="Group 98"/>
              <p:cNvGrpSpPr>
                <a:grpSpLocks noChangeAspect="1"/>
              </p:cNvGrpSpPr>
              <p:nvPr/>
            </p:nvGrpSpPr>
            <p:grpSpPr bwMode="auto">
              <a:xfrm>
                <a:off x="-922" y="1233"/>
                <a:ext cx="183" cy="203"/>
                <a:chOff x="2336" y="3249"/>
                <a:chExt cx="333" cy="327"/>
              </a:xfrm>
            </p:grpSpPr>
            <p:sp>
              <p:nvSpPr>
                <p:cNvPr id="421" name="Oval 99"/>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22" name="Oval 100"/>
                <p:cNvSpPr>
                  <a:spLocks noChangeAspect="1" noChangeArrowheads="1"/>
                </p:cNvSpPr>
                <p:nvPr/>
              </p:nvSpPr>
              <p:spPr bwMode="auto">
                <a:xfrm>
                  <a:off x="2335" y="3249"/>
                  <a:ext cx="312" cy="312"/>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nvGrpSpPr>
              <p:cNvPr id="394" name="Group 101"/>
              <p:cNvGrpSpPr>
                <a:grpSpLocks noChangeAspect="1"/>
              </p:cNvGrpSpPr>
              <p:nvPr/>
            </p:nvGrpSpPr>
            <p:grpSpPr bwMode="auto">
              <a:xfrm>
                <a:off x="-1090" y="1434"/>
                <a:ext cx="183" cy="203"/>
                <a:chOff x="2336" y="3249"/>
                <a:chExt cx="333" cy="327"/>
              </a:xfrm>
            </p:grpSpPr>
            <p:sp>
              <p:nvSpPr>
                <p:cNvPr id="419" name="Oval 102"/>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20" name="Oval 103"/>
                <p:cNvSpPr>
                  <a:spLocks noChangeAspect="1" noChangeArrowheads="1"/>
                </p:cNvSpPr>
                <p:nvPr/>
              </p:nvSpPr>
              <p:spPr bwMode="auto">
                <a:xfrm>
                  <a:off x="2335" y="3249"/>
                  <a:ext cx="312" cy="310"/>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sp>
            <p:nvSpPr>
              <p:cNvPr id="395" name="Oval 105"/>
              <p:cNvSpPr>
                <a:spLocks noChangeAspect="1" noChangeArrowheads="1"/>
              </p:cNvSpPr>
              <p:nvPr/>
            </p:nvSpPr>
            <p:spPr bwMode="auto">
              <a:xfrm>
                <a:off x="-979" y="1535"/>
                <a:ext cx="145" cy="163"/>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96" name="Oval 106"/>
              <p:cNvSpPr>
                <a:spLocks noChangeAspect="1" noChangeArrowheads="1"/>
              </p:cNvSpPr>
              <p:nvPr/>
            </p:nvSpPr>
            <p:spPr bwMode="auto">
              <a:xfrm>
                <a:off x="-998" y="1534"/>
                <a:ext cx="170" cy="194"/>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nvGrpSpPr>
              <p:cNvPr id="397" name="Group 107"/>
              <p:cNvGrpSpPr>
                <a:grpSpLocks noChangeAspect="1"/>
              </p:cNvGrpSpPr>
              <p:nvPr/>
            </p:nvGrpSpPr>
            <p:grpSpPr bwMode="auto">
              <a:xfrm>
                <a:off x="-1065" y="1181"/>
                <a:ext cx="183" cy="202"/>
                <a:chOff x="2336" y="3249"/>
                <a:chExt cx="333" cy="327"/>
              </a:xfrm>
            </p:grpSpPr>
            <p:sp>
              <p:nvSpPr>
                <p:cNvPr id="417" name="Oval 108"/>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18" name="Oval 109"/>
                <p:cNvSpPr>
                  <a:spLocks noChangeAspect="1" noChangeArrowheads="1"/>
                </p:cNvSpPr>
                <p:nvPr/>
              </p:nvSpPr>
              <p:spPr bwMode="auto">
                <a:xfrm>
                  <a:off x="2336" y="3249"/>
                  <a:ext cx="312" cy="312"/>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sp>
            <p:nvSpPr>
              <p:cNvPr id="398" name="Oval 111"/>
              <p:cNvSpPr>
                <a:spLocks noChangeAspect="1" noChangeArrowheads="1"/>
              </p:cNvSpPr>
              <p:nvPr/>
            </p:nvSpPr>
            <p:spPr bwMode="auto">
              <a:xfrm>
                <a:off x="-979" y="1213"/>
                <a:ext cx="145" cy="163"/>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399" name="Oval 112"/>
              <p:cNvSpPr>
                <a:spLocks noChangeAspect="1" noChangeArrowheads="1"/>
              </p:cNvSpPr>
              <p:nvPr/>
            </p:nvSpPr>
            <p:spPr bwMode="auto">
              <a:xfrm>
                <a:off x="-998" y="1192"/>
                <a:ext cx="170" cy="194"/>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nvGrpSpPr>
              <p:cNvPr id="400" name="Group 113"/>
              <p:cNvGrpSpPr>
                <a:grpSpLocks noChangeAspect="1"/>
              </p:cNvGrpSpPr>
              <p:nvPr/>
            </p:nvGrpSpPr>
            <p:grpSpPr bwMode="auto">
              <a:xfrm>
                <a:off x="-822" y="1231"/>
                <a:ext cx="183" cy="202"/>
                <a:chOff x="2336" y="3249"/>
                <a:chExt cx="333" cy="327"/>
              </a:xfrm>
            </p:grpSpPr>
            <p:sp>
              <p:nvSpPr>
                <p:cNvPr id="415" name="Oval 114"/>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16" name="Oval 115"/>
                <p:cNvSpPr>
                  <a:spLocks noChangeAspect="1" noChangeArrowheads="1"/>
                </p:cNvSpPr>
                <p:nvPr/>
              </p:nvSpPr>
              <p:spPr bwMode="auto">
                <a:xfrm>
                  <a:off x="2337" y="3250"/>
                  <a:ext cx="308" cy="309"/>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sp>
            <p:nvSpPr>
              <p:cNvPr id="401" name="Oval 117"/>
              <p:cNvSpPr>
                <a:spLocks noChangeAspect="1" noChangeArrowheads="1"/>
              </p:cNvSpPr>
              <p:nvPr/>
            </p:nvSpPr>
            <p:spPr bwMode="auto">
              <a:xfrm rot="-1152135">
                <a:off x="-1037" y="1314"/>
                <a:ext cx="145" cy="163"/>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02" name="Oval 118"/>
              <p:cNvSpPr>
                <a:spLocks noChangeAspect="1" noChangeArrowheads="1"/>
              </p:cNvSpPr>
              <p:nvPr/>
            </p:nvSpPr>
            <p:spPr bwMode="auto">
              <a:xfrm rot="-1152135">
                <a:off x="-1056" y="1294"/>
                <a:ext cx="170" cy="191"/>
              </a:xfrm>
              <a:prstGeom prst="ellipse">
                <a:avLst/>
              </a:prstGeom>
              <a:gradFill rotWithShape="1">
                <a:gsLst>
                  <a:gs pos="0">
                    <a:srgbClr val="FFFFFF"/>
                  </a:gs>
                  <a:gs pos="100000">
                    <a:srgbClr val="FFFFFF">
                      <a:alpha val="0"/>
                    </a:srgbClr>
                  </a:gs>
                </a:gsLst>
                <a:path path="shape">
                  <a:fillToRect l="50000" t="50000" r="50000" b="50000"/>
                </a:path>
              </a:grad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03" name="Oval 120"/>
              <p:cNvSpPr>
                <a:spLocks noChangeAspect="1" noChangeArrowheads="1"/>
              </p:cNvSpPr>
              <p:nvPr/>
            </p:nvSpPr>
            <p:spPr bwMode="auto">
              <a:xfrm rot="-2415036">
                <a:off x="-902" y="1535"/>
                <a:ext cx="144" cy="163"/>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04" name="Oval 121"/>
              <p:cNvSpPr>
                <a:spLocks noChangeAspect="1" noChangeArrowheads="1"/>
              </p:cNvSpPr>
              <p:nvPr/>
            </p:nvSpPr>
            <p:spPr bwMode="auto">
              <a:xfrm rot="-2415036">
                <a:off x="-923" y="1534"/>
                <a:ext cx="169" cy="194"/>
              </a:xfrm>
              <a:prstGeom prst="ellipse">
                <a:avLst/>
              </a:prstGeom>
              <a:gradFill rotWithShape="1">
                <a:gsLst>
                  <a:gs pos="0">
                    <a:srgbClr val="FFFFFF"/>
                  </a:gs>
                  <a:gs pos="100000">
                    <a:srgbClr val="FFFFFF">
                      <a:alpha val="0"/>
                    </a:srgbClr>
                  </a:gs>
                </a:gsLst>
                <a:path path="shape">
                  <a:fillToRect l="50000" t="50000" r="50000" b="50000"/>
                </a:path>
              </a:grad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nvGrpSpPr>
              <p:cNvPr id="405" name="Group 122"/>
              <p:cNvGrpSpPr>
                <a:grpSpLocks noChangeAspect="1"/>
              </p:cNvGrpSpPr>
              <p:nvPr/>
            </p:nvGrpSpPr>
            <p:grpSpPr bwMode="auto">
              <a:xfrm>
                <a:off x="-998" y="1294"/>
                <a:ext cx="182" cy="202"/>
                <a:chOff x="2336" y="3249"/>
                <a:chExt cx="333" cy="327"/>
              </a:xfrm>
            </p:grpSpPr>
            <p:sp>
              <p:nvSpPr>
                <p:cNvPr id="413" name="Oval 123"/>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14" name="Oval 124"/>
                <p:cNvSpPr>
                  <a:spLocks noChangeAspect="1" noChangeArrowheads="1"/>
                </p:cNvSpPr>
                <p:nvPr/>
              </p:nvSpPr>
              <p:spPr bwMode="auto">
                <a:xfrm>
                  <a:off x="2336" y="3249"/>
                  <a:ext cx="312" cy="312"/>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nvGrpSpPr>
              <p:cNvPr id="406" name="Group 125"/>
              <p:cNvGrpSpPr>
                <a:grpSpLocks noChangeAspect="1"/>
              </p:cNvGrpSpPr>
              <p:nvPr/>
            </p:nvGrpSpPr>
            <p:grpSpPr bwMode="auto">
              <a:xfrm rot="-3734487">
                <a:off x="-945" y="1440"/>
                <a:ext cx="206" cy="180"/>
                <a:chOff x="2336" y="3249"/>
                <a:chExt cx="333" cy="327"/>
              </a:xfrm>
            </p:grpSpPr>
            <p:sp>
              <p:nvSpPr>
                <p:cNvPr id="411" name="Oval 126"/>
                <p:cNvSpPr>
                  <a:spLocks noChangeAspect="1" noChangeArrowheads="1"/>
                </p:cNvSpPr>
                <p:nvPr/>
              </p:nvSpPr>
              <p:spPr bwMode="auto">
                <a:xfrm>
                  <a:off x="2406" y="3313"/>
                  <a:ext cx="263" cy="26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12" name="Oval 127"/>
                <p:cNvSpPr>
                  <a:spLocks noChangeAspect="1" noChangeArrowheads="1"/>
                </p:cNvSpPr>
                <p:nvPr/>
              </p:nvSpPr>
              <p:spPr bwMode="auto">
                <a:xfrm>
                  <a:off x="2329" y="3225"/>
                  <a:ext cx="349" cy="317"/>
                </a:xfrm>
                <a:prstGeom prst="ellipse">
                  <a:avLst/>
                </a:prstGeom>
                <a:gradFill rotWithShape="1">
                  <a:gsLst>
                    <a:gs pos="0">
                      <a:srgbClr val="FFFFFF"/>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sp>
            <p:nvSpPr>
              <p:cNvPr id="407" name="Oval 129"/>
              <p:cNvSpPr>
                <a:spLocks noChangeAspect="1" noChangeArrowheads="1"/>
              </p:cNvSpPr>
              <p:nvPr/>
            </p:nvSpPr>
            <p:spPr bwMode="auto">
              <a:xfrm>
                <a:off x="-960" y="1415"/>
                <a:ext cx="144" cy="162"/>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08" name="Oval 130"/>
              <p:cNvSpPr>
                <a:spLocks noChangeAspect="1" noChangeArrowheads="1"/>
              </p:cNvSpPr>
              <p:nvPr/>
            </p:nvSpPr>
            <p:spPr bwMode="auto">
              <a:xfrm>
                <a:off x="-979" y="1395"/>
                <a:ext cx="170" cy="194"/>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09" name="Oval 132"/>
              <p:cNvSpPr>
                <a:spLocks noChangeAspect="1" noChangeArrowheads="1"/>
              </p:cNvSpPr>
              <p:nvPr/>
            </p:nvSpPr>
            <p:spPr bwMode="auto">
              <a:xfrm>
                <a:off x="-864" y="1334"/>
                <a:ext cx="144" cy="163"/>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10" name="Oval 133"/>
              <p:cNvSpPr>
                <a:spLocks noChangeAspect="1" noChangeArrowheads="1"/>
              </p:cNvSpPr>
              <p:nvPr/>
            </p:nvSpPr>
            <p:spPr bwMode="auto">
              <a:xfrm>
                <a:off x="-883" y="1315"/>
                <a:ext cx="170" cy="192"/>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nvGrpSpPr>
            <p:cNvPr id="431" name="Group 430"/>
            <p:cNvGrpSpPr/>
            <p:nvPr/>
          </p:nvGrpSpPr>
          <p:grpSpPr>
            <a:xfrm>
              <a:off x="6754818" y="1771326"/>
              <a:ext cx="493311" cy="498433"/>
              <a:chOff x="7826145" y="1745974"/>
              <a:chExt cx="724965" cy="707279"/>
            </a:xfrm>
          </p:grpSpPr>
          <p:sp>
            <p:nvSpPr>
              <p:cNvPr id="432" name="Oval 114"/>
              <p:cNvSpPr>
                <a:spLocks noChangeAspect="1" noChangeArrowheads="1"/>
              </p:cNvSpPr>
              <p:nvPr/>
            </p:nvSpPr>
            <p:spPr bwMode="auto">
              <a:xfrm>
                <a:off x="7882055" y="1903663"/>
                <a:ext cx="179036" cy="184928"/>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33" name="Oval 115"/>
              <p:cNvSpPr>
                <a:spLocks noChangeAspect="1" noChangeArrowheads="1"/>
              </p:cNvSpPr>
              <p:nvPr/>
            </p:nvSpPr>
            <p:spPr bwMode="auto">
              <a:xfrm>
                <a:off x="7834403" y="1858662"/>
                <a:ext cx="211031" cy="223601"/>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34" name="Oval 81"/>
              <p:cNvSpPr>
                <a:spLocks noChangeAspect="1" noChangeArrowheads="1"/>
              </p:cNvSpPr>
              <p:nvPr/>
            </p:nvSpPr>
            <p:spPr bwMode="auto">
              <a:xfrm rot="17865513">
                <a:off x="8305927" y="2002817"/>
                <a:ext cx="186675" cy="178377"/>
              </a:xfrm>
              <a:prstGeom prst="ellipse">
                <a:avLst/>
              </a:prstGeom>
              <a:solidFill>
                <a:srgbClr val="FF0000"/>
              </a:solidFill>
              <a:ln>
                <a:noFill/>
              </a:ln>
            </p:spPr>
            <p:txBody>
              <a:bodyPr vert="eaVert"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35" name="Oval 84"/>
              <p:cNvSpPr>
                <a:spLocks noChangeAspect="1" noChangeArrowheads="1"/>
              </p:cNvSpPr>
              <p:nvPr/>
            </p:nvSpPr>
            <p:spPr bwMode="auto">
              <a:xfrm rot="1509225">
                <a:off x="8254191" y="2120170"/>
                <a:ext cx="179036" cy="18584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36" name="Oval 85"/>
              <p:cNvSpPr>
                <a:spLocks noChangeAspect="1" noChangeArrowheads="1"/>
              </p:cNvSpPr>
              <p:nvPr/>
            </p:nvSpPr>
            <p:spPr bwMode="auto">
              <a:xfrm rot="1509225">
                <a:off x="8193330" y="2057360"/>
                <a:ext cx="225327" cy="219054"/>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37" name="Oval 87"/>
              <p:cNvSpPr>
                <a:spLocks noChangeAspect="1" noChangeArrowheads="1"/>
              </p:cNvSpPr>
              <p:nvPr/>
            </p:nvSpPr>
            <p:spPr bwMode="auto">
              <a:xfrm>
                <a:off x="8119891" y="1790975"/>
                <a:ext cx="179036" cy="184928"/>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38" name="Oval 88"/>
              <p:cNvSpPr>
                <a:spLocks noChangeAspect="1" noChangeArrowheads="1"/>
              </p:cNvSpPr>
              <p:nvPr/>
            </p:nvSpPr>
            <p:spPr bwMode="auto">
              <a:xfrm>
                <a:off x="8072239" y="1745974"/>
                <a:ext cx="212392" cy="219382"/>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39" name="Oval 90"/>
              <p:cNvSpPr>
                <a:spLocks noChangeAspect="1" noChangeArrowheads="1"/>
              </p:cNvSpPr>
              <p:nvPr/>
            </p:nvSpPr>
            <p:spPr bwMode="auto">
              <a:xfrm>
                <a:off x="8191158" y="1815408"/>
                <a:ext cx="178377" cy="185536"/>
              </a:xfrm>
              <a:prstGeom prst="ellipse">
                <a:avLst/>
              </a:prstGeom>
              <a:solidFill>
                <a:srgbClr val="FF0000"/>
              </a:solidFill>
              <a:ln>
                <a:noFill/>
              </a:ln>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40" name="Oval 91"/>
              <p:cNvSpPr>
                <a:spLocks noChangeAspect="1" noChangeArrowheads="1"/>
              </p:cNvSpPr>
              <p:nvPr/>
            </p:nvSpPr>
            <p:spPr bwMode="auto">
              <a:xfrm>
                <a:off x="8175359" y="1753990"/>
                <a:ext cx="210584" cy="220823"/>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41" name="Oval 93"/>
              <p:cNvSpPr>
                <a:spLocks noChangeAspect="1" noChangeArrowheads="1"/>
              </p:cNvSpPr>
              <p:nvPr/>
            </p:nvSpPr>
            <p:spPr bwMode="auto">
              <a:xfrm>
                <a:off x="8266062" y="2041392"/>
                <a:ext cx="179036" cy="184928"/>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42" name="Oval 94"/>
              <p:cNvSpPr>
                <a:spLocks noChangeAspect="1" noChangeArrowheads="1"/>
              </p:cNvSpPr>
              <p:nvPr/>
            </p:nvSpPr>
            <p:spPr bwMode="auto">
              <a:xfrm>
                <a:off x="8218410" y="1997094"/>
                <a:ext cx="212392" cy="217272"/>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43" name="Oval 96"/>
              <p:cNvSpPr>
                <a:spLocks noChangeAspect="1" noChangeArrowheads="1"/>
              </p:cNvSpPr>
              <p:nvPr/>
            </p:nvSpPr>
            <p:spPr bwMode="auto">
              <a:xfrm rot="1509225">
                <a:off x="7906249" y="2045336"/>
                <a:ext cx="178377" cy="184398"/>
              </a:xfrm>
              <a:prstGeom prst="ellipse">
                <a:avLst/>
              </a:prstGeom>
              <a:solidFill>
                <a:srgbClr val="FF0000"/>
              </a:solidFill>
              <a:ln>
                <a:noFill/>
              </a:ln>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44" name="Oval 97"/>
              <p:cNvSpPr>
                <a:spLocks noChangeAspect="1" noChangeArrowheads="1"/>
              </p:cNvSpPr>
              <p:nvPr/>
            </p:nvSpPr>
            <p:spPr bwMode="auto">
              <a:xfrm rot="1509225">
                <a:off x="7826145" y="2030147"/>
                <a:ext cx="209346" cy="220823"/>
              </a:xfrm>
              <a:prstGeom prst="ellipse">
                <a:avLst/>
              </a:prstGeom>
              <a:gradFill rotWithShape="1">
                <a:gsLst>
                  <a:gs pos="0">
                    <a:srgbClr val="FFFFFF"/>
                  </a:gs>
                  <a:gs pos="100000">
                    <a:srgbClr val="FFFFFF">
                      <a:alpha val="0"/>
                    </a:srgbClr>
                  </a:gs>
                </a:gsLst>
                <a:path path="shape">
                  <a:fillToRect l="50000" t="50000" r="50000" b="50000"/>
                </a:path>
              </a:grad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45" name="Oval 99"/>
              <p:cNvSpPr>
                <a:spLocks noChangeAspect="1" noChangeArrowheads="1"/>
              </p:cNvSpPr>
              <p:nvPr/>
            </p:nvSpPr>
            <p:spPr bwMode="auto">
              <a:xfrm>
                <a:off x="8166963" y="1883397"/>
                <a:ext cx="179036" cy="18584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46" name="Oval 100"/>
              <p:cNvSpPr>
                <a:spLocks noChangeAspect="1" noChangeArrowheads="1"/>
              </p:cNvSpPr>
              <p:nvPr/>
            </p:nvSpPr>
            <p:spPr bwMode="auto">
              <a:xfrm>
                <a:off x="8118630" y="1838173"/>
                <a:ext cx="212392" cy="220468"/>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47" name="Oval 102"/>
              <p:cNvSpPr>
                <a:spLocks noChangeAspect="1" noChangeArrowheads="1"/>
              </p:cNvSpPr>
              <p:nvPr/>
            </p:nvSpPr>
            <p:spPr bwMode="auto">
              <a:xfrm>
                <a:off x="7958856" y="2112187"/>
                <a:ext cx="179036" cy="185843"/>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48" name="Oval 103"/>
              <p:cNvSpPr>
                <a:spLocks noChangeAspect="1" noChangeArrowheads="1"/>
              </p:cNvSpPr>
              <p:nvPr/>
            </p:nvSpPr>
            <p:spPr bwMode="auto">
              <a:xfrm>
                <a:off x="7910523" y="2066963"/>
                <a:ext cx="212392" cy="219054"/>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49" name="Oval 105"/>
              <p:cNvSpPr>
                <a:spLocks noChangeAspect="1" noChangeArrowheads="1"/>
              </p:cNvSpPr>
              <p:nvPr/>
            </p:nvSpPr>
            <p:spPr bwMode="auto">
              <a:xfrm>
                <a:off x="8048703" y="2181928"/>
                <a:ext cx="179616" cy="185536"/>
              </a:xfrm>
              <a:prstGeom prst="ellipse">
                <a:avLst/>
              </a:prstGeom>
              <a:solidFill>
                <a:srgbClr val="FF0000"/>
              </a:solidFill>
              <a:ln>
                <a:noFill/>
              </a:ln>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50" name="Oval 106"/>
              <p:cNvSpPr>
                <a:spLocks noChangeAspect="1" noChangeArrowheads="1"/>
              </p:cNvSpPr>
              <p:nvPr/>
            </p:nvSpPr>
            <p:spPr bwMode="auto">
              <a:xfrm>
                <a:off x="8020398" y="2183897"/>
                <a:ext cx="210584" cy="220823"/>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51" name="Oval 108"/>
              <p:cNvSpPr>
                <a:spLocks noChangeAspect="1" noChangeArrowheads="1"/>
              </p:cNvSpPr>
              <p:nvPr/>
            </p:nvSpPr>
            <p:spPr bwMode="auto">
              <a:xfrm>
                <a:off x="7989825" y="1823985"/>
                <a:ext cx="179036" cy="184928"/>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52" name="Oval 109"/>
              <p:cNvSpPr>
                <a:spLocks noChangeAspect="1" noChangeArrowheads="1"/>
              </p:cNvSpPr>
              <p:nvPr/>
            </p:nvSpPr>
            <p:spPr bwMode="auto">
              <a:xfrm>
                <a:off x="7942173" y="1778984"/>
                <a:ext cx="212392" cy="219382"/>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53" name="Oval 111"/>
              <p:cNvSpPr>
                <a:spLocks noChangeAspect="1" noChangeArrowheads="1"/>
              </p:cNvSpPr>
              <p:nvPr/>
            </p:nvSpPr>
            <p:spPr bwMode="auto">
              <a:xfrm>
                <a:off x="8048703" y="1815408"/>
                <a:ext cx="179616" cy="185536"/>
              </a:xfrm>
              <a:prstGeom prst="ellipse">
                <a:avLst/>
              </a:prstGeom>
              <a:solidFill>
                <a:srgbClr val="FF0000"/>
              </a:solidFill>
              <a:ln>
                <a:noFill/>
              </a:ln>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54" name="Oval 112"/>
              <p:cNvSpPr>
                <a:spLocks noChangeAspect="1" noChangeArrowheads="1"/>
              </p:cNvSpPr>
              <p:nvPr/>
            </p:nvSpPr>
            <p:spPr bwMode="auto">
              <a:xfrm>
                <a:off x="8005728" y="1778640"/>
                <a:ext cx="210584" cy="220823"/>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FF0000"/>
                  </a:solidFill>
                  <a:effectLst/>
                  <a:uLnTx/>
                  <a:uFillTx/>
                  <a:latin typeface="Arial Narrow"/>
                  <a:ea typeface="MS PGothic" pitchFamily="34" charset="-128"/>
                  <a:cs typeface="Arial" panose="020B0604020202020204" pitchFamily="34" charset="0"/>
                </a:endParaRPr>
              </a:p>
            </p:txBody>
          </p:sp>
          <p:sp>
            <p:nvSpPr>
              <p:cNvPr id="455" name="Oval 114"/>
              <p:cNvSpPr>
                <a:spLocks noChangeAspect="1" noChangeArrowheads="1"/>
              </p:cNvSpPr>
              <p:nvPr/>
            </p:nvSpPr>
            <p:spPr bwMode="auto">
              <a:xfrm>
                <a:off x="8290836" y="1880898"/>
                <a:ext cx="179036" cy="184928"/>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56" name="Oval 115"/>
              <p:cNvSpPr>
                <a:spLocks noChangeAspect="1" noChangeArrowheads="1"/>
              </p:cNvSpPr>
              <p:nvPr/>
            </p:nvSpPr>
            <p:spPr bwMode="auto">
              <a:xfrm>
                <a:off x="8243865" y="1836600"/>
                <a:ext cx="209669" cy="217272"/>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57" name="Oval 117"/>
              <p:cNvSpPr>
                <a:spLocks noChangeAspect="1" noChangeArrowheads="1"/>
              </p:cNvSpPr>
              <p:nvPr/>
            </p:nvSpPr>
            <p:spPr bwMode="auto">
              <a:xfrm rot="20447865">
                <a:off x="7976857" y="1930372"/>
                <a:ext cx="179616" cy="185536"/>
              </a:xfrm>
              <a:prstGeom prst="ellipse">
                <a:avLst/>
              </a:prstGeom>
              <a:solidFill>
                <a:srgbClr val="FF0000"/>
              </a:solidFill>
              <a:ln>
                <a:noFill/>
              </a:ln>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58" name="Oval 118"/>
              <p:cNvSpPr>
                <a:spLocks noChangeAspect="1" noChangeArrowheads="1"/>
              </p:cNvSpPr>
              <p:nvPr/>
            </p:nvSpPr>
            <p:spPr bwMode="auto">
              <a:xfrm rot="20447865">
                <a:off x="7941249" y="1925825"/>
                <a:ext cx="210584" cy="217408"/>
              </a:xfrm>
              <a:prstGeom prst="ellipse">
                <a:avLst/>
              </a:prstGeom>
              <a:gradFill rotWithShape="1">
                <a:gsLst>
                  <a:gs pos="0">
                    <a:srgbClr val="FFFFFF"/>
                  </a:gs>
                  <a:gs pos="100000">
                    <a:srgbClr val="FFFFFF">
                      <a:alpha val="0"/>
                    </a:srgbClr>
                  </a:gs>
                </a:gsLst>
                <a:path path="shape">
                  <a:fillToRect l="50000" t="50000" r="50000" b="50000"/>
                </a:path>
              </a:grad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59" name="Oval 120"/>
              <p:cNvSpPr>
                <a:spLocks noChangeAspect="1" noChangeArrowheads="1"/>
              </p:cNvSpPr>
              <p:nvPr/>
            </p:nvSpPr>
            <p:spPr bwMode="auto">
              <a:xfrm rot="19184964">
                <a:off x="8144086" y="2181928"/>
                <a:ext cx="178377" cy="185536"/>
              </a:xfrm>
              <a:prstGeom prst="ellipse">
                <a:avLst/>
              </a:prstGeom>
              <a:solidFill>
                <a:srgbClr val="FF0000"/>
              </a:solidFill>
              <a:ln>
                <a:noFill/>
              </a:ln>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60" name="Oval 121"/>
              <p:cNvSpPr>
                <a:spLocks noChangeAspect="1" noChangeArrowheads="1"/>
              </p:cNvSpPr>
              <p:nvPr/>
            </p:nvSpPr>
            <p:spPr bwMode="auto">
              <a:xfrm rot="19184964">
                <a:off x="8159306" y="2232430"/>
                <a:ext cx="209346" cy="220823"/>
              </a:xfrm>
              <a:prstGeom prst="ellipse">
                <a:avLst/>
              </a:prstGeom>
              <a:gradFill rotWithShape="1">
                <a:gsLst>
                  <a:gs pos="0">
                    <a:srgbClr val="FFFFFF"/>
                  </a:gs>
                  <a:gs pos="100000">
                    <a:srgbClr val="FFFFFF">
                      <a:alpha val="0"/>
                    </a:srgbClr>
                  </a:gs>
                </a:gsLst>
                <a:path path="shape">
                  <a:fillToRect l="50000" t="50000" r="50000" b="50000"/>
                </a:path>
              </a:gradFill>
              <a:ln w="9525">
                <a:no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61" name="Oval 123"/>
              <p:cNvSpPr>
                <a:spLocks noChangeAspect="1" noChangeArrowheads="1"/>
              </p:cNvSpPr>
              <p:nvPr/>
            </p:nvSpPr>
            <p:spPr bwMode="auto">
              <a:xfrm>
                <a:off x="8097528" y="1941201"/>
                <a:ext cx="178057" cy="184928"/>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62" name="Oval 124"/>
              <p:cNvSpPr>
                <a:spLocks noChangeAspect="1" noChangeArrowheads="1"/>
              </p:cNvSpPr>
              <p:nvPr/>
            </p:nvSpPr>
            <p:spPr bwMode="auto">
              <a:xfrm>
                <a:off x="8050136" y="1896200"/>
                <a:ext cx="211231" cy="219382"/>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63" name="Oval 126"/>
              <p:cNvSpPr>
                <a:spLocks noChangeAspect="1" noChangeArrowheads="1"/>
              </p:cNvSpPr>
              <p:nvPr/>
            </p:nvSpPr>
            <p:spPr bwMode="auto">
              <a:xfrm rot="17865513">
                <a:off x="8156602" y="2074924"/>
                <a:ext cx="185191" cy="179332"/>
              </a:xfrm>
              <a:prstGeom prst="ellipse">
                <a:avLst/>
              </a:pr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64" name="Oval 127"/>
              <p:cNvSpPr>
                <a:spLocks noChangeAspect="1" noChangeArrowheads="1"/>
              </p:cNvSpPr>
              <p:nvPr/>
            </p:nvSpPr>
            <p:spPr bwMode="auto">
              <a:xfrm rot="17865513">
                <a:off x="8078365" y="2058327"/>
                <a:ext cx="245748" cy="216153"/>
              </a:xfrm>
              <a:prstGeom prst="ellipse">
                <a:avLst/>
              </a:prstGeom>
              <a:gradFill rotWithShape="1">
                <a:gsLst>
                  <a:gs pos="0">
                    <a:srgbClr val="FFFFFF"/>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65" name="Oval 129"/>
              <p:cNvSpPr>
                <a:spLocks noChangeAspect="1" noChangeArrowheads="1"/>
              </p:cNvSpPr>
              <p:nvPr/>
            </p:nvSpPr>
            <p:spPr bwMode="auto">
              <a:xfrm>
                <a:off x="8072239" y="2045336"/>
                <a:ext cx="178377" cy="184398"/>
              </a:xfrm>
              <a:prstGeom prst="ellipse">
                <a:avLst/>
              </a:prstGeom>
              <a:solidFill>
                <a:srgbClr val="FF0000"/>
              </a:solidFill>
              <a:ln>
                <a:noFill/>
              </a:ln>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66" name="Oval 130"/>
              <p:cNvSpPr>
                <a:spLocks noChangeAspect="1" noChangeArrowheads="1"/>
              </p:cNvSpPr>
              <p:nvPr/>
            </p:nvSpPr>
            <p:spPr bwMode="auto">
              <a:xfrm>
                <a:off x="8057718" y="2016577"/>
                <a:ext cx="210584" cy="220823"/>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67" name="Oval 132"/>
              <p:cNvSpPr>
                <a:spLocks noChangeAspect="1" noChangeArrowheads="1"/>
              </p:cNvSpPr>
              <p:nvPr/>
            </p:nvSpPr>
            <p:spPr bwMode="auto">
              <a:xfrm>
                <a:off x="8191158" y="1953137"/>
                <a:ext cx="178377" cy="185536"/>
              </a:xfrm>
              <a:prstGeom prst="ellipse">
                <a:avLst/>
              </a:prstGeom>
              <a:solidFill>
                <a:srgbClr val="FF0000"/>
              </a:solidFill>
              <a:ln>
                <a:noFill/>
              </a:ln>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FF0000"/>
                  </a:solidFill>
                  <a:effectLst/>
                  <a:uLnTx/>
                  <a:uFillTx/>
                  <a:latin typeface="Arial" panose="020B0604020202020204" pitchFamily="34" charset="0"/>
                  <a:ea typeface="ヒラギノ角ゴ Pro W3"/>
                  <a:cs typeface="Arial" panose="020B0604020202020204" pitchFamily="34" charset="0"/>
                </a:endParaRPr>
              </a:p>
            </p:txBody>
          </p:sp>
          <p:sp>
            <p:nvSpPr>
              <p:cNvPr id="468" name="Oval 133"/>
              <p:cNvSpPr>
                <a:spLocks noChangeAspect="1" noChangeArrowheads="1"/>
              </p:cNvSpPr>
              <p:nvPr/>
            </p:nvSpPr>
            <p:spPr bwMode="auto">
              <a:xfrm>
                <a:off x="8174479" y="1936235"/>
                <a:ext cx="210584" cy="218546"/>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sp>
            <p:nvSpPr>
              <p:cNvPr id="469" name="Oval 133"/>
              <p:cNvSpPr>
                <a:spLocks noChangeAspect="1" noChangeArrowheads="1"/>
              </p:cNvSpPr>
              <p:nvPr/>
            </p:nvSpPr>
            <p:spPr bwMode="auto">
              <a:xfrm>
                <a:off x="8340526" y="1975652"/>
                <a:ext cx="210584" cy="218546"/>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pic>
          <p:nvPicPr>
            <p:cNvPr id="470" name="Picture 469"/>
            <p:cNvPicPr>
              <a:picLocks noChangeAspect="1"/>
            </p:cNvPicPr>
            <p:nvPr/>
          </p:nvPicPr>
          <p:blipFill>
            <a:blip r:embed="rId4"/>
            <a:stretch>
              <a:fillRect/>
            </a:stretch>
          </p:blipFill>
          <p:spPr>
            <a:xfrm>
              <a:off x="8490000" y="2833738"/>
              <a:ext cx="294532" cy="298566"/>
            </a:xfrm>
            <a:prstGeom prst="rect">
              <a:avLst/>
            </a:prstGeom>
          </p:spPr>
        </p:pic>
        <p:pic>
          <p:nvPicPr>
            <p:cNvPr id="471" name="Picture 470"/>
            <p:cNvPicPr>
              <a:picLocks noChangeAspect="1"/>
            </p:cNvPicPr>
            <p:nvPr/>
          </p:nvPicPr>
          <p:blipFill>
            <a:blip r:embed="rId5"/>
            <a:stretch>
              <a:fillRect/>
            </a:stretch>
          </p:blipFill>
          <p:spPr>
            <a:xfrm>
              <a:off x="8454000" y="4025338"/>
              <a:ext cx="300628" cy="300628"/>
            </a:xfrm>
            <a:prstGeom prst="rect">
              <a:avLst/>
            </a:prstGeom>
          </p:spPr>
        </p:pic>
        <p:pic>
          <p:nvPicPr>
            <p:cNvPr id="472" name="Picture 471"/>
            <p:cNvPicPr>
              <a:picLocks noChangeAspect="1"/>
            </p:cNvPicPr>
            <p:nvPr/>
          </p:nvPicPr>
          <p:blipFill>
            <a:blip r:embed="rId6"/>
            <a:stretch>
              <a:fillRect/>
            </a:stretch>
          </p:blipFill>
          <p:spPr>
            <a:xfrm>
              <a:off x="8446800" y="5116138"/>
              <a:ext cx="321966" cy="318040"/>
            </a:xfrm>
            <a:prstGeom prst="rect">
              <a:avLst/>
            </a:prstGeom>
          </p:spPr>
        </p:pic>
        <p:sp>
          <p:nvSpPr>
            <p:cNvPr id="473" name="Rectangle 472"/>
            <p:cNvSpPr/>
            <p:nvPr/>
          </p:nvSpPr>
          <p:spPr bwMode="auto">
            <a:xfrm>
              <a:off x="7285294" y="3222960"/>
              <a:ext cx="293034" cy="216024"/>
            </a:xfrm>
            <a:prstGeom prst="rect">
              <a:avLst/>
            </a:prstGeom>
            <a:solidFill>
              <a:schemeClr val="bg2"/>
            </a:solidFill>
            <a:ln w="9525"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474" name="Rectangle 473"/>
            <p:cNvSpPr/>
            <p:nvPr/>
          </p:nvSpPr>
          <p:spPr bwMode="auto">
            <a:xfrm>
              <a:off x="7278021" y="4480022"/>
              <a:ext cx="293034" cy="216024"/>
            </a:xfrm>
            <a:prstGeom prst="rect">
              <a:avLst/>
            </a:prstGeom>
            <a:solidFill>
              <a:schemeClr val="bg2"/>
            </a:solidFill>
            <a:ln w="9525"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475" name="Rectangle 474"/>
            <p:cNvSpPr/>
            <p:nvPr/>
          </p:nvSpPr>
          <p:spPr bwMode="auto">
            <a:xfrm>
              <a:off x="7278021" y="5675409"/>
              <a:ext cx="293034" cy="216024"/>
            </a:xfrm>
            <a:prstGeom prst="rect">
              <a:avLst/>
            </a:prstGeom>
            <a:solidFill>
              <a:schemeClr val="bg2"/>
            </a:solidFill>
            <a:ln w="9525"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grpSp>
      <p:sp>
        <p:nvSpPr>
          <p:cNvPr id="152" name="Rectangle 65">
            <a:extLst>
              <a:ext uri="{FF2B5EF4-FFF2-40B4-BE49-F238E27FC236}">
                <a16:creationId xmlns:a16="http://schemas.microsoft.com/office/drawing/2014/main" id="{C369905F-23DB-45F8-9FD5-EC6FC7F6F43E}"/>
              </a:ext>
            </a:extLst>
          </p:cNvPr>
          <p:cNvSpPr/>
          <p:nvPr/>
        </p:nvSpPr>
        <p:spPr bwMode="auto">
          <a:xfrm>
            <a:off x="93600" y="116632"/>
            <a:ext cx="1853952" cy="501922"/>
          </a:xfrm>
          <a:prstGeom prst="rect">
            <a:avLst/>
          </a:prstGeom>
          <a:solidFill>
            <a:srgbClr val="0047B9"/>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de-DE" sz="300" b="0" i="0" u="none" strike="noStrike" kern="1200" cap="none" spc="0" normalizeH="0" baseline="0" noProof="0" dirty="0">
              <a:ln>
                <a:noFill/>
              </a:ln>
              <a:solidFill>
                <a:srgbClr val="FFFFFF"/>
              </a:solidFill>
              <a:effectLst/>
              <a:uLnTx/>
              <a:uFillTx/>
              <a:latin typeface="Arial"/>
              <a:ea typeface="ＭＳ Ｐゴシック" charset="0"/>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r>
              <a:rPr lang="de-DE" sz="1000" dirty="0">
                <a:solidFill>
                  <a:srgbClr val="FFFFFF"/>
                </a:solidFill>
                <a:latin typeface="Arial"/>
                <a:ea typeface="ＭＳ Ｐゴシック" charset="0"/>
              </a:rPr>
              <a:t>Seco/</a:t>
            </a:r>
            <a:r>
              <a:rPr kumimoji="0" lang="de-DE" sz="1000" b="0" i="0" u="none" strike="noStrike" kern="1200" cap="none" spc="0" normalizeH="0" baseline="0" noProof="0" dirty="0" err="1">
                <a:ln>
                  <a:noFill/>
                </a:ln>
                <a:solidFill>
                  <a:srgbClr val="FFFFFF"/>
                </a:solidFill>
                <a:effectLst/>
                <a:uLnTx/>
                <a:uFillTx/>
                <a:latin typeface="Arial"/>
                <a:ea typeface="ＭＳ Ｐゴシック" charset="0"/>
                <a:cs typeface="+mn-cs"/>
              </a:rPr>
              <a:t>Benešová</a:t>
            </a:r>
            <a:r>
              <a:rPr kumimoji="0" lang="de-DE" sz="1000" b="0" i="0" u="none" strike="noStrike" kern="1200" cap="none" spc="0" normalizeH="0" baseline="0" noProof="0" dirty="0">
                <a:ln>
                  <a:noFill/>
                </a:ln>
                <a:solidFill>
                  <a:srgbClr val="FFFFFF"/>
                </a:solidFill>
                <a:effectLst/>
                <a:uLnTx/>
                <a:uFillTx/>
                <a:latin typeface="Arial"/>
                <a:ea typeface="ＭＳ Ｐゴシック" charset="0"/>
                <a:cs typeface="+mn-cs"/>
              </a:rPr>
              <a:t>-Schäfer</a:t>
            </a:r>
          </a:p>
        </p:txBody>
      </p:sp>
      <p:sp>
        <p:nvSpPr>
          <p:cNvPr id="150" name="TextBox 61">
            <a:extLst>
              <a:ext uri="{FF2B5EF4-FFF2-40B4-BE49-F238E27FC236}">
                <a16:creationId xmlns:a16="http://schemas.microsoft.com/office/drawing/2014/main" id="{782E1E1E-6FEF-427B-8FA5-FF54601D0C87}"/>
              </a:ext>
            </a:extLst>
          </p:cNvPr>
          <p:cNvSpPr txBox="1"/>
          <p:nvPr/>
        </p:nvSpPr>
        <p:spPr>
          <a:xfrm>
            <a:off x="2279576" y="291176"/>
            <a:ext cx="5795176" cy="4770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Radiopharmaceuticals‘ Development</a:t>
            </a:r>
            <a:endParaRPr kumimoji="0" lang="de-CH"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endParaRPr>
          </a:p>
        </p:txBody>
      </p:sp>
    </p:spTree>
    <p:extLst>
      <p:ext uri="{BB962C8B-B14F-4D97-AF65-F5344CB8AC3E}">
        <p14:creationId xmlns:p14="http://schemas.microsoft.com/office/powerpoint/2010/main" val="508522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3528524B-5597-4C7D-9F57-921401AB648E}"/>
              </a:ext>
            </a:extLst>
          </p:cNvPr>
          <p:cNvSpPr txBox="1">
            <a:spLocks/>
          </p:cNvSpPr>
          <p:nvPr/>
        </p:nvSpPr>
        <p:spPr>
          <a:xfrm>
            <a:off x="1082144" y="2630105"/>
            <a:ext cx="10271655" cy="6077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effectLst>
                  <a:outerShdw blurRad="38100" dist="38100" dir="2700000" algn="tl">
                    <a:srgbClr val="000000">
                      <a:alpha val="43137"/>
                    </a:srgbClr>
                  </a:outerShdw>
                </a:effectLst>
              </a:rPr>
              <a:t>Brief Introduction: </a:t>
            </a:r>
            <a:br>
              <a:rPr lang="en-US" sz="4600" dirty="0">
                <a:effectLst>
                  <a:outerShdw blurRad="38100" dist="38100" dir="2700000" algn="tl">
                    <a:srgbClr val="000000">
                      <a:alpha val="43137"/>
                    </a:srgbClr>
                  </a:outerShdw>
                </a:effectLst>
              </a:rPr>
            </a:br>
            <a:r>
              <a:rPr lang="en-US" sz="4600" u="sng" dirty="0">
                <a:effectLst>
                  <a:outerShdw blurRad="38100" dist="38100" dir="2700000" algn="tl">
                    <a:srgbClr val="000000">
                      <a:alpha val="43137"/>
                    </a:srgbClr>
                  </a:outerShdw>
                </a:effectLst>
              </a:rPr>
              <a:t>DKFZ</a:t>
            </a:r>
            <a:r>
              <a:rPr lang="en-US" sz="4600" dirty="0">
                <a:effectLst>
                  <a:outerShdw blurRad="38100" dist="38100" dir="2700000" algn="tl">
                    <a:srgbClr val="000000">
                      <a:alpha val="43137"/>
                    </a:srgbClr>
                  </a:outerShdw>
                </a:effectLst>
              </a:rPr>
              <a:t>, German Cancer Research Center</a:t>
            </a:r>
            <a:endParaRPr lang="en-DE" sz="4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93733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72270" r="84601" b="7223"/>
          <a:stretch/>
        </p:blipFill>
        <p:spPr>
          <a:xfrm>
            <a:off x="8904512" y="4634476"/>
            <a:ext cx="1800000" cy="1747418"/>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51143" r="84601" b="27829"/>
          <a:stretch/>
        </p:blipFill>
        <p:spPr>
          <a:xfrm>
            <a:off x="5592344" y="4661520"/>
            <a:ext cx="1800000" cy="1791816"/>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1542" t="69036" r="42410" b="6749"/>
          <a:stretch/>
        </p:blipFill>
        <p:spPr>
          <a:xfrm>
            <a:off x="7392144" y="2276872"/>
            <a:ext cx="1440160" cy="1584176"/>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65963" t="18539" r="27828" b="77675"/>
          <a:stretch/>
        </p:blipFill>
        <p:spPr>
          <a:xfrm>
            <a:off x="6113518" y="4293096"/>
            <a:ext cx="648072" cy="288032"/>
          </a:xfrm>
          <a:prstGeom prst="rect">
            <a:avLst/>
          </a:prstGeom>
          <a:scene3d>
            <a:camera prst="orthographicFront">
              <a:rot lat="0" lon="0" rev="13200000"/>
            </a:camera>
            <a:lightRig rig="threePt" dir="t"/>
          </a:scene3d>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65963" t="18539" r="27828" b="77675"/>
          <a:stretch/>
        </p:blipFill>
        <p:spPr>
          <a:xfrm>
            <a:off x="9048328" y="4265662"/>
            <a:ext cx="648072" cy="288032"/>
          </a:xfrm>
          <a:prstGeom prst="rect">
            <a:avLst/>
          </a:prstGeom>
          <a:scene3d>
            <a:camera prst="orthographicFront">
              <a:rot lat="0" lon="0" rev="18600000"/>
            </a:camera>
            <a:lightRig rig="threePt" dir="t"/>
          </a:scene3d>
        </p:spPr>
      </p:pic>
      <p:sp>
        <p:nvSpPr>
          <p:cNvPr id="29" name="Rectangle 28"/>
          <p:cNvSpPr/>
          <p:nvPr/>
        </p:nvSpPr>
        <p:spPr bwMode="auto">
          <a:xfrm>
            <a:off x="5425782" y="1124745"/>
            <a:ext cx="5350738" cy="5635849"/>
          </a:xfrm>
          <a:prstGeom prst="rect">
            <a:avLst/>
          </a:prstGeom>
          <a:no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38" name="TextBox 37"/>
          <p:cNvSpPr txBox="1"/>
          <p:nvPr/>
        </p:nvSpPr>
        <p:spPr>
          <a:xfrm>
            <a:off x="7378128" y="5463982"/>
            <a:ext cx="1180131" cy="215444"/>
          </a:xfrm>
          <a:prstGeom prst="rect">
            <a:avLst/>
          </a:prstGeom>
          <a:solidFill>
            <a:schemeClr val="bg2"/>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800" b="1" i="0" u="none" strike="noStrike" kern="1200" cap="none" spc="0" normalizeH="0" baseline="0" noProof="0" dirty="0">
                <a:ln>
                  <a:noFill/>
                </a:ln>
                <a:solidFill>
                  <a:srgbClr val="0047B9"/>
                </a:solidFill>
                <a:effectLst/>
                <a:uLnTx/>
                <a:uFillTx/>
                <a:latin typeface="Arial"/>
                <a:ea typeface="MS PGothic" pitchFamily="34" charset="-128"/>
                <a:cs typeface="Calibri" panose="020F0502020204030204" pitchFamily="34" charset="0"/>
              </a:rPr>
              <a:t>PET/SPECT Imaging</a:t>
            </a:r>
          </a:p>
        </p:txBody>
      </p:sp>
      <p:sp>
        <p:nvSpPr>
          <p:cNvPr id="41" name="Rectangle 40"/>
          <p:cNvSpPr/>
          <p:nvPr/>
        </p:nvSpPr>
        <p:spPr>
          <a:xfrm>
            <a:off x="1319852" y="1124744"/>
            <a:ext cx="248439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1" i="1" u="none" strike="noStrike" kern="1200" cap="none" spc="0" normalizeH="0" baseline="0" noProof="0" dirty="0">
                <a:ln>
                  <a:noFill/>
                </a:ln>
                <a:solidFill>
                  <a:srgbClr val="000000"/>
                </a:solidFill>
                <a:effectLst/>
                <a:uLnTx/>
                <a:uFillTx/>
                <a:latin typeface="Arial"/>
                <a:ea typeface="MS PGothic" pitchFamily="34" charset="-128"/>
                <a:cs typeface="+mn-cs"/>
              </a:rPr>
              <a:t>In Vitro </a:t>
            </a:r>
            <a:r>
              <a:rPr kumimoji="0" lang="de-DE" sz="1800" b="1" i="0" u="none" strike="noStrike" kern="1200" cap="none" spc="0" normalizeH="0" baseline="0" noProof="0" dirty="0">
                <a:ln>
                  <a:noFill/>
                </a:ln>
                <a:solidFill>
                  <a:srgbClr val="000000"/>
                </a:solidFill>
                <a:effectLst/>
                <a:uLnTx/>
                <a:uFillTx/>
                <a:latin typeface="Arial"/>
                <a:ea typeface="MS PGothic" pitchFamily="34" charset="-128"/>
                <a:cs typeface="+mn-cs"/>
              </a:rPr>
              <a:t>Experiments </a:t>
            </a:r>
            <a:endParaRPr kumimoji="0" lang="de-DE" sz="18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43" name="Rectangle 42"/>
          <p:cNvSpPr/>
          <p:nvPr/>
        </p:nvSpPr>
        <p:spPr bwMode="auto">
          <a:xfrm>
            <a:off x="7534539" y="3644160"/>
            <a:ext cx="865717" cy="144881"/>
          </a:xfrm>
          <a:prstGeom prst="rect">
            <a:avLst/>
          </a:prstGeom>
          <a:solidFill>
            <a:schemeClr val="bg2"/>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pic>
        <p:nvPicPr>
          <p:cNvPr id="44" name="Picture 43"/>
          <p:cNvPicPr>
            <a:picLocks noChangeAspect="1"/>
          </p:cNvPicPr>
          <p:nvPr/>
        </p:nvPicPr>
        <p:blipFill rotWithShape="1">
          <a:blip r:embed="rId3">
            <a:extLst>
              <a:ext uri="{28A0092B-C50C-407E-A947-70E740481C1C}">
                <a14:useLocalDpi xmlns:a14="http://schemas.microsoft.com/office/drawing/2010/main" val="0"/>
              </a:ext>
            </a:extLst>
          </a:blip>
          <a:srcRect l="65963" t="18539" r="27828" b="77675"/>
          <a:stretch/>
        </p:blipFill>
        <p:spPr>
          <a:xfrm>
            <a:off x="7643360" y="3813640"/>
            <a:ext cx="648072" cy="288032"/>
          </a:xfrm>
          <a:prstGeom prst="rect">
            <a:avLst/>
          </a:prstGeom>
          <a:scene3d>
            <a:camera prst="orthographicFront">
              <a:rot lat="0" lon="0" rev="16200000"/>
            </a:camera>
            <a:lightRig rig="threePt" dir="t"/>
          </a:scene3d>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73882" r="1" b="28623"/>
          <a:stretch/>
        </p:blipFill>
        <p:spPr>
          <a:xfrm>
            <a:off x="7032104" y="3333145"/>
            <a:ext cx="2160000" cy="2153067"/>
          </a:xfrm>
          <a:prstGeom prst="rect">
            <a:avLst/>
          </a:prstGeom>
        </p:spPr>
      </p:pic>
      <p:sp>
        <p:nvSpPr>
          <p:cNvPr id="45" name="TextBox 44"/>
          <p:cNvSpPr txBox="1"/>
          <p:nvPr/>
        </p:nvSpPr>
        <p:spPr>
          <a:xfrm>
            <a:off x="5855366" y="6321991"/>
            <a:ext cx="986738" cy="338554"/>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800" b="1" i="0" u="none" strike="noStrike" kern="1200" cap="none" spc="0" normalizeH="0" baseline="0" noProof="0" dirty="0">
                <a:ln>
                  <a:noFill/>
                </a:ln>
                <a:solidFill>
                  <a:srgbClr val="0047B9"/>
                </a:solidFill>
                <a:effectLst/>
                <a:uLnTx/>
                <a:uFillTx/>
                <a:latin typeface="Arial"/>
                <a:ea typeface="MS PGothic" pitchFamily="34" charset="-128"/>
                <a:cs typeface="Calibri" panose="020F0502020204030204" pitchFamily="34" charset="0"/>
              </a:rPr>
              <a:t>Biodistribution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800" b="1" i="0" u="none" strike="noStrike" kern="1200" cap="none" spc="0" normalizeH="0" baseline="0" noProof="0" dirty="0">
                <a:ln>
                  <a:noFill/>
                </a:ln>
                <a:solidFill>
                  <a:srgbClr val="0047B9"/>
                </a:solidFill>
                <a:effectLst/>
                <a:uLnTx/>
                <a:uFillTx/>
                <a:latin typeface="Arial"/>
                <a:ea typeface="MS PGothic" pitchFamily="34" charset="-128"/>
                <a:cs typeface="Calibri" panose="020F0502020204030204" pitchFamily="34" charset="0"/>
              </a:rPr>
              <a:t>Therapy studies</a:t>
            </a:r>
          </a:p>
        </p:txBody>
      </p:sp>
      <p:sp>
        <p:nvSpPr>
          <p:cNvPr id="47" name="TextBox 46"/>
          <p:cNvSpPr txBox="1"/>
          <p:nvPr/>
        </p:nvSpPr>
        <p:spPr>
          <a:xfrm>
            <a:off x="9192344" y="6321991"/>
            <a:ext cx="986738" cy="338554"/>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800" b="1" i="0" u="none" strike="noStrike" kern="1200" cap="none" spc="0" normalizeH="0" baseline="0" noProof="0" dirty="0">
                <a:ln>
                  <a:noFill/>
                </a:ln>
                <a:solidFill>
                  <a:srgbClr val="0047B9"/>
                </a:solidFill>
                <a:effectLst/>
                <a:uLnTx/>
                <a:uFillTx/>
                <a:latin typeface="Arial"/>
                <a:ea typeface="MS PGothic" pitchFamily="34" charset="-128"/>
                <a:cs typeface="Calibri" panose="020F0502020204030204" pitchFamily="34" charset="0"/>
              </a:rPr>
              <a:t>Biodistribution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800" b="1" i="0" u="none" strike="noStrike" kern="1200" cap="none" spc="0" normalizeH="0" baseline="0" noProof="0" dirty="0">
                <a:ln>
                  <a:noFill/>
                </a:ln>
                <a:solidFill>
                  <a:srgbClr val="0047B9"/>
                </a:solidFill>
                <a:effectLst/>
                <a:uLnTx/>
                <a:uFillTx/>
                <a:latin typeface="Arial"/>
                <a:ea typeface="MS PGothic" pitchFamily="34" charset="-128"/>
                <a:cs typeface="Calibri" panose="020F0502020204030204" pitchFamily="34" charset="0"/>
              </a:rPr>
              <a:t>Therapy studies</a:t>
            </a:r>
          </a:p>
        </p:txBody>
      </p:sp>
      <p:sp>
        <p:nvSpPr>
          <p:cNvPr id="46" name="Rectangle 45"/>
          <p:cNvSpPr/>
          <p:nvPr/>
        </p:nvSpPr>
        <p:spPr bwMode="auto">
          <a:xfrm>
            <a:off x="9011333" y="2338451"/>
            <a:ext cx="793079" cy="329818"/>
          </a:xfrm>
          <a:prstGeom prst="rect">
            <a:avLst/>
          </a:prstGeom>
          <a:solidFill>
            <a:schemeClr val="bg2"/>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5" name="Rectangle 54"/>
          <p:cNvSpPr/>
          <p:nvPr/>
        </p:nvSpPr>
        <p:spPr>
          <a:xfrm>
            <a:off x="5472696" y="1124744"/>
            <a:ext cx="333501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1" i="1" u="none" strike="noStrike" kern="1200" cap="none" spc="0" normalizeH="0" baseline="0" noProof="0" dirty="0">
                <a:ln>
                  <a:noFill/>
                </a:ln>
                <a:solidFill>
                  <a:srgbClr val="000000"/>
                </a:solidFill>
                <a:effectLst/>
                <a:uLnTx/>
                <a:uFillTx/>
                <a:latin typeface="Arial"/>
                <a:ea typeface="MS PGothic" pitchFamily="34" charset="-128"/>
                <a:cs typeface="+mn-cs"/>
              </a:rPr>
              <a:t>In Vivo/Ex Vivo Experiments </a:t>
            </a: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070" t="73700" r="35916"/>
          <a:stretch/>
        </p:blipFill>
        <p:spPr>
          <a:xfrm>
            <a:off x="1271465" y="5474170"/>
            <a:ext cx="1080121" cy="1099024"/>
          </a:xfrm>
          <a:prstGeom prst="rect">
            <a:avLst/>
          </a:prstGeom>
        </p:spPr>
      </p:pic>
      <p:grpSp>
        <p:nvGrpSpPr>
          <p:cNvPr id="8" name="Group 7"/>
          <p:cNvGrpSpPr/>
          <p:nvPr/>
        </p:nvGrpSpPr>
        <p:grpSpPr>
          <a:xfrm>
            <a:off x="2135560" y="2451750"/>
            <a:ext cx="1800201" cy="1265282"/>
            <a:chOff x="395535" y="2780927"/>
            <a:chExt cx="1800201" cy="1265282"/>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27136" t="39633" r="26175" b="32797"/>
            <a:stretch/>
          </p:blipFill>
          <p:spPr>
            <a:xfrm>
              <a:off x="395535" y="2780927"/>
              <a:ext cx="1800201" cy="1152129"/>
            </a:xfrm>
            <a:prstGeom prst="rect">
              <a:avLst/>
            </a:prstGeom>
          </p:spPr>
        </p:pic>
        <p:sp>
          <p:nvSpPr>
            <p:cNvPr id="3" name="Rectangle 2"/>
            <p:cNvSpPr/>
            <p:nvPr/>
          </p:nvSpPr>
          <p:spPr bwMode="auto">
            <a:xfrm>
              <a:off x="1252641" y="3717032"/>
              <a:ext cx="85988" cy="316055"/>
            </a:xfrm>
            <a:prstGeom prst="rect">
              <a:avLst/>
            </a:prstGeom>
            <a:solidFill>
              <a:schemeClr val="bg2"/>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3" name="Rectangle 22"/>
            <p:cNvSpPr/>
            <p:nvPr/>
          </p:nvSpPr>
          <p:spPr bwMode="auto">
            <a:xfrm rot="16800000">
              <a:off x="1702364" y="3639826"/>
              <a:ext cx="226538" cy="373164"/>
            </a:xfrm>
            <a:prstGeom prst="rect">
              <a:avLst/>
            </a:prstGeom>
            <a:solidFill>
              <a:schemeClr val="bg2"/>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4" name="Rectangle 23"/>
            <p:cNvSpPr/>
            <p:nvPr/>
          </p:nvSpPr>
          <p:spPr bwMode="auto">
            <a:xfrm rot="16800000">
              <a:off x="439260" y="3668165"/>
              <a:ext cx="382924" cy="373164"/>
            </a:xfrm>
            <a:prstGeom prst="rect">
              <a:avLst/>
            </a:prstGeom>
            <a:solidFill>
              <a:schemeClr val="bg2"/>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grpSp>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t="74125" r="75352"/>
          <a:stretch/>
        </p:blipFill>
        <p:spPr>
          <a:xfrm>
            <a:off x="2553354" y="5486211"/>
            <a:ext cx="950359" cy="1081244"/>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71985" t="73505"/>
          <a:stretch/>
        </p:blipFill>
        <p:spPr>
          <a:xfrm>
            <a:off x="3575680" y="5465998"/>
            <a:ext cx="1080160" cy="1107197"/>
          </a:xfrm>
          <a:prstGeom prst="rect">
            <a:avLst/>
          </a:prstGeom>
        </p:spPr>
      </p:pic>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65963" t="18539" r="27828" b="77675"/>
          <a:stretch/>
        </p:blipFill>
        <p:spPr>
          <a:xfrm>
            <a:off x="2711623" y="3717032"/>
            <a:ext cx="648072" cy="288032"/>
          </a:xfrm>
          <a:prstGeom prst="rect">
            <a:avLst/>
          </a:prstGeom>
          <a:scene3d>
            <a:camera prst="orthographicFront">
              <a:rot lat="0" lon="0" rev="16200000"/>
            </a:camera>
            <a:lightRig rig="threePt" dir="t"/>
          </a:scene3d>
        </p:spPr>
      </p:pic>
      <p:sp>
        <p:nvSpPr>
          <p:cNvPr id="17" name="Rectangle 16"/>
          <p:cNvSpPr/>
          <p:nvPr/>
        </p:nvSpPr>
        <p:spPr bwMode="auto">
          <a:xfrm>
            <a:off x="3351878" y="5415184"/>
            <a:ext cx="150604" cy="122795"/>
          </a:xfrm>
          <a:prstGeom prst="rect">
            <a:avLst/>
          </a:prstGeom>
          <a:solidFill>
            <a:schemeClr val="bg2"/>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30" name="Rectangle 29"/>
          <p:cNvSpPr/>
          <p:nvPr/>
        </p:nvSpPr>
        <p:spPr bwMode="auto">
          <a:xfrm>
            <a:off x="3676235" y="5430553"/>
            <a:ext cx="150604" cy="122795"/>
          </a:xfrm>
          <a:prstGeom prst="rect">
            <a:avLst/>
          </a:prstGeom>
          <a:solidFill>
            <a:schemeClr val="bg2"/>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31" name="TextBox 30"/>
          <p:cNvSpPr txBox="1"/>
          <p:nvPr/>
        </p:nvSpPr>
        <p:spPr>
          <a:xfrm>
            <a:off x="2629300" y="3321431"/>
            <a:ext cx="793807" cy="215444"/>
          </a:xfrm>
          <a:prstGeom prst="rect">
            <a:avLst/>
          </a:prstGeom>
          <a:solidFill>
            <a:schemeClr val="bg2"/>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1" i="0" u="none" strike="noStrike" kern="1200" cap="none" spc="0" normalizeH="0" baseline="0" noProof="0" dirty="0">
                <a:ln>
                  <a:noFill/>
                </a:ln>
                <a:solidFill>
                  <a:srgbClr val="0047B9"/>
                </a:solidFill>
                <a:effectLst/>
                <a:uLnTx/>
                <a:uFillTx/>
                <a:latin typeface="Arial"/>
                <a:ea typeface="MS PGothic" pitchFamily="34" charset="-128"/>
                <a:cs typeface="Calibri" panose="020F0502020204030204" pitchFamily="34" charset="0"/>
              </a:rPr>
              <a:t>Cancer cells</a:t>
            </a:r>
          </a:p>
        </p:txBody>
      </p:sp>
      <p:sp>
        <p:nvSpPr>
          <p:cNvPr id="33" name="TextBox 32"/>
          <p:cNvSpPr txBox="1"/>
          <p:nvPr/>
        </p:nvSpPr>
        <p:spPr>
          <a:xfrm>
            <a:off x="1347873" y="6451450"/>
            <a:ext cx="928087" cy="215444"/>
          </a:xfrm>
          <a:prstGeom prst="rect">
            <a:avLst/>
          </a:prstGeom>
          <a:solidFill>
            <a:schemeClr val="bg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1" i="0" u="none" strike="noStrike" kern="1200" cap="none" spc="0" normalizeH="0" baseline="0" noProof="0" dirty="0">
                <a:ln>
                  <a:noFill/>
                </a:ln>
                <a:solidFill>
                  <a:srgbClr val="0047B9"/>
                </a:solidFill>
                <a:effectLst/>
                <a:uLnTx/>
                <a:uFillTx/>
                <a:latin typeface="Arial"/>
                <a:ea typeface="MS PGothic" pitchFamily="34" charset="-128"/>
                <a:cs typeface="Calibri" panose="020F0502020204030204" pitchFamily="34" charset="0"/>
              </a:rPr>
              <a:t>Binding affinity</a:t>
            </a:r>
          </a:p>
        </p:txBody>
      </p:sp>
      <p:sp>
        <p:nvSpPr>
          <p:cNvPr id="35" name="TextBox 34"/>
          <p:cNvSpPr txBox="1"/>
          <p:nvPr/>
        </p:nvSpPr>
        <p:spPr>
          <a:xfrm>
            <a:off x="3780714" y="6462484"/>
            <a:ext cx="864096" cy="215444"/>
          </a:xfrm>
          <a:prstGeom prst="rect">
            <a:avLst/>
          </a:prstGeom>
          <a:solidFill>
            <a:schemeClr val="bg2"/>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800" b="1" i="0" u="none" strike="noStrike" kern="1200" cap="none" spc="0" normalizeH="0" baseline="0" noProof="0" dirty="0">
                <a:ln>
                  <a:noFill/>
                </a:ln>
                <a:solidFill>
                  <a:srgbClr val="0047B9"/>
                </a:solidFill>
                <a:effectLst/>
                <a:uLnTx/>
                <a:uFillTx/>
                <a:latin typeface="Arial"/>
                <a:ea typeface="MS PGothic" pitchFamily="34" charset="-128"/>
                <a:cs typeface="Calibri" panose="020F0502020204030204" pitchFamily="34" charset="0"/>
              </a:rPr>
              <a:t>Cytotoxicity</a:t>
            </a:r>
          </a:p>
        </p:txBody>
      </p:sp>
      <p:sp>
        <p:nvSpPr>
          <p:cNvPr id="28" name="Rectangle 27"/>
          <p:cNvSpPr/>
          <p:nvPr/>
        </p:nvSpPr>
        <p:spPr bwMode="auto">
          <a:xfrm>
            <a:off x="1271464" y="1124745"/>
            <a:ext cx="3456384" cy="5635849"/>
          </a:xfrm>
          <a:prstGeom prst="rect">
            <a:avLst/>
          </a:prstGeom>
          <a:no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65963" t="18539" r="27828" b="77675"/>
          <a:stretch/>
        </p:blipFill>
        <p:spPr>
          <a:xfrm>
            <a:off x="1559496" y="4724006"/>
            <a:ext cx="648072" cy="288032"/>
          </a:xfrm>
          <a:prstGeom prst="rect">
            <a:avLst/>
          </a:prstGeom>
          <a:scene3d>
            <a:camera prst="orthographicFront">
              <a:rot lat="0" lon="0" rev="13200000"/>
            </a:camera>
            <a:lightRig rig="threePt" dir="t"/>
          </a:scene3d>
        </p:spPr>
      </p:pic>
      <p:pic>
        <p:nvPicPr>
          <p:cNvPr id="40" name="Picture 39"/>
          <p:cNvPicPr>
            <a:picLocks noChangeAspect="1"/>
          </p:cNvPicPr>
          <p:nvPr/>
        </p:nvPicPr>
        <p:blipFill rotWithShape="1">
          <a:blip r:embed="rId3">
            <a:extLst>
              <a:ext uri="{28A0092B-C50C-407E-A947-70E740481C1C}">
                <a14:useLocalDpi xmlns:a14="http://schemas.microsoft.com/office/drawing/2010/main" val="0"/>
              </a:ext>
            </a:extLst>
          </a:blip>
          <a:srcRect l="65963" t="18539" r="27828" b="77675"/>
          <a:stretch/>
        </p:blipFill>
        <p:spPr>
          <a:xfrm>
            <a:off x="3823646" y="4719417"/>
            <a:ext cx="648072" cy="288032"/>
          </a:xfrm>
          <a:prstGeom prst="rect">
            <a:avLst/>
          </a:prstGeom>
          <a:scene3d>
            <a:camera prst="orthographicFront">
              <a:rot lat="0" lon="0" rev="18600000"/>
            </a:camera>
            <a:lightRig rig="threePt" dir="t"/>
          </a:scene3d>
        </p:spPr>
      </p:pic>
      <p:pic>
        <p:nvPicPr>
          <p:cNvPr id="48" name="Picture 47"/>
          <p:cNvPicPr>
            <a:picLocks noChangeAspect="1"/>
          </p:cNvPicPr>
          <p:nvPr/>
        </p:nvPicPr>
        <p:blipFill rotWithShape="1">
          <a:blip r:embed="rId6">
            <a:extLst>
              <a:ext uri="{28A0092B-C50C-407E-A947-70E740481C1C}">
                <a14:useLocalDpi xmlns:a14="http://schemas.microsoft.com/office/drawing/2010/main" val="0"/>
              </a:ext>
            </a:extLst>
          </a:blip>
          <a:srcRect l="2085" t="80499" r="86104" b="3077"/>
          <a:stretch/>
        </p:blipFill>
        <p:spPr>
          <a:xfrm>
            <a:off x="2368862" y="4136776"/>
            <a:ext cx="1247606" cy="1164433"/>
          </a:xfrm>
          <a:prstGeom prst="rect">
            <a:avLst/>
          </a:prstGeom>
        </p:spPr>
      </p:pic>
      <p:sp>
        <p:nvSpPr>
          <p:cNvPr id="49" name="TextBox 48"/>
          <p:cNvSpPr txBox="1"/>
          <p:nvPr/>
        </p:nvSpPr>
        <p:spPr>
          <a:xfrm>
            <a:off x="2379394" y="5111066"/>
            <a:ext cx="1253869" cy="215444"/>
          </a:xfrm>
          <a:prstGeom prst="rect">
            <a:avLst/>
          </a:prstGeom>
          <a:solidFill>
            <a:schemeClr val="bg2"/>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1" i="0" u="none" strike="noStrike" kern="1200" cap="none" spc="0" normalizeH="0" baseline="0" noProof="0" dirty="0">
                <a:ln>
                  <a:noFill/>
                </a:ln>
                <a:solidFill>
                  <a:srgbClr val="0047B9"/>
                </a:solidFill>
                <a:effectLst/>
                <a:uLnTx/>
                <a:uFillTx/>
                <a:latin typeface="Arial"/>
                <a:ea typeface="MS PGothic" pitchFamily="34" charset="-128"/>
                <a:cs typeface="Calibri" panose="020F0502020204030204" pitchFamily="34" charset="0"/>
              </a:rPr>
              <a:t>Radiolytic (in)stability</a:t>
            </a:r>
          </a:p>
        </p:txBody>
      </p:sp>
      <p:pic>
        <p:nvPicPr>
          <p:cNvPr id="52" name="Picture 51"/>
          <p:cNvPicPr>
            <a:picLocks noChangeAspect="1"/>
          </p:cNvPicPr>
          <p:nvPr/>
        </p:nvPicPr>
        <p:blipFill rotWithShape="1">
          <a:blip r:embed="rId7"/>
          <a:srcRect l="51141" r="21947" b="59449"/>
          <a:stretch/>
        </p:blipFill>
        <p:spPr>
          <a:xfrm>
            <a:off x="1646534" y="1559312"/>
            <a:ext cx="1469862" cy="1206708"/>
          </a:xfrm>
          <a:prstGeom prst="rect">
            <a:avLst/>
          </a:prstGeom>
        </p:spPr>
      </p:pic>
      <p:sp>
        <p:nvSpPr>
          <p:cNvPr id="9" name="Rectangle 8"/>
          <p:cNvSpPr/>
          <p:nvPr/>
        </p:nvSpPr>
        <p:spPr bwMode="auto">
          <a:xfrm>
            <a:off x="1858761" y="2708928"/>
            <a:ext cx="491445" cy="72000"/>
          </a:xfrm>
          <a:prstGeom prst="rect">
            <a:avLst/>
          </a:prstGeom>
          <a:solidFill>
            <a:schemeClr val="bg2"/>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77" name="Rectangle 76"/>
          <p:cNvSpPr/>
          <p:nvPr/>
        </p:nvSpPr>
        <p:spPr bwMode="auto">
          <a:xfrm>
            <a:off x="1990967" y="2183986"/>
            <a:ext cx="491445" cy="72000"/>
          </a:xfrm>
          <a:prstGeom prst="rect">
            <a:avLst/>
          </a:prstGeom>
          <a:solidFill>
            <a:schemeClr val="bg2"/>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78" name="Rectangle 77"/>
          <p:cNvSpPr/>
          <p:nvPr/>
        </p:nvSpPr>
        <p:spPr bwMode="auto">
          <a:xfrm>
            <a:off x="2477041" y="2237179"/>
            <a:ext cx="491445" cy="72000"/>
          </a:xfrm>
          <a:prstGeom prst="rect">
            <a:avLst/>
          </a:prstGeom>
          <a:solidFill>
            <a:schemeClr val="bg2"/>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80" name="TextBox 79"/>
          <p:cNvSpPr txBox="1"/>
          <p:nvPr/>
        </p:nvSpPr>
        <p:spPr>
          <a:xfrm>
            <a:off x="7248520" y="2329739"/>
            <a:ext cx="503664" cy="215444"/>
          </a:xfrm>
          <a:prstGeom prst="rect">
            <a:avLst/>
          </a:prstGeom>
          <a:solidFill>
            <a:schemeClr val="bg2"/>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1" i="0" u="none" strike="noStrike" kern="1200" cap="none" spc="0" normalizeH="0" baseline="0" noProof="0" dirty="0">
                <a:ln>
                  <a:noFill/>
                </a:ln>
                <a:solidFill>
                  <a:srgbClr val="000000"/>
                </a:solidFill>
                <a:effectLst/>
                <a:uLnTx/>
                <a:uFillTx/>
                <a:latin typeface="Arial"/>
                <a:ea typeface="MS PGothic" pitchFamily="34" charset="-128"/>
                <a:cs typeface="Calibri" panose="020F0502020204030204" pitchFamily="34" charset="0"/>
              </a:rPr>
              <a:t>Tumor</a:t>
            </a:r>
          </a:p>
        </p:txBody>
      </p:sp>
      <p:pic>
        <p:nvPicPr>
          <p:cNvPr id="92" name="Picture 91"/>
          <p:cNvPicPr>
            <a:picLocks noChangeAspect="1"/>
          </p:cNvPicPr>
          <p:nvPr/>
        </p:nvPicPr>
        <p:blipFill rotWithShape="1">
          <a:blip r:embed="rId8"/>
          <a:srcRect l="1" t="9031" r="48203" b="55049"/>
          <a:stretch/>
        </p:blipFill>
        <p:spPr>
          <a:xfrm rot="6867402">
            <a:off x="8771579" y="2169904"/>
            <a:ext cx="729443" cy="512440"/>
          </a:xfrm>
          <a:prstGeom prst="rect">
            <a:avLst/>
          </a:prstGeom>
        </p:spPr>
      </p:pic>
      <p:pic>
        <p:nvPicPr>
          <p:cNvPr id="10" name="Picture 9"/>
          <p:cNvPicPr>
            <a:picLocks noChangeAspect="1"/>
          </p:cNvPicPr>
          <p:nvPr/>
        </p:nvPicPr>
        <p:blipFill rotWithShape="1">
          <a:blip r:embed="rId8"/>
          <a:srcRect l="24435" t="55048" r="24434" b="4572"/>
          <a:stretch/>
        </p:blipFill>
        <p:spPr>
          <a:xfrm rot="6921254">
            <a:off x="8489850" y="1828172"/>
            <a:ext cx="720081" cy="576064"/>
          </a:xfrm>
          <a:prstGeom prst="rect">
            <a:avLst/>
          </a:prstGeom>
        </p:spPr>
      </p:pic>
      <p:pic>
        <p:nvPicPr>
          <p:cNvPr id="7" name="Picture 6"/>
          <p:cNvPicPr>
            <a:picLocks noChangeAspect="1"/>
          </p:cNvPicPr>
          <p:nvPr/>
        </p:nvPicPr>
        <p:blipFill rotWithShape="1">
          <a:blip r:embed="rId8"/>
          <a:srcRect l="44887" b="70191"/>
          <a:stretch/>
        </p:blipFill>
        <p:spPr>
          <a:xfrm rot="6869711">
            <a:off x="8161837" y="1695943"/>
            <a:ext cx="776157" cy="425262"/>
          </a:xfrm>
          <a:prstGeom prst="rect">
            <a:avLst/>
          </a:prstGeom>
        </p:spPr>
      </p:pic>
      <p:sp>
        <p:nvSpPr>
          <p:cNvPr id="81" name="TextBox 80"/>
          <p:cNvSpPr txBox="1"/>
          <p:nvPr/>
        </p:nvSpPr>
        <p:spPr>
          <a:xfrm>
            <a:off x="2275960" y="6459733"/>
            <a:ext cx="1580381" cy="215444"/>
          </a:xfrm>
          <a:prstGeom prst="rect">
            <a:avLst/>
          </a:prstGeom>
          <a:solidFill>
            <a:schemeClr val="bg2"/>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1" i="0" u="none" strike="noStrike" kern="1200" cap="none" spc="0" normalizeH="0" baseline="0" noProof="0" dirty="0">
                <a:ln>
                  <a:noFill/>
                </a:ln>
                <a:solidFill>
                  <a:srgbClr val="0047B9"/>
                </a:solidFill>
                <a:effectLst/>
                <a:uLnTx/>
                <a:uFillTx/>
                <a:latin typeface="Arial"/>
                <a:ea typeface="MS PGothic" pitchFamily="34" charset="-128"/>
                <a:cs typeface="Calibri" panose="020F0502020204030204" pitchFamily="34" charset="0"/>
              </a:rPr>
              <a:t>Cell uptake &amp; internalization</a:t>
            </a:r>
          </a:p>
        </p:txBody>
      </p:sp>
      <p:sp>
        <p:nvSpPr>
          <p:cNvPr id="82" name="TextBox 81"/>
          <p:cNvSpPr txBox="1"/>
          <p:nvPr/>
        </p:nvSpPr>
        <p:spPr>
          <a:xfrm>
            <a:off x="7320137" y="2133436"/>
            <a:ext cx="1173719" cy="215444"/>
          </a:xfrm>
          <a:prstGeom prst="rect">
            <a:avLst/>
          </a:prstGeom>
          <a:solidFill>
            <a:schemeClr val="bg2"/>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1" i="0" u="none" strike="noStrike" kern="1200" cap="none" spc="0" normalizeH="0" baseline="0" noProof="0" dirty="0">
                <a:ln>
                  <a:noFill/>
                </a:ln>
                <a:solidFill>
                  <a:srgbClr val="0047B9"/>
                </a:solidFill>
                <a:effectLst/>
                <a:uLnTx/>
                <a:uFillTx/>
                <a:latin typeface="Arial"/>
                <a:ea typeface="MS PGothic" pitchFamily="34" charset="-128"/>
                <a:cs typeface="Calibri" panose="020F0502020204030204" pitchFamily="34" charset="0"/>
              </a:rPr>
              <a:t>Tumor-bearing mice</a:t>
            </a:r>
          </a:p>
        </p:txBody>
      </p:sp>
      <p:sp>
        <p:nvSpPr>
          <p:cNvPr id="53" name="Rectangle 65">
            <a:extLst>
              <a:ext uri="{FF2B5EF4-FFF2-40B4-BE49-F238E27FC236}">
                <a16:creationId xmlns:a16="http://schemas.microsoft.com/office/drawing/2014/main" id="{6EB0306F-7773-4F1F-94DE-1BC537F06E31}"/>
              </a:ext>
            </a:extLst>
          </p:cNvPr>
          <p:cNvSpPr/>
          <p:nvPr/>
        </p:nvSpPr>
        <p:spPr bwMode="auto">
          <a:xfrm>
            <a:off x="93600" y="116632"/>
            <a:ext cx="1853952" cy="501922"/>
          </a:xfrm>
          <a:prstGeom prst="rect">
            <a:avLst/>
          </a:prstGeom>
          <a:solidFill>
            <a:srgbClr val="0047B9"/>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de-DE" sz="300" b="0" i="0" u="none" strike="noStrike" kern="1200" cap="none" spc="0" normalizeH="0" baseline="0" noProof="0" dirty="0">
              <a:ln>
                <a:noFill/>
              </a:ln>
              <a:solidFill>
                <a:srgbClr val="FFFFFF"/>
              </a:solidFill>
              <a:effectLst/>
              <a:uLnTx/>
              <a:uFillTx/>
              <a:latin typeface="Arial"/>
              <a:ea typeface="ＭＳ Ｐゴシック" charset="0"/>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r>
              <a:rPr lang="de-DE" sz="1000" dirty="0">
                <a:solidFill>
                  <a:srgbClr val="FFFFFF"/>
                </a:solidFill>
                <a:latin typeface="Arial"/>
                <a:ea typeface="ＭＳ Ｐゴシック" charset="0"/>
              </a:rPr>
              <a:t>Seco/</a:t>
            </a:r>
            <a:r>
              <a:rPr kumimoji="0" lang="de-DE" sz="1000" b="0" i="0" u="none" strike="noStrike" kern="1200" cap="none" spc="0" normalizeH="0" baseline="0" noProof="0" dirty="0" err="1">
                <a:ln>
                  <a:noFill/>
                </a:ln>
                <a:solidFill>
                  <a:srgbClr val="FFFFFF"/>
                </a:solidFill>
                <a:effectLst/>
                <a:uLnTx/>
                <a:uFillTx/>
                <a:latin typeface="Arial"/>
                <a:ea typeface="ＭＳ Ｐゴシック" charset="0"/>
                <a:cs typeface="+mn-cs"/>
              </a:rPr>
              <a:t>Benešová</a:t>
            </a:r>
            <a:r>
              <a:rPr kumimoji="0" lang="de-DE" sz="1000" b="0" i="0" u="none" strike="noStrike" kern="1200" cap="none" spc="0" normalizeH="0" baseline="0" noProof="0" dirty="0">
                <a:ln>
                  <a:noFill/>
                </a:ln>
                <a:solidFill>
                  <a:srgbClr val="FFFFFF"/>
                </a:solidFill>
                <a:effectLst/>
                <a:uLnTx/>
                <a:uFillTx/>
                <a:latin typeface="Arial"/>
                <a:ea typeface="ＭＳ Ｐゴシック" charset="0"/>
                <a:cs typeface="+mn-cs"/>
              </a:rPr>
              <a:t>-Schäfer</a:t>
            </a:r>
          </a:p>
        </p:txBody>
      </p:sp>
      <p:sp>
        <p:nvSpPr>
          <p:cNvPr id="50" name="TextBox 61">
            <a:extLst>
              <a:ext uri="{FF2B5EF4-FFF2-40B4-BE49-F238E27FC236}">
                <a16:creationId xmlns:a16="http://schemas.microsoft.com/office/drawing/2014/main" id="{384DBD1D-8E89-4C99-8A20-DA1B749576CD}"/>
              </a:ext>
            </a:extLst>
          </p:cNvPr>
          <p:cNvSpPr txBox="1"/>
          <p:nvPr/>
        </p:nvSpPr>
        <p:spPr>
          <a:xfrm>
            <a:off x="2279576" y="291176"/>
            <a:ext cx="7085594" cy="4770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Radiopharmaceuticals‘ Preclinical Evaluation</a:t>
            </a:r>
            <a:endParaRPr kumimoji="0" lang="de-CH"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endParaRPr>
          </a:p>
        </p:txBody>
      </p:sp>
      <p:pic>
        <p:nvPicPr>
          <p:cNvPr id="54" name="Picture 5">
            <a:extLst>
              <a:ext uri="{FF2B5EF4-FFF2-40B4-BE49-F238E27FC236}">
                <a16:creationId xmlns:a16="http://schemas.microsoft.com/office/drawing/2014/main" id="{4D46A576-262C-42CB-B03E-2E771FC7A32D}"/>
              </a:ext>
            </a:extLst>
          </p:cNvPr>
          <p:cNvPicPr>
            <a:picLocks noChangeAspect="1"/>
          </p:cNvPicPr>
          <p:nvPr/>
        </p:nvPicPr>
        <p:blipFill rotWithShape="1">
          <a:blip r:embed="rId9">
            <a:extLst>
              <a:ext uri="{28A0092B-C50C-407E-A947-70E740481C1C}">
                <a14:useLocalDpi xmlns:a14="http://schemas.microsoft.com/office/drawing/2010/main" val="0"/>
              </a:ext>
            </a:extLst>
          </a:blip>
          <a:srcRect t="4988" r="9268"/>
          <a:stretch/>
        </p:blipFill>
        <p:spPr bwMode="auto">
          <a:xfrm>
            <a:off x="5606841" y="2243313"/>
            <a:ext cx="788988" cy="1532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 name="Elbow Connector 16">
            <a:extLst>
              <a:ext uri="{FF2B5EF4-FFF2-40B4-BE49-F238E27FC236}">
                <a16:creationId xmlns:a16="http://schemas.microsoft.com/office/drawing/2014/main" id="{82401B1B-D1B6-43EB-AAEE-5FED173DCDBA}"/>
              </a:ext>
            </a:extLst>
          </p:cNvPr>
          <p:cNvCxnSpPr>
            <a:cxnSpLocks noChangeAspect="1" noChangeShapeType="1"/>
          </p:cNvCxnSpPr>
          <p:nvPr/>
        </p:nvCxnSpPr>
        <p:spPr bwMode="auto">
          <a:xfrm flipV="1">
            <a:off x="6223603" y="2435102"/>
            <a:ext cx="252000" cy="266431"/>
          </a:xfrm>
          <a:prstGeom prst="straightConnector1">
            <a:avLst/>
          </a:prstGeom>
          <a:noFill/>
          <a:ln w="38100" algn="ctr">
            <a:solidFill>
              <a:schemeClr val="tx2"/>
            </a:solidFill>
            <a:round/>
            <a:headEnd type="triangle" w="med" len="med"/>
            <a:tailEnd/>
          </a:ln>
          <a:extLst>
            <a:ext uri="{909E8E84-426E-40DD-AFC4-6F175D3DCCD1}">
              <a14:hiddenFill xmlns:a14="http://schemas.microsoft.com/office/drawing/2010/main">
                <a:noFill/>
              </a14:hiddenFill>
            </a:ext>
          </a:extLst>
        </p:spPr>
      </p:cxnSp>
      <p:cxnSp>
        <p:nvCxnSpPr>
          <p:cNvPr id="57" name="Elbow Connector 16">
            <a:extLst>
              <a:ext uri="{FF2B5EF4-FFF2-40B4-BE49-F238E27FC236}">
                <a16:creationId xmlns:a16="http://schemas.microsoft.com/office/drawing/2014/main" id="{BCF3C95C-C5C2-4188-9935-B67823C19AF7}"/>
              </a:ext>
            </a:extLst>
          </p:cNvPr>
          <p:cNvCxnSpPr>
            <a:cxnSpLocks noChangeAspect="1" noChangeShapeType="1"/>
          </p:cNvCxnSpPr>
          <p:nvPr/>
        </p:nvCxnSpPr>
        <p:spPr bwMode="auto">
          <a:xfrm rot="16200000" flipV="1">
            <a:off x="5520894" y="2425774"/>
            <a:ext cx="252000" cy="266431"/>
          </a:xfrm>
          <a:prstGeom prst="straightConnector1">
            <a:avLst/>
          </a:prstGeom>
          <a:noFill/>
          <a:ln w="38100" algn="ctr">
            <a:solidFill>
              <a:schemeClr val="tx1">
                <a:lumMod val="50000"/>
                <a:lumOff val="50000"/>
              </a:schemeClr>
            </a:solidFill>
            <a:round/>
            <a:headEnd type="triangle" w="med" len="med"/>
            <a:tailEnd/>
          </a:ln>
          <a:extLst>
            <a:ext uri="{909E8E84-426E-40DD-AFC4-6F175D3DCCD1}">
              <a14:hiddenFill xmlns:a14="http://schemas.microsoft.com/office/drawing/2010/main">
                <a:noFill/>
              </a14:hiddenFill>
            </a:ext>
          </a:extLst>
        </p:spPr>
      </p:cxnSp>
      <p:pic>
        <p:nvPicPr>
          <p:cNvPr id="58" name="Picture 2" descr="E:\ITG\149Tb_PSMA617\160511_srF116_M3_149TbPSMA_2hpi.gif">
            <a:extLst>
              <a:ext uri="{FF2B5EF4-FFF2-40B4-BE49-F238E27FC236}">
                <a16:creationId xmlns:a16="http://schemas.microsoft.com/office/drawing/2014/main" id="{9ADFA9EB-2A2A-4FC3-A731-E9A708007746}"/>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723156" y="2258260"/>
            <a:ext cx="864649" cy="1517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4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8" grpId="0" animBg="1"/>
      <p:bldP spid="43" grpId="0" animBg="1"/>
      <p:bldP spid="45" grpId="0" animBg="1"/>
      <p:bldP spid="47" grpId="0" animBg="1"/>
      <p:bldP spid="46" grpId="0" animBg="1"/>
      <p:bldP spid="55" grpId="0"/>
      <p:bldP spid="80" grpId="0" animBg="1"/>
      <p:bldP spid="8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1"/>
          <p:cNvSpPr>
            <a:spLocks noChangeArrowheads="1"/>
          </p:cNvSpPr>
          <p:nvPr/>
        </p:nvSpPr>
        <p:spPr bwMode="auto">
          <a:xfrm>
            <a:off x="944425" y="5949280"/>
            <a:ext cx="2069797" cy="369332"/>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fontAlgn="auto">
              <a:spcBef>
                <a:spcPts val="0"/>
              </a:spcBef>
              <a:spcAft>
                <a:spcPts val="0"/>
              </a:spcAft>
              <a:defRPr/>
            </a:pPr>
            <a:r>
              <a:rPr lang="de-DE" altLang="en-US" sz="1800" b="1" kern="0" dirty="0">
                <a:solidFill>
                  <a:srgbClr val="5F5F5F"/>
                </a:solidFill>
                <a:latin typeface="Arial" pitchFamily="34" charset="0"/>
                <a:ea typeface="ＭＳ Ｐゴシック"/>
                <a:cs typeface="Arial" panose="020B0604020202020204" pitchFamily="34" charset="0"/>
              </a:rPr>
              <a:t>PSA: 1301 ng/mL</a:t>
            </a:r>
          </a:p>
        </p:txBody>
      </p:sp>
      <p:sp>
        <p:nvSpPr>
          <p:cNvPr id="24" name="Rectangle 12"/>
          <p:cNvSpPr>
            <a:spLocks noChangeArrowheads="1"/>
          </p:cNvSpPr>
          <p:nvPr/>
        </p:nvSpPr>
        <p:spPr bwMode="auto">
          <a:xfrm>
            <a:off x="3291823" y="5949280"/>
            <a:ext cx="2012089" cy="369332"/>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fontAlgn="auto">
              <a:spcBef>
                <a:spcPts val="0"/>
              </a:spcBef>
              <a:spcAft>
                <a:spcPts val="0"/>
              </a:spcAft>
              <a:defRPr/>
            </a:pPr>
            <a:r>
              <a:rPr lang="en-US" altLang="en-US" sz="1800" b="1" kern="0" dirty="0">
                <a:solidFill>
                  <a:srgbClr val="00B050"/>
                </a:solidFill>
                <a:latin typeface="Arial" pitchFamily="34" charset="0"/>
                <a:ea typeface="ＭＳ Ｐゴシック"/>
                <a:cs typeface="Arial" panose="020B0604020202020204" pitchFamily="34" charset="0"/>
              </a:rPr>
              <a:t>PSA: &lt;0.5 ng/mL</a:t>
            </a:r>
            <a:endParaRPr lang="de-DE" altLang="en-US" sz="1800" b="1" kern="0" dirty="0">
              <a:solidFill>
                <a:srgbClr val="00B050"/>
              </a:solidFill>
              <a:latin typeface="Arial" pitchFamily="34" charset="0"/>
              <a:ea typeface="ＭＳ Ｐゴシック"/>
              <a:cs typeface="Arial" panose="020B0604020202020204" pitchFamily="34" charset="0"/>
            </a:endParaRPr>
          </a:p>
        </p:txBody>
      </p:sp>
      <p:sp>
        <p:nvSpPr>
          <p:cNvPr id="25" name="Rectangle 14"/>
          <p:cNvSpPr>
            <a:spLocks noChangeArrowheads="1"/>
          </p:cNvSpPr>
          <p:nvPr/>
        </p:nvSpPr>
        <p:spPr bwMode="auto">
          <a:xfrm>
            <a:off x="203040" y="1168707"/>
            <a:ext cx="5892960" cy="400110"/>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auto">
              <a:spcBef>
                <a:spcPts val="0"/>
              </a:spcBef>
              <a:spcAft>
                <a:spcPts val="0"/>
              </a:spcAft>
              <a:defRPr/>
            </a:pPr>
            <a:r>
              <a:rPr lang="de-DE" altLang="en-US" sz="2000" b="1" kern="0" dirty="0" err="1">
                <a:solidFill>
                  <a:srgbClr val="000000"/>
                </a:solidFill>
                <a:latin typeface="Arial" pitchFamily="34" charset="0"/>
                <a:ea typeface="ＭＳ Ｐゴシック"/>
                <a:cs typeface="Arial" panose="020B0604020202020204" pitchFamily="34" charset="0"/>
              </a:rPr>
              <a:t>Two</a:t>
            </a:r>
            <a:r>
              <a:rPr lang="de-DE" altLang="en-US" sz="2000" b="1" kern="0" dirty="0">
                <a:solidFill>
                  <a:srgbClr val="000000"/>
                </a:solidFill>
                <a:latin typeface="Arial" pitchFamily="34" charset="0"/>
                <a:ea typeface="ＭＳ Ｐゴシック"/>
                <a:cs typeface="Arial" panose="020B0604020202020204" pitchFamily="34" charset="0"/>
              </a:rPr>
              <a:t> </a:t>
            </a:r>
            <a:r>
              <a:rPr lang="de-DE" altLang="en-US" sz="2000" b="1" kern="0" dirty="0" err="1">
                <a:solidFill>
                  <a:srgbClr val="000000"/>
                </a:solidFill>
                <a:latin typeface="Arial" pitchFamily="34" charset="0"/>
                <a:ea typeface="ＭＳ Ｐゴシック"/>
                <a:cs typeface="Arial" panose="020B0604020202020204" pitchFamily="34" charset="0"/>
              </a:rPr>
              <a:t>treatment</a:t>
            </a:r>
            <a:r>
              <a:rPr lang="de-DE" altLang="en-US" sz="2000" b="1" kern="0" dirty="0">
                <a:solidFill>
                  <a:srgbClr val="000000"/>
                </a:solidFill>
                <a:latin typeface="Arial" pitchFamily="34" charset="0"/>
                <a:ea typeface="ＭＳ Ｐゴシック"/>
                <a:cs typeface="Arial" panose="020B0604020202020204" pitchFamily="34" charset="0"/>
              </a:rPr>
              <a:t> </a:t>
            </a:r>
            <a:r>
              <a:rPr lang="en-US" altLang="en-US" sz="2000" b="1" kern="0" dirty="0">
                <a:solidFill>
                  <a:srgbClr val="000000"/>
                </a:solidFill>
                <a:latin typeface="Arial" pitchFamily="34" charset="0"/>
                <a:ea typeface="ＭＳ Ｐゴシック"/>
                <a:cs typeface="Arial" panose="020B0604020202020204" pitchFamily="34" charset="0"/>
              </a:rPr>
              <a:t>c</a:t>
            </a:r>
            <a:r>
              <a:rPr lang="de-DE" altLang="en-US" sz="2000" b="1" kern="0" dirty="0" err="1">
                <a:solidFill>
                  <a:srgbClr val="000000"/>
                </a:solidFill>
                <a:latin typeface="Arial" pitchFamily="34" charset="0"/>
                <a:ea typeface="ＭＳ Ｐゴシック"/>
                <a:cs typeface="Arial" panose="020B0604020202020204" pitchFamily="34" charset="0"/>
              </a:rPr>
              <a:t>ycles</a:t>
            </a:r>
            <a:r>
              <a:rPr lang="de-DE" altLang="en-US" sz="2000" b="1" kern="0" dirty="0">
                <a:solidFill>
                  <a:srgbClr val="000000"/>
                </a:solidFill>
                <a:latin typeface="Arial" pitchFamily="34" charset="0"/>
                <a:ea typeface="ＭＳ Ｐゴシック"/>
                <a:cs typeface="Arial" panose="020B0604020202020204" pitchFamily="34" charset="0"/>
              </a:rPr>
              <a:t> </a:t>
            </a:r>
            <a:r>
              <a:rPr lang="de-DE" altLang="en-US" sz="2000" b="1" kern="0" dirty="0" err="1">
                <a:solidFill>
                  <a:srgbClr val="000000"/>
                </a:solidFill>
                <a:latin typeface="Arial" pitchFamily="34" charset="0"/>
                <a:ea typeface="ＭＳ Ｐゴシック"/>
                <a:cs typeface="Arial" panose="020B0604020202020204" pitchFamily="34" charset="0"/>
              </a:rPr>
              <a:t>with</a:t>
            </a:r>
            <a:r>
              <a:rPr lang="de-DE" altLang="en-US" sz="2000" b="1" kern="0" dirty="0">
                <a:solidFill>
                  <a:srgbClr val="000000"/>
                </a:solidFill>
                <a:latin typeface="Arial" pitchFamily="34" charset="0"/>
                <a:ea typeface="ＭＳ Ｐゴシック"/>
                <a:cs typeface="Arial" panose="020B0604020202020204" pitchFamily="34" charset="0"/>
              </a:rPr>
              <a:t> [</a:t>
            </a:r>
            <a:r>
              <a:rPr lang="de-DE" altLang="en-US" sz="2000" b="1" kern="0" baseline="30000" dirty="0">
                <a:solidFill>
                  <a:srgbClr val="000000"/>
                </a:solidFill>
                <a:latin typeface="Arial" pitchFamily="34" charset="0"/>
                <a:ea typeface="Arial Unicode MS" pitchFamily="34" charset="-128"/>
                <a:cs typeface="Arial Unicode MS" pitchFamily="34" charset="-128"/>
              </a:rPr>
              <a:t>225</a:t>
            </a:r>
            <a:r>
              <a:rPr lang="de-DE" altLang="en-US" sz="2000" b="1" kern="0" dirty="0">
                <a:solidFill>
                  <a:srgbClr val="000000"/>
                </a:solidFill>
                <a:latin typeface="Arial" pitchFamily="34" charset="0"/>
                <a:ea typeface="ＭＳ Ｐゴシック"/>
                <a:cs typeface="Arial" panose="020B0604020202020204" pitchFamily="34" charset="0"/>
              </a:rPr>
              <a:t>Ac]Ac-PS</a:t>
            </a:r>
            <a:r>
              <a:rPr lang="en-US" altLang="en-US" sz="2000" b="1" kern="0" dirty="0">
                <a:solidFill>
                  <a:srgbClr val="000000"/>
                </a:solidFill>
                <a:latin typeface="Arial" pitchFamily="34" charset="0"/>
                <a:ea typeface="ＭＳ Ｐゴシック"/>
                <a:cs typeface="Arial" panose="020B0604020202020204" pitchFamily="34" charset="0"/>
              </a:rPr>
              <a:t>MA-617</a:t>
            </a:r>
            <a:endParaRPr lang="de-DE" altLang="en-US" sz="2000" b="1" kern="0" dirty="0">
              <a:solidFill>
                <a:srgbClr val="000000"/>
              </a:solidFill>
              <a:latin typeface="Arial" pitchFamily="34" charset="0"/>
              <a:ea typeface="ＭＳ Ｐゴシック"/>
              <a:cs typeface="Arial" panose="020B0604020202020204" pitchFamily="34" charset="0"/>
            </a:endParaRPr>
          </a:p>
        </p:txBody>
      </p:sp>
      <p:sp>
        <p:nvSpPr>
          <p:cNvPr id="26" name="Rectangle 16"/>
          <p:cNvSpPr>
            <a:spLocks noChangeArrowheads="1"/>
          </p:cNvSpPr>
          <p:nvPr/>
        </p:nvSpPr>
        <p:spPr bwMode="auto">
          <a:xfrm>
            <a:off x="6963510" y="1208727"/>
            <a:ext cx="4608954" cy="369332"/>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auto">
              <a:spcBef>
                <a:spcPts val="0"/>
              </a:spcBef>
              <a:spcAft>
                <a:spcPts val="0"/>
              </a:spcAft>
              <a:defRPr/>
            </a:pPr>
            <a:r>
              <a:rPr lang="de-DE" altLang="en-US" sz="1800" b="1" kern="0" dirty="0" err="1">
                <a:solidFill>
                  <a:srgbClr val="000000"/>
                </a:solidFill>
                <a:latin typeface="Arial" pitchFamily="34" charset="0"/>
                <a:ea typeface="ＭＳ Ｐゴシック"/>
                <a:cs typeface="Arial" panose="020B0604020202020204" pitchFamily="34" charset="0"/>
              </a:rPr>
              <a:t>Radionuclide</a:t>
            </a:r>
            <a:r>
              <a:rPr lang="de-DE" altLang="en-US" sz="1800" b="1" kern="0" dirty="0">
                <a:solidFill>
                  <a:srgbClr val="000000"/>
                </a:solidFill>
                <a:latin typeface="Arial" pitchFamily="34" charset="0"/>
                <a:ea typeface="ＭＳ Ｐゴシック"/>
                <a:cs typeface="Arial" panose="020B0604020202020204" pitchFamily="34" charset="0"/>
              </a:rPr>
              <a:t> </a:t>
            </a:r>
            <a:r>
              <a:rPr lang="de-DE" altLang="en-US" sz="1800" b="1" kern="0" dirty="0" err="1">
                <a:solidFill>
                  <a:srgbClr val="000000"/>
                </a:solidFill>
                <a:latin typeface="Arial" pitchFamily="34" charset="0"/>
                <a:ea typeface="ＭＳ Ｐゴシック"/>
                <a:cs typeface="Arial" panose="020B0604020202020204" pitchFamily="34" charset="0"/>
              </a:rPr>
              <a:t>production</a:t>
            </a:r>
            <a:r>
              <a:rPr lang="de-DE" altLang="en-US" sz="1800" b="1" kern="0" dirty="0">
                <a:solidFill>
                  <a:srgbClr val="000000"/>
                </a:solidFill>
                <a:latin typeface="Arial" pitchFamily="34" charset="0"/>
                <a:ea typeface="ＭＳ Ｐゴシック"/>
                <a:cs typeface="Arial" panose="020B0604020202020204" pitchFamily="34" charset="0"/>
              </a:rPr>
              <a:t> and </a:t>
            </a:r>
            <a:r>
              <a:rPr lang="de-DE" altLang="en-US" sz="1800" b="1" kern="0" dirty="0" err="1">
                <a:solidFill>
                  <a:srgbClr val="000000"/>
                </a:solidFill>
                <a:latin typeface="Arial" pitchFamily="34" charset="0"/>
                <a:ea typeface="ＭＳ Ｐゴシック"/>
                <a:cs typeface="Arial" panose="020B0604020202020204" pitchFamily="34" charset="0"/>
              </a:rPr>
              <a:t>separation</a:t>
            </a:r>
            <a:endParaRPr lang="de-DE" altLang="en-US" sz="1800" b="1" kern="0" dirty="0">
              <a:solidFill>
                <a:srgbClr val="000000"/>
              </a:solidFill>
              <a:latin typeface="Arial" pitchFamily="34" charset="0"/>
              <a:ea typeface="ＭＳ Ｐゴシック"/>
              <a:cs typeface="Arial" panose="020B0604020202020204" pitchFamily="34" charset="0"/>
            </a:endParaRPr>
          </a:p>
        </p:txBody>
      </p:sp>
      <p:sp>
        <p:nvSpPr>
          <p:cNvPr id="27" name="Rectangle 17"/>
          <p:cNvSpPr>
            <a:spLocks noChangeArrowheads="1"/>
          </p:cNvSpPr>
          <p:nvPr/>
        </p:nvSpPr>
        <p:spPr bwMode="auto">
          <a:xfrm>
            <a:off x="6963510" y="1710183"/>
            <a:ext cx="3980577" cy="369332"/>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auto">
              <a:spcBef>
                <a:spcPts val="0"/>
              </a:spcBef>
              <a:spcAft>
                <a:spcPts val="0"/>
              </a:spcAft>
              <a:defRPr/>
            </a:pPr>
            <a:r>
              <a:rPr lang="de-DE" altLang="en-US" sz="1800" b="1" kern="0" dirty="0">
                <a:solidFill>
                  <a:srgbClr val="000000"/>
                </a:solidFill>
                <a:latin typeface="Arial" pitchFamily="34" charset="0"/>
                <a:ea typeface="ＭＳ Ｐゴシック"/>
                <a:cs typeface="Arial" panose="020B0604020202020204" pitchFamily="34" charset="0"/>
              </a:rPr>
              <a:t>Development </a:t>
            </a:r>
            <a:r>
              <a:rPr lang="de-DE" altLang="en-US" sz="1800" b="1" kern="0" dirty="0" err="1">
                <a:solidFill>
                  <a:srgbClr val="000000"/>
                </a:solidFill>
                <a:latin typeface="Arial" pitchFamily="34" charset="0"/>
                <a:ea typeface="ＭＳ Ｐゴシック"/>
                <a:cs typeface="Arial" panose="020B0604020202020204" pitchFamily="34" charset="0"/>
              </a:rPr>
              <a:t>of</a:t>
            </a:r>
            <a:r>
              <a:rPr lang="de-DE" altLang="en-US" sz="1800" b="1" kern="0" dirty="0">
                <a:solidFill>
                  <a:srgbClr val="000000"/>
                </a:solidFill>
                <a:latin typeface="Arial" pitchFamily="34" charset="0"/>
                <a:ea typeface="ＭＳ Ｐゴシック"/>
                <a:cs typeface="Arial" panose="020B0604020202020204" pitchFamily="34" charset="0"/>
              </a:rPr>
              <a:t> </a:t>
            </a:r>
            <a:r>
              <a:rPr lang="de-DE" altLang="en-US" sz="1800" b="1" kern="0" dirty="0" err="1">
                <a:solidFill>
                  <a:srgbClr val="000000"/>
                </a:solidFill>
                <a:latin typeface="Arial" pitchFamily="34" charset="0"/>
                <a:ea typeface="ＭＳ Ｐゴシック"/>
                <a:cs typeface="Arial" panose="020B0604020202020204" pitchFamily="34" charset="0"/>
              </a:rPr>
              <a:t>chelating</a:t>
            </a:r>
            <a:r>
              <a:rPr lang="de-DE" altLang="en-US" sz="1800" b="1" kern="0" dirty="0">
                <a:solidFill>
                  <a:srgbClr val="000000"/>
                </a:solidFill>
                <a:latin typeface="Arial" pitchFamily="34" charset="0"/>
                <a:ea typeface="ＭＳ Ｐゴシック"/>
                <a:cs typeface="Arial" panose="020B0604020202020204" pitchFamily="34" charset="0"/>
              </a:rPr>
              <a:t> systems</a:t>
            </a:r>
          </a:p>
        </p:txBody>
      </p:sp>
      <p:sp>
        <p:nvSpPr>
          <p:cNvPr id="28" name="Rectangle 18"/>
          <p:cNvSpPr>
            <a:spLocks noChangeArrowheads="1"/>
          </p:cNvSpPr>
          <p:nvPr/>
        </p:nvSpPr>
        <p:spPr bwMode="auto">
          <a:xfrm>
            <a:off x="6960096" y="2217107"/>
            <a:ext cx="4108817" cy="369332"/>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auto">
              <a:spcBef>
                <a:spcPts val="0"/>
              </a:spcBef>
              <a:spcAft>
                <a:spcPts val="0"/>
              </a:spcAft>
              <a:defRPr/>
            </a:pPr>
            <a:r>
              <a:rPr lang="de-DE" altLang="en-US" sz="1800" b="1" kern="0" dirty="0">
                <a:solidFill>
                  <a:srgbClr val="000000"/>
                </a:solidFill>
                <a:latin typeface="Arial" pitchFamily="34" charset="0"/>
                <a:ea typeface="ＭＳ Ｐゴシック"/>
                <a:cs typeface="Arial" panose="020B0604020202020204" pitchFamily="34" charset="0"/>
              </a:rPr>
              <a:t>Definition </a:t>
            </a:r>
            <a:r>
              <a:rPr lang="de-DE" altLang="en-US" sz="1800" b="1" kern="0" dirty="0" err="1">
                <a:solidFill>
                  <a:srgbClr val="000000"/>
                </a:solidFill>
                <a:latin typeface="Arial" pitchFamily="34" charset="0"/>
                <a:ea typeface="ＭＳ Ｐゴシック"/>
                <a:cs typeface="Arial" panose="020B0604020202020204" pitchFamily="34" charset="0"/>
              </a:rPr>
              <a:t>of</a:t>
            </a:r>
            <a:r>
              <a:rPr lang="de-DE" altLang="en-US" sz="1800" b="1" kern="0" dirty="0">
                <a:solidFill>
                  <a:srgbClr val="000000"/>
                </a:solidFill>
                <a:latin typeface="Arial" pitchFamily="34" charset="0"/>
                <a:ea typeface="ＭＳ Ｐゴシック"/>
                <a:cs typeface="Arial" panose="020B0604020202020204" pitchFamily="34" charset="0"/>
              </a:rPr>
              <a:t> </a:t>
            </a:r>
            <a:r>
              <a:rPr lang="de-DE" altLang="en-US" sz="1800" b="1" kern="0" dirty="0" err="1">
                <a:solidFill>
                  <a:srgbClr val="000000"/>
                </a:solidFill>
                <a:latin typeface="Arial" pitchFamily="34" charset="0"/>
                <a:ea typeface="ＭＳ Ｐゴシック"/>
                <a:cs typeface="Arial" panose="020B0604020202020204" pitchFamily="34" charset="0"/>
              </a:rPr>
              <a:t>cancer-specific</a:t>
            </a:r>
            <a:r>
              <a:rPr lang="de-DE" altLang="en-US" sz="1800" b="1" kern="0" dirty="0">
                <a:solidFill>
                  <a:srgbClr val="000000"/>
                </a:solidFill>
                <a:latin typeface="Arial" pitchFamily="34" charset="0"/>
                <a:ea typeface="ＭＳ Ｐゴシック"/>
                <a:cs typeface="Arial" panose="020B0604020202020204" pitchFamily="34" charset="0"/>
              </a:rPr>
              <a:t> </a:t>
            </a:r>
            <a:r>
              <a:rPr lang="de-DE" altLang="en-US" sz="1800" b="1" kern="0" dirty="0" err="1">
                <a:solidFill>
                  <a:srgbClr val="000000"/>
                </a:solidFill>
                <a:latin typeface="Arial" pitchFamily="34" charset="0"/>
                <a:ea typeface="ＭＳ Ｐゴシック"/>
                <a:cs typeface="Arial" panose="020B0604020202020204" pitchFamily="34" charset="0"/>
              </a:rPr>
              <a:t>targets</a:t>
            </a:r>
            <a:endParaRPr lang="de-DE" altLang="en-US" sz="1800" b="1" kern="0" dirty="0">
              <a:solidFill>
                <a:srgbClr val="000000"/>
              </a:solidFill>
              <a:latin typeface="Arial" pitchFamily="34" charset="0"/>
              <a:ea typeface="ＭＳ Ｐゴシック"/>
              <a:cs typeface="Arial" panose="020B0604020202020204" pitchFamily="34" charset="0"/>
            </a:endParaRPr>
          </a:p>
        </p:txBody>
      </p:sp>
      <p:sp>
        <p:nvSpPr>
          <p:cNvPr id="29" name="Rectangle 19"/>
          <p:cNvSpPr>
            <a:spLocks noChangeArrowheads="1"/>
          </p:cNvSpPr>
          <p:nvPr/>
        </p:nvSpPr>
        <p:spPr bwMode="auto">
          <a:xfrm>
            <a:off x="6960096" y="2752752"/>
            <a:ext cx="4416594" cy="369332"/>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auto">
              <a:spcBef>
                <a:spcPts val="0"/>
              </a:spcBef>
              <a:spcAft>
                <a:spcPts val="0"/>
              </a:spcAft>
              <a:defRPr/>
            </a:pPr>
            <a:r>
              <a:rPr lang="de-DE" altLang="en-US" sz="1800" b="1" kern="0" dirty="0">
                <a:solidFill>
                  <a:srgbClr val="000000"/>
                </a:solidFill>
                <a:latin typeface="Arial" pitchFamily="34" charset="0"/>
                <a:ea typeface="ＭＳ Ｐゴシック"/>
                <a:cs typeface="Arial" panose="020B0604020202020204" pitchFamily="34" charset="0"/>
              </a:rPr>
              <a:t>Identification </a:t>
            </a:r>
            <a:r>
              <a:rPr lang="de-DE" altLang="en-US" sz="1800" b="1" kern="0" dirty="0" err="1">
                <a:solidFill>
                  <a:srgbClr val="000000"/>
                </a:solidFill>
                <a:latin typeface="Arial" pitchFamily="34" charset="0"/>
                <a:ea typeface="ＭＳ Ｐゴシック"/>
                <a:cs typeface="Arial" panose="020B0604020202020204" pitchFamily="34" charset="0"/>
              </a:rPr>
              <a:t>of</a:t>
            </a:r>
            <a:r>
              <a:rPr lang="de-DE" altLang="en-US" sz="1800" b="1" kern="0" dirty="0">
                <a:solidFill>
                  <a:srgbClr val="000000"/>
                </a:solidFill>
                <a:latin typeface="Arial" pitchFamily="34" charset="0"/>
                <a:ea typeface="ＭＳ Ｐゴシック"/>
                <a:cs typeface="Arial" panose="020B0604020202020204" pitchFamily="34" charset="0"/>
              </a:rPr>
              <a:t> </a:t>
            </a:r>
            <a:r>
              <a:rPr lang="de-DE" altLang="en-US" sz="1800" b="1" kern="0" dirty="0" err="1">
                <a:solidFill>
                  <a:srgbClr val="000000"/>
                </a:solidFill>
                <a:latin typeface="Arial" pitchFamily="34" charset="0"/>
                <a:ea typeface="ＭＳ Ｐゴシック"/>
                <a:cs typeface="Arial" panose="020B0604020202020204" pitchFamily="34" charset="0"/>
              </a:rPr>
              <a:t>target-specific</a:t>
            </a:r>
            <a:r>
              <a:rPr lang="de-DE" altLang="en-US" sz="1800" b="1" kern="0" dirty="0">
                <a:solidFill>
                  <a:srgbClr val="000000"/>
                </a:solidFill>
                <a:latin typeface="Arial" pitchFamily="34" charset="0"/>
                <a:ea typeface="ＭＳ Ｐゴシック"/>
                <a:cs typeface="Arial" panose="020B0604020202020204" pitchFamily="34" charset="0"/>
              </a:rPr>
              <a:t> </a:t>
            </a:r>
            <a:r>
              <a:rPr lang="de-DE" altLang="en-US" sz="1800" b="1" kern="0" dirty="0" err="1">
                <a:solidFill>
                  <a:srgbClr val="000000"/>
                </a:solidFill>
                <a:latin typeface="Arial" pitchFamily="34" charset="0"/>
                <a:ea typeface="ＭＳ Ｐゴシック"/>
                <a:cs typeface="Arial" panose="020B0604020202020204" pitchFamily="34" charset="0"/>
              </a:rPr>
              <a:t>ligands</a:t>
            </a:r>
            <a:endParaRPr lang="de-DE" altLang="en-US" sz="1800" b="1" kern="0" dirty="0">
              <a:solidFill>
                <a:srgbClr val="000000"/>
              </a:solidFill>
              <a:latin typeface="Arial" pitchFamily="34" charset="0"/>
              <a:ea typeface="ＭＳ Ｐゴシック"/>
              <a:cs typeface="Arial" panose="020B0604020202020204" pitchFamily="34" charset="0"/>
            </a:endParaRPr>
          </a:p>
        </p:txBody>
      </p:sp>
      <p:sp>
        <p:nvSpPr>
          <p:cNvPr id="30" name="Rectangle 20"/>
          <p:cNvSpPr>
            <a:spLocks noChangeArrowheads="1"/>
          </p:cNvSpPr>
          <p:nvPr/>
        </p:nvSpPr>
        <p:spPr bwMode="auto">
          <a:xfrm>
            <a:off x="6960096" y="3290093"/>
            <a:ext cx="3752950" cy="369332"/>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auto">
              <a:spcBef>
                <a:spcPts val="0"/>
              </a:spcBef>
              <a:spcAft>
                <a:spcPts val="0"/>
              </a:spcAft>
              <a:defRPr/>
            </a:pPr>
            <a:r>
              <a:rPr lang="de-DE" altLang="en-US" sz="1800" b="1" kern="0" dirty="0">
                <a:solidFill>
                  <a:srgbClr val="000000">
                    <a:lumMod val="50000"/>
                    <a:lumOff val="50000"/>
                  </a:srgbClr>
                </a:solidFill>
                <a:latin typeface="Arial" pitchFamily="34" charset="0"/>
                <a:ea typeface="ＭＳ Ｐゴシック"/>
                <a:cs typeface="Arial" panose="020B0604020202020204" pitchFamily="34" charset="0"/>
              </a:rPr>
              <a:t>Synthesis </a:t>
            </a:r>
            <a:r>
              <a:rPr lang="de-DE" altLang="en-US" sz="1800" b="1" kern="0" dirty="0" err="1">
                <a:solidFill>
                  <a:srgbClr val="000000">
                    <a:lumMod val="50000"/>
                    <a:lumOff val="50000"/>
                  </a:srgbClr>
                </a:solidFill>
                <a:latin typeface="Arial" pitchFamily="34" charset="0"/>
                <a:ea typeface="ＭＳ Ｐゴシック"/>
                <a:cs typeface="Arial" panose="020B0604020202020204" pitchFamily="34" charset="0"/>
              </a:rPr>
              <a:t>of</a:t>
            </a:r>
            <a:r>
              <a:rPr lang="de-DE" altLang="en-US" sz="1800" b="1" kern="0" dirty="0">
                <a:solidFill>
                  <a:srgbClr val="000000">
                    <a:lumMod val="50000"/>
                    <a:lumOff val="50000"/>
                  </a:srgbClr>
                </a:solidFill>
                <a:latin typeface="Arial" pitchFamily="34" charset="0"/>
                <a:ea typeface="ＭＳ Ｐゴシック"/>
                <a:cs typeface="Arial" panose="020B0604020202020204" pitchFamily="34" charset="0"/>
              </a:rPr>
              <a:t> </a:t>
            </a:r>
            <a:r>
              <a:rPr lang="de-DE" altLang="en-US" sz="1800" b="1" kern="0" dirty="0" err="1">
                <a:solidFill>
                  <a:srgbClr val="000000">
                    <a:lumMod val="50000"/>
                    <a:lumOff val="50000"/>
                  </a:srgbClr>
                </a:solidFill>
                <a:latin typeface="Arial" pitchFamily="34" charset="0"/>
                <a:ea typeface="ＭＳ Ｐゴシック"/>
                <a:cs typeface="Arial" panose="020B0604020202020204" pitchFamily="34" charset="0"/>
              </a:rPr>
              <a:t>compounds</a:t>
            </a:r>
            <a:r>
              <a:rPr lang="de-DE" altLang="en-US" sz="1800" b="1" kern="0" dirty="0">
                <a:solidFill>
                  <a:srgbClr val="000000">
                    <a:lumMod val="50000"/>
                    <a:lumOff val="50000"/>
                  </a:srgbClr>
                </a:solidFill>
                <a:latin typeface="Arial" pitchFamily="34" charset="0"/>
                <a:ea typeface="ＭＳ Ｐゴシック"/>
                <a:cs typeface="Arial" panose="020B0604020202020204" pitchFamily="34" charset="0"/>
              </a:rPr>
              <a:t>' </a:t>
            </a:r>
            <a:r>
              <a:rPr lang="de-DE" altLang="en-US" sz="1800" b="1" kern="0" dirty="0" err="1">
                <a:solidFill>
                  <a:srgbClr val="000000">
                    <a:lumMod val="50000"/>
                    <a:lumOff val="50000"/>
                  </a:srgbClr>
                </a:solidFill>
                <a:latin typeface="Arial" pitchFamily="34" charset="0"/>
                <a:ea typeface="ＭＳ Ｐゴシック"/>
                <a:cs typeface="Arial" panose="020B0604020202020204" pitchFamily="34" charset="0"/>
              </a:rPr>
              <a:t>library</a:t>
            </a:r>
            <a:endParaRPr lang="de-DE" altLang="en-US" sz="1800" b="1" kern="0" dirty="0">
              <a:solidFill>
                <a:srgbClr val="000000">
                  <a:lumMod val="50000"/>
                  <a:lumOff val="50000"/>
                </a:srgbClr>
              </a:solidFill>
              <a:latin typeface="Arial" pitchFamily="34" charset="0"/>
              <a:ea typeface="ＭＳ Ｐゴシック"/>
              <a:cs typeface="Arial" panose="020B0604020202020204" pitchFamily="34" charset="0"/>
            </a:endParaRPr>
          </a:p>
        </p:txBody>
      </p:sp>
      <p:sp>
        <p:nvSpPr>
          <p:cNvPr id="31" name="Rectangle 21"/>
          <p:cNvSpPr>
            <a:spLocks noChangeArrowheads="1"/>
          </p:cNvSpPr>
          <p:nvPr/>
        </p:nvSpPr>
        <p:spPr bwMode="auto">
          <a:xfrm>
            <a:off x="6965251" y="3780932"/>
            <a:ext cx="3223959" cy="369332"/>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auto">
              <a:spcBef>
                <a:spcPts val="0"/>
              </a:spcBef>
              <a:spcAft>
                <a:spcPts val="0"/>
              </a:spcAft>
              <a:defRPr/>
            </a:pPr>
            <a:r>
              <a:rPr lang="de-DE" altLang="en-US" sz="1800" b="1" kern="0" dirty="0">
                <a:solidFill>
                  <a:srgbClr val="000000"/>
                </a:solidFill>
                <a:latin typeface="Arial" pitchFamily="34" charset="0"/>
                <a:ea typeface="ＭＳ Ｐゴシック"/>
                <a:cs typeface="Arial" panose="020B0604020202020204" pitchFamily="34" charset="0"/>
              </a:rPr>
              <a:t>Radiolabeling and radio-QC</a:t>
            </a:r>
          </a:p>
        </p:txBody>
      </p:sp>
      <p:sp>
        <p:nvSpPr>
          <p:cNvPr id="32" name="Rectangle 22"/>
          <p:cNvSpPr>
            <a:spLocks noChangeArrowheads="1"/>
          </p:cNvSpPr>
          <p:nvPr/>
        </p:nvSpPr>
        <p:spPr bwMode="auto">
          <a:xfrm>
            <a:off x="6960096" y="4215233"/>
            <a:ext cx="3570208" cy="369332"/>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auto">
              <a:spcBef>
                <a:spcPts val="0"/>
              </a:spcBef>
              <a:spcAft>
                <a:spcPts val="0"/>
              </a:spcAft>
              <a:defRPr/>
            </a:pPr>
            <a:r>
              <a:rPr lang="de-DE" altLang="en-US" sz="1800" b="1" i="1" kern="0" dirty="0">
                <a:solidFill>
                  <a:srgbClr val="000000"/>
                </a:solidFill>
                <a:latin typeface="Arial" pitchFamily="34" charset="0"/>
                <a:ea typeface="ＭＳ Ｐゴシック"/>
                <a:cs typeface="Arial" panose="020B0604020202020204" pitchFamily="34" charset="0"/>
              </a:rPr>
              <a:t>In vitro</a:t>
            </a:r>
            <a:r>
              <a:rPr lang="de-DE" altLang="en-US" sz="1800" b="1" kern="0" dirty="0">
                <a:solidFill>
                  <a:srgbClr val="000000"/>
                </a:solidFill>
                <a:latin typeface="Arial" pitchFamily="34" charset="0"/>
                <a:ea typeface="ＭＳ Ｐゴシック"/>
                <a:cs typeface="Arial" panose="020B0604020202020204" pitchFamily="34" charset="0"/>
              </a:rPr>
              <a:t> </a:t>
            </a:r>
            <a:r>
              <a:rPr lang="de-DE" altLang="en-US" sz="1800" b="1" kern="0" dirty="0" err="1">
                <a:solidFill>
                  <a:srgbClr val="000000"/>
                </a:solidFill>
                <a:latin typeface="Arial" pitchFamily="34" charset="0"/>
                <a:ea typeface="ＭＳ Ｐゴシック"/>
                <a:cs typeface="Arial" panose="020B0604020202020204" pitchFamily="34" charset="0"/>
              </a:rPr>
              <a:t>experiments</a:t>
            </a:r>
            <a:r>
              <a:rPr lang="de-DE" altLang="en-US" sz="1800" b="1" kern="0" dirty="0">
                <a:solidFill>
                  <a:srgbClr val="000000"/>
                </a:solidFill>
                <a:latin typeface="Arial" pitchFamily="34" charset="0"/>
                <a:ea typeface="ＭＳ Ｐゴシック"/>
                <a:cs typeface="Arial" panose="020B0604020202020204" pitchFamily="34" charset="0"/>
              </a:rPr>
              <a:t> (</a:t>
            </a:r>
            <a:r>
              <a:rPr lang="de-DE" altLang="en-US" sz="1800" b="1" kern="0" dirty="0" err="1">
                <a:solidFill>
                  <a:srgbClr val="000000"/>
                </a:solidFill>
                <a:latin typeface="Arial" pitchFamily="34" charset="0"/>
                <a:ea typeface="ＭＳ Ｐゴシック"/>
                <a:cs typeface="Arial" panose="020B0604020202020204" pitchFamily="34" charset="0"/>
              </a:rPr>
              <a:t>cell</a:t>
            </a:r>
            <a:r>
              <a:rPr lang="de-DE" altLang="en-US" sz="1800" b="1" kern="0" dirty="0">
                <a:solidFill>
                  <a:srgbClr val="000000"/>
                </a:solidFill>
                <a:latin typeface="Arial" pitchFamily="34" charset="0"/>
                <a:ea typeface="ＭＳ Ｐゴシック"/>
                <a:cs typeface="Arial" panose="020B0604020202020204" pitchFamily="34" charset="0"/>
              </a:rPr>
              <a:t> </a:t>
            </a:r>
            <a:r>
              <a:rPr lang="de-DE" altLang="en-US" sz="1800" b="1" kern="0" dirty="0" err="1">
                <a:solidFill>
                  <a:srgbClr val="000000"/>
                </a:solidFill>
                <a:latin typeface="Arial" pitchFamily="34" charset="0"/>
                <a:ea typeface="ＭＳ Ｐゴシック"/>
                <a:cs typeface="Arial" panose="020B0604020202020204" pitchFamily="34" charset="0"/>
              </a:rPr>
              <a:t>lines</a:t>
            </a:r>
            <a:r>
              <a:rPr lang="de-DE" altLang="en-US" sz="1800" b="1" kern="0" dirty="0">
                <a:solidFill>
                  <a:srgbClr val="000000"/>
                </a:solidFill>
                <a:latin typeface="Arial" pitchFamily="34" charset="0"/>
                <a:ea typeface="ＭＳ Ｐゴシック"/>
                <a:cs typeface="Arial" panose="020B0604020202020204" pitchFamily="34" charset="0"/>
              </a:rPr>
              <a:t>)</a:t>
            </a:r>
          </a:p>
        </p:txBody>
      </p:sp>
      <p:sp>
        <p:nvSpPr>
          <p:cNvPr id="33" name="Rectangle 23"/>
          <p:cNvSpPr>
            <a:spLocks noChangeArrowheads="1"/>
          </p:cNvSpPr>
          <p:nvPr/>
        </p:nvSpPr>
        <p:spPr bwMode="auto">
          <a:xfrm>
            <a:off x="6960096" y="4682052"/>
            <a:ext cx="3416320" cy="369332"/>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auto">
              <a:spcBef>
                <a:spcPts val="0"/>
              </a:spcBef>
              <a:spcAft>
                <a:spcPts val="0"/>
              </a:spcAft>
              <a:defRPr/>
            </a:pPr>
            <a:r>
              <a:rPr lang="de-DE" altLang="en-US" sz="1800" b="1" i="1" kern="0" dirty="0">
                <a:solidFill>
                  <a:srgbClr val="000000"/>
                </a:solidFill>
                <a:latin typeface="Arial" pitchFamily="34" charset="0"/>
                <a:ea typeface="ＭＳ Ｐゴシック"/>
                <a:cs typeface="Arial" panose="020B0604020202020204" pitchFamily="34" charset="0"/>
              </a:rPr>
              <a:t>In vivo</a:t>
            </a:r>
            <a:r>
              <a:rPr lang="de-DE" altLang="en-US" sz="1800" b="1" kern="0" dirty="0">
                <a:solidFill>
                  <a:srgbClr val="000000"/>
                </a:solidFill>
                <a:latin typeface="Arial" pitchFamily="34" charset="0"/>
                <a:ea typeface="ＭＳ Ｐゴシック"/>
                <a:cs typeface="Arial" panose="020B0604020202020204" pitchFamily="34" charset="0"/>
              </a:rPr>
              <a:t> </a:t>
            </a:r>
            <a:r>
              <a:rPr lang="de-DE" altLang="en-US" sz="1800" b="1" kern="0" dirty="0" err="1">
                <a:solidFill>
                  <a:srgbClr val="000000"/>
                </a:solidFill>
                <a:latin typeface="Arial" pitchFamily="34" charset="0"/>
                <a:ea typeface="ＭＳ Ｐゴシック"/>
                <a:cs typeface="Arial" panose="020B0604020202020204" pitchFamily="34" charset="0"/>
              </a:rPr>
              <a:t>experiments</a:t>
            </a:r>
            <a:r>
              <a:rPr lang="de-DE" altLang="en-US" sz="1800" b="1" kern="0" dirty="0">
                <a:solidFill>
                  <a:srgbClr val="000000"/>
                </a:solidFill>
                <a:latin typeface="Arial" pitchFamily="34" charset="0"/>
                <a:ea typeface="ＭＳ Ｐゴシック"/>
                <a:cs typeface="Arial" panose="020B0604020202020204" pitchFamily="34" charset="0"/>
              </a:rPr>
              <a:t> (</a:t>
            </a:r>
            <a:r>
              <a:rPr lang="de-DE" altLang="en-US" sz="1800" b="1" kern="0" dirty="0" err="1">
                <a:solidFill>
                  <a:srgbClr val="000000"/>
                </a:solidFill>
                <a:latin typeface="Arial" pitchFamily="34" charset="0"/>
                <a:ea typeface="ＭＳ Ｐゴシック"/>
                <a:cs typeface="Arial" panose="020B0604020202020204" pitchFamily="34" charset="0"/>
              </a:rPr>
              <a:t>animals</a:t>
            </a:r>
            <a:r>
              <a:rPr lang="de-DE" altLang="en-US" sz="1800" b="1" kern="0" dirty="0">
                <a:solidFill>
                  <a:srgbClr val="000000"/>
                </a:solidFill>
                <a:latin typeface="Arial" pitchFamily="34" charset="0"/>
                <a:ea typeface="ＭＳ Ｐゴシック"/>
                <a:cs typeface="Arial" panose="020B0604020202020204" pitchFamily="34" charset="0"/>
              </a:rPr>
              <a:t>)</a:t>
            </a:r>
          </a:p>
        </p:txBody>
      </p:sp>
      <p:sp>
        <p:nvSpPr>
          <p:cNvPr id="34" name="Rectangle 24"/>
          <p:cNvSpPr>
            <a:spLocks noChangeArrowheads="1"/>
          </p:cNvSpPr>
          <p:nvPr/>
        </p:nvSpPr>
        <p:spPr bwMode="auto">
          <a:xfrm>
            <a:off x="6960096" y="5147900"/>
            <a:ext cx="3393878" cy="369332"/>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auto">
              <a:spcBef>
                <a:spcPts val="0"/>
              </a:spcBef>
              <a:spcAft>
                <a:spcPts val="0"/>
              </a:spcAft>
              <a:defRPr/>
            </a:pPr>
            <a:r>
              <a:rPr lang="de-DE" altLang="en-US" sz="1800" b="1" kern="0" dirty="0">
                <a:solidFill>
                  <a:srgbClr val="000000">
                    <a:lumMod val="50000"/>
                    <a:lumOff val="50000"/>
                  </a:srgbClr>
                </a:solidFill>
                <a:latin typeface="Arial" pitchFamily="34" charset="0"/>
                <a:ea typeface="ＭＳ Ｐゴシック"/>
                <a:cs typeface="Arial" panose="020B0604020202020204" pitchFamily="34" charset="0"/>
              </a:rPr>
              <a:t>Lead </a:t>
            </a:r>
            <a:r>
              <a:rPr lang="de-DE" altLang="en-US" sz="1800" b="1" kern="0" dirty="0" err="1">
                <a:solidFill>
                  <a:srgbClr val="000000">
                    <a:lumMod val="50000"/>
                    <a:lumOff val="50000"/>
                  </a:srgbClr>
                </a:solidFill>
                <a:latin typeface="Arial" pitchFamily="34" charset="0"/>
                <a:ea typeface="ＭＳ Ｐゴシック"/>
                <a:cs typeface="Arial" panose="020B0604020202020204" pitchFamily="34" charset="0"/>
              </a:rPr>
              <a:t>structures</a:t>
            </a:r>
            <a:r>
              <a:rPr lang="de-DE" altLang="en-US" sz="1800" b="1" kern="0" dirty="0">
                <a:solidFill>
                  <a:srgbClr val="000000">
                    <a:lumMod val="50000"/>
                    <a:lumOff val="50000"/>
                  </a:srgbClr>
                </a:solidFill>
                <a:latin typeface="Arial" pitchFamily="34" charset="0"/>
                <a:ea typeface="ＭＳ Ｐゴシック"/>
                <a:cs typeface="Arial" panose="020B0604020202020204" pitchFamily="34" charset="0"/>
              </a:rPr>
              <a:t>' </a:t>
            </a:r>
            <a:r>
              <a:rPr lang="de-DE" altLang="en-US" sz="1800" b="1" kern="0" dirty="0" err="1">
                <a:solidFill>
                  <a:srgbClr val="000000">
                    <a:lumMod val="50000"/>
                    <a:lumOff val="50000"/>
                  </a:srgbClr>
                </a:solidFill>
                <a:latin typeface="Arial" pitchFamily="34" charset="0"/>
                <a:ea typeface="ＭＳ Ｐゴシック"/>
                <a:cs typeface="Arial" panose="020B0604020202020204" pitchFamily="34" charset="0"/>
              </a:rPr>
              <a:t>optimization</a:t>
            </a:r>
            <a:endParaRPr lang="de-DE" altLang="en-US" sz="1800" b="1" kern="0" dirty="0">
              <a:solidFill>
                <a:srgbClr val="000000">
                  <a:lumMod val="50000"/>
                  <a:lumOff val="50000"/>
                </a:srgbClr>
              </a:solidFill>
              <a:latin typeface="Arial" pitchFamily="34" charset="0"/>
              <a:ea typeface="ＭＳ Ｐゴシック"/>
              <a:cs typeface="Arial" panose="020B0604020202020204" pitchFamily="34" charset="0"/>
            </a:endParaRPr>
          </a:p>
        </p:txBody>
      </p:sp>
      <p:sp>
        <p:nvSpPr>
          <p:cNvPr id="35" name="Rectangle 25"/>
          <p:cNvSpPr>
            <a:spLocks noChangeArrowheads="1"/>
          </p:cNvSpPr>
          <p:nvPr/>
        </p:nvSpPr>
        <p:spPr bwMode="auto">
          <a:xfrm>
            <a:off x="6960096" y="5603459"/>
            <a:ext cx="3698448" cy="369332"/>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auto">
              <a:spcBef>
                <a:spcPts val="0"/>
              </a:spcBef>
              <a:spcAft>
                <a:spcPts val="0"/>
              </a:spcAft>
              <a:defRPr/>
            </a:pPr>
            <a:r>
              <a:rPr lang="de-DE" altLang="en-US" sz="1800" b="1" kern="0" dirty="0">
                <a:solidFill>
                  <a:srgbClr val="000000"/>
                </a:solidFill>
                <a:latin typeface="Arial" pitchFamily="34" charset="0"/>
                <a:ea typeface="ＭＳ Ｐゴシック"/>
                <a:cs typeface="Arial" panose="020B0604020202020204" pitchFamily="34" charset="0"/>
              </a:rPr>
              <a:t>Clinical </a:t>
            </a:r>
            <a:r>
              <a:rPr lang="de-DE" altLang="en-US" sz="1800" b="1" kern="0" dirty="0" err="1">
                <a:solidFill>
                  <a:srgbClr val="000000"/>
                </a:solidFill>
                <a:latin typeface="Arial" pitchFamily="34" charset="0"/>
                <a:ea typeface="ＭＳ Ｐゴシック"/>
                <a:cs typeface="Arial" panose="020B0604020202020204" pitchFamily="34" charset="0"/>
              </a:rPr>
              <a:t>transfer</a:t>
            </a:r>
            <a:r>
              <a:rPr lang="de-DE" altLang="en-US" sz="1800" b="1" kern="0" dirty="0">
                <a:solidFill>
                  <a:srgbClr val="000000"/>
                </a:solidFill>
                <a:latin typeface="Arial" pitchFamily="34" charset="0"/>
                <a:ea typeface="ＭＳ Ｐゴシック"/>
                <a:cs typeface="Arial" panose="020B0604020202020204" pitchFamily="34" charset="0"/>
              </a:rPr>
              <a:t> (first-in-human)</a:t>
            </a:r>
          </a:p>
        </p:txBody>
      </p:sp>
      <p:pic>
        <p:nvPicPr>
          <p:cNvPr id="36" name="Picture 28" descr="check-mark-blue-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1268760"/>
            <a:ext cx="3603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check-mark-blue-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1732310"/>
            <a:ext cx="3603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8" descr="check-mark-blue-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2233960"/>
            <a:ext cx="3603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9" descr="check-mark-blue-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2767360"/>
            <a:ext cx="3603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0" descr="check-mark-blue-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3300760"/>
            <a:ext cx="3603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1" descr="check-mark-blue-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3783360"/>
            <a:ext cx="3603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2" descr="check-mark-blue-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4240560"/>
            <a:ext cx="3603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3" descr="check-mark-blue-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4697760"/>
            <a:ext cx="3603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4" descr="check-mark-blue-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5129560"/>
            <a:ext cx="3603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5" descr="check-mark-blue-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5601048"/>
            <a:ext cx="3603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Gerade Verbindung mit Pfeil 43"/>
          <p:cNvCxnSpPr>
            <a:cxnSpLocks noChangeShapeType="1"/>
          </p:cNvCxnSpPr>
          <p:nvPr/>
        </p:nvCxnSpPr>
        <p:spPr bwMode="auto">
          <a:xfrm>
            <a:off x="10958230" y="5373216"/>
            <a:ext cx="685800" cy="0"/>
          </a:xfrm>
          <a:prstGeom prst="straightConnector1">
            <a:avLst/>
          </a:prstGeom>
          <a:noFill/>
          <a:ln w="76200"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49" name="Gerade Verbindung mit Pfeil 43"/>
          <p:cNvCxnSpPr>
            <a:cxnSpLocks noChangeShapeType="1"/>
          </p:cNvCxnSpPr>
          <p:nvPr/>
        </p:nvCxnSpPr>
        <p:spPr bwMode="auto">
          <a:xfrm>
            <a:off x="10880442" y="3472309"/>
            <a:ext cx="762000" cy="0"/>
          </a:xfrm>
          <a:prstGeom prst="straightConnector1">
            <a:avLst/>
          </a:prstGeom>
          <a:noFill/>
          <a:ln w="76200" algn="ctr">
            <a:solidFill>
              <a:schemeClr val="tx1">
                <a:lumMod val="50000"/>
                <a:lumOff val="50000"/>
              </a:schemeClr>
            </a:solidFill>
            <a:round/>
            <a:headEnd type="triangle" w="med" len="med"/>
            <a:tailEnd/>
          </a:ln>
          <a:extLst>
            <a:ext uri="{909E8E84-426E-40DD-AFC4-6F175D3DCCD1}">
              <a14:hiddenFill xmlns:a14="http://schemas.microsoft.com/office/drawing/2010/main">
                <a:noFill/>
              </a14:hiddenFill>
            </a:ext>
          </a:extLst>
        </p:spPr>
      </p:cxnSp>
      <p:cxnSp>
        <p:nvCxnSpPr>
          <p:cNvPr id="50" name="Gerade Verbindung mit Pfeil 43"/>
          <p:cNvCxnSpPr>
            <a:cxnSpLocks noChangeShapeType="1"/>
          </p:cNvCxnSpPr>
          <p:nvPr/>
        </p:nvCxnSpPr>
        <p:spPr bwMode="auto">
          <a:xfrm>
            <a:off x="11606400" y="3528000"/>
            <a:ext cx="0" cy="1836000"/>
          </a:xfrm>
          <a:prstGeom prst="straightConnector1">
            <a:avLst/>
          </a:prstGeom>
          <a:noFill/>
          <a:ln w="76200"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pic>
        <p:nvPicPr>
          <p:cNvPr id="51" name="Picture 58" descr="big-005"/>
          <p:cNvPicPr>
            <a:picLocks noChangeAspect="1" noChangeArrowheads="1"/>
          </p:cNvPicPr>
          <p:nvPr/>
        </p:nvPicPr>
        <p:blipFill>
          <a:blip r:embed="rId4">
            <a:extLst>
              <a:ext uri="{28A0092B-C50C-407E-A947-70E740481C1C}">
                <a14:useLocalDpi xmlns:a14="http://schemas.microsoft.com/office/drawing/2010/main" val="0"/>
              </a:ext>
            </a:extLst>
          </a:blip>
          <a:srcRect l="1341" r="73341" b="9052"/>
          <a:stretch>
            <a:fillRect/>
          </a:stretch>
        </p:blipFill>
        <p:spPr bwMode="auto">
          <a:xfrm>
            <a:off x="1037142" y="1673820"/>
            <a:ext cx="1939925" cy="4178300"/>
          </a:xfrm>
          <a:prstGeom prst="rect">
            <a:avLst/>
          </a:prstGeom>
          <a:noFill/>
          <a:ln w="222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52" name="Picture 59" descr="big-005"/>
          <p:cNvPicPr>
            <a:picLocks noChangeAspect="1" noChangeArrowheads="1"/>
          </p:cNvPicPr>
          <p:nvPr/>
        </p:nvPicPr>
        <p:blipFill>
          <a:blip r:embed="rId4">
            <a:extLst>
              <a:ext uri="{28A0092B-C50C-407E-A947-70E740481C1C}">
                <a14:useLocalDpi xmlns:a14="http://schemas.microsoft.com/office/drawing/2010/main" val="0"/>
              </a:ext>
            </a:extLst>
          </a:blip>
          <a:srcRect l="77451" t="2127" b="13127"/>
          <a:stretch>
            <a:fillRect/>
          </a:stretch>
        </p:blipFill>
        <p:spPr bwMode="auto">
          <a:xfrm>
            <a:off x="3358066" y="1665884"/>
            <a:ext cx="1905000" cy="4175125"/>
          </a:xfrm>
          <a:prstGeom prst="rect">
            <a:avLst/>
          </a:prstGeom>
          <a:noFill/>
          <a:ln w="222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53" name="Rectangle 38"/>
          <p:cNvSpPr>
            <a:spLocks noChangeArrowheads="1"/>
          </p:cNvSpPr>
          <p:nvPr/>
        </p:nvSpPr>
        <p:spPr bwMode="auto">
          <a:xfrm>
            <a:off x="2643691" y="3632795"/>
            <a:ext cx="1066800" cy="381000"/>
          </a:xfrm>
          <a:prstGeom prst="rect">
            <a:avLst/>
          </a:prstGeom>
          <a:solidFill>
            <a:srgbClr val="FFFFFF"/>
          </a:solidFill>
          <a:ln>
            <a:noFill/>
          </a:ln>
          <a:extLst>
            <a:ext uri="{91240B29-F687-4F45-9708-019B960494DF}">
              <a14:hiddenLine xmlns:a14="http://schemas.microsoft.com/office/drawing/2010/main" w="22225" cap="rnd" algn="ctr">
                <a:solidFill>
                  <a:schemeClr val="tx1"/>
                </a:solidFill>
                <a:prstDash val="sysDot"/>
                <a:round/>
                <a:headEnd/>
                <a:tailEnd/>
              </a14:hiddenLine>
            </a:ext>
          </a:extLst>
        </p:spPr>
        <p:txBody>
          <a:bodyPr/>
          <a:lstStyle>
            <a:lvl1pPr eaLnBrk="0" hangingPunct="0">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eaLnBrk="0" hangingPunct="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eaLnBrk="0" hangingPunct="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fontAlgn="auto">
              <a:lnSpc>
                <a:spcPct val="100000"/>
              </a:lnSpc>
              <a:spcBef>
                <a:spcPts val="0"/>
              </a:spcBef>
              <a:spcAft>
                <a:spcPts val="0"/>
              </a:spcAft>
              <a:buClrTx/>
              <a:defRPr/>
            </a:pPr>
            <a:endParaRPr lang="de-CH" altLang="en-US" sz="2400" kern="0">
              <a:solidFill>
                <a:srgbClr val="000000"/>
              </a:solidFill>
              <a:latin typeface="Times" panose="02020603050405020304" pitchFamily="18" charset="0"/>
              <a:ea typeface="MS PGothic" panose="020B0600070205080204" pitchFamily="34" charset="-128"/>
              <a:cs typeface="Arial" panose="020B0604020202020204" pitchFamily="34" charset="0"/>
            </a:endParaRPr>
          </a:p>
        </p:txBody>
      </p:sp>
      <p:sp>
        <p:nvSpPr>
          <p:cNvPr id="54" name="Text Box 63"/>
          <p:cNvSpPr txBox="1">
            <a:spLocks noChangeArrowheads="1"/>
          </p:cNvSpPr>
          <p:nvPr/>
        </p:nvSpPr>
        <p:spPr bwMode="auto">
          <a:xfrm>
            <a:off x="2669092" y="3647084"/>
            <a:ext cx="1006475" cy="376237"/>
          </a:xfrm>
          <a:prstGeom prst="rect">
            <a:avLst/>
          </a:prstGeom>
          <a:noFill/>
          <a:ln w="9525">
            <a:solidFill>
              <a:srgbClr val="000000"/>
            </a:solidFill>
            <a:miter lim="800000"/>
            <a:headEnd/>
            <a:tailEnd/>
          </a:ln>
          <a:effectLst>
            <a:prstShdw prst="shdw17" dist="17961" dir="2700000">
              <a:srgbClr val="000000">
                <a:gamma/>
                <a:shade val="60000"/>
                <a:invGamma/>
              </a:srgbClr>
            </a:prstShdw>
          </a:effectLst>
          <a:extLst>
            <a:ext uri="{909E8E84-426E-40DD-AFC4-6F175D3DCCD1}">
              <a14:hiddenFill xmlns:a14="http://schemas.microsoft.com/office/drawing/2010/main">
                <a:solidFill>
                  <a:schemeClr val="accent1"/>
                </a:solidFill>
              </a14:hiddenFill>
            </a:ext>
          </a:extLst>
        </p:spPr>
        <p:txBody>
          <a:bodyPr wrap="none">
            <a:spAutoFit/>
          </a:bodyPr>
          <a:lstStyle/>
          <a:p>
            <a:pPr fontAlgn="auto">
              <a:spcBef>
                <a:spcPts val="0"/>
              </a:spcBef>
              <a:spcAft>
                <a:spcPts val="0"/>
              </a:spcAft>
              <a:defRPr/>
            </a:pPr>
            <a:r>
              <a:rPr lang="de-DE" altLang="en-US" sz="1800" b="1" kern="0">
                <a:solidFill>
                  <a:srgbClr val="000000"/>
                </a:solidFill>
                <a:latin typeface="Arial" pitchFamily="34" charset="0"/>
                <a:ea typeface="ＭＳ Ｐゴシック"/>
                <a:cs typeface="Arial" panose="020B0604020202020204" pitchFamily="34" charset="0"/>
              </a:rPr>
              <a:t>14 MBq</a:t>
            </a:r>
          </a:p>
        </p:txBody>
      </p:sp>
      <p:cxnSp>
        <p:nvCxnSpPr>
          <p:cNvPr id="55" name="Elbow Connector 16"/>
          <p:cNvCxnSpPr>
            <a:cxnSpLocks noChangeShapeType="1"/>
          </p:cNvCxnSpPr>
          <p:nvPr/>
        </p:nvCxnSpPr>
        <p:spPr bwMode="auto">
          <a:xfrm flipV="1">
            <a:off x="2519867" y="2118320"/>
            <a:ext cx="360363" cy="381000"/>
          </a:xfrm>
          <a:prstGeom prst="straightConnector1">
            <a:avLst/>
          </a:prstGeom>
          <a:noFill/>
          <a:ln w="38100" algn="ctr">
            <a:solidFill>
              <a:srgbClr val="808080"/>
            </a:solidFill>
            <a:round/>
            <a:headEnd type="triangle" w="med" len="med"/>
            <a:tailEnd/>
          </a:ln>
          <a:extLst>
            <a:ext uri="{909E8E84-426E-40DD-AFC4-6F175D3DCCD1}">
              <a14:hiddenFill xmlns:a14="http://schemas.microsoft.com/office/drawing/2010/main">
                <a:noFill/>
              </a14:hiddenFill>
            </a:ext>
          </a:extLst>
        </p:spPr>
      </p:cxnSp>
      <p:cxnSp>
        <p:nvCxnSpPr>
          <p:cNvPr id="56" name="Elbow Connector 16"/>
          <p:cNvCxnSpPr>
            <a:cxnSpLocks noChangeShapeType="1"/>
          </p:cNvCxnSpPr>
          <p:nvPr/>
        </p:nvCxnSpPr>
        <p:spPr bwMode="auto">
          <a:xfrm flipH="1" flipV="1">
            <a:off x="1186366" y="4251920"/>
            <a:ext cx="419100" cy="304800"/>
          </a:xfrm>
          <a:prstGeom prst="straightConnector1">
            <a:avLst/>
          </a:prstGeom>
          <a:noFill/>
          <a:ln w="38100" algn="ctr">
            <a:solidFill>
              <a:srgbClr val="808080"/>
            </a:solidFill>
            <a:round/>
            <a:headEnd type="triangle" w="med" len="med"/>
            <a:tailEnd/>
          </a:ln>
          <a:extLst>
            <a:ext uri="{909E8E84-426E-40DD-AFC4-6F175D3DCCD1}">
              <a14:hiddenFill xmlns:a14="http://schemas.microsoft.com/office/drawing/2010/main">
                <a:noFill/>
              </a14:hiddenFill>
            </a:ext>
          </a:extLst>
        </p:spPr>
      </p:cxnSp>
      <p:cxnSp>
        <p:nvCxnSpPr>
          <p:cNvPr id="57" name="Elbow Connector 16"/>
          <p:cNvCxnSpPr>
            <a:cxnSpLocks noChangeShapeType="1"/>
          </p:cNvCxnSpPr>
          <p:nvPr/>
        </p:nvCxnSpPr>
        <p:spPr bwMode="auto">
          <a:xfrm flipH="1" flipV="1">
            <a:off x="1224466" y="2804120"/>
            <a:ext cx="419100" cy="304800"/>
          </a:xfrm>
          <a:prstGeom prst="straightConnector1">
            <a:avLst/>
          </a:prstGeom>
          <a:noFill/>
          <a:ln w="38100" algn="ctr">
            <a:solidFill>
              <a:srgbClr val="808080"/>
            </a:solidFill>
            <a:round/>
            <a:headEnd type="triangle" w="med" len="med"/>
            <a:tailEnd/>
          </a:ln>
          <a:extLst>
            <a:ext uri="{909E8E84-426E-40DD-AFC4-6F175D3DCCD1}">
              <a14:hiddenFill xmlns:a14="http://schemas.microsoft.com/office/drawing/2010/main">
                <a:noFill/>
              </a14:hiddenFill>
            </a:ext>
          </a:extLst>
        </p:spPr>
      </p:cxnSp>
      <p:cxnSp>
        <p:nvCxnSpPr>
          <p:cNvPr id="58" name="Elbow Connector 16"/>
          <p:cNvCxnSpPr>
            <a:cxnSpLocks noChangeShapeType="1"/>
          </p:cNvCxnSpPr>
          <p:nvPr/>
        </p:nvCxnSpPr>
        <p:spPr bwMode="auto">
          <a:xfrm flipV="1">
            <a:off x="4805867" y="2118320"/>
            <a:ext cx="360363" cy="381000"/>
          </a:xfrm>
          <a:prstGeom prst="straightConnector1">
            <a:avLst/>
          </a:prstGeom>
          <a:noFill/>
          <a:ln w="38100" algn="ctr">
            <a:solidFill>
              <a:srgbClr val="00B050"/>
            </a:solidFill>
            <a:round/>
            <a:headEnd type="triangle" w="med" len="med"/>
            <a:tailEnd/>
          </a:ln>
          <a:extLst>
            <a:ext uri="{909E8E84-426E-40DD-AFC4-6F175D3DCCD1}">
              <a14:hiddenFill xmlns:a14="http://schemas.microsoft.com/office/drawing/2010/main">
                <a:noFill/>
              </a14:hiddenFill>
            </a:ext>
          </a:extLst>
        </p:spPr>
      </p:cxnSp>
      <p:cxnSp>
        <p:nvCxnSpPr>
          <p:cNvPr id="59" name="Elbow Connector 16"/>
          <p:cNvCxnSpPr>
            <a:cxnSpLocks noChangeShapeType="1"/>
          </p:cNvCxnSpPr>
          <p:nvPr/>
        </p:nvCxnSpPr>
        <p:spPr bwMode="auto">
          <a:xfrm flipH="1" flipV="1">
            <a:off x="3472366" y="4251920"/>
            <a:ext cx="419100" cy="304800"/>
          </a:xfrm>
          <a:prstGeom prst="straightConnector1">
            <a:avLst/>
          </a:prstGeom>
          <a:noFill/>
          <a:ln w="38100" algn="ctr">
            <a:solidFill>
              <a:srgbClr val="00B050"/>
            </a:solidFill>
            <a:round/>
            <a:headEnd type="triangle" w="med" len="med"/>
            <a:tailEnd/>
          </a:ln>
          <a:extLst>
            <a:ext uri="{909E8E84-426E-40DD-AFC4-6F175D3DCCD1}">
              <a14:hiddenFill xmlns:a14="http://schemas.microsoft.com/office/drawing/2010/main">
                <a:noFill/>
              </a14:hiddenFill>
            </a:ext>
          </a:extLst>
        </p:spPr>
      </p:cxnSp>
      <p:cxnSp>
        <p:nvCxnSpPr>
          <p:cNvPr id="60" name="Elbow Connector 16"/>
          <p:cNvCxnSpPr>
            <a:cxnSpLocks noChangeShapeType="1"/>
          </p:cNvCxnSpPr>
          <p:nvPr/>
        </p:nvCxnSpPr>
        <p:spPr bwMode="auto">
          <a:xfrm flipH="1" flipV="1">
            <a:off x="3510466" y="2804120"/>
            <a:ext cx="419100" cy="304800"/>
          </a:xfrm>
          <a:prstGeom prst="straightConnector1">
            <a:avLst/>
          </a:prstGeom>
          <a:noFill/>
          <a:ln w="38100" algn="ctr">
            <a:solidFill>
              <a:srgbClr val="00B050"/>
            </a:solidFill>
            <a:round/>
            <a:headEnd type="triangle" w="med" len="med"/>
            <a:tailEnd/>
          </a:ln>
          <a:extLst>
            <a:ext uri="{909E8E84-426E-40DD-AFC4-6F175D3DCCD1}">
              <a14:hiddenFill xmlns:a14="http://schemas.microsoft.com/office/drawing/2010/main">
                <a:noFill/>
              </a14:hiddenFill>
            </a:ext>
          </a:extLst>
        </p:spPr>
      </p:cxnSp>
      <p:sp>
        <p:nvSpPr>
          <p:cNvPr id="61" name="Rectangle 25"/>
          <p:cNvSpPr>
            <a:spLocks noChangeArrowheads="1"/>
          </p:cNvSpPr>
          <p:nvPr/>
        </p:nvSpPr>
        <p:spPr bwMode="auto">
          <a:xfrm>
            <a:off x="6960096" y="6064238"/>
            <a:ext cx="4429418" cy="369332"/>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auto">
              <a:spcBef>
                <a:spcPts val="0"/>
              </a:spcBef>
              <a:spcAft>
                <a:spcPts val="0"/>
              </a:spcAft>
              <a:defRPr/>
            </a:pPr>
            <a:r>
              <a:rPr lang="de-DE" altLang="en-US" sz="1800" b="1" kern="0" dirty="0">
                <a:solidFill>
                  <a:srgbClr val="000000"/>
                </a:solidFill>
                <a:latin typeface="Arial" pitchFamily="34" charset="0"/>
                <a:ea typeface="ＭＳ Ｐゴシック"/>
                <a:cs typeface="Arial" panose="020B0604020202020204" pitchFamily="34" charset="0"/>
              </a:rPr>
              <a:t>Approval &amp; </a:t>
            </a:r>
            <a:r>
              <a:rPr lang="de-DE" altLang="en-US" sz="1800" b="1" kern="0" dirty="0" err="1">
                <a:solidFill>
                  <a:srgbClr val="000000"/>
                </a:solidFill>
                <a:latin typeface="Arial" pitchFamily="34" charset="0"/>
                <a:ea typeface="ＭＳ Ｐゴシック"/>
                <a:cs typeface="Arial" panose="020B0604020202020204" pitchFamily="34" charset="0"/>
              </a:rPr>
              <a:t>authorization</a:t>
            </a:r>
            <a:r>
              <a:rPr lang="de-DE" altLang="en-US" sz="1800" b="1" kern="0" dirty="0">
                <a:solidFill>
                  <a:srgbClr val="000000"/>
                </a:solidFill>
                <a:latin typeface="Arial" pitchFamily="34" charset="0"/>
                <a:ea typeface="ＭＳ Ｐゴシック"/>
                <a:cs typeface="Arial" panose="020B0604020202020204" pitchFamily="34" charset="0"/>
              </a:rPr>
              <a:t> (routine </a:t>
            </a:r>
            <a:r>
              <a:rPr lang="de-DE" altLang="en-US" sz="1800" b="1" kern="0" dirty="0" err="1">
                <a:solidFill>
                  <a:srgbClr val="000000"/>
                </a:solidFill>
                <a:latin typeface="Arial" pitchFamily="34" charset="0"/>
                <a:ea typeface="ＭＳ Ｐゴシック"/>
                <a:cs typeface="Arial" panose="020B0604020202020204" pitchFamily="34" charset="0"/>
              </a:rPr>
              <a:t>use</a:t>
            </a:r>
            <a:r>
              <a:rPr lang="de-DE" altLang="en-US" sz="1800" b="1" kern="0" dirty="0">
                <a:solidFill>
                  <a:srgbClr val="000000"/>
                </a:solidFill>
                <a:latin typeface="Arial" pitchFamily="34" charset="0"/>
                <a:ea typeface="ＭＳ Ｐゴシック"/>
                <a:cs typeface="Arial" panose="020B0604020202020204" pitchFamily="34" charset="0"/>
              </a:rPr>
              <a:t>)</a:t>
            </a:r>
          </a:p>
        </p:txBody>
      </p:sp>
      <p:pic>
        <p:nvPicPr>
          <p:cNvPr id="64" name="Picture 45" descr="check-mark-blue-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6054180"/>
            <a:ext cx="3603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23">
            <a:extLst>
              <a:ext uri="{FF2B5EF4-FFF2-40B4-BE49-F238E27FC236}">
                <a16:creationId xmlns:a16="http://schemas.microsoft.com/office/drawing/2014/main" id="{5947107B-9A17-4E3E-BC1E-0D8FAA240E5F}"/>
              </a:ext>
            </a:extLst>
          </p:cNvPr>
          <p:cNvSpPr>
            <a:spLocks noChangeArrowheads="1"/>
          </p:cNvSpPr>
          <p:nvPr/>
        </p:nvSpPr>
        <p:spPr bwMode="auto">
          <a:xfrm>
            <a:off x="1845469" y="6615964"/>
            <a:ext cx="8501062" cy="215444"/>
          </a:xfrm>
          <a:prstGeom prst="rect">
            <a:avLst/>
          </a:prstGeom>
          <a:noFill/>
          <a:ln>
            <a:noFill/>
          </a:ln>
        </p:spPr>
        <p:txBody>
          <a:bodyPr>
            <a:spAutoFit/>
          </a:bodyP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algn="ctr" eaLnBrk="0" hangingPunct="0">
              <a:lnSpc>
                <a:spcPct val="100000"/>
              </a:lnSpc>
              <a:buClrTx/>
              <a:defRPr/>
            </a:pPr>
            <a:r>
              <a:rPr lang="en-US" altLang="en-US" sz="800" b="1" dirty="0">
                <a:solidFill>
                  <a:srgbClr val="000000"/>
                </a:solidFill>
                <a:latin typeface="Times" panose="02020603050405020304" pitchFamily="18" charset="0"/>
                <a:cs typeface="ヒラギノ角ゴ Pro W3"/>
              </a:rPr>
              <a:t>Patient's scans derived from </a:t>
            </a:r>
            <a:r>
              <a:rPr lang="en-US" altLang="en-US" sz="800" dirty="0">
                <a:solidFill>
                  <a:srgbClr val="000000"/>
                </a:solidFill>
                <a:latin typeface="Times" panose="02020603050405020304" pitchFamily="18" charset="0"/>
                <a:cs typeface="ヒラギノ角ゴ Pro W3"/>
              </a:rPr>
              <a:t>Morgenstern </a:t>
            </a:r>
            <a:r>
              <a:rPr lang="en-US" altLang="en-US" sz="800" i="1" dirty="0">
                <a:solidFill>
                  <a:srgbClr val="000000"/>
                </a:solidFill>
                <a:latin typeface="Times" panose="02020603050405020304" pitchFamily="18" charset="0"/>
                <a:cs typeface="ヒラギノ角ゴ Pro W3"/>
              </a:rPr>
              <a:t>et al</a:t>
            </a:r>
            <a:r>
              <a:rPr lang="de-DE" altLang="en-US" sz="800" dirty="0">
                <a:solidFill>
                  <a:srgbClr val="000000"/>
                </a:solidFill>
                <a:latin typeface="Times" panose="02020603050405020304" pitchFamily="18" charset="0"/>
                <a:cs typeface="ヒラギノ角ゴ Pro W3"/>
              </a:rPr>
              <a:t>, </a:t>
            </a:r>
            <a:r>
              <a:rPr lang="de-DE" altLang="en-US" sz="800" u="sng" dirty="0">
                <a:solidFill>
                  <a:srgbClr val="000000"/>
                </a:solidFill>
                <a:latin typeface="Times" panose="02020603050405020304" pitchFamily="18" charset="0"/>
                <a:cs typeface="ヒラギノ角ゴ Pro W3"/>
              </a:rPr>
              <a:t>Curr Radiopharm</a:t>
            </a:r>
            <a:r>
              <a:rPr lang="de-DE" altLang="en-US" sz="800" dirty="0">
                <a:solidFill>
                  <a:srgbClr val="000000"/>
                </a:solidFill>
                <a:latin typeface="Times" panose="02020603050405020304" pitchFamily="18" charset="0"/>
                <a:cs typeface="ヒラギノ角ゴ Pro W3"/>
              </a:rPr>
              <a:t> </a:t>
            </a:r>
            <a:r>
              <a:rPr lang="de-DE" altLang="en-US" sz="800" b="1" dirty="0">
                <a:solidFill>
                  <a:srgbClr val="000000"/>
                </a:solidFill>
                <a:latin typeface="Times" panose="02020603050405020304" pitchFamily="18" charset="0"/>
                <a:cs typeface="ヒラギノ角ゴ Pro W3"/>
              </a:rPr>
              <a:t>2018</a:t>
            </a:r>
            <a:r>
              <a:rPr lang="de-DE" altLang="en-US" sz="800" dirty="0">
                <a:solidFill>
                  <a:srgbClr val="000000"/>
                </a:solidFill>
                <a:latin typeface="Times" panose="02020603050405020304" pitchFamily="18" charset="0"/>
                <a:cs typeface="ヒラギノ角ゴ Pro W3"/>
              </a:rPr>
              <a:t>, 11(3): 200</a:t>
            </a:r>
            <a:r>
              <a:rPr lang="en-GB" altLang="en-US" sz="800" dirty="0">
                <a:solidFill>
                  <a:srgbClr val="000000"/>
                </a:solidFill>
                <a:latin typeface="Times" panose="02020603050405020304" pitchFamily="18" charset="0"/>
                <a:cs typeface="ヒラギノ角ゴ Pro W3"/>
              </a:rPr>
              <a:t>–</a:t>
            </a:r>
            <a:r>
              <a:rPr lang="de-DE" altLang="en-US" sz="800" dirty="0">
                <a:solidFill>
                  <a:srgbClr val="000000"/>
                </a:solidFill>
                <a:latin typeface="Times" panose="02020603050405020304" pitchFamily="18" charset="0"/>
                <a:cs typeface="ヒラギノ角ゴ Pro W3"/>
              </a:rPr>
              <a:t>208</a:t>
            </a:r>
            <a:r>
              <a:rPr lang="en-US" altLang="en-US" sz="800" dirty="0">
                <a:solidFill>
                  <a:srgbClr val="000000"/>
                </a:solidFill>
                <a:latin typeface="Times" panose="02020603050405020304" pitchFamily="18" charset="0"/>
                <a:cs typeface="ヒラギノ角ゴ Pro W3"/>
              </a:rPr>
              <a:t>.</a:t>
            </a:r>
            <a:endParaRPr lang="de-CH" altLang="en-US" sz="800" dirty="0">
              <a:solidFill>
                <a:srgbClr val="000000"/>
              </a:solidFill>
              <a:latin typeface="Times" panose="02020603050405020304" pitchFamily="18" charset="0"/>
              <a:cs typeface="ヒラギノ角ゴ Pro W3"/>
            </a:endParaRPr>
          </a:p>
        </p:txBody>
      </p:sp>
      <p:cxnSp>
        <p:nvCxnSpPr>
          <p:cNvPr id="65" name="Straight Connector 31">
            <a:extLst>
              <a:ext uri="{FF2B5EF4-FFF2-40B4-BE49-F238E27FC236}">
                <a16:creationId xmlns:a16="http://schemas.microsoft.com/office/drawing/2014/main" id="{56B0CD24-9701-4A5A-B83D-8AA5837B7FC3}"/>
              </a:ext>
            </a:extLst>
          </p:cNvPr>
          <p:cNvCxnSpPr>
            <a:cxnSpLocks noChangeShapeType="1"/>
          </p:cNvCxnSpPr>
          <p:nvPr/>
        </p:nvCxnSpPr>
        <p:spPr bwMode="auto">
          <a:xfrm>
            <a:off x="0" y="6597352"/>
            <a:ext cx="12192000" cy="0"/>
          </a:xfrm>
          <a:prstGeom prst="line">
            <a:avLst/>
          </a:prstGeom>
          <a:noFill/>
          <a:ln w="9525" algn="ctr">
            <a:solidFill>
              <a:srgbClr val="0047B9"/>
            </a:solidFill>
            <a:round/>
            <a:headEnd/>
            <a:tailEnd/>
          </a:ln>
          <a:extLst>
            <a:ext uri="{909E8E84-426E-40DD-AFC4-6F175D3DCCD1}">
              <a14:hiddenFill xmlns:a14="http://schemas.microsoft.com/office/drawing/2010/main">
                <a:noFill/>
              </a14:hiddenFill>
            </a:ext>
          </a:extLst>
        </p:spPr>
      </p:cxnSp>
      <p:sp>
        <p:nvSpPr>
          <p:cNvPr id="67" name="TextBox 61">
            <a:extLst>
              <a:ext uri="{FF2B5EF4-FFF2-40B4-BE49-F238E27FC236}">
                <a16:creationId xmlns:a16="http://schemas.microsoft.com/office/drawing/2014/main" id="{3678A079-B9CC-4624-88C0-44F6FADC237E}"/>
              </a:ext>
            </a:extLst>
          </p:cNvPr>
          <p:cNvSpPr txBox="1"/>
          <p:nvPr/>
        </p:nvSpPr>
        <p:spPr>
          <a:xfrm>
            <a:off x="2279576" y="291176"/>
            <a:ext cx="5118709" cy="477054"/>
          </a:xfrm>
          <a:prstGeom prst="rect">
            <a:avLst/>
          </a:prstGeom>
          <a:noFill/>
        </p:spPr>
        <p:txBody>
          <a:bodyPr wrap="none" rtlCol="0">
            <a:spAutoFit/>
          </a:bodyPr>
          <a:lstStyle/>
          <a:p>
            <a:pPr>
              <a:defRPr/>
            </a:pPr>
            <a:r>
              <a:rPr lang="de-DE" altLang="en-US" sz="2500" b="1" dirty="0" err="1">
                <a:solidFill>
                  <a:srgbClr val="FFFFFF"/>
                </a:solidFill>
                <a:effectLst>
                  <a:outerShdw blurRad="38100" dist="38100" dir="2700000" algn="tl">
                    <a:srgbClr val="000000">
                      <a:alpha val="43137"/>
                    </a:srgbClr>
                  </a:outerShdw>
                </a:effectLst>
                <a:latin typeface="Arial"/>
                <a:cs typeface="Calibri" panose="020F0502020204030204" pitchFamily="34" charset="0"/>
              </a:rPr>
              <a:t>From</a:t>
            </a:r>
            <a:r>
              <a:rPr lang="de-DE" altLang="en-US" sz="2500" b="1" dirty="0">
                <a:solidFill>
                  <a:srgbClr val="FFFFFF"/>
                </a:solidFill>
                <a:effectLst>
                  <a:outerShdw blurRad="38100" dist="38100" dir="2700000" algn="tl">
                    <a:srgbClr val="000000">
                      <a:alpha val="43137"/>
                    </a:srgbClr>
                  </a:outerShdw>
                </a:effectLst>
                <a:latin typeface="Arial"/>
                <a:cs typeface="Calibri" panose="020F0502020204030204" pitchFamily="34" charset="0"/>
              </a:rPr>
              <a:t> Bench </a:t>
            </a:r>
            <a:r>
              <a:rPr lang="de-DE" altLang="en-US" sz="2500" b="1" dirty="0" err="1">
                <a:solidFill>
                  <a:srgbClr val="FFFFFF"/>
                </a:solidFill>
                <a:effectLst>
                  <a:outerShdw blurRad="38100" dist="38100" dir="2700000" algn="tl">
                    <a:srgbClr val="000000">
                      <a:alpha val="43137"/>
                    </a:srgbClr>
                  </a:outerShdw>
                </a:effectLst>
                <a:latin typeface="Arial"/>
                <a:cs typeface="Calibri" panose="020F0502020204030204" pitchFamily="34" charset="0"/>
              </a:rPr>
              <a:t>to</a:t>
            </a:r>
            <a:r>
              <a:rPr lang="de-DE" altLang="en-US" sz="2500" b="1" dirty="0">
                <a:solidFill>
                  <a:srgbClr val="FFFFFF"/>
                </a:solidFill>
                <a:effectLst>
                  <a:outerShdw blurRad="38100" dist="38100" dir="2700000" algn="tl">
                    <a:srgbClr val="000000">
                      <a:alpha val="43137"/>
                    </a:srgbClr>
                  </a:outerShdw>
                </a:effectLst>
                <a:latin typeface="Arial"/>
                <a:cs typeface="Calibri" panose="020F0502020204030204" pitchFamily="34" charset="0"/>
              </a:rPr>
              <a:t> Patient and Back</a:t>
            </a:r>
            <a:endParaRPr lang="de-CH" altLang="en-US" sz="2500" b="1" dirty="0">
              <a:solidFill>
                <a:srgbClr val="FFFFFF"/>
              </a:solidFill>
              <a:effectLst>
                <a:outerShdw blurRad="38100" dist="38100" dir="2700000" algn="tl">
                  <a:srgbClr val="000000">
                    <a:alpha val="43137"/>
                  </a:srgbClr>
                </a:outerShdw>
              </a:effectLst>
              <a:latin typeface="Arial"/>
              <a:cs typeface="Calibri" panose="020F0502020204030204" pitchFamily="34" charset="0"/>
            </a:endParaRPr>
          </a:p>
        </p:txBody>
      </p:sp>
      <p:sp>
        <p:nvSpPr>
          <p:cNvPr id="68" name="Rectangle 65">
            <a:extLst>
              <a:ext uri="{FF2B5EF4-FFF2-40B4-BE49-F238E27FC236}">
                <a16:creationId xmlns:a16="http://schemas.microsoft.com/office/drawing/2014/main" id="{7B8E551B-D398-4861-B090-9314FA91FD03}"/>
              </a:ext>
            </a:extLst>
          </p:cNvPr>
          <p:cNvSpPr/>
          <p:nvPr/>
        </p:nvSpPr>
        <p:spPr bwMode="auto">
          <a:xfrm>
            <a:off x="93600" y="116632"/>
            <a:ext cx="1853952" cy="501922"/>
          </a:xfrm>
          <a:prstGeom prst="rect">
            <a:avLst/>
          </a:prstGeom>
          <a:solidFill>
            <a:srgbClr val="0047B9"/>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spcBef>
                <a:spcPts val="600"/>
              </a:spcBef>
              <a:defRPr/>
            </a:pPr>
            <a:endParaRPr lang="de-DE" sz="300" dirty="0">
              <a:solidFill>
                <a:srgbClr val="FFFFFF"/>
              </a:solidFill>
              <a:latin typeface="Arial"/>
              <a:ea typeface="ＭＳ Ｐゴシック" charset="0"/>
            </a:endParaRPr>
          </a:p>
          <a:p>
            <a:pPr marL="0" marR="0" lvl="0" indent="0" algn="l" defTabSz="914400" rtl="0" eaLnBrk="0" fontAlgn="base" latinLnBrk="0" hangingPunct="0">
              <a:lnSpc>
                <a:spcPct val="100000"/>
              </a:lnSpc>
              <a:spcBef>
                <a:spcPts val="600"/>
              </a:spcBef>
              <a:spcAft>
                <a:spcPct val="0"/>
              </a:spcAft>
              <a:buClrTx/>
              <a:buSzTx/>
              <a:buFontTx/>
              <a:buNone/>
              <a:tabLst/>
              <a:defRPr/>
            </a:pPr>
            <a:r>
              <a:rPr lang="de-DE" sz="1000" dirty="0">
                <a:solidFill>
                  <a:srgbClr val="FFFFFF"/>
                </a:solidFill>
                <a:latin typeface="Arial"/>
                <a:ea typeface="ＭＳ Ｐゴシック" charset="0"/>
              </a:rPr>
              <a:t>Seco/</a:t>
            </a:r>
            <a:r>
              <a:rPr kumimoji="0" lang="de-DE" sz="1000" b="0" i="0" u="none" strike="noStrike" kern="1200" cap="none" spc="0" normalizeH="0" baseline="0" noProof="0" dirty="0" err="1">
                <a:ln>
                  <a:noFill/>
                </a:ln>
                <a:solidFill>
                  <a:srgbClr val="FFFFFF"/>
                </a:solidFill>
                <a:effectLst/>
                <a:uLnTx/>
                <a:uFillTx/>
                <a:latin typeface="Arial"/>
                <a:ea typeface="ＭＳ Ｐゴシック" charset="0"/>
                <a:cs typeface="+mn-cs"/>
              </a:rPr>
              <a:t>Benešová</a:t>
            </a:r>
            <a:r>
              <a:rPr kumimoji="0" lang="de-DE" sz="1000" b="0" i="0" u="none" strike="noStrike" kern="1200" cap="none" spc="0" normalizeH="0" baseline="0" noProof="0" dirty="0">
                <a:ln>
                  <a:noFill/>
                </a:ln>
                <a:solidFill>
                  <a:srgbClr val="FFFFFF"/>
                </a:solidFill>
                <a:effectLst/>
                <a:uLnTx/>
                <a:uFillTx/>
                <a:latin typeface="Arial"/>
                <a:ea typeface="ＭＳ Ｐゴシック" charset="0"/>
                <a:cs typeface="+mn-cs"/>
              </a:rPr>
              <a:t>-Schäfer</a:t>
            </a:r>
          </a:p>
        </p:txBody>
      </p:sp>
      <p:cxnSp>
        <p:nvCxnSpPr>
          <p:cNvPr id="62" name="Gerade Verbindung mit Pfeil 43">
            <a:extLst>
              <a:ext uri="{FF2B5EF4-FFF2-40B4-BE49-F238E27FC236}">
                <a16:creationId xmlns:a16="http://schemas.microsoft.com/office/drawing/2014/main" id="{88E4111A-5503-4596-AE31-4B83975DFCC4}"/>
              </a:ext>
            </a:extLst>
          </p:cNvPr>
          <p:cNvCxnSpPr>
            <a:cxnSpLocks noChangeShapeType="1"/>
          </p:cNvCxnSpPr>
          <p:nvPr/>
        </p:nvCxnSpPr>
        <p:spPr bwMode="auto">
          <a:xfrm>
            <a:off x="10958400" y="5815543"/>
            <a:ext cx="864000" cy="0"/>
          </a:xfrm>
          <a:prstGeom prst="straightConnector1">
            <a:avLst/>
          </a:prstGeom>
          <a:noFill/>
          <a:ln w="76200" algn="ctr">
            <a:solidFill>
              <a:schemeClr val="tx1">
                <a:lumMod val="50000"/>
                <a:lumOff val="50000"/>
              </a:schemeClr>
            </a:solidFill>
            <a:round/>
            <a:headEnd/>
            <a:tailEnd/>
          </a:ln>
          <a:extLst>
            <a:ext uri="{909E8E84-426E-40DD-AFC4-6F175D3DCCD1}">
              <a14:hiddenFill xmlns:a14="http://schemas.microsoft.com/office/drawing/2010/main">
                <a:noFill/>
              </a14:hiddenFill>
            </a:ext>
          </a:extLst>
        </p:spPr>
      </p:cxnSp>
      <p:cxnSp>
        <p:nvCxnSpPr>
          <p:cNvPr id="69" name="Gerade Verbindung mit Pfeil 43">
            <a:extLst>
              <a:ext uri="{FF2B5EF4-FFF2-40B4-BE49-F238E27FC236}">
                <a16:creationId xmlns:a16="http://schemas.microsoft.com/office/drawing/2014/main" id="{6F2C8E16-14AA-4E3C-BF58-55C2A5FD2908}"/>
              </a:ext>
            </a:extLst>
          </p:cNvPr>
          <p:cNvCxnSpPr>
            <a:cxnSpLocks noChangeShapeType="1"/>
          </p:cNvCxnSpPr>
          <p:nvPr/>
        </p:nvCxnSpPr>
        <p:spPr bwMode="auto">
          <a:xfrm>
            <a:off x="11856640" y="3434400"/>
            <a:ext cx="0" cy="2419200"/>
          </a:xfrm>
          <a:prstGeom prst="straightConnector1">
            <a:avLst/>
          </a:prstGeom>
          <a:noFill/>
          <a:ln w="76200" algn="ctr">
            <a:solidFill>
              <a:schemeClr val="tx1">
                <a:lumMod val="50000"/>
                <a:lumOff val="50000"/>
              </a:schemeClr>
            </a:solidFill>
            <a:round/>
            <a:headEnd/>
            <a:tailEnd/>
          </a:ln>
          <a:extLst>
            <a:ext uri="{909E8E84-426E-40DD-AFC4-6F175D3DCCD1}">
              <a14:hiddenFill xmlns:a14="http://schemas.microsoft.com/office/drawing/2010/main">
                <a:noFill/>
              </a14:hiddenFill>
            </a:ext>
          </a:extLst>
        </p:spPr>
      </p:cxnSp>
      <p:cxnSp>
        <p:nvCxnSpPr>
          <p:cNvPr id="70" name="Gerade Verbindung mit Pfeil 43">
            <a:extLst>
              <a:ext uri="{FF2B5EF4-FFF2-40B4-BE49-F238E27FC236}">
                <a16:creationId xmlns:a16="http://schemas.microsoft.com/office/drawing/2014/main" id="{32EF9215-7E3A-4C9C-B8C2-CBE20975F925}"/>
              </a:ext>
            </a:extLst>
          </p:cNvPr>
          <p:cNvCxnSpPr>
            <a:cxnSpLocks noChangeShapeType="1"/>
          </p:cNvCxnSpPr>
          <p:nvPr/>
        </p:nvCxnSpPr>
        <p:spPr bwMode="auto">
          <a:xfrm>
            <a:off x="11170840" y="3472309"/>
            <a:ext cx="685800" cy="0"/>
          </a:xfrm>
          <a:prstGeom prst="straightConnector1">
            <a:avLst/>
          </a:prstGeom>
          <a:noFill/>
          <a:ln w="76200" algn="ctr">
            <a:solidFill>
              <a:schemeClr val="tx1">
                <a:lumMod val="50000"/>
                <a:lumOff val="50000"/>
              </a:schemeClr>
            </a:solidFill>
            <a:prstDash val="solid"/>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67611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feld 21"/>
          <p:cNvSpPr txBox="1">
            <a:spLocks noChangeArrowheads="1"/>
          </p:cNvSpPr>
          <p:nvPr/>
        </p:nvSpPr>
        <p:spPr bwMode="auto">
          <a:xfrm>
            <a:off x="2453208" y="6604967"/>
            <a:ext cx="7315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Arial" panose="020B0604020202020204" pitchFamily="34" charset="0"/>
              </a:rPr>
              <a:t>Eder </a:t>
            </a:r>
            <a:r>
              <a:rPr kumimoji="0" lang="en-US" altLang="en-US" sz="800" b="0" i="1"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Arial" panose="020B0604020202020204" pitchFamily="34" charset="0"/>
              </a:rPr>
              <a:t>et al</a:t>
            </a:r>
            <a:r>
              <a:rPr kumimoji="0" lang="de-DE"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Arial" panose="020B0604020202020204" pitchFamily="34" charset="0"/>
              </a:rPr>
              <a:t>,</a:t>
            </a:r>
            <a:r>
              <a:rPr kumimoji="0" lang="cs-CZ"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Arial" panose="020B0604020202020204" pitchFamily="34" charset="0"/>
              </a:rPr>
              <a:t> </a:t>
            </a:r>
            <a:r>
              <a:rPr kumimoji="0" lang="en-GB" altLang="en-US" sz="800" b="0" i="0" u="sng"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Times" panose="02020603050405020304" pitchFamily="18" charset="0"/>
              </a:rPr>
              <a:t>Bioconjugate Chem</a:t>
            </a:r>
            <a:r>
              <a:rPr kumimoji="0" lang="en-GB"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Times" panose="02020603050405020304" pitchFamily="18" charset="0"/>
              </a:rPr>
              <a:t> </a:t>
            </a:r>
            <a:r>
              <a:rPr kumimoji="0" lang="en-GB" altLang="en-US" sz="800" b="1"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Times" panose="02020603050405020304" pitchFamily="18" charset="0"/>
              </a:rPr>
              <a:t>2012;</a:t>
            </a:r>
            <a:r>
              <a:rPr kumimoji="0" lang="en-GB"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Times" panose="02020603050405020304" pitchFamily="18" charset="0"/>
              </a:rPr>
              <a:t> 23(4): 688–697; </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Patient's scan acquired from </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Afshar-Oromieh </a:t>
            </a:r>
            <a:r>
              <a:rPr kumimoji="0" lang="en-US" altLang="en-US" sz="800" b="0" i="1"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et al</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 </a:t>
            </a:r>
            <a:r>
              <a:rPr kumimoji="0" lang="en-US" altLang="en-US" sz="800" b="0" i="0" u="sng"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EJNMMI</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 </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2012</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 39(6): 1085</a:t>
            </a:r>
            <a:r>
              <a:rPr kumimoji="0" lang="en-GB"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rPr>
              <a:t>–</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rPr>
              <a:t>1086</a:t>
            </a:r>
            <a:r>
              <a:rPr kumimoji="0" lang="de-DE"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Times" panose="02020603050405020304" pitchFamily="18" charset="0"/>
              </a:rPr>
              <a:t>.</a:t>
            </a:r>
          </a:p>
        </p:txBody>
      </p:sp>
      <p:sp>
        <p:nvSpPr>
          <p:cNvPr id="14" name="Text Box 35"/>
          <p:cNvSpPr txBox="1">
            <a:spLocks noChangeArrowheads="1"/>
          </p:cNvSpPr>
          <p:nvPr/>
        </p:nvSpPr>
        <p:spPr bwMode="auto">
          <a:xfrm>
            <a:off x="1510576" y="5360730"/>
            <a:ext cx="9026831" cy="307777"/>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eaLnBrk="0" hangingPunct="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eaLnBrk="0" hangingPunct="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1" u="none" strike="noStrike" kern="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Developed in 2010, first-in-human in 2011, non-patented, published in 2012, produced</a:t>
            </a:r>
            <a:r>
              <a:rPr kumimoji="0" lang="en-US" altLang="en-US" sz="1400" b="0" i="1" u="none" strike="noStrike" kern="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a:t>
            </a:r>
            <a:r>
              <a:rPr kumimoji="0" lang="de-DE" altLang="en-US" sz="1400" b="1" i="1" u="none" strike="noStrike" kern="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by </a:t>
            </a:r>
            <a:r>
              <a:rPr kumimoji="0" lang="en-US" altLang="en-US" sz="1400" b="1" i="1" u="none" strike="noStrike" kern="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ABX</a:t>
            </a:r>
            <a:r>
              <a:rPr kumimoji="0" lang="de-DE" altLang="en-US" sz="1400" b="1" i="1" u="none" strike="noStrike" kern="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 from 2013</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792" y="1368492"/>
            <a:ext cx="3293433" cy="16284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5800" y="3157794"/>
            <a:ext cx="3293433" cy="1783374"/>
          </a:xfrm>
          <a:prstGeom prst="rect">
            <a:avLst/>
          </a:prstGeom>
        </p:spPr>
      </p:pic>
      <p:pic>
        <p:nvPicPr>
          <p:cNvPr id="8" name="Grafik 7">
            <a:extLst>
              <a:ext uri="{FF2B5EF4-FFF2-40B4-BE49-F238E27FC236}">
                <a16:creationId xmlns:a16="http://schemas.microsoft.com/office/drawing/2014/main" id="{33DE4F4C-752D-43E9-AD78-FA483903C914}"/>
              </a:ext>
            </a:extLst>
          </p:cNvPr>
          <p:cNvPicPr>
            <a:picLocks noChangeAspect="1"/>
          </p:cNvPicPr>
          <p:nvPr/>
        </p:nvPicPr>
        <p:blipFill rotWithShape="1">
          <a:blip r:embed="rId5"/>
          <a:srcRect l="25505" t="8715" r="17887" b="10881"/>
          <a:stretch/>
        </p:blipFill>
        <p:spPr>
          <a:xfrm>
            <a:off x="7051403" y="3112632"/>
            <a:ext cx="556765" cy="1051663"/>
          </a:xfrm>
          <a:prstGeom prst="rect">
            <a:avLst/>
          </a:prstGeom>
        </p:spPr>
      </p:pic>
      <p:pic>
        <p:nvPicPr>
          <p:cNvPr id="11" name="Grafik 10">
            <a:extLst>
              <a:ext uri="{FF2B5EF4-FFF2-40B4-BE49-F238E27FC236}">
                <a16:creationId xmlns:a16="http://schemas.microsoft.com/office/drawing/2014/main" id="{237C0E3E-AEDE-47F8-8CBD-6C469B0E25AF}"/>
              </a:ext>
            </a:extLst>
          </p:cNvPr>
          <p:cNvPicPr>
            <a:picLocks noChangeAspect="1"/>
          </p:cNvPicPr>
          <p:nvPr/>
        </p:nvPicPr>
        <p:blipFill>
          <a:blip r:embed="rId6"/>
          <a:stretch>
            <a:fillRect/>
          </a:stretch>
        </p:blipFill>
        <p:spPr>
          <a:xfrm>
            <a:off x="8765645" y="1524854"/>
            <a:ext cx="2361036" cy="1328082"/>
          </a:xfrm>
          <a:prstGeom prst="rect">
            <a:avLst/>
          </a:prstGeom>
        </p:spPr>
      </p:pic>
      <p:pic>
        <p:nvPicPr>
          <p:cNvPr id="17" name="Grafik 16">
            <a:extLst>
              <a:ext uri="{FF2B5EF4-FFF2-40B4-BE49-F238E27FC236}">
                <a16:creationId xmlns:a16="http://schemas.microsoft.com/office/drawing/2014/main" id="{A3BDC878-2A08-4320-BCA8-D3B9E46744C0}"/>
              </a:ext>
            </a:extLst>
          </p:cNvPr>
          <p:cNvPicPr>
            <a:picLocks noChangeAspect="1"/>
          </p:cNvPicPr>
          <p:nvPr/>
        </p:nvPicPr>
        <p:blipFill rotWithShape="1">
          <a:blip r:embed="rId7"/>
          <a:srcRect l="24070"/>
          <a:stretch/>
        </p:blipFill>
        <p:spPr>
          <a:xfrm>
            <a:off x="8686696" y="3463750"/>
            <a:ext cx="2521872" cy="1134108"/>
          </a:xfrm>
          <a:prstGeom prst="rect">
            <a:avLst/>
          </a:prstGeom>
        </p:spPr>
      </p:pic>
      <p:sp>
        <p:nvSpPr>
          <p:cNvPr id="18" name="Textfeld 17">
            <a:extLst>
              <a:ext uri="{FF2B5EF4-FFF2-40B4-BE49-F238E27FC236}">
                <a16:creationId xmlns:a16="http://schemas.microsoft.com/office/drawing/2014/main" id="{7C4A287A-6D66-4E12-AA07-B69CFB867C90}"/>
              </a:ext>
            </a:extLst>
          </p:cNvPr>
          <p:cNvSpPr txBox="1"/>
          <p:nvPr/>
        </p:nvSpPr>
        <p:spPr>
          <a:xfrm>
            <a:off x="9199452" y="4624013"/>
            <a:ext cx="1493422"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err="1">
                <a:ln>
                  <a:noFill/>
                </a:ln>
                <a:solidFill>
                  <a:srgbClr val="C00000"/>
                </a:solidFill>
                <a:effectLst/>
                <a:uLnTx/>
                <a:uFillTx/>
                <a:latin typeface="Arial"/>
                <a:ea typeface="MS PGothic" pitchFamily="34" charset="-128"/>
                <a:cs typeface="+mn-cs"/>
              </a:rPr>
              <a:t>No</a:t>
            </a:r>
            <a:r>
              <a:rPr kumimoji="0" lang="de-DE" sz="1200" b="1" i="0" u="none" strike="noStrike" kern="1200" cap="none" spc="0" normalizeH="0" baseline="0" noProof="0" dirty="0">
                <a:ln>
                  <a:noFill/>
                </a:ln>
                <a:solidFill>
                  <a:srgbClr val="C00000"/>
                </a:solidFill>
                <a:effectLst/>
                <a:uLnTx/>
                <a:uFillTx/>
                <a:latin typeface="Arial"/>
                <a:ea typeface="MS PGothic" pitchFamily="34" charset="-128"/>
                <a:cs typeface="+mn-cs"/>
              </a:rPr>
              <a:t> Advertisement</a:t>
            </a:r>
          </a:p>
        </p:txBody>
      </p:sp>
      <p:sp>
        <p:nvSpPr>
          <p:cNvPr id="16" name="Textfeld 15">
            <a:extLst>
              <a:ext uri="{FF2B5EF4-FFF2-40B4-BE49-F238E27FC236}">
                <a16:creationId xmlns:a16="http://schemas.microsoft.com/office/drawing/2014/main" id="{30003A3A-17EC-44A5-8791-867A69C37246}"/>
              </a:ext>
            </a:extLst>
          </p:cNvPr>
          <p:cNvSpPr txBox="1"/>
          <p:nvPr/>
        </p:nvSpPr>
        <p:spPr>
          <a:xfrm>
            <a:off x="9199452" y="2865364"/>
            <a:ext cx="1493422"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err="1">
                <a:ln>
                  <a:noFill/>
                </a:ln>
                <a:solidFill>
                  <a:srgbClr val="C00000"/>
                </a:solidFill>
                <a:effectLst/>
                <a:uLnTx/>
                <a:uFillTx/>
                <a:latin typeface="Arial"/>
                <a:ea typeface="MS PGothic" pitchFamily="34" charset="-128"/>
                <a:cs typeface="+mn-cs"/>
              </a:rPr>
              <a:t>No</a:t>
            </a:r>
            <a:r>
              <a:rPr kumimoji="0" lang="de-DE" sz="1200" b="1" i="0" u="none" strike="noStrike" kern="1200" cap="none" spc="0" normalizeH="0" baseline="0" noProof="0" dirty="0">
                <a:ln>
                  <a:noFill/>
                </a:ln>
                <a:solidFill>
                  <a:srgbClr val="C00000"/>
                </a:solidFill>
                <a:effectLst/>
                <a:uLnTx/>
                <a:uFillTx/>
                <a:latin typeface="Arial"/>
                <a:ea typeface="MS PGothic" pitchFamily="34" charset="-128"/>
                <a:cs typeface="+mn-cs"/>
              </a:rPr>
              <a:t> Advertisement</a:t>
            </a:r>
          </a:p>
        </p:txBody>
      </p:sp>
      <p:sp>
        <p:nvSpPr>
          <p:cNvPr id="21" name="Text Box 35">
            <a:extLst>
              <a:ext uri="{FF2B5EF4-FFF2-40B4-BE49-F238E27FC236}">
                <a16:creationId xmlns:a16="http://schemas.microsoft.com/office/drawing/2014/main" id="{97A27B2A-38FA-41AB-B090-A45EEC3B4079}"/>
              </a:ext>
            </a:extLst>
          </p:cNvPr>
          <p:cNvSpPr txBox="1">
            <a:spLocks noChangeArrowheads="1"/>
          </p:cNvSpPr>
          <p:nvPr/>
        </p:nvSpPr>
        <p:spPr bwMode="auto">
          <a:xfrm>
            <a:off x="1631504" y="5733256"/>
            <a:ext cx="8845691" cy="677108"/>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eaLnBrk="0" hangingPunct="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eaLnBrk="0" hangingPunct="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en-US" sz="1400" b="1" i="1" u="none" strike="noStrike" kern="0" cap="none" spc="0" normalizeH="0" baseline="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rPr>
              <a:t>Marketing authorization by Telix Pharmaceuticals (illuccix</a:t>
            </a:r>
            <a:r>
              <a:rPr kumimoji="0" lang="en-US" altLang="en-US" sz="1400" b="1" i="1" u="none" strike="noStrike" kern="0" cap="none" spc="0" normalizeH="0" baseline="3000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rPr>
              <a:t>®</a:t>
            </a:r>
            <a:r>
              <a:rPr kumimoji="0" lang="en-US" altLang="en-US" sz="1400" b="1" i="1" u="none" strike="noStrike" kern="0" cap="none" spc="0" normalizeH="0" baseline="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rPr>
              <a:t>), in USA, South America &amp; Australia, 2021 </a:t>
            </a:r>
            <a:endParaRPr kumimoji="0" lang="de-DE" altLang="en-US" sz="1400" b="1" i="1" u="none" strike="noStrike" kern="0" cap="none" spc="0" normalizeH="0" baseline="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00" b="1" i="1" u="none" strike="noStrike" kern="0" cap="none" spc="0" normalizeH="0" baseline="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1" u="none" strike="noStrike" kern="0" cap="none" spc="0" normalizeH="0" baseline="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rPr>
              <a:t>Marketing authorization by Novartis (LOCAMETZ</a:t>
            </a:r>
            <a:r>
              <a:rPr kumimoji="0" lang="en-US" altLang="en-US" sz="1400" b="1" i="1" u="none" strike="noStrike" kern="0" cap="none" spc="0" normalizeH="0" baseline="3000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rPr>
              <a:t>®</a:t>
            </a:r>
            <a:r>
              <a:rPr kumimoji="0" lang="en-US" altLang="en-US" sz="1400" b="1" i="1" u="none" strike="noStrike" kern="0" cap="none" spc="0" normalizeH="0" baseline="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rPr>
              <a:t>) in USA, Canada &amp; Europe, 2022 </a:t>
            </a:r>
            <a:endParaRPr kumimoji="0" lang="de-DE" altLang="en-US" sz="1400" b="1" i="1" u="none" strike="noStrike" kern="0" cap="none" spc="0" normalizeH="0" baseline="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endParaRPr>
          </a:p>
        </p:txBody>
      </p:sp>
      <p:sp>
        <p:nvSpPr>
          <p:cNvPr id="22" name="TextBox 61">
            <a:extLst>
              <a:ext uri="{FF2B5EF4-FFF2-40B4-BE49-F238E27FC236}">
                <a16:creationId xmlns:a16="http://schemas.microsoft.com/office/drawing/2014/main" id="{1D215F1B-3C32-4EA1-8A8B-D02EEA056CE0}"/>
              </a:ext>
            </a:extLst>
          </p:cNvPr>
          <p:cNvSpPr txBox="1"/>
          <p:nvPr/>
        </p:nvSpPr>
        <p:spPr>
          <a:xfrm>
            <a:off x="2279576" y="118954"/>
            <a:ext cx="4817281" cy="86177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25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illuccix</a:t>
            </a:r>
            <a:r>
              <a:rPr kumimoji="0" lang="de-DE" altLang="en-US" sz="25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a:t>
            </a:r>
            <a:r>
              <a:rPr kumimoji="0" lang="de-DE"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 &amp; LOCAMETZ</a:t>
            </a:r>
            <a:r>
              <a:rPr kumimoji="0" lang="de-DE" altLang="en-US" sz="25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2500" b="1" i="0" u="none" strike="noStrike" kern="1200" cap="none" spc="0" normalizeH="0" baseline="0" noProof="0" dirty="0" err="1">
                <a:ln>
                  <a:noFill/>
                </a:ln>
                <a:solidFill>
                  <a:srgbClr val="CCDBF1"/>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Diagnostic</a:t>
            </a:r>
            <a:r>
              <a:rPr kumimoji="0" lang="de-DE" altLang="en-US" sz="2500" b="1" i="0" u="none" strike="noStrike" kern="1200" cap="none" spc="0" normalizeH="0" baseline="0" noProof="0" dirty="0">
                <a:ln>
                  <a:noFill/>
                </a:ln>
                <a:solidFill>
                  <a:srgbClr val="CCDBF1"/>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 [</a:t>
            </a:r>
            <a:r>
              <a:rPr kumimoji="0" lang="de-DE" altLang="en-US" sz="2500" b="1" i="0" u="none" strike="noStrike" kern="1200" cap="none" spc="0" normalizeH="0" baseline="30000" noProof="0" dirty="0">
                <a:ln>
                  <a:noFill/>
                </a:ln>
                <a:solidFill>
                  <a:srgbClr val="CCDBF1"/>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68</a:t>
            </a:r>
            <a:r>
              <a:rPr kumimoji="0" lang="de-DE" altLang="en-US" sz="2500" b="1" i="0" u="none" strike="noStrike" kern="1200" cap="none" spc="0" normalizeH="0" baseline="0" noProof="0" dirty="0">
                <a:ln>
                  <a:noFill/>
                </a:ln>
                <a:solidFill>
                  <a:srgbClr val="CCDBF1"/>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Ga]Ga-PSMA-11</a:t>
            </a:r>
          </a:p>
        </p:txBody>
      </p:sp>
      <p:sp>
        <p:nvSpPr>
          <p:cNvPr id="23" name="Rectangle 65">
            <a:extLst>
              <a:ext uri="{FF2B5EF4-FFF2-40B4-BE49-F238E27FC236}">
                <a16:creationId xmlns:a16="http://schemas.microsoft.com/office/drawing/2014/main" id="{7AB1D43D-11F6-4CED-B208-3AE72EF25E77}"/>
              </a:ext>
            </a:extLst>
          </p:cNvPr>
          <p:cNvSpPr/>
          <p:nvPr/>
        </p:nvSpPr>
        <p:spPr bwMode="auto">
          <a:xfrm>
            <a:off x="93600" y="116632"/>
            <a:ext cx="1853952" cy="501922"/>
          </a:xfrm>
          <a:prstGeom prst="rect">
            <a:avLst/>
          </a:prstGeom>
          <a:solidFill>
            <a:srgbClr val="0047B9"/>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de-DE" sz="300" b="0" i="0" u="none" strike="noStrike" kern="1200" cap="none" spc="0" normalizeH="0" baseline="0" noProof="0" dirty="0">
              <a:ln>
                <a:noFill/>
              </a:ln>
              <a:solidFill>
                <a:srgbClr val="FFFFFF"/>
              </a:solidFill>
              <a:effectLst/>
              <a:uLnTx/>
              <a:uFillTx/>
              <a:latin typeface="Arial"/>
              <a:ea typeface="ＭＳ Ｐゴシック" charset="0"/>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r>
              <a:rPr lang="de-DE" sz="1000" dirty="0">
                <a:solidFill>
                  <a:srgbClr val="FFFFFF"/>
                </a:solidFill>
                <a:latin typeface="Arial"/>
                <a:ea typeface="ＭＳ Ｐゴシック" charset="0"/>
              </a:rPr>
              <a:t>Seco/</a:t>
            </a:r>
            <a:r>
              <a:rPr kumimoji="0" lang="de-DE" sz="1000" b="0" i="0" u="none" strike="noStrike" kern="1200" cap="none" spc="0" normalizeH="0" baseline="0" noProof="0" dirty="0" err="1">
                <a:ln>
                  <a:noFill/>
                </a:ln>
                <a:solidFill>
                  <a:srgbClr val="FFFFFF"/>
                </a:solidFill>
                <a:effectLst/>
                <a:uLnTx/>
                <a:uFillTx/>
                <a:latin typeface="Arial"/>
                <a:ea typeface="ＭＳ Ｐゴシック" charset="0"/>
                <a:cs typeface="+mn-cs"/>
              </a:rPr>
              <a:t>Benešová</a:t>
            </a:r>
            <a:r>
              <a:rPr kumimoji="0" lang="de-DE" sz="1000" b="0" i="0" u="none" strike="noStrike" kern="1200" cap="none" spc="0" normalizeH="0" baseline="0" noProof="0" dirty="0">
                <a:ln>
                  <a:noFill/>
                </a:ln>
                <a:solidFill>
                  <a:srgbClr val="FFFFFF"/>
                </a:solidFill>
                <a:effectLst/>
                <a:uLnTx/>
                <a:uFillTx/>
                <a:latin typeface="Arial"/>
                <a:ea typeface="ＭＳ Ｐゴシック" charset="0"/>
                <a:cs typeface="+mn-cs"/>
              </a:rPr>
              <a:t>-Schäfer</a:t>
            </a:r>
          </a:p>
        </p:txBody>
      </p:sp>
      <p:cxnSp>
        <p:nvCxnSpPr>
          <p:cNvPr id="24" name="Straight Connector 31">
            <a:extLst>
              <a:ext uri="{FF2B5EF4-FFF2-40B4-BE49-F238E27FC236}">
                <a16:creationId xmlns:a16="http://schemas.microsoft.com/office/drawing/2014/main" id="{4037701D-969F-4411-AA75-455D975AB67B}"/>
              </a:ext>
            </a:extLst>
          </p:cNvPr>
          <p:cNvCxnSpPr>
            <a:cxnSpLocks noChangeShapeType="1"/>
          </p:cNvCxnSpPr>
          <p:nvPr/>
        </p:nvCxnSpPr>
        <p:spPr bwMode="auto">
          <a:xfrm>
            <a:off x="0" y="6597352"/>
            <a:ext cx="12192000" cy="0"/>
          </a:xfrm>
          <a:prstGeom prst="line">
            <a:avLst/>
          </a:prstGeom>
          <a:noFill/>
          <a:ln w="9525" algn="ctr">
            <a:solidFill>
              <a:srgbClr val="0047B9"/>
            </a:solidFill>
            <a:round/>
            <a:headEnd/>
            <a:tailEnd/>
          </a:ln>
          <a:extLst>
            <a:ext uri="{909E8E84-426E-40DD-AFC4-6F175D3DCCD1}">
              <a14:hiddenFill xmlns:a14="http://schemas.microsoft.com/office/drawing/2010/main">
                <a:noFill/>
              </a14:hiddenFill>
            </a:ext>
          </a:extLst>
        </p:spPr>
      </p:cxnSp>
      <p:pic>
        <p:nvPicPr>
          <p:cNvPr id="25" name="Picture 3">
            <a:extLst>
              <a:ext uri="{FF2B5EF4-FFF2-40B4-BE49-F238E27FC236}">
                <a16:creationId xmlns:a16="http://schemas.microsoft.com/office/drawing/2014/main" id="{FA20CD5B-9A31-44C3-99CC-A80484E1EC44}"/>
              </a:ext>
            </a:extLst>
          </p:cNvPr>
          <p:cNvPicPr>
            <a:picLocks noChangeAspect="1"/>
          </p:cNvPicPr>
          <p:nvPr/>
        </p:nvPicPr>
        <p:blipFill rotWithShape="1">
          <a:blip r:embed="rId8">
            <a:extLst>
              <a:ext uri="{28A0092B-C50C-407E-A947-70E740481C1C}">
                <a14:useLocalDpi xmlns:a14="http://schemas.microsoft.com/office/drawing/2010/main" val="0"/>
              </a:ext>
            </a:extLst>
          </a:blip>
          <a:srcRect l="1175" r="69688"/>
          <a:stretch/>
        </p:blipFill>
        <p:spPr>
          <a:xfrm>
            <a:off x="1004303" y="1518118"/>
            <a:ext cx="2278934" cy="3567066"/>
          </a:xfrm>
          <a:prstGeom prst="rect">
            <a:avLst/>
          </a:prstGeom>
        </p:spPr>
      </p:pic>
      <p:sp>
        <p:nvSpPr>
          <p:cNvPr id="27" name="Textfeld 71">
            <a:extLst>
              <a:ext uri="{FF2B5EF4-FFF2-40B4-BE49-F238E27FC236}">
                <a16:creationId xmlns:a16="http://schemas.microsoft.com/office/drawing/2014/main" id="{06C18BBE-473D-45A8-A9D8-88941F7AB068}"/>
              </a:ext>
            </a:extLst>
          </p:cNvPr>
          <p:cNvSpPr txBox="1">
            <a:spLocks noChangeArrowheads="1"/>
          </p:cNvSpPr>
          <p:nvPr/>
        </p:nvSpPr>
        <p:spPr bwMode="auto">
          <a:xfrm>
            <a:off x="983432" y="1105502"/>
            <a:ext cx="2409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de-DE" sz="2000" b="1" i="0" u="none" strike="noStrike" kern="1200" cap="none" spc="0" normalizeH="0" baseline="0" noProof="0" dirty="0">
                <a:ln>
                  <a:noFill/>
                </a:ln>
                <a:solidFill>
                  <a:srgbClr val="0047B9"/>
                </a:solidFill>
                <a:effectLst/>
                <a:uLnTx/>
                <a:uFillTx/>
                <a:latin typeface="Arial" panose="020B0604020202020204" pitchFamily="34" charset="0"/>
                <a:ea typeface="ヒラギノ角ゴ Pro W3"/>
                <a:cs typeface="ヒラギノ角ゴ Pro W3"/>
              </a:rPr>
              <a:t>[</a:t>
            </a:r>
            <a:r>
              <a:rPr kumimoji="0" lang="de-DE" altLang="de-DE" sz="2000" b="1" i="0" u="none" strike="noStrike" kern="1200" cap="none" spc="0" normalizeH="0" baseline="30000" noProof="0" dirty="0">
                <a:ln>
                  <a:noFill/>
                </a:ln>
                <a:solidFill>
                  <a:srgbClr val="0047B9"/>
                </a:solidFill>
                <a:effectLst/>
                <a:uLnTx/>
                <a:uFillTx/>
                <a:latin typeface="Arial" panose="020B0604020202020204" pitchFamily="34" charset="0"/>
                <a:ea typeface="ヒラギノ角ゴ Pro W3"/>
                <a:cs typeface="ヒラギノ角ゴ Pro W3"/>
              </a:rPr>
              <a:t>68</a:t>
            </a:r>
            <a:r>
              <a:rPr kumimoji="0" lang="de-DE" altLang="de-DE" sz="2000" b="1" i="0" u="none" strike="noStrike" kern="1200" cap="none" spc="0" normalizeH="0" baseline="0" noProof="0" dirty="0">
                <a:ln>
                  <a:noFill/>
                </a:ln>
                <a:solidFill>
                  <a:srgbClr val="0047B9"/>
                </a:solidFill>
                <a:effectLst/>
                <a:uLnTx/>
                <a:uFillTx/>
                <a:latin typeface="Arial" panose="020B0604020202020204" pitchFamily="34" charset="0"/>
                <a:ea typeface="ヒラギノ角ゴ Pro W3"/>
                <a:cs typeface="ヒラギノ角ゴ Pro W3"/>
              </a:rPr>
              <a:t>Ga]Ga-PSMA-11</a:t>
            </a:r>
          </a:p>
        </p:txBody>
      </p:sp>
    </p:spTree>
    <p:extLst>
      <p:ext uri="{BB962C8B-B14F-4D97-AF65-F5344CB8AC3E}">
        <p14:creationId xmlns:p14="http://schemas.microsoft.com/office/powerpoint/2010/main" val="138562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3"/>
          <p:cNvSpPr>
            <a:spLocks noChangeArrowheads="1"/>
          </p:cNvSpPr>
          <p:nvPr/>
        </p:nvSpPr>
        <p:spPr bwMode="auto">
          <a:xfrm>
            <a:off x="1828800" y="6351414"/>
            <a:ext cx="845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Afshar-Oromieh, </a:t>
            </a:r>
            <a:r>
              <a:rPr kumimoji="0" lang="en-US" altLang="en-US" sz="800" b="0" i="0" u="none" strike="noStrike" kern="1200" cap="none" spc="0" normalizeH="0" baseline="0" noProof="0" dirty="0" err="1">
                <a:ln>
                  <a:noFill/>
                </a:ln>
                <a:solidFill>
                  <a:srgbClr val="000000"/>
                </a:solidFill>
                <a:effectLst/>
                <a:uLnTx/>
                <a:uFillTx/>
                <a:latin typeface="Times" panose="02020603050405020304" pitchFamily="18" charset="0"/>
                <a:cs typeface="ヒラギノ角ゴ Pro W3"/>
              </a:rPr>
              <a:t>Hetzheim</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 </a:t>
            </a:r>
            <a:r>
              <a:rPr kumimoji="0" lang="en-US" altLang="en-US" sz="800" b="0" i="0" u="none" strike="noStrike" kern="1200" cap="none" spc="0" normalizeH="0" baseline="0" noProof="0" dirty="0" err="1">
                <a:ln>
                  <a:noFill/>
                </a:ln>
                <a:solidFill>
                  <a:srgbClr val="000000"/>
                </a:solidFill>
                <a:effectLst/>
                <a:uLnTx/>
                <a:uFillTx/>
                <a:latin typeface="Times" panose="02020603050405020304" pitchFamily="18" charset="0"/>
                <a:cs typeface="ヒラギノ角ゴ Pro W3"/>
              </a:rPr>
              <a:t>Kratochwil</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 </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Benešová</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 </a:t>
            </a:r>
            <a:r>
              <a:rPr kumimoji="0" lang="en-US" altLang="en-US" sz="800" b="0" i="1"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et al</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 </a:t>
            </a:r>
            <a:r>
              <a:rPr kumimoji="0" lang="en-US" altLang="en-US" sz="800" b="0" i="0" u="sng" strike="noStrike" kern="1200" cap="none" spc="0" normalizeH="0" baseline="0" noProof="0" dirty="0">
                <a:ln>
                  <a:noFill/>
                </a:ln>
                <a:solidFill>
                  <a:srgbClr val="000000"/>
                </a:solidFill>
                <a:effectLst/>
                <a:uLnTx/>
                <a:uFillTx/>
                <a:latin typeface="Times" panose="02020603050405020304" pitchFamily="18" charset="0"/>
                <a:cs typeface="ヒラギノ角ゴ Pro W3"/>
              </a:rPr>
              <a:t>JNM</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 </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2015</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 56(11): 1697</a:t>
            </a:r>
            <a:r>
              <a:rPr kumimoji="0" lang="en-GB" altLang="en-US" sz="800" b="0" i="0" u="none" strike="noStrike" kern="1200" cap="none" spc="0" normalizeH="0" baseline="0" noProof="0" dirty="0">
                <a:ln>
                  <a:noFill/>
                </a:ln>
                <a:solidFill>
                  <a:srgbClr val="000000"/>
                </a:solidFill>
                <a:effectLst/>
                <a:uLnTx/>
                <a:uFillTx/>
                <a:latin typeface="Times" panose="02020603050405020304" pitchFamily="18" charset="0"/>
              </a:rPr>
              <a:t>–</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1705;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err="1">
                <a:ln>
                  <a:noFill/>
                </a:ln>
                <a:solidFill>
                  <a:srgbClr val="000000"/>
                </a:solidFill>
                <a:effectLst/>
                <a:uLnTx/>
                <a:uFillTx/>
                <a:latin typeface="Times" panose="02020603050405020304" pitchFamily="18" charset="0"/>
                <a:cs typeface="ヒラギノ角ゴ Pro W3"/>
              </a:rPr>
              <a:t>Kratochwil</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 Giesel, Eder, Afshar-Oromieh, </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Benešová </a:t>
            </a:r>
            <a:r>
              <a:rPr kumimoji="0" lang="en-US" altLang="en-US" sz="800" b="0" i="1"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et al</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 </a:t>
            </a:r>
            <a:r>
              <a:rPr kumimoji="0" lang="en-US" altLang="en-US" sz="800" b="0" i="0" u="sng" strike="noStrike" kern="1200" cap="none" spc="0" normalizeH="0" baseline="0" noProof="0" dirty="0">
                <a:ln>
                  <a:noFill/>
                </a:ln>
                <a:solidFill>
                  <a:srgbClr val="000000"/>
                </a:solidFill>
                <a:effectLst/>
                <a:uLnTx/>
                <a:uFillTx/>
                <a:latin typeface="Times" panose="02020603050405020304" pitchFamily="18" charset="0"/>
                <a:cs typeface="ヒラギノ角ゴ Pro W3"/>
              </a:rPr>
              <a:t>EJNMMI</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 </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2015</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 42(6): 987</a:t>
            </a:r>
            <a:r>
              <a:rPr kumimoji="0" lang="en-GB" altLang="en-US" sz="800" b="0" i="0" u="none" strike="noStrike" kern="1200" cap="none" spc="0" normalizeH="0" baseline="0" noProof="0" dirty="0">
                <a:ln>
                  <a:noFill/>
                </a:ln>
                <a:solidFill>
                  <a:srgbClr val="000000"/>
                </a:solidFill>
                <a:effectLst/>
                <a:uLnTx/>
                <a:uFillTx/>
                <a:latin typeface="Times" panose="02020603050405020304" pitchFamily="18" charset="0"/>
              </a:rPr>
              <a:t>–</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988; </a:t>
            </a:r>
            <a:r>
              <a:rPr kumimoji="0" lang="en-US" altLang="en-US" sz="800" b="0" i="0" u="none" strike="noStrike" kern="1200" cap="none" spc="0" normalizeH="0" baseline="0" noProof="0" dirty="0" err="1">
                <a:ln>
                  <a:noFill/>
                </a:ln>
                <a:solidFill>
                  <a:srgbClr val="000000"/>
                </a:solidFill>
                <a:effectLst/>
                <a:uLnTx/>
                <a:uFillTx/>
                <a:latin typeface="Times" panose="02020603050405020304" pitchFamily="18" charset="0"/>
                <a:cs typeface="ヒラギノ角ゴ Pro W3"/>
              </a:rPr>
              <a:t>Kratochwil</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 </a:t>
            </a:r>
            <a:r>
              <a:rPr kumimoji="0" lang="en-US" altLang="en-US" sz="800" b="0" i="1"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et al</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 </a:t>
            </a:r>
            <a:r>
              <a:rPr kumimoji="0" lang="en-US" altLang="en-US" sz="800" b="0" i="0" u="sng" strike="noStrike" kern="1200" cap="none" spc="0" normalizeH="0" baseline="0" noProof="0" dirty="0">
                <a:ln>
                  <a:noFill/>
                </a:ln>
                <a:solidFill>
                  <a:srgbClr val="000000"/>
                </a:solidFill>
                <a:effectLst/>
                <a:uLnTx/>
                <a:uFillTx/>
                <a:latin typeface="Times" panose="02020603050405020304" pitchFamily="18" charset="0"/>
                <a:cs typeface="ヒラギノ角ゴ Pro W3"/>
              </a:rPr>
              <a:t>JNM</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 </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2016</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 57(12): 1941</a:t>
            </a:r>
            <a:r>
              <a:rPr kumimoji="0" lang="en-GB" altLang="en-US" sz="800" b="0" i="0" u="none" strike="noStrike" kern="1200" cap="none" spc="0" normalizeH="0" baseline="0" noProof="0" dirty="0">
                <a:ln>
                  <a:noFill/>
                </a:ln>
                <a:solidFill>
                  <a:srgbClr val="000000"/>
                </a:solidFill>
                <a:effectLst/>
                <a:uLnTx/>
                <a:uFillTx/>
                <a:latin typeface="Times" panose="02020603050405020304" pitchFamily="18" charset="0"/>
              </a:rPr>
              <a:t>–</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1944;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err="1">
                <a:ln>
                  <a:noFill/>
                </a:ln>
                <a:solidFill>
                  <a:srgbClr val="000000"/>
                </a:solidFill>
                <a:effectLst/>
                <a:uLnTx/>
                <a:uFillTx/>
                <a:latin typeface="Times" panose="02020603050405020304" pitchFamily="18" charset="0"/>
              </a:rPr>
              <a:t>Eppard</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rPr>
              <a:t>, de la Fuente</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 </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Benešová</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rPr>
              <a:t> </a:t>
            </a:r>
            <a:r>
              <a:rPr kumimoji="0" lang="en-US" altLang="en-US" sz="800" b="0" i="1" u="none" strike="noStrike" kern="1200" cap="none" spc="0" normalizeH="0" baseline="0" noProof="0" dirty="0">
                <a:ln>
                  <a:noFill/>
                </a:ln>
                <a:solidFill>
                  <a:srgbClr val="000000"/>
                </a:solidFill>
                <a:effectLst/>
                <a:uLnTx/>
                <a:uFillTx/>
                <a:latin typeface="Times" panose="02020603050405020304" pitchFamily="18" charset="0"/>
              </a:rPr>
              <a:t>et al</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rPr>
              <a:t>, </a:t>
            </a:r>
            <a:r>
              <a:rPr kumimoji="0" lang="en-US" altLang="en-US" sz="800" b="0" i="0" u="sng" strike="noStrike" kern="1200" cap="none" spc="0" normalizeH="0" baseline="0" noProof="0" dirty="0">
                <a:ln>
                  <a:noFill/>
                </a:ln>
                <a:solidFill>
                  <a:srgbClr val="000000"/>
                </a:solidFill>
                <a:effectLst/>
                <a:uLnTx/>
                <a:uFillTx/>
                <a:latin typeface="Times" panose="02020603050405020304" pitchFamily="18" charset="0"/>
              </a:rPr>
              <a:t>Theranostics</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rPr>
              <a:t> </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rPr>
              <a:t>2017</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rPr>
              <a:t>, 7(18): 4359</a:t>
            </a:r>
            <a:r>
              <a:rPr kumimoji="0" lang="en-GB" altLang="en-US" sz="800" b="0" i="0" u="none" strike="noStrike" kern="1200" cap="none" spc="0" normalizeH="0" baseline="0" noProof="0" dirty="0">
                <a:ln>
                  <a:noFill/>
                </a:ln>
                <a:solidFill>
                  <a:srgbClr val="000000"/>
                </a:solidFill>
                <a:effectLst/>
                <a:uLnTx/>
                <a:uFillTx/>
                <a:latin typeface="Times" panose="02020603050405020304" pitchFamily="18" charset="0"/>
              </a:rPr>
              <a:t>–</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rPr>
              <a:t>4369.</a:t>
            </a:r>
            <a:endParaRPr kumimoji="0" lang="de-CH" altLang="en-US" sz="800" b="0" i="0" u="none" strike="noStrike" kern="1200" cap="none" spc="0" normalizeH="0" baseline="0" noProof="0" dirty="0">
              <a:ln>
                <a:noFill/>
              </a:ln>
              <a:solidFill>
                <a:srgbClr val="000000"/>
              </a:solidFill>
              <a:effectLst/>
              <a:uLnTx/>
              <a:uFillTx/>
              <a:latin typeface="Times" panose="02020603050405020304" pitchFamily="18" charset="0"/>
            </a:endParaRPr>
          </a:p>
        </p:txBody>
      </p:sp>
      <p:sp>
        <p:nvSpPr>
          <p:cNvPr id="14" name="Rectangle 70"/>
          <p:cNvSpPr>
            <a:spLocks noChangeArrowheads="1"/>
          </p:cNvSpPr>
          <p:nvPr/>
        </p:nvSpPr>
        <p:spPr bwMode="auto">
          <a:xfrm>
            <a:off x="106153" y="1125708"/>
            <a:ext cx="2329484" cy="861774"/>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en-US" sz="1800" b="1" i="0" u="none" strike="noStrike" kern="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rPr>
              <a:t>Diagnostic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en-US" sz="1800" b="1" i="0" u="none" strike="noStrike" kern="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rPr>
              <a:t>[</a:t>
            </a:r>
            <a:r>
              <a:rPr kumimoji="0" lang="de-CH" altLang="en-US" sz="1800" b="1" i="0" u="none" strike="noStrike" kern="0" cap="none" spc="0" normalizeH="0" baseline="30000" noProof="0" dirty="0">
                <a:ln>
                  <a:noFill/>
                </a:ln>
                <a:solidFill>
                  <a:srgbClr val="000000"/>
                </a:solidFill>
                <a:effectLst/>
                <a:uLnTx/>
                <a:uFillTx/>
                <a:latin typeface="Arial" pitchFamily="34" charset="0"/>
                <a:ea typeface="Arial Unicode MS" pitchFamily="34" charset="-128"/>
                <a:cs typeface="Arial Unicode MS" pitchFamily="34" charset="-128"/>
              </a:rPr>
              <a:t>68</a:t>
            </a:r>
            <a:r>
              <a:rPr kumimoji="0" lang="de-CH" altLang="en-US" sz="1800" b="1" i="0" u="none" strike="noStrike" kern="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rPr>
              <a:t>Ga]Ga-PSMA-617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en-US" sz="1400" b="1" i="0" u="none" strike="noStrike" kern="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rPr>
              <a:t>1 h post-</a:t>
            </a:r>
            <a:r>
              <a:rPr kumimoji="0" lang="de-CH" altLang="en-US" sz="1400" b="1" i="0" u="none" strike="noStrike" kern="0" cap="none" spc="0" normalizeH="0" baseline="0" noProof="0" dirty="0" err="1">
                <a:ln>
                  <a:noFill/>
                </a:ln>
                <a:solidFill>
                  <a:srgbClr val="000000"/>
                </a:solidFill>
                <a:effectLst/>
                <a:uLnTx/>
                <a:uFillTx/>
                <a:latin typeface="Arial" pitchFamily="34" charset="0"/>
                <a:ea typeface="ＭＳ Ｐゴシック"/>
                <a:cs typeface="Arial" panose="020B0604020202020204" pitchFamily="34" charset="0"/>
              </a:rPr>
              <a:t>injection</a:t>
            </a:r>
            <a:endParaRPr kumimoji="0" lang="de-CH" altLang="en-US" sz="1400" b="1" i="0" u="none" strike="noStrike" kern="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9" name="Rectangle 76"/>
          <p:cNvSpPr>
            <a:spLocks noChangeArrowheads="1"/>
          </p:cNvSpPr>
          <p:nvPr/>
        </p:nvSpPr>
        <p:spPr bwMode="auto">
          <a:xfrm>
            <a:off x="157449" y="2316667"/>
            <a:ext cx="2278188" cy="1077218"/>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en-US" sz="1800" b="1" i="0" u="none" strike="noStrike" kern="0" cap="none" spc="0" normalizeH="0" baseline="0" noProof="0" dirty="0">
                <a:ln>
                  <a:noFill/>
                </a:ln>
                <a:solidFill>
                  <a:srgbClr val="000000">
                    <a:lumMod val="50000"/>
                    <a:lumOff val="50000"/>
                  </a:srgbClr>
                </a:solidFill>
                <a:effectLst/>
                <a:uLnTx/>
                <a:uFillTx/>
                <a:latin typeface="Arial" pitchFamily="34" charset="0"/>
                <a:ea typeface="ＭＳ Ｐゴシック"/>
                <a:cs typeface="Arial" panose="020B0604020202020204" pitchFamily="34" charset="0"/>
              </a:rPr>
              <a:t>Diagnostic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en-US" sz="1800" b="1" i="0" u="none" strike="noStrike" kern="0" cap="none" spc="0" normalizeH="0" baseline="0" noProof="0" dirty="0">
                <a:ln>
                  <a:noFill/>
                </a:ln>
                <a:solidFill>
                  <a:srgbClr val="000000">
                    <a:lumMod val="50000"/>
                    <a:lumOff val="50000"/>
                  </a:srgbClr>
                </a:solidFill>
                <a:effectLst/>
                <a:uLnTx/>
                <a:uFillTx/>
                <a:latin typeface="Arial" pitchFamily="34" charset="0"/>
                <a:ea typeface="ＭＳ Ｐゴシック"/>
                <a:cs typeface="Arial" panose="020B0604020202020204" pitchFamily="34" charset="0"/>
              </a:rPr>
              <a:t>[</a:t>
            </a:r>
            <a:r>
              <a:rPr kumimoji="0" lang="de-CH" altLang="en-US" sz="1800" b="1" i="0" u="none" strike="noStrike" kern="0" cap="none" spc="0" normalizeH="0" baseline="30000" noProof="0" dirty="0">
                <a:ln>
                  <a:noFill/>
                </a:ln>
                <a:solidFill>
                  <a:srgbClr val="000000">
                    <a:lumMod val="50000"/>
                    <a:lumOff val="50000"/>
                  </a:srgbClr>
                </a:solidFill>
                <a:effectLst/>
                <a:uLnTx/>
                <a:uFillTx/>
                <a:latin typeface="Arial" pitchFamily="34" charset="0"/>
                <a:ea typeface="Arial Unicode MS" pitchFamily="34" charset="-128"/>
                <a:cs typeface="Arial Unicode MS" pitchFamily="34" charset="-128"/>
              </a:rPr>
              <a:t>44</a:t>
            </a:r>
            <a:r>
              <a:rPr kumimoji="0" lang="de-CH" altLang="en-US" sz="1800" b="1" i="0" u="none" strike="noStrike" kern="0" cap="none" spc="0" normalizeH="0" baseline="0" noProof="0" dirty="0">
                <a:ln>
                  <a:noFill/>
                </a:ln>
                <a:solidFill>
                  <a:srgbClr val="000000">
                    <a:lumMod val="50000"/>
                    <a:lumOff val="50000"/>
                  </a:srgbClr>
                </a:solidFill>
                <a:effectLst/>
                <a:uLnTx/>
                <a:uFillTx/>
                <a:latin typeface="Arial" pitchFamily="34" charset="0"/>
                <a:ea typeface="ＭＳ Ｐゴシック"/>
                <a:cs typeface="Arial" panose="020B0604020202020204" pitchFamily="34" charset="0"/>
              </a:rPr>
              <a:t>Sc]Sc-PSMA-617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en-US" sz="1400" b="1" i="0" u="none" strike="noStrike" kern="0" cap="none" spc="0" normalizeH="0" baseline="0" noProof="0" dirty="0">
                <a:ln>
                  <a:noFill/>
                </a:ln>
                <a:solidFill>
                  <a:srgbClr val="000000">
                    <a:lumMod val="50000"/>
                    <a:lumOff val="50000"/>
                  </a:srgbClr>
                </a:solidFill>
                <a:effectLst/>
                <a:uLnTx/>
                <a:uFillTx/>
                <a:latin typeface="Arial" pitchFamily="34" charset="0"/>
                <a:ea typeface="ＭＳ Ｐゴシック"/>
                <a:cs typeface="Arial" panose="020B0604020202020204" pitchFamily="34" charset="0"/>
              </a:rPr>
              <a:t>1 h post-</a:t>
            </a:r>
            <a:r>
              <a:rPr kumimoji="0" lang="de-CH" altLang="en-US" sz="1400" b="1" i="0" u="none" strike="noStrike" kern="0" cap="none" spc="0" normalizeH="0" baseline="0" noProof="0" dirty="0" err="1">
                <a:ln>
                  <a:noFill/>
                </a:ln>
                <a:solidFill>
                  <a:srgbClr val="000000">
                    <a:lumMod val="50000"/>
                    <a:lumOff val="50000"/>
                  </a:srgbClr>
                </a:solidFill>
                <a:effectLst/>
                <a:uLnTx/>
                <a:uFillTx/>
                <a:latin typeface="Arial" pitchFamily="34" charset="0"/>
                <a:ea typeface="ＭＳ Ｐゴシック"/>
                <a:cs typeface="Arial" panose="020B0604020202020204" pitchFamily="34" charset="0"/>
              </a:rPr>
              <a:t>injection</a:t>
            </a:r>
            <a:endParaRPr kumimoji="0" lang="de-DE" altLang="en-US" sz="1400" b="1" i="0" u="none" strike="noStrike" kern="0" cap="none" spc="0" normalizeH="0" baseline="0" noProof="0" dirty="0">
              <a:ln>
                <a:noFill/>
              </a:ln>
              <a:solidFill>
                <a:srgbClr val="000000">
                  <a:lumMod val="50000"/>
                  <a:lumOff val="50000"/>
                </a:srgbClr>
              </a:solidFill>
              <a:effectLst/>
              <a:uLnTx/>
              <a:uFillTx/>
              <a:latin typeface="Arial" pitchFamily="34" charset="0"/>
              <a:ea typeface="ＭＳ Ｐゴシック"/>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en-US" sz="1400" b="1" i="0" u="none" strike="noStrike" kern="0" cap="none" spc="0" normalizeH="0" baseline="0" noProof="0" dirty="0">
                <a:ln>
                  <a:noFill/>
                </a:ln>
                <a:solidFill>
                  <a:srgbClr val="000000">
                    <a:lumMod val="50000"/>
                    <a:lumOff val="50000"/>
                  </a:srgbClr>
                </a:solidFill>
                <a:effectLst/>
                <a:uLnTx/>
                <a:uFillTx/>
                <a:latin typeface="Arial" pitchFamily="34" charset="0"/>
                <a:ea typeface="ＭＳ Ｐゴシック"/>
                <a:cs typeface="Arial" panose="020B0604020202020204" pitchFamily="34" charset="0"/>
              </a:rPr>
              <a:t>19 h post-injection</a:t>
            </a:r>
            <a:endParaRPr kumimoji="0" lang="de-DE" altLang="en-US" sz="1400" b="1" i="0" u="none" strike="noStrike" kern="0" cap="none" spc="0" normalizeH="0" baseline="0" noProof="0" dirty="0">
              <a:ln>
                <a:noFill/>
              </a:ln>
              <a:solidFill>
                <a:srgbClr val="000000">
                  <a:lumMod val="50000"/>
                  <a:lumOff val="50000"/>
                </a:srgbClr>
              </a:solidFill>
              <a:effectLst/>
              <a:uLnTx/>
              <a:uFillTx/>
              <a:latin typeface="Arial" pitchFamily="34" charset="0"/>
              <a:ea typeface="ＭＳ Ｐゴシック"/>
              <a:cs typeface="Arial" panose="020B0604020202020204" pitchFamily="34" charset="0"/>
            </a:endParaRPr>
          </a:p>
        </p:txBody>
      </p:sp>
      <p:pic>
        <p:nvPicPr>
          <p:cNvPr id="25" name="Picture 2"/>
          <p:cNvPicPr>
            <a:picLocks noChangeAspect="1" noChangeArrowheads="1"/>
          </p:cNvPicPr>
          <p:nvPr/>
        </p:nvPicPr>
        <p:blipFill>
          <a:blip r:embed="rId3"/>
          <a:srcRect l="4282" r="10075" b="2499"/>
          <a:stretch>
            <a:fillRect/>
          </a:stretch>
        </p:blipFill>
        <p:spPr bwMode="auto">
          <a:xfrm>
            <a:off x="5735960" y="3761109"/>
            <a:ext cx="1419100" cy="2395244"/>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3"/>
          <p:cNvPicPr>
            <a:picLocks noChangeAspect="1" noChangeArrowheads="1"/>
          </p:cNvPicPr>
          <p:nvPr/>
        </p:nvPicPr>
        <p:blipFill rotWithShape="1">
          <a:blip r:embed="rId4"/>
          <a:srcRect l="2" t="3973" r="12418" b="4724"/>
          <a:stretch/>
        </p:blipFill>
        <p:spPr bwMode="auto">
          <a:xfrm>
            <a:off x="7271946" y="3751805"/>
            <a:ext cx="1419100" cy="2405998"/>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7" name="Rectangle 70"/>
          <p:cNvSpPr>
            <a:spLocks noChangeArrowheads="1"/>
          </p:cNvSpPr>
          <p:nvPr/>
        </p:nvSpPr>
        <p:spPr bwMode="auto">
          <a:xfrm>
            <a:off x="114970" y="3782752"/>
            <a:ext cx="2363146" cy="1077218"/>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en-US" sz="1800" b="1" i="0" u="none" strike="noStrike" kern="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Therapeutic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en-US" sz="1800" b="1" i="0" u="none" strike="noStrike" kern="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a:t>
            </a:r>
            <a:r>
              <a:rPr kumimoji="0" lang="de-CH" altLang="en-US" sz="1800" b="1" i="0" u="none" strike="noStrike" kern="0" cap="none" spc="0" normalizeH="0" baseline="30000" noProof="0" dirty="0">
                <a:ln>
                  <a:noFill/>
                </a:ln>
                <a:solidFill>
                  <a:srgbClr val="0047B9"/>
                </a:solidFill>
                <a:effectLst/>
                <a:uLnTx/>
                <a:uFillTx/>
                <a:latin typeface="Arial" pitchFamily="34" charset="0"/>
                <a:ea typeface="Arial Unicode MS" pitchFamily="34" charset="-128"/>
                <a:cs typeface="Arial Unicode MS" pitchFamily="34" charset="-128"/>
              </a:rPr>
              <a:t>177</a:t>
            </a:r>
            <a:r>
              <a:rPr kumimoji="0" lang="de-CH" altLang="en-US" sz="1800" b="1" i="0" u="none" strike="noStrike" kern="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Lu]Lu-PSMA-617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47B9"/>
                </a:solidFill>
                <a:effectLst/>
                <a:uLnTx/>
                <a:uFillTx/>
                <a:latin typeface="Arial"/>
                <a:ea typeface="MS PGothic" pitchFamily="34" charset="-128"/>
                <a:cs typeface="+mn-cs"/>
              </a:rPr>
              <a:t>Image of the Year 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47B9"/>
                </a:solidFill>
                <a:effectLst/>
                <a:uLnTx/>
                <a:uFillTx/>
                <a:latin typeface="Arial"/>
                <a:ea typeface="MS PGothic" pitchFamily="34" charset="-128"/>
                <a:cs typeface="+mn-cs"/>
              </a:rPr>
              <a:t>Single dose</a:t>
            </a:r>
          </a:p>
        </p:txBody>
      </p:sp>
      <p:sp>
        <p:nvSpPr>
          <p:cNvPr id="28" name="Rectangle 76"/>
          <p:cNvSpPr>
            <a:spLocks noChangeArrowheads="1"/>
          </p:cNvSpPr>
          <p:nvPr/>
        </p:nvSpPr>
        <p:spPr bwMode="auto">
          <a:xfrm>
            <a:off x="93600" y="5244082"/>
            <a:ext cx="2388794" cy="861774"/>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en-US" sz="1800" b="1" i="0" u="none" strike="noStrike" kern="0" cap="none" spc="0" normalizeH="0" baseline="0" noProof="0" dirty="0">
                <a:ln>
                  <a:noFill/>
                </a:ln>
                <a:solidFill>
                  <a:srgbClr val="FFC000"/>
                </a:solidFill>
                <a:effectLst/>
                <a:uLnTx/>
                <a:uFillTx/>
                <a:latin typeface="Arial" pitchFamily="34" charset="0"/>
                <a:ea typeface="ＭＳ Ｐゴシック"/>
                <a:cs typeface="Arial" panose="020B0604020202020204" pitchFamily="34" charset="0"/>
              </a:rPr>
              <a:t>Therapeutic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en-US" sz="1800" b="1" i="0" u="none" strike="noStrike" kern="0" cap="none" spc="0" normalizeH="0" baseline="0" noProof="0" dirty="0">
                <a:ln>
                  <a:noFill/>
                </a:ln>
                <a:solidFill>
                  <a:srgbClr val="FFC000"/>
                </a:solidFill>
                <a:effectLst/>
                <a:uLnTx/>
                <a:uFillTx/>
                <a:latin typeface="Arial" pitchFamily="34" charset="0"/>
                <a:ea typeface="ＭＳ Ｐゴシック"/>
                <a:cs typeface="Arial" panose="020B0604020202020204" pitchFamily="34" charset="0"/>
              </a:rPr>
              <a:t>[</a:t>
            </a:r>
            <a:r>
              <a:rPr kumimoji="0" lang="de-CH" altLang="en-US" sz="1800" b="1" i="0" u="none" strike="noStrike" kern="0" cap="none" spc="0" normalizeH="0" baseline="30000" noProof="0" dirty="0">
                <a:ln>
                  <a:noFill/>
                </a:ln>
                <a:solidFill>
                  <a:srgbClr val="FFC000"/>
                </a:solidFill>
                <a:effectLst/>
                <a:uLnTx/>
                <a:uFillTx/>
                <a:latin typeface="Arial" pitchFamily="34" charset="0"/>
                <a:ea typeface="Arial Unicode MS" pitchFamily="34" charset="-128"/>
                <a:cs typeface="Arial Unicode MS" pitchFamily="34" charset="-128"/>
              </a:rPr>
              <a:t>225</a:t>
            </a:r>
            <a:r>
              <a:rPr kumimoji="0" lang="de-CH" altLang="en-US" sz="1800" b="1" i="0" u="none" strike="noStrike" kern="0" cap="none" spc="0" normalizeH="0" baseline="0" noProof="0" dirty="0">
                <a:ln>
                  <a:noFill/>
                </a:ln>
                <a:solidFill>
                  <a:srgbClr val="FFC000"/>
                </a:solidFill>
                <a:effectLst/>
                <a:uLnTx/>
                <a:uFillTx/>
                <a:latin typeface="Arial" pitchFamily="34" charset="0"/>
                <a:ea typeface="ＭＳ Ｐゴシック"/>
                <a:cs typeface="Arial" panose="020B0604020202020204" pitchFamily="34" charset="0"/>
              </a:rPr>
              <a:t>Ac]Ac-PSMA-617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en-US" sz="1400" b="1" i="0" u="none" strike="noStrike" kern="0" cap="none" spc="0" normalizeH="0" baseline="0" noProof="0" dirty="0" err="1">
                <a:ln>
                  <a:noFill/>
                </a:ln>
                <a:solidFill>
                  <a:srgbClr val="FFC000"/>
                </a:solidFill>
                <a:effectLst/>
                <a:uLnTx/>
                <a:uFillTx/>
                <a:latin typeface="Arial" pitchFamily="34" charset="0"/>
                <a:ea typeface="ＭＳ Ｐゴシック"/>
                <a:cs typeface="Arial" panose="020B0604020202020204" pitchFamily="34" charset="0"/>
              </a:rPr>
              <a:t>Three</a:t>
            </a:r>
            <a:r>
              <a:rPr kumimoji="0" lang="de-CH" altLang="en-US" sz="1400" b="1" i="0" u="none" strike="noStrike" kern="0" cap="none" spc="0" normalizeH="0" baseline="0" noProof="0" dirty="0">
                <a:ln>
                  <a:noFill/>
                </a:ln>
                <a:solidFill>
                  <a:srgbClr val="FFC000"/>
                </a:solidFill>
                <a:effectLst/>
                <a:uLnTx/>
                <a:uFillTx/>
                <a:latin typeface="Arial" pitchFamily="34" charset="0"/>
                <a:ea typeface="ＭＳ Ｐゴシック"/>
                <a:cs typeface="Arial" panose="020B0604020202020204" pitchFamily="34" charset="0"/>
              </a:rPr>
              <a:t> </a:t>
            </a:r>
            <a:r>
              <a:rPr kumimoji="0" lang="de-CH" altLang="en-US" sz="1400" b="1" i="0" u="none" strike="noStrike" kern="0" cap="none" spc="0" normalizeH="0" baseline="0" noProof="0" dirty="0" err="1">
                <a:ln>
                  <a:noFill/>
                </a:ln>
                <a:solidFill>
                  <a:srgbClr val="FFC000"/>
                </a:solidFill>
                <a:effectLst/>
                <a:uLnTx/>
                <a:uFillTx/>
                <a:latin typeface="Arial" pitchFamily="34" charset="0"/>
                <a:ea typeface="ＭＳ Ｐゴシック"/>
                <a:cs typeface="Arial" panose="020B0604020202020204" pitchFamily="34" charset="0"/>
              </a:rPr>
              <a:t>cycles</a:t>
            </a:r>
            <a:endParaRPr kumimoji="0" lang="de-DE" altLang="en-US" sz="1400" b="1" i="0" u="none" strike="noStrike" kern="0" cap="none" spc="0" normalizeH="0" baseline="0" noProof="0" dirty="0">
              <a:ln>
                <a:noFill/>
              </a:ln>
              <a:solidFill>
                <a:srgbClr val="FFC000"/>
              </a:solidFill>
              <a:effectLst/>
              <a:uLnTx/>
              <a:uFillTx/>
              <a:latin typeface="Arial" pitchFamily="34" charset="0"/>
              <a:ea typeface="ＭＳ Ｐゴシック"/>
              <a:cs typeface="Arial" panose="020B0604020202020204" pitchFamily="34" charset="0"/>
            </a:endParaRPr>
          </a:p>
        </p:txBody>
      </p:sp>
      <p:sp>
        <p:nvSpPr>
          <p:cNvPr id="30" name="Rectangle 65">
            <a:extLst>
              <a:ext uri="{FF2B5EF4-FFF2-40B4-BE49-F238E27FC236}">
                <a16:creationId xmlns:a16="http://schemas.microsoft.com/office/drawing/2014/main" id="{16CC8025-1D0F-489F-965B-29EC881C8B38}"/>
              </a:ext>
            </a:extLst>
          </p:cNvPr>
          <p:cNvSpPr/>
          <p:nvPr/>
        </p:nvSpPr>
        <p:spPr bwMode="auto">
          <a:xfrm>
            <a:off x="93600" y="116632"/>
            <a:ext cx="1853952" cy="501922"/>
          </a:xfrm>
          <a:prstGeom prst="rect">
            <a:avLst/>
          </a:prstGeom>
          <a:solidFill>
            <a:srgbClr val="0047B9"/>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de-DE" sz="300" b="0" i="0" u="none" strike="noStrike" kern="1200" cap="none" spc="0" normalizeH="0" baseline="0" noProof="0" dirty="0">
              <a:ln>
                <a:noFill/>
              </a:ln>
              <a:solidFill>
                <a:srgbClr val="FFFFFF"/>
              </a:solidFill>
              <a:effectLst/>
              <a:uLnTx/>
              <a:uFillTx/>
              <a:latin typeface="Arial"/>
              <a:ea typeface="ＭＳ Ｐゴシック" charset="0"/>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r>
              <a:rPr lang="de-DE" sz="1000" dirty="0">
                <a:solidFill>
                  <a:srgbClr val="FFFFFF"/>
                </a:solidFill>
                <a:latin typeface="Arial"/>
                <a:ea typeface="ＭＳ Ｐゴシック" charset="0"/>
              </a:rPr>
              <a:t>Seco/</a:t>
            </a:r>
            <a:r>
              <a:rPr kumimoji="0" lang="de-DE" sz="1000" b="0" i="0" u="none" strike="noStrike" kern="1200" cap="none" spc="0" normalizeH="0" baseline="0" noProof="0" dirty="0" err="1">
                <a:ln>
                  <a:noFill/>
                </a:ln>
                <a:solidFill>
                  <a:srgbClr val="FFFFFF"/>
                </a:solidFill>
                <a:effectLst/>
                <a:uLnTx/>
                <a:uFillTx/>
                <a:latin typeface="Arial"/>
                <a:ea typeface="ＭＳ Ｐゴシック" charset="0"/>
                <a:cs typeface="+mn-cs"/>
              </a:rPr>
              <a:t>Benešová</a:t>
            </a:r>
            <a:r>
              <a:rPr kumimoji="0" lang="de-DE" sz="1000" b="0" i="0" u="none" strike="noStrike" kern="1200" cap="none" spc="0" normalizeH="0" baseline="0" noProof="0" dirty="0">
                <a:ln>
                  <a:noFill/>
                </a:ln>
                <a:solidFill>
                  <a:srgbClr val="FFFFFF"/>
                </a:solidFill>
                <a:effectLst/>
                <a:uLnTx/>
                <a:uFillTx/>
                <a:latin typeface="Arial"/>
                <a:ea typeface="ＭＳ Ｐゴシック" charset="0"/>
                <a:cs typeface="+mn-cs"/>
              </a:rPr>
              <a:t>-Schäfer</a:t>
            </a:r>
          </a:p>
        </p:txBody>
      </p:sp>
      <p:cxnSp>
        <p:nvCxnSpPr>
          <p:cNvPr id="41" name="Straight Connector 31">
            <a:extLst>
              <a:ext uri="{FF2B5EF4-FFF2-40B4-BE49-F238E27FC236}">
                <a16:creationId xmlns:a16="http://schemas.microsoft.com/office/drawing/2014/main" id="{0FFC64DF-AB96-4B7E-BE6C-88BF7878F25C}"/>
              </a:ext>
            </a:extLst>
          </p:cNvPr>
          <p:cNvCxnSpPr>
            <a:cxnSpLocks noChangeShapeType="1"/>
          </p:cNvCxnSpPr>
          <p:nvPr/>
        </p:nvCxnSpPr>
        <p:spPr bwMode="auto">
          <a:xfrm>
            <a:off x="0" y="6351414"/>
            <a:ext cx="12192000" cy="0"/>
          </a:xfrm>
          <a:prstGeom prst="line">
            <a:avLst/>
          </a:prstGeom>
          <a:noFill/>
          <a:ln w="9525" algn="ctr">
            <a:solidFill>
              <a:srgbClr val="0047B9"/>
            </a:solidFill>
            <a:round/>
            <a:headEnd/>
            <a:tailEnd/>
          </a:ln>
          <a:extLst>
            <a:ext uri="{909E8E84-426E-40DD-AFC4-6F175D3DCCD1}">
              <a14:hiddenFill xmlns:a14="http://schemas.microsoft.com/office/drawing/2010/main">
                <a:noFill/>
              </a14:hiddenFill>
            </a:ext>
          </a:extLst>
        </p:spPr>
      </p:cxnSp>
      <p:pic>
        <p:nvPicPr>
          <p:cNvPr id="42" name="Picture 78" descr="Bildschirmfoto 2013-11-05 um 14">
            <a:extLst>
              <a:ext uri="{FF2B5EF4-FFF2-40B4-BE49-F238E27FC236}">
                <a16:creationId xmlns:a16="http://schemas.microsoft.com/office/drawing/2014/main" id="{BE9148A0-D6A0-47D4-85CF-755C0E11AF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509" t="77426" r="19301" b="1363"/>
          <a:stretch>
            <a:fillRect/>
          </a:stretch>
        </p:blipFill>
        <p:spPr bwMode="auto">
          <a:xfrm>
            <a:off x="2927648" y="1078160"/>
            <a:ext cx="1377076" cy="1144404"/>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 name="Picture 82" descr="F:\MB 17 Patienten\Burkhardt helmut PSA20 Ga-68-MB17\Bildschirmfoto 2013-10-18 um 11.07.30.jpg">
            <a:extLst>
              <a:ext uri="{FF2B5EF4-FFF2-40B4-BE49-F238E27FC236}">
                <a16:creationId xmlns:a16="http://schemas.microsoft.com/office/drawing/2014/main" id="{2297791C-71E4-4392-8D95-D4027922F0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5677" r="37140"/>
          <a:stretch>
            <a:fillRect/>
          </a:stretch>
        </p:blipFill>
        <p:spPr bwMode="auto">
          <a:xfrm>
            <a:off x="2927647" y="2308289"/>
            <a:ext cx="1385319" cy="1225550"/>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51" name="Gerade Verbindung mit Pfeil 24">
            <a:extLst>
              <a:ext uri="{FF2B5EF4-FFF2-40B4-BE49-F238E27FC236}">
                <a16:creationId xmlns:a16="http://schemas.microsoft.com/office/drawing/2014/main" id="{F5747D3E-575F-40BD-AE5B-1B6E1C5C5EC6}"/>
              </a:ext>
            </a:extLst>
          </p:cNvPr>
          <p:cNvCxnSpPr>
            <a:cxnSpLocks noChangeShapeType="1"/>
          </p:cNvCxnSpPr>
          <p:nvPr/>
        </p:nvCxnSpPr>
        <p:spPr bwMode="auto">
          <a:xfrm flipV="1">
            <a:off x="3224511" y="2968689"/>
            <a:ext cx="279400" cy="287338"/>
          </a:xfrm>
          <a:prstGeom prst="straightConnector1">
            <a:avLst/>
          </a:prstGeom>
          <a:noFill/>
          <a:ln w="15875"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52" name="Gerade Verbindung mit Pfeil 24">
            <a:extLst>
              <a:ext uri="{FF2B5EF4-FFF2-40B4-BE49-F238E27FC236}">
                <a16:creationId xmlns:a16="http://schemas.microsoft.com/office/drawing/2014/main" id="{0C80D552-2B8C-41E6-8925-651F438CAF31}"/>
              </a:ext>
            </a:extLst>
          </p:cNvPr>
          <p:cNvCxnSpPr>
            <a:cxnSpLocks noChangeShapeType="1"/>
          </p:cNvCxnSpPr>
          <p:nvPr/>
        </p:nvCxnSpPr>
        <p:spPr bwMode="auto">
          <a:xfrm flipV="1">
            <a:off x="3381673" y="1927289"/>
            <a:ext cx="279400" cy="287338"/>
          </a:xfrm>
          <a:prstGeom prst="straightConnector1">
            <a:avLst/>
          </a:prstGeom>
          <a:noFill/>
          <a:ln w="15875" algn="ctr">
            <a:solidFill>
              <a:srgbClr val="FF0000"/>
            </a:solidFill>
            <a:round/>
            <a:headEnd/>
            <a:tailEnd type="triangle" w="med" len="med"/>
          </a:ln>
          <a:extLst>
            <a:ext uri="{909E8E84-426E-40DD-AFC4-6F175D3DCCD1}">
              <a14:hiddenFill xmlns:a14="http://schemas.microsoft.com/office/drawing/2010/main">
                <a:noFill/>
              </a14:hiddenFill>
            </a:ext>
          </a:extLst>
        </p:spPr>
      </p:cxnSp>
      <p:pic>
        <p:nvPicPr>
          <p:cNvPr id="53" name="Picture 97" descr="F:\MB 17 Patienten\Unbenannt.jpg">
            <a:extLst>
              <a:ext uri="{FF2B5EF4-FFF2-40B4-BE49-F238E27FC236}">
                <a16:creationId xmlns:a16="http://schemas.microsoft.com/office/drawing/2014/main" id="{E2CE43CE-D166-47D0-B004-E806F96B56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228" t="2031" r="3691" b="1596"/>
          <a:stretch>
            <a:fillRect/>
          </a:stretch>
        </p:blipFill>
        <p:spPr bwMode="auto">
          <a:xfrm>
            <a:off x="4266669" y="1077935"/>
            <a:ext cx="1223962" cy="2455904"/>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54" name="Gerade Verbindung mit Pfeil 24">
            <a:extLst>
              <a:ext uri="{FF2B5EF4-FFF2-40B4-BE49-F238E27FC236}">
                <a16:creationId xmlns:a16="http://schemas.microsoft.com/office/drawing/2014/main" id="{17B1A1DF-6B73-48F6-8BCF-A180BB71DEE2}"/>
              </a:ext>
            </a:extLst>
          </p:cNvPr>
          <p:cNvCxnSpPr>
            <a:cxnSpLocks noChangeShapeType="1"/>
          </p:cNvCxnSpPr>
          <p:nvPr/>
        </p:nvCxnSpPr>
        <p:spPr bwMode="auto">
          <a:xfrm flipV="1">
            <a:off x="4522256" y="3049428"/>
            <a:ext cx="279400" cy="287337"/>
          </a:xfrm>
          <a:prstGeom prst="straightConnector1">
            <a:avLst/>
          </a:prstGeom>
          <a:noFill/>
          <a:ln w="15875"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55" name="Gerade Verbindung mit Pfeil 24">
            <a:extLst>
              <a:ext uri="{FF2B5EF4-FFF2-40B4-BE49-F238E27FC236}">
                <a16:creationId xmlns:a16="http://schemas.microsoft.com/office/drawing/2014/main" id="{C4B48D29-FB81-430D-81D9-F6E967D7EF4F}"/>
              </a:ext>
            </a:extLst>
          </p:cNvPr>
          <p:cNvCxnSpPr>
            <a:cxnSpLocks noChangeShapeType="1"/>
          </p:cNvCxnSpPr>
          <p:nvPr/>
        </p:nvCxnSpPr>
        <p:spPr bwMode="auto">
          <a:xfrm flipH="1" flipV="1">
            <a:off x="5111447" y="3208251"/>
            <a:ext cx="296065" cy="287125"/>
          </a:xfrm>
          <a:prstGeom prst="straightConnector1">
            <a:avLst/>
          </a:prstGeom>
          <a:noFill/>
          <a:ln w="15875" algn="ctr">
            <a:solidFill>
              <a:srgbClr val="FF0000"/>
            </a:solidFill>
            <a:round/>
            <a:headEnd/>
            <a:tailEnd type="triangle" w="med" len="med"/>
          </a:ln>
          <a:scene3d>
            <a:camera prst="orthographicFront">
              <a:rot lat="0" lon="300000" rev="21299999"/>
            </a:camera>
            <a:lightRig rig="threePt" dir="t"/>
          </a:scene3d>
        </p:spPr>
      </p:cxnSp>
      <p:grpSp>
        <p:nvGrpSpPr>
          <p:cNvPr id="61" name="Group 85">
            <a:extLst>
              <a:ext uri="{FF2B5EF4-FFF2-40B4-BE49-F238E27FC236}">
                <a16:creationId xmlns:a16="http://schemas.microsoft.com/office/drawing/2014/main" id="{A4DA762F-ABBC-4F2D-BF9B-E7E9DB1A5BF0}"/>
              </a:ext>
            </a:extLst>
          </p:cNvPr>
          <p:cNvGrpSpPr>
            <a:grpSpLocks/>
          </p:cNvGrpSpPr>
          <p:nvPr/>
        </p:nvGrpSpPr>
        <p:grpSpPr bwMode="auto">
          <a:xfrm>
            <a:off x="7277448" y="1072487"/>
            <a:ext cx="1413598" cy="2433363"/>
            <a:chOff x="2736" y="2304"/>
            <a:chExt cx="864" cy="1451"/>
          </a:xfrm>
        </p:grpSpPr>
        <p:pic>
          <p:nvPicPr>
            <p:cNvPr id="62" name="Grafik 10">
              <a:extLst>
                <a:ext uri="{FF2B5EF4-FFF2-40B4-BE49-F238E27FC236}">
                  <a16:creationId xmlns:a16="http://schemas.microsoft.com/office/drawing/2014/main" id="{08B0F399-E32E-4761-9AB0-BDC3CA42E7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3961" t="3896" r="4561" b="7042"/>
            <a:stretch>
              <a:fillRect/>
            </a:stretch>
          </p:blipFill>
          <p:spPr bwMode="auto">
            <a:xfrm>
              <a:off x="2736" y="2304"/>
              <a:ext cx="864" cy="1451"/>
            </a:xfrm>
            <a:prstGeom prst="rect">
              <a:avLst/>
            </a:prstGeom>
            <a:noFill/>
            <a:ln w="22225">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63" name="Rechteck 2">
              <a:extLst>
                <a:ext uri="{FF2B5EF4-FFF2-40B4-BE49-F238E27FC236}">
                  <a16:creationId xmlns:a16="http://schemas.microsoft.com/office/drawing/2014/main" id="{A1F5C8A3-F84C-4263-8FE4-BEE5F01526CD}"/>
                </a:ext>
              </a:extLst>
            </p:cNvPr>
            <p:cNvSpPr>
              <a:spLocks noChangeArrowheads="1"/>
            </p:cNvSpPr>
            <p:nvPr/>
          </p:nvSpPr>
          <p:spPr bwMode="auto">
            <a:xfrm>
              <a:off x="2750" y="2348"/>
              <a:ext cx="178" cy="132"/>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de-DE" altLang="en-US" sz="2400" b="0" i="0" u="none" strike="noStrike" kern="0" cap="none" spc="0" normalizeH="0" baseline="0" noProof="0">
                <a:ln>
                  <a:noFill/>
                </a:ln>
                <a:solidFill>
                  <a:srgbClr val="000000"/>
                </a:solidFill>
                <a:effectLst/>
                <a:uLnTx/>
                <a:uFillTx/>
                <a:latin typeface="Times" panose="02020603050405020304" pitchFamily="18" charset="0"/>
                <a:ea typeface="ヒラギノ角ゴ Pro W3"/>
                <a:cs typeface="ヒラギノ角ゴ Pro W3"/>
              </a:endParaRPr>
            </a:p>
          </p:txBody>
        </p:sp>
      </p:grpSp>
      <p:grpSp>
        <p:nvGrpSpPr>
          <p:cNvPr id="65" name="Group 81">
            <a:extLst>
              <a:ext uri="{FF2B5EF4-FFF2-40B4-BE49-F238E27FC236}">
                <a16:creationId xmlns:a16="http://schemas.microsoft.com/office/drawing/2014/main" id="{1D857F6B-4762-41DD-9756-4C5E22FB4FDB}"/>
              </a:ext>
            </a:extLst>
          </p:cNvPr>
          <p:cNvGrpSpPr>
            <a:grpSpLocks noChangeAspect="1"/>
          </p:cNvGrpSpPr>
          <p:nvPr/>
        </p:nvGrpSpPr>
        <p:grpSpPr bwMode="auto">
          <a:xfrm>
            <a:off x="5735091" y="1072487"/>
            <a:ext cx="1421532" cy="2433363"/>
            <a:chOff x="154" y="2301"/>
            <a:chExt cx="993" cy="1587"/>
          </a:xfrm>
        </p:grpSpPr>
        <p:pic>
          <p:nvPicPr>
            <p:cNvPr id="66" name="Grafik 3">
              <a:extLst>
                <a:ext uri="{FF2B5EF4-FFF2-40B4-BE49-F238E27FC236}">
                  <a16:creationId xmlns:a16="http://schemas.microsoft.com/office/drawing/2014/main" id="{454B6417-A16D-497E-A0D9-899C8DE19A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62498" t="4185"/>
            <a:stretch>
              <a:fillRect/>
            </a:stretch>
          </p:blipFill>
          <p:spPr bwMode="auto">
            <a:xfrm>
              <a:off x="154" y="2301"/>
              <a:ext cx="993" cy="1587"/>
            </a:xfrm>
            <a:prstGeom prst="rect">
              <a:avLst/>
            </a:prstGeom>
            <a:noFill/>
            <a:ln w="22225">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67" name="Rechteck 2">
              <a:extLst>
                <a:ext uri="{FF2B5EF4-FFF2-40B4-BE49-F238E27FC236}">
                  <a16:creationId xmlns:a16="http://schemas.microsoft.com/office/drawing/2014/main" id="{D93DC0BB-694D-44DB-BFD4-1E25BF2EFA81}"/>
                </a:ext>
              </a:extLst>
            </p:cNvPr>
            <p:cNvSpPr>
              <a:spLocks noChangeAspect="1" noChangeArrowheads="1"/>
            </p:cNvSpPr>
            <p:nvPr/>
          </p:nvSpPr>
          <p:spPr bwMode="auto">
            <a:xfrm>
              <a:off x="156" y="2397"/>
              <a:ext cx="47" cy="144"/>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de-DE" altLang="en-US" sz="2400" b="0" i="0" u="none" strike="noStrike" kern="0" cap="none" spc="0" normalizeH="0" baseline="0" noProof="0">
                <a:ln>
                  <a:noFill/>
                </a:ln>
                <a:solidFill>
                  <a:srgbClr val="000000"/>
                </a:solidFill>
                <a:effectLst/>
                <a:uLnTx/>
                <a:uFillTx/>
                <a:latin typeface="Times" panose="02020603050405020304" pitchFamily="18" charset="0"/>
                <a:ea typeface="ヒラギノ角ゴ Pro W3"/>
                <a:cs typeface="ヒラギノ角ゴ Pro W3"/>
              </a:endParaRPr>
            </a:p>
          </p:txBody>
        </p:sp>
      </p:grpSp>
      <p:grpSp>
        <p:nvGrpSpPr>
          <p:cNvPr id="68" name="Group 68">
            <a:extLst>
              <a:ext uri="{FF2B5EF4-FFF2-40B4-BE49-F238E27FC236}">
                <a16:creationId xmlns:a16="http://schemas.microsoft.com/office/drawing/2014/main" id="{37C8B868-D899-4902-ABF6-95C367884F64}"/>
              </a:ext>
            </a:extLst>
          </p:cNvPr>
          <p:cNvGrpSpPr/>
          <p:nvPr/>
        </p:nvGrpSpPr>
        <p:grpSpPr>
          <a:xfrm>
            <a:off x="8293481" y="1119323"/>
            <a:ext cx="360000" cy="147912"/>
            <a:chOff x="6713555" y="6414917"/>
            <a:chExt cx="360000" cy="147912"/>
          </a:xfrm>
        </p:grpSpPr>
        <p:cxnSp>
          <p:nvCxnSpPr>
            <p:cNvPr id="69" name="Straight Connector 69">
              <a:extLst>
                <a:ext uri="{FF2B5EF4-FFF2-40B4-BE49-F238E27FC236}">
                  <a16:creationId xmlns:a16="http://schemas.microsoft.com/office/drawing/2014/main" id="{05C23ABA-7027-4A32-9989-BFA824194F7A}"/>
                </a:ext>
              </a:extLst>
            </p:cNvPr>
            <p:cNvCxnSpPr/>
            <p:nvPr/>
          </p:nvCxnSpPr>
          <p:spPr bwMode="auto">
            <a:xfrm>
              <a:off x="6713555" y="6488873"/>
              <a:ext cx="221995"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0" name="Straight Connector 70">
              <a:extLst>
                <a:ext uri="{FF2B5EF4-FFF2-40B4-BE49-F238E27FC236}">
                  <a16:creationId xmlns:a16="http://schemas.microsoft.com/office/drawing/2014/main" id="{403A12F7-6887-4600-A9A7-8817387B986E}"/>
                </a:ext>
              </a:extLst>
            </p:cNvPr>
            <p:cNvCxnSpPr/>
            <p:nvPr/>
          </p:nvCxnSpPr>
          <p:spPr bwMode="auto">
            <a:xfrm>
              <a:off x="6762846" y="6538205"/>
              <a:ext cx="221995"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1" name="Straight Connector 71">
              <a:extLst>
                <a:ext uri="{FF2B5EF4-FFF2-40B4-BE49-F238E27FC236}">
                  <a16:creationId xmlns:a16="http://schemas.microsoft.com/office/drawing/2014/main" id="{2B422EAC-6917-42A3-B799-2710CE670381}"/>
                </a:ext>
              </a:extLst>
            </p:cNvPr>
            <p:cNvCxnSpPr/>
            <p:nvPr/>
          </p:nvCxnSpPr>
          <p:spPr bwMode="auto">
            <a:xfrm>
              <a:off x="6760198" y="6439541"/>
              <a:ext cx="221995"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2" name="Oval 8">
              <a:extLst>
                <a:ext uri="{FF2B5EF4-FFF2-40B4-BE49-F238E27FC236}">
                  <a16:creationId xmlns:a16="http://schemas.microsoft.com/office/drawing/2014/main" id="{3D52462A-A3FB-4A1A-82BA-5EC3A15E2873}"/>
                </a:ext>
              </a:extLst>
            </p:cNvPr>
            <p:cNvSpPr>
              <a:spLocks noChangeArrowheads="1"/>
            </p:cNvSpPr>
            <p:nvPr/>
          </p:nvSpPr>
          <p:spPr bwMode="auto">
            <a:xfrm>
              <a:off x="6925643" y="6414917"/>
              <a:ext cx="147912" cy="147912"/>
            </a:xfrm>
            <a:prstGeom prst="ellipse">
              <a:avLst/>
            </a:prstGeom>
            <a:solidFill>
              <a:srgbClr val="FF0000"/>
            </a:solidFill>
            <a:ln w="9525">
              <a:solidFill>
                <a:srgbClr val="FF0000"/>
              </a:solid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pitchFamily="18" charset="0"/>
                <a:ea typeface="ヒラギノ角ゴ Pro W3" charset="-128"/>
                <a:cs typeface="Arial" panose="020B0604020202020204" pitchFamily="34" charset="0"/>
              </a:endParaRPr>
            </a:p>
          </p:txBody>
        </p:sp>
      </p:grpSp>
      <p:pic>
        <p:nvPicPr>
          <p:cNvPr id="73" name="Picture 2" descr="C:\Users\benesova\Documents\ImageofYear_Eder.jpg">
            <a:extLst>
              <a:ext uri="{FF2B5EF4-FFF2-40B4-BE49-F238E27FC236}">
                <a16:creationId xmlns:a16="http://schemas.microsoft.com/office/drawing/2014/main" id="{F616B1BB-4EBA-46D3-9BD0-F8AC860C1B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2507" t="20801" r="18964" b="21457"/>
          <a:stretch>
            <a:fillRect/>
          </a:stretch>
        </p:blipFill>
        <p:spPr bwMode="auto">
          <a:xfrm>
            <a:off x="2927648" y="3762944"/>
            <a:ext cx="2562983" cy="2394213"/>
          </a:xfrm>
          <a:prstGeom prst="rect">
            <a:avLst/>
          </a:prstGeom>
          <a:noFill/>
          <a:ln w="22225">
            <a:solidFill>
              <a:srgbClr val="0047B9"/>
            </a:solidFill>
            <a:miter lim="800000"/>
            <a:headEnd/>
            <a:tailEnd/>
          </a:ln>
          <a:extLst>
            <a:ext uri="{909E8E84-426E-40DD-AFC4-6F175D3DCCD1}">
              <a14:hiddenFill xmlns:a14="http://schemas.microsoft.com/office/drawing/2010/main">
                <a:solidFill>
                  <a:srgbClr val="FFFFFF"/>
                </a:solidFill>
              </a14:hiddenFill>
            </a:ext>
          </a:extLst>
        </p:spPr>
      </p:pic>
      <p:grpSp>
        <p:nvGrpSpPr>
          <p:cNvPr id="75" name="Group 103">
            <a:extLst>
              <a:ext uri="{FF2B5EF4-FFF2-40B4-BE49-F238E27FC236}">
                <a16:creationId xmlns:a16="http://schemas.microsoft.com/office/drawing/2014/main" id="{281919BA-C9C1-4BBF-A035-02D06D60C0DA}"/>
              </a:ext>
            </a:extLst>
          </p:cNvPr>
          <p:cNvGrpSpPr>
            <a:grpSpLocks noChangeAspect="1"/>
          </p:cNvGrpSpPr>
          <p:nvPr/>
        </p:nvGrpSpPr>
        <p:grpSpPr>
          <a:xfrm>
            <a:off x="5058019" y="3801918"/>
            <a:ext cx="360000" cy="147912"/>
            <a:chOff x="8396998" y="1916990"/>
            <a:chExt cx="525473" cy="215900"/>
          </a:xfrm>
        </p:grpSpPr>
        <p:cxnSp>
          <p:nvCxnSpPr>
            <p:cNvPr id="76" name="Straight Connector 104">
              <a:extLst>
                <a:ext uri="{FF2B5EF4-FFF2-40B4-BE49-F238E27FC236}">
                  <a16:creationId xmlns:a16="http://schemas.microsoft.com/office/drawing/2014/main" id="{46A4F5A9-A215-4ED5-947C-468BDAC6D855}"/>
                </a:ext>
              </a:extLst>
            </p:cNvPr>
            <p:cNvCxnSpPr/>
            <p:nvPr/>
          </p:nvCxnSpPr>
          <p:spPr bwMode="auto">
            <a:xfrm>
              <a:off x="8396998" y="2024940"/>
              <a:ext cx="324035" cy="0"/>
            </a:xfrm>
            <a:prstGeom prst="line">
              <a:avLst/>
            </a:prstGeom>
            <a:solidFill>
              <a:schemeClr val="accent1"/>
            </a:solidFill>
            <a:ln w="9525" cap="flat" cmpd="sng" algn="ctr">
              <a:solidFill>
                <a:srgbClr val="0047B9"/>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7" name="Straight Connector 105">
              <a:extLst>
                <a:ext uri="{FF2B5EF4-FFF2-40B4-BE49-F238E27FC236}">
                  <a16:creationId xmlns:a16="http://schemas.microsoft.com/office/drawing/2014/main" id="{9F10CA50-B795-4768-80F9-DAD10E2A0CF8}"/>
                </a:ext>
              </a:extLst>
            </p:cNvPr>
            <p:cNvCxnSpPr/>
            <p:nvPr/>
          </p:nvCxnSpPr>
          <p:spPr bwMode="auto">
            <a:xfrm>
              <a:off x="8468945" y="2096948"/>
              <a:ext cx="324035" cy="0"/>
            </a:xfrm>
            <a:prstGeom prst="line">
              <a:avLst/>
            </a:prstGeom>
            <a:solidFill>
              <a:schemeClr val="accent1"/>
            </a:solidFill>
            <a:ln w="9525" cap="flat" cmpd="sng" algn="ctr">
              <a:solidFill>
                <a:srgbClr val="0047B9"/>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8" name="Straight Connector 106">
              <a:extLst>
                <a:ext uri="{FF2B5EF4-FFF2-40B4-BE49-F238E27FC236}">
                  <a16:creationId xmlns:a16="http://schemas.microsoft.com/office/drawing/2014/main" id="{E02A8A33-C874-448D-BF22-5A0F14EA5D95}"/>
                </a:ext>
              </a:extLst>
            </p:cNvPr>
            <p:cNvCxnSpPr/>
            <p:nvPr/>
          </p:nvCxnSpPr>
          <p:spPr bwMode="auto">
            <a:xfrm>
              <a:off x="8465081" y="1952932"/>
              <a:ext cx="324035" cy="0"/>
            </a:xfrm>
            <a:prstGeom prst="line">
              <a:avLst/>
            </a:prstGeom>
            <a:solidFill>
              <a:schemeClr val="accent1"/>
            </a:solidFill>
            <a:ln w="9525" cap="flat" cmpd="sng" algn="ctr">
              <a:solidFill>
                <a:srgbClr val="0047B9"/>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9" name="Oval 8">
              <a:extLst>
                <a:ext uri="{FF2B5EF4-FFF2-40B4-BE49-F238E27FC236}">
                  <a16:creationId xmlns:a16="http://schemas.microsoft.com/office/drawing/2014/main" id="{93D02764-4A96-48B5-9240-361E6EB6A4EF}"/>
                </a:ext>
              </a:extLst>
            </p:cNvPr>
            <p:cNvSpPr>
              <a:spLocks noChangeArrowheads="1"/>
            </p:cNvSpPr>
            <p:nvPr/>
          </p:nvSpPr>
          <p:spPr bwMode="auto">
            <a:xfrm>
              <a:off x="8706571" y="1916990"/>
              <a:ext cx="215900" cy="215900"/>
            </a:xfrm>
            <a:prstGeom prst="ellipse">
              <a:avLst/>
            </a:prstGeom>
            <a:solidFill>
              <a:schemeClr val="tx2"/>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pitchFamily="18" charset="0"/>
                <a:ea typeface="ヒラギノ角ゴ Pro W3" charset="-128"/>
                <a:cs typeface="Arial" panose="020B0604020202020204" pitchFamily="34" charset="0"/>
              </a:endParaRPr>
            </a:p>
          </p:txBody>
        </p:sp>
      </p:grpSp>
      <p:grpSp>
        <p:nvGrpSpPr>
          <p:cNvPr id="86" name="Group 325">
            <a:extLst>
              <a:ext uri="{FF2B5EF4-FFF2-40B4-BE49-F238E27FC236}">
                <a16:creationId xmlns:a16="http://schemas.microsoft.com/office/drawing/2014/main" id="{8795024E-254A-48CA-B770-B76BFD236282}"/>
              </a:ext>
            </a:extLst>
          </p:cNvPr>
          <p:cNvGrpSpPr>
            <a:grpSpLocks noChangeAspect="1"/>
          </p:cNvGrpSpPr>
          <p:nvPr/>
        </p:nvGrpSpPr>
        <p:grpSpPr>
          <a:xfrm>
            <a:off x="8293481" y="3808922"/>
            <a:ext cx="360000" cy="198968"/>
            <a:chOff x="8260967" y="1965944"/>
            <a:chExt cx="651361" cy="360000"/>
          </a:xfrm>
        </p:grpSpPr>
        <p:cxnSp>
          <p:nvCxnSpPr>
            <p:cNvPr id="87" name="Straight Connector 326">
              <a:extLst>
                <a:ext uri="{FF2B5EF4-FFF2-40B4-BE49-F238E27FC236}">
                  <a16:creationId xmlns:a16="http://schemas.microsoft.com/office/drawing/2014/main" id="{BAA8D638-DA96-468D-803C-6366FDBBA39E}"/>
                </a:ext>
              </a:extLst>
            </p:cNvPr>
            <p:cNvCxnSpPr/>
            <p:nvPr/>
          </p:nvCxnSpPr>
          <p:spPr bwMode="auto">
            <a:xfrm>
              <a:off x="8260967" y="2066849"/>
              <a:ext cx="324035" cy="0"/>
            </a:xfrm>
            <a:prstGeom prst="line">
              <a:avLst/>
            </a:prstGeom>
            <a:solidFill>
              <a:schemeClr val="accent1"/>
            </a:solidFill>
            <a:ln w="9525" cap="flat" cmpd="sng" algn="ctr">
              <a:solidFill>
                <a:srgbClr val="F1D50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8" name="Straight Connector 327">
              <a:extLst>
                <a:ext uri="{FF2B5EF4-FFF2-40B4-BE49-F238E27FC236}">
                  <a16:creationId xmlns:a16="http://schemas.microsoft.com/office/drawing/2014/main" id="{7B1FA7E1-F1FB-4C5F-A352-3EA3F072F4A1}"/>
                </a:ext>
              </a:extLst>
            </p:cNvPr>
            <p:cNvCxnSpPr/>
            <p:nvPr/>
          </p:nvCxnSpPr>
          <p:spPr bwMode="auto">
            <a:xfrm>
              <a:off x="8260967" y="2168454"/>
              <a:ext cx="324035"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9" name="Straight Connector 328">
              <a:extLst>
                <a:ext uri="{FF2B5EF4-FFF2-40B4-BE49-F238E27FC236}">
                  <a16:creationId xmlns:a16="http://schemas.microsoft.com/office/drawing/2014/main" id="{70F0E4E2-E7FD-4D11-AFC9-C558F6542B74}"/>
                </a:ext>
              </a:extLst>
            </p:cNvPr>
            <p:cNvCxnSpPr/>
            <p:nvPr/>
          </p:nvCxnSpPr>
          <p:spPr bwMode="auto">
            <a:xfrm>
              <a:off x="8283036" y="2001600"/>
              <a:ext cx="324035"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0" name="Straight Connector 329">
              <a:extLst>
                <a:ext uri="{FF2B5EF4-FFF2-40B4-BE49-F238E27FC236}">
                  <a16:creationId xmlns:a16="http://schemas.microsoft.com/office/drawing/2014/main" id="{C4D5C83D-6048-4537-9B4C-9F1D6E6746FE}"/>
                </a:ext>
              </a:extLst>
            </p:cNvPr>
            <p:cNvCxnSpPr/>
            <p:nvPr/>
          </p:nvCxnSpPr>
          <p:spPr bwMode="auto">
            <a:xfrm>
              <a:off x="8298000" y="2232000"/>
              <a:ext cx="288000" cy="0"/>
            </a:xfrm>
            <a:prstGeom prst="line">
              <a:avLst/>
            </a:prstGeom>
            <a:solidFill>
              <a:schemeClr val="accent1"/>
            </a:solidFill>
            <a:ln w="9525" cap="flat" cmpd="sng" algn="ctr">
              <a:solidFill>
                <a:srgbClr val="F1D50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91" name="Group 330">
              <a:extLst>
                <a:ext uri="{FF2B5EF4-FFF2-40B4-BE49-F238E27FC236}">
                  <a16:creationId xmlns:a16="http://schemas.microsoft.com/office/drawing/2014/main" id="{DFDAEEA9-FB18-4D70-A85D-086EFFF3E1BD}"/>
                </a:ext>
              </a:extLst>
            </p:cNvPr>
            <p:cNvGrpSpPr/>
            <p:nvPr/>
          </p:nvGrpSpPr>
          <p:grpSpPr>
            <a:xfrm>
              <a:off x="8552328" y="1965944"/>
              <a:ext cx="360000" cy="360000"/>
              <a:chOff x="7232090" y="5512105"/>
              <a:chExt cx="652278" cy="645526"/>
            </a:xfrm>
          </p:grpSpPr>
          <p:grpSp>
            <p:nvGrpSpPr>
              <p:cNvPr id="92" name="Group 331">
                <a:extLst>
                  <a:ext uri="{FF2B5EF4-FFF2-40B4-BE49-F238E27FC236}">
                    <a16:creationId xmlns:a16="http://schemas.microsoft.com/office/drawing/2014/main" id="{6B7AF477-178F-45D6-88E4-B8093BC9C69B}"/>
                  </a:ext>
                </a:extLst>
              </p:cNvPr>
              <p:cNvGrpSpPr/>
              <p:nvPr/>
            </p:nvGrpSpPr>
            <p:grpSpPr>
              <a:xfrm>
                <a:off x="7479137" y="5733256"/>
                <a:ext cx="405231" cy="420254"/>
                <a:chOff x="4836430" y="1872934"/>
                <a:chExt cx="405231" cy="420254"/>
              </a:xfrm>
            </p:grpSpPr>
            <p:sp>
              <p:nvSpPr>
                <p:cNvPr id="102" name="Oval 114">
                  <a:extLst>
                    <a:ext uri="{FF2B5EF4-FFF2-40B4-BE49-F238E27FC236}">
                      <a16:creationId xmlns:a16="http://schemas.microsoft.com/office/drawing/2014/main" id="{DE3A3157-8C62-47B6-81CF-208321D64736}"/>
                    </a:ext>
                  </a:extLst>
                </p:cNvPr>
                <p:cNvSpPr>
                  <a:spLocks noChangeAspect="1" noChangeArrowheads="1"/>
                </p:cNvSpPr>
                <p:nvPr/>
              </p:nvSpPr>
              <p:spPr bwMode="auto">
                <a:xfrm>
                  <a:off x="4860032" y="1889249"/>
                  <a:ext cx="344905" cy="355392"/>
                </a:xfrm>
                <a:prstGeom prst="ellipse">
                  <a:avLst/>
                </a:prstGeom>
                <a:solidFill>
                  <a:schemeClr val="tx1"/>
                </a:solidFill>
                <a:ln>
                  <a:noFill/>
                </a:ln>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103" name="Oval 115">
                  <a:extLst>
                    <a:ext uri="{FF2B5EF4-FFF2-40B4-BE49-F238E27FC236}">
                      <a16:creationId xmlns:a16="http://schemas.microsoft.com/office/drawing/2014/main" id="{7A4BDB40-A7A0-4D3E-A943-0AAE35FAB051}"/>
                    </a:ext>
                  </a:extLst>
                </p:cNvPr>
                <p:cNvSpPr>
                  <a:spLocks noChangeAspect="1" noChangeArrowheads="1"/>
                </p:cNvSpPr>
                <p:nvPr/>
              </p:nvSpPr>
              <p:spPr bwMode="auto">
                <a:xfrm>
                  <a:off x="4836430" y="1872934"/>
                  <a:ext cx="405231" cy="420254"/>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nvGrpSpPr>
              <p:cNvPr id="93" name="Group 332">
                <a:extLst>
                  <a:ext uri="{FF2B5EF4-FFF2-40B4-BE49-F238E27FC236}">
                    <a16:creationId xmlns:a16="http://schemas.microsoft.com/office/drawing/2014/main" id="{F63D54A3-7AAC-45A3-A518-B47CC24502FE}"/>
                  </a:ext>
                </a:extLst>
              </p:cNvPr>
              <p:cNvGrpSpPr/>
              <p:nvPr/>
            </p:nvGrpSpPr>
            <p:grpSpPr>
              <a:xfrm>
                <a:off x="7262662" y="5733256"/>
                <a:ext cx="405682" cy="424375"/>
                <a:chOff x="5934340" y="5604782"/>
                <a:chExt cx="405682" cy="424375"/>
              </a:xfrm>
            </p:grpSpPr>
            <p:sp>
              <p:nvSpPr>
                <p:cNvPr id="100" name="Oval 129">
                  <a:extLst>
                    <a:ext uri="{FF2B5EF4-FFF2-40B4-BE49-F238E27FC236}">
                      <a16:creationId xmlns:a16="http://schemas.microsoft.com/office/drawing/2014/main" id="{782621CE-FC85-4DF6-9AA1-F6C2E1598E4D}"/>
                    </a:ext>
                  </a:extLst>
                </p:cNvPr>
                <p:cNvSpPr>
                  <a:spLocks noChangeAspect="1" noChangeArrowheads="1"/>
                </p:cNvSpPr>
                <p:nvPr/>
              </p:nvSpPr>
              <p:spPr bwMode="auto">
                <a:xfrm>
                  <a:off x="5965363" y="5613535"/>
                  <a:ext cx="343636" cy="354375"/>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101" name="Oval 130">
                  <a:extLst>
                    <a:ext uri="{FF2B5EF4-FFF2-40B4-BE49-F238E27FC236}">
                      <a16:creationId xmlns:a16="http://schemas.microsoft.com/office/drawing/2014/main" id="{023F2623-B607-49DB-8F74-05C9F57143A6}"/>
                    </a:ext>
                  </a:extLst>
                </p:cNvPr>
                <p:cNvSpPr>
                  <a:spLocks noChangeAspect="1" noChangeArrowheads="1"/>
                </p:cNvSpPr>
                <p:nvPr/>
              </p:nvSpPr>
              <p:spPr bwMode="auto">
                <a:xfrm>
                  <a:off x="5934340" y="5604782"/>
                  <a:ext cx="405682" cy="424375"/>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nvGrpSpPr>
              <p:cNvPr id="94" name="Group 333">
                <a:extLst>
                  <a:ext uri="{FF2B5EF4-FFF2-40B4-BE49-F238E27FC236}">
                    <a16:creationId xmlns:a16="http://schemas.microsoft.com/office/drawing/2014/main" id="{2D27140B-AA5F-483B-9801-11E8B79804E5}"/>
                  </a:ext>
                </a:extLst>
              </p:cNvPr>
              <p:cNvGrpSpPr/>
              <p:nvPr/>
            </p:nvGrpSpPr>
            <p:grpSpPr>
              <a:xfrm>
                <a:off x="7232090" y="5523271"/>
                <a:ext cx="405231" cy="420254"/>
                <a:chOff x="4836430" y="1872934"/>
                <a:chExt cx="405231" cy="420254"/>
              </a:xfrm>
            </p:grpSpPr>
            <p:sp>
              <p:nvSpPr>
                <p:cNvPr id="98" name="Oval 114">
                  <a:extLst>
                    <a:ext uri="{FF2B5EF4-FFF2-40B4-BE49-F238E27FC236}">
                      <a16:creationId xmlns:a16="http://schemas.microsoft.com/office/drawing/2014/main" id="{BA5BB5F3-D0DB-4EFF-A706-1EE3E96D12F9}"/>
                    </a:ext>
                  </a:extLst>
                </p:cNvPr>
                <p:cNvSpPr>
                  <a:spLocks noChangeAspect="1" noChangeArrowheads="1"/>
                </p:cNvSpPr>
                <p:nvPr/>
              </p:nvSpPr>
              <p:spPr bwMode="auto">
                <a:xfrm>
                  <a:off x="4860032" y="1889249"/>
                  <a:ext cx="344905" cy="355392"/>
                </a:xfrm>
                <a:prstGeom prst="ellipse">
                  <a:avLst/>
                </a:prstGeom>
                <a:solidFill>
                  <a:schemeClr val="tx1"/>
                </a:solidFill>
                <a:ln>
                  <a:noFill/>
                </a:ln>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99" name="Oval 115">
                  <a:extLst>
                    <a:ext uri="{FF2B5EF4-FFF2-40B4-BE49-F238E27FC236}">
                      <a16:creationId xmlns:a16="http://schemas.microsoft.com/office/drawing/2014/main" id="{CD5E15DB-A70D-402B-B827-7D65155216B9}"/>
                    </a:ext>
                  </a:extLst>
                </p:cNvPr>
                <p:cNvSpPr>
                  <a:spLocks noChangeAspect="1" noChangeArrowheads="1"/>
                </p:cNvSpPr>
                <p:nvPr/>
              </p:nvSpPr>
              <p:spPr bwMode="auto">
                <a:xfrm>
                  <a:off x="4836430" y="1872934"/>
                  <a:ext cx="405231" cy="420254"/>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nvGrpSpPr>
              <p:cNvPr id="95" name="Group 334">
                <a:extLst>
                  <a:ext uri="{FF2B5EF4-FFF2-40B4-BE49-F238E27FC236}">
                    <a16:creationId xmlns:a16="http://schemas.microsoft.com/office/drawing/2014/main" id="{D8F2FBE2-9C37-453D-A3B3-9762533CCF78}"/>
                  </a:ext>
                </a:extLst>
              </p:cNvPr>
              <p:cNvGrpSpPr/>
              <p:nvPr/>
            </p:nvGrpSpPr>
            <p:grpSpPr>
              <a:xfrm>
                <a:off x="7452320" y="5512105"/>
                <a:ext cx="405682" cy="424375"/>
                <a:chOff x="5934340" y="5604782"/>
                <a:chExt cx="405682" cy="424375"/>
              </a:xfrm>
            </p:grpSpPr>
            <p:sp>
              <p:nvSpPr>
                <p:cNvPr id="96" name="Oval 129">
                  <a:extLst>
                    <a:ext uri="{FF2B5EF4-FFF2-40B4-BE49-F238E27FC236}">
                      <a16:creationId xmlns:a16="http://schemas.microsoft.com/office/drawing/2014/main" id="{91BF2E1A-0560-4E79-8CDD-86BC5E981942}"/>
                    </a:ext>
                  </a:extLst>
                </p:cNvPr>
                <p:cNvSpPr>
                  <a:spLocks noChangeAspect="1" noChangeArrowheads="1"/>
                </p:cNvSpPr>
                <p:nvPr/>
              </p:nvSpPr>
              <p:spPr bwMode="auto">
                <a:xfrm>
                  <a:off x="5965363" y="5613535"/>
                  <a:ext cx="343636" cy="354375"/>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97" name="Oval 130">
                  <a:extLst>
                    <a:ext uri="{FF2B5EF4-FFF2-40B4-BE49-F238E27FC236}">
                      <a16:creationId xmlns:a16="http://schemas.microsoft.com/office/drawing/2014/main" id="{6BBB07C8-F12E-484A-8055-EB0BF8EEA5E2}"/>
                    </a:ext>
                  </a:extLst>
                </p:cNvPr>
                <p:cNvSpPr>
                  <a:spLocks noChangeAspect="1" noChangeArrowheads="1"/>
                </p:cNvSpPr>
                <p:nvPr/>
              </p:nvSpPr>
              <p:spPr bwMode="auto">
                <a:xfrm>
                  <a:off x="5934340" y="5604782"/>
                  <a:ext cx="405682" cy="424375"/>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grpSp>
      <p:sp>
        <p:nvSpPr>
          <p:cNvPr id="4" name="Rechteck 3">
            <a:extLst>
              <a:ext uri="{FF2B5EF4-FFF2-40B4-BE49-F238E27FC236}">
                <a16:creationId xmlns:a16="http://schemas.microsoft.com/office/drawing/2014/main" id="{63FD6D2E-BBA0-4369-B470-E46891090917}"/>
              </a:ext>
            </a:extLst>
          </p:cNvPr>
          <p:cNvSpPr/>
          <p:nvPr/>
        </p:nvSpPr>
        <p:spPr>
          <a:xfrm>
            <a:off x="8842795" y="1072487"/>
            <a:ext cx="3217158" cy="2220288"/>
          </a:xfrm>
          <a:prstGeom prst="rect">
            <a:avLst/>
          </a:prstGeom>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en-US" sz="1400" b="1" i="1" u="none" strike="noStrike" kern="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Developed at the DKFZ in 2013</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en-US" sz="1400" b="1" i="1" u="none" strike="noStrike" kern="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First-in-human at the UKHD in 2013</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en-US" sz="1400" b="1" i="1" u="none" strike="noStrike" kern="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Patented in 2013</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en-US" sz="1400" b="1" i="1" u="none" strike="noStrike" kern="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Published in 2015</a:t>
            </a:r>
          </a:p>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altLang="en-US" sz="1000" b="1" i="1" u="none" strike="noStrike" kern="0" cap="none" spc="0" normalizeH="0" baseline="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endParaRP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en-US" sz="1400" b="1" i="1" u="none" strike="noStrike" kern="0" cap="none" spc="0" normalizeH="0" baseline="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rPr>
              <a:t>FDA &amp; EMA approval in 2022</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en-US" sz="1400" b="1" i="1" u="none" strike="noStrike" kern="0" cap="none" spc="0" normalizeH="0" baseline="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rPr>
              <a:t>Marketing authorization by Novartis (PLUVICTO</a:t>
            </a:r>
            <a:r>
              <a:rPr kumimoji="0" lang="en-US" altLang="en-US" sz="1400" b="1" i="1" u="none" strike="noStrike" kern="0" cap="none" spc="0" normalizeH="0" baseline="3000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rPr>
              <a:t>®</a:t>
            </a:r>
            <a:r>
              <a:rPr kumimoji="0" lang="en-US" altLang="en-US" sz="1400" b="1" i="1" u="none" strike="noStrike" kern="0" cap="none" spc="0" normalizeH="0" baseline="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rPr>
              <a:t>) in 2023</a:t>
            </a:r>
          </a:p>
        </p:txBody>
      </p:sp>
      <p:grpSp>
        <p:nvGrpSpPr>
          <p:cNvPr id="74" name="Group 68">
            <a:extLst>
              <a:ext uri="{FF2B5EF4-FFF2-40B4-BE49-F238E27FC236}">
                <a16:creationId xmlns:a16="http://schemas.microsoft.com/office/drawing/2014/main" id="{92BE027E-8D9A-4438-BB7E-693A8773E43E}"/>
              </a:ext>
            </a:extLst>
          </p:cNvPr>
          <p:cNvGrpSpPr/>
          <p:nvPr/>
        </p:nvGrpSpPr>
        <p:grpSpPr>
          <a:xfrm>
            <a:off x="5063145" y="1120623"/>
            <a:ext cx="360000" cy="147912"/>
            <a:chOff x="6713555" y="6414917"/>
            <a:chExt cx="360000" cy="147912"/>
          </a:xfrm>
        </p:grpSpPr>
        <p:cxnSp>
          <p:nvCxnSpPr>
            <p:cNvPr id="80" name="Straight Connector 69">
              <a:extLst>
                <a:ext uri="{FF2B5EF4-FFF2-40B4-BE49-F238E27FC236}">
                  <a16:creationId xmlns:a16="http://schemas.microsoft.com/office/drawing/2014/main" id="{1F8B4627-4C44-4199-B3E0-CF81F610DB07}"/>
                </a:ext>
              </a:extLst>
            </p:cNvPr>
            <p:cNvCxnSpPr/>
            <p:nvPr/>
          </p:nvCxnSpPr>
          <p:spPr bwMode="auto">
            <a:xfrm>
              <a:off x="6713555" y="6488873"/>
              <a:ext cx="221995"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1" name="Straight Connector 70">
              <a:extLst>
                <a:ext uri="{FF2B5EF4-FFF2-40B4-BE49-F238E27FC236}">
                  <a16:creationId xmlns:a16="http://schemas.microsoft.com/office/drawing/2014/main" id="{6509536D-AF82-40DC-83E9-2E1208175C43}"/>
                </a:ext>
              </a:extLst>
            </p:cNvPr>
            <p:cNvCxnSpPr/>
            <p:nvPr/>
          </p:nvCxnSpPr>
          <p:spPr bwMode="auto">
            <a:xfrm>
              <a:off x="6762846" y="6538205"/>
              <a:ext cx="221995"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2" name="Straight Connector 71">
              <a:extLst>
                <a:ext uri="{FF2B5EF4-FFF2-40B4-BE49-F238E27FC236}">
                  <a16:creationId xmlns:a16="http://schemas.microsoft.com/office/drawing/2014/main" id="{2E8DC8D7-B73C-4462-BDFB-797EF00F7217}"/>
                </a:ext>
              </a:extLst>
            </p:cNvPr>
            <p:cNvCxnSpPr/>
            <p:nvPr/>
          </p:nvCxnSpPr>
          <p:spPr bwMode="auto">
            <a:xfrm>
              <a:off x="6760198" y="6439541"/>
              <a:ext cx="221995"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3" name="Oval 8">
              <a:extLst>
                <a:ext uri="{FF2B5EF4-FFF2-40B4-BE49-F238E27FC236}">
                  <a16:creationId xmlns:a16="http://schemas.microsoft.com/office/drawing/2014/main" id="{C8C92C15-D1B6-4EC3-AB9A-5ED891555630}"/>
                </a:ext>
              </a:extLst>
            </p:cNvPr>
            <p:cNvSpPr>
              <a:spLocks noChangeArrowheads="1"/>
            </p:cNvSpPr>
            <p:nvPr/>
          </p:nvSpPr>
          <p:spPr bwMode="auto">
            <a:xfrm>
              <a:off x="6925643" y="6414917"/>
              <a:ext cx="147912" cy="147912"/>
            </a:xfrm>
            <a:prstGeom prst="ellipse">
              <a:avLst/>
            </a:prstGeom>
            <a:solidFill>
              <a:srgbClr val="FF0000"/>
            </a:solidFill>
            <a:ln w="9525">
              <a:solidFill>
                <a:srgbClr val="FF0000"/>
              </a:solid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pitchFamily="18" charset="0"/>
                <a:ea typeface="ヒラギノ角ゴ Pro W3" charset="-128"/>
                <a:cs typeface="Arial" panose="020B0604020202020204" pitchFamily="34" charset="0"/>
              </a:endParaRPr>
            </a:p>
          </p:txBody>
        </p:sp>
      </p:grpSp>
      <p:pic>
        <p:nvPicPr>
          <p:cNvPr id="84" name="Picture 1">
            <a:extLst>
              <a:ext uri="{FF2B5EF4-FFF2-40B4-BE49-F238E27FC236}">
                <a16:creationId xmlns:a16="http://schemas.microsoft.com/office/drawing/2014/main" id="{D8F4AA9E-90CA-4492-BA40-6EF7655466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04512" y="3351070"/>
            <a:ext cx="1223962" cy="1223962"/>
          </a:xfrm>
          <a:prstGeom prst="rect">
            <a:avLst/>
          </a:prstGeom>
        </p:spPr>
      </p:pic>
      <p:pic>
        <p:nvPicPr>
          <p:cNvPr id="104" name="Grafik 103">
            <a:extLst>
              <a:ext uri="{FF2B5EF4-FFF2-40B4-BE49-F238E27FC236}">
                <a16:creationId xmlns:a16="http://schemas.microsoft.com/office/drawing/2014/main" id="{EA56A584-71DF-4A8B-AB3A-9C1CD4B92AAE}"/>
              </a:ext>
            </a:extLst>
          </p:cNvPr>
          <p:cNvPicPr>
            <a:picLocks noChangeAspect="1"/>
          </p:cNvPicPr>
          <p:nvPr/>
        </p:nvPicPr>
        <p:blipFill>
          <a:blip r:embed="rId12"/>
          <a:stretch>
            <a:fillRect/>
          </a:stretch>
        </p:blipFill>
        <p:spPr>
          <a:xfrm>
            <a:off x="9125952" y="4649417"/>
            <a:ext cx="2692818" cy="1515887"/>
          </a:xfrm>
          <a:prstGeom prst="rect">
            <a:avLst/>
          </a:prstGeom>
        </p:spPr>
      </p:pic>
      <p:sp>
        <p:nvSpPr>
          <p:cNvPr id="105" name="Textfeld 104">
            <a:extLst>
              <a:ext uri="{FF2B5EF4-FFF2-40B4-BE49-F238E27FC236}">
                <a16:creationId xmlns:a16="http://schemas.microsoft.com/office/drawing/2014/main" id="{4EF62D27-5817-4610-9E7D-96E7FD661156}"/>
              </a:ext>
            </a:extLst>
          </p:cNvPr>
          <p:cNvSpPr txBox="1"/>
          <p:nvPr/>
        </p:nvSpPr>
        <p:spPr>
          <a:xfrm>
            <a:off x="9157844" y="4314123"/>
            <a:ext cx="1493422"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C00000"/>
                </a:solidFill>
                <a:effectLst/>
                <a:uLnTx/>
                <a:uFillTx/>
                <a:latin typeface="Arial"/>
                <a:ea typeface="MS PGothic" pitchFamily="34" charset="-128"/>
                <a:cs typeface="+mn-cs"/>
              </a:rPr>
              <a:t>No Advertisement</a:t>
            </a:r>
          </a:p>
        </p:txBody>
      </p:sp>
      <p:sp>
        <p:nvSpPr>
          <p:cNvPr id="106" name="TextBox 61">
            <a:extLst>
              <a:ext uri="{FF2B5EF4-FFF2-40B4-BE49-F238E27FC236}">
                <a16:creationId xmlns:a16="http://schemas.microsoft.com/office/drawing/2014/main" id="{64BFB8CC-1C53-43C0-8A8C-52960FC133D8}"/>
              </a:ext>
            </a:extLst>
          </p:cNvPr>
          <p:cNvSpPr txBox="1"/>
          <p:nvPr/>
        </p:nvSpPr>
        <p:spPr>
          <a:xfrm>
            <a:off x="2279576" y="118954"/>
            <a:ext cx="5331909" cy="86177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PLUVICTO</a:t>
            </a:r>
            <a:r>
              <a:rPr kumimoji="0" lang="de-DE" altLang="en-US" sz="25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2500" b="1" i="0" u="none" strike="noStrike" kern="1200" cap="none" spc="0" normalizeH="0" baseline="0" noProof="0" dirty="0">
                <a:ln>
                  <a:noFill/>
                </a:ln>
                <a:solidFill>
                  <a:srgbClr val="CCDBF1"/>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Theranostic ([</a:t>
            </a:r>
            <a:r>
              <a:rPr kumimoji="0" lang="de-DE" altLang="en-US" sz="2500" b="1" i="0" u="none" strike="noStrike" kern="1200" cap="none" spc="0" normalizeH="0" baseline="30000" noProof="0" dirty="0">
                <a:ln>
                  <a:noFill/>
                </a:ln>
                <a:solidFill>
                  <a:srgbClr val="CCDBF1"/>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177</a:t>
            </a:r>
            <a:r>
              <a:rPr kumimoji="0" lang="de-DE" altLang="en-US" sz="2500" b="1" i="0" u="none" strike="noStrike" kern="1200" cap="none" spc="0" normalizeH="0" baseline="0" noProof="0" dirty="0">
                <a:ln>
                  <a:noFill/>
                </a:ln>
                <a:solidFill>
                  <a:srgbClr val="CCDBF1"/>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Lu]Lu-)PSMA-617</a:t>
            </a:r>
          </a:p>
        </p:txBody>
      </p:sp>
    </p:spTree>
    <p:extLst>
      <p:ext uri="{BB962C8B-B14F-4D97-AF65-F5344CB8AC3E}">
        <p14:creationId xmlns:p14="http://schemas.microsoft.com/office/powerpoint/2010/main" val="186083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28" grpId="0"/>
      <p:bldP spid="4" grpId="0"/>
      <p:bldP spid="10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feld 21"/>
          <p:cNvSpPr txBox="1">
            <a:spLocks noChangeArrowheads="1"/>
          </p:cNvSpPr>
          <p:nvPr/>
        </p:nvSpPr>
        <p:spPr bwMode="auto">
          <a:xfrm>
            <a:off x="1941514" y="6604967"/>
            <a:ext cx="83309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Patient's scans acquired from </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Arial" panose="020B0604020202020204" pitchFamily="34" charset="0"/>
              </a:rPr>
              <a:t>Giesel, Cardinale, Schäfer, Neels, </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Arial" panose="020B0604020202020204" pitchFamily="34" charset="0"/>
              </a:rPr>
              <a:t>Benešová </a:t>
            </a:r>
            <a:r>
              <a:rPr kumimoji="0" lang="en-US" altLang="en-US" sz="800" b="0" i="1"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Arial" panose="020B0604020202020204" pitchFamily="34" charset="0"/>
              </a:rPr>
              <a:t>et al</a:t>
            </a:r>
            <a:r>
              <a:rPr kumimoji="0" lang="de-DE"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Arial" panose="020B0604020202020204" pitchFamily="34" charset="0"/>
              </a:rPr>
              <a:t>,</a:t>
            </a:r>
            <a:r>
              <a:rPr kumimoji="0" lang="cs-CZ"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Arial" panose="020B0604020202020204" pitchFamily="34" charset="0"/>
              </a:rPr>
              <a:t> </a:t>
            </a:r>
            <a:r>
              <a:rPr kumimoji="0" lang="de-DE" altLang="en-US" sz="800" b="0" i="0" u="sng"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Arial" panose="020B0604020202020204" pitchFamily="34" charset="0"/>
              </a:rPr>
              <a:t>E</a:t>
            </a:r>
            <a:r>
              <a:rPr kumimoji="0" lang="en-GB" altLang="en-US" sz="800" b="0" i="0" u="sng"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Times" panose="02020603050405020304" pitchFamily="18" charset="0"/>
              </a:rPr>
              <a:t>JNMMI</a:t>
            </a:r>
            <a:r>
              <a:rPr kumimoji="0" lang="en-GB"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Times" panose="02020603050405020304" pitchFamily="18" charset="0"/>
              </a:rPr>
              <a:t> </a:t>
            </a:r>
            <a:r>
              <a:rPr kumimoji="0" lang="en-GB" altLang="en-US" sz="800" b="1"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Times" panose="02020603050405020304" pitchFamily="18" charset="0"/>
              </a:rPr>
              <a:t>2016</a:t>
            </a:r>
            <a:r>
              <a:rPr kumimoji="0" lang="en-GB"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Times" panose="02020603050405020304" pitchFamily="18" charset="0"/>
              </a:rPr>
              <a:t>, 54: 1929–1930; </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Arial" panose="020B0604020202020204" pitchFamily="34" charset="0"/>
              </a:rPr>
              <a:t>Cardinale,</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Arial" panose="020B0604020202020204" pitchFamily="34" charset="0"/>
              </a:rPr>
              <a:t> </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Arial" panose="020B0604020202020204" pitchFamily="34" charset="0"/>
              </a:rPr>
              <a:t>Schäfer, </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Arial" panose="020B0604020202020204" pitchFamily="34" charset="0"/>
              </a:rPr>
              <a:t>Benešová</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Arial" panose="020B0604020202020204" pitchFamily="34" charset="0"/>
              </a:rPr>
              <a:t> </a:t>
            </a:r>
            <a:r>
              <a:rPr kumimoji="0" lang="en-US" altLang="en-US" sz="800" b="0" i="1"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Arial" panose="020B0604020202020204" pitchFamily="34" charset="0"/>
              </a:rPr>
              <a:t>et al</a:t>
            </a:r>
            <a:r>
              <a:rPr kumimoji="0" lang="de-DE"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Arial" panose="020B0604020202020204" pitchFamily="34" charset="0"/>
              </a:rPr>
              <a:t>,</a:t>
            </a:r>
            <a:r>
              <a:rPr kumimoji="0" lang="cs-CZ"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Arial" panose="020B0604020202020204" pitchFamily="34" charset="0"/>
              </a:rPr>
              <a:t> </a:t>
            </a:r>
            <a:r>
              <a:rPr kumimoji="0" lang="en-GB" altLang="en-US" sz="800" b="0" i="0" u="sng"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Times" panose="02020603050405020304" pitchFamily="18" charset="0"/>
              </a:rPr>
              <a:t>JNM</a:t>
            </a:r>
            <a:r>
              <a:rPr kumimoji="0" lang="en-GB"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Times" panose="02020603050405020304" pitchFamily="18" charset="0"/>
              </a:rPr>
              <a:t> </a:t>
            </a:r>
            <a:r>
              <a:rPr kumimoji="0" lang="en-GB" altLang="en-US" sz="800" b="1"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Times" panose="02020603050405020304" pitchFamily="18" charset="0"/>
              </a:rPr>
              <a:t>2017;</a:t>
            </a:r>
            <a:r>
              <a:rPr kumimoji="0" lang="en-GB"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Times" panose="02020603050405020304" pitchFamily="18" charset="0"/>
              </a:rPr>
              <a:t> 58(3): 425–431</a:t>
            </a:r>
            <a:r>
              <a:rPr kumimoji="0" lang="de-DE"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Times" panose="02020603050405020304" pitchFamily="18" charset="0"/>
              </a:rPr>
              <a:t>.</a:t>
            </a:r>
          </a:p>
        </p:txBody>
      </p:sp>
      <p:pic>
        <p:nvPicPr>
          <p:cNvPr id="18" name="Picture 5"/>
          <p:cNvPicPr>
            <a:picLocks noChangeAspect="1" noChangeArrowheads="1"/>
          </p:cNvPicPr>
          <p:nvPr/>
        </p:nvPicPr>
        <p:blipFill>
          <a:blip r:embed="rId4">
            <a:extLst>
              <a:ext uri="{28A0092B-C50C-407E-A947-70E740481C1C}">
                <a14:useLocalDpi xmlns:a14="http://schemas.microsoft.com/office/drawing/2010/main" val="0"/>
              </a:ext>
            </a:extLst>
          </a:blip>
          <a:srcRect l="37076" t="4816" r="36572" b="5225"/>
          <a:stretch>
            <a:fillRect/>
          </a:stretch>
        </p:blipFill>
        <p:spPr bwMode="auto">
          <a:xfrm>
            <a:off x="3606540" y="1573502"/>
            <a:ext cx="1520782" cy="3519525"/>
          </a:xfrm>
          <a:prstGeom prst="rect">
            <a:avLst/>
          </a:prstGeom>
          <a:noFill/>
          <a:ln w="22225">
            <a:solidFill>
              <a:srgbClr val="0047B9"/>
            </a:solidFill>
            <a:miter lim="800000"/>
            <a:headEnd/>
            <a:tailEnd/>
          </a:ln>
          <a:extLst>
            <a:ext uri="{909E8E84-426E-40DD-AFC4-6F175D3DCCD1}">
              <a14:hiddenFill xmlns:a14="http://schemas.microsoft.com/office/drawing/2010/main">
                <a:solidFill>
                  <a:srgbClr val="FFFFFF"/>
                </a:solidFill>
              </a14:hiddenFill>
            </a:ext>
          </a:extLst>
        </p:spPr>
      </p:pic>
      <p:sp>
        <p:nvSpPr>
          <p:cNvPr id="19" name="TextBox 18"/>
          <p:cNvSpPr txBox="1">
            <a:spLocks noChangeArrowheads="1"/>
          </p:cNvSpPr>
          <p:nvPr/>
        </p:nvSpPr>
        <p:spPr bwMode="auto">
          <a:xfrm>
            <a:off x="3424205" y="5104213"/>
            <a:ext cx="18854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altLang="de-DE" sz="1600" b="1" i="0" u="none" strike="noStrike" kern="0" cap="none" spc="0" normalizeH="0" baseline="0" noProof="0" dirty="0">
                <a:ln>
                  <a:noFill/>
                </a:ln>
                <a:solidFill>
                  <a:srgbClr val="000000">
                    <a:lumMod val="50000"/>
                    <a:lumOff val="50000"/>
                  </a:srgbClr>
                </a:solidFill>
                <a:effectLst/>
                <a:uLnTx/>
                <a:uFillTx/>
                <a:latin typeface="Arial" panose="020B0604020202020204" pitchFamily="34" charset="0"/>
                <a:ea typeface="MS PGothic" pitchFamily="34" charset="-128"/>
                <a:cs typeface="Arial" panose="020B0604020202020204" pitchFamily="34" charset="0"/>
              </a:rPr>
              <a:t>2 h post-injection</a:t>
            </a:r>
          </a:p>
        </p:txBody>
      </p:sp>
      <p:pic>
        <p:nvPicPr>
          <p:cNvPr id="20" name="Picture 3" descr="H:\STEMPEL_ARTUR.CT.PET_01_PETCT_WB_F18_PSMA_1HFLOW_(ERWACHSENER).0006.0001.2016.07.31.20.50.19.15625.438045449.JPEG"/>
          <p:cNvPicPr>
            <a:picLocks noChangeAspect="1" noChangeArrowheads="1"/>
          </p:cNvPicPr>
          <p:nvPr/>
        </p:nvPicPr>
        <p:blipFill>
          <a:blip r:embed="rId5" cstate="print"/>
          <a:srcRect t="25000" b="11972"/>
          <a:stretch>
            <a:fillRect/>
          </a:stretch>
        </p:blipFill>
        <p:spPr bwMode="auto">
          <a:xfrm>
            <a:off x="5533370" y="1573501"/>
            <a:ext cx="2218814" cy="1298062"/>
          </a:xfrm>
          <a:prstGeom prst="rect">
            <a:avLst/>
          </a:prstGeom>
          <a:noFill/>
          <a:ln w="22225">
            <a:solidFill>
              <a:schemeClr val="tx1"/>
            </a:solidFill>
          </a:ln>
          <a:scene3d>
            <a:camera prst="orthographicFront">
              <a:rot lat="0" lon="0" rev="0"/>
            </a:camera>
            <a:lightRig rig="threePt" dir="t"/>
          </a:scene3d>
        </p:spPr>
      </p:pic>
      <p:sp>
        <p:nvSpPr>
          <p:cNvPr id="21" name="Rechteck 6"/>
          <p:cNvSpPr/>
          <p:nvPr/>
        </p:nvSpPr>
        <p:spPr>
          <a:xfrm>
            <a:off x="6295868" y="1823596"/>
            <a:ext cx="810866" cy="640862"/>
          </a:xfrm>
          <a:prstGeom prst="rect">
            <a:avLst/>
          </a:prstGeom>
          <a:noFill/>
          <a:ln w="25400" cap="flat" cmpd="sng" algn="ctr">
            <a:solidFill>
              <a:srgbClr val="CCDBF1"/>
            </a:solidFill>
            <a:prstDash val="dash"/>
          </a:ln>
          <a:effectLst/>
          <a:scene3d>
            <a:camera prst="orthographicFront">
              <a:rot lat="0" lon="0" rev="0"/>
            </a:camera>
            <a:lightRig rig="threePt" dir="t"/>
          </a:scene3d>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CCDBF1"/>
              </a:solidFill>
              <a:effectLst/>
              <a:uLnTx/>
              <a:uFillTx/>
              <a:latin typeface="Arial"/>
              <a:ea typeface="ＭＳ Ｐゴシック"/>
              <a:cs typeface="Arial" panose="020B0604020202020204" pitchFamily="34" charset="0"/>
            </a:endParaRPr>
          </a:p>
        </p:txBody>
      </p:sp>
      <p:pic>
        <p:nvPicPr>
          <p:cNvPr id="22" name="Picture 21" descr="C:\Users\gieselfrederik\AppData\Local\Microsoft\Windows\Temporary Internet Files\Content.IE5\1I7VPCYF\16903_PSMA_comb_final.jpg"/>
          <p:cNvPicPr>
            <a:picLocks noChangeAspect="1" noChangeArrowheads="1"/>
          </p:cNvPicPr>
          <p:nvPr/>
        </p:nvPicPr>
        <p:blipFill>
          <a:blip r:embed="rId6">
            <a:extLst>
              <a:ext uri="{28A0092B-C50C-407E-A947-70E740481C1C}">
                <a14:useLocalDpi xmlns:a14="http://schemas.microsoft.com/office/drawing/2010/main" val="0"/>
              </a:ext>
            </a:extLst>
          </a:blip>
          <a:srcRect l="3572"/>
          <a:stretch>
            <a:fillRect/>
          </a:stretch>
        </p:blipFill>
        <p:spPr bwMode="auto">
          <a:xfrm>
            <a:off x="5533369" y="3672744"/>
            <a:ext cx="2218814" cy="1412440"/>
          </a:xfrm>
          <a:prstGeom prst="rect">
            <a:avLst/>
          </a:prstGeom>
          <a:noFill/>
          <a:ln w="22225">
            <a:solidFill>
              <a:srgbClr val="BFBFBF"/>
            </a:solidFill>
            <a:prstDash val="dash"/>
            <a:miter lim="800000"/>
            <a:headEnd/>
            <a:tailEnd/>
          </a:ln>
          <a:extLst>
            <a:ext uri="{909E8E84-426E-40DD-AFC4-6F175D3DCCD1}">
              <a14:hiddenFill xmlns:a14="http://schemas.microsoft.com/office/drawing/2010/main">
                <a:solidFill>
                  <a:srgbClr val="FFFFFF"/>
                </a:solidFill>
              </a14:hiddenFill>
            </a:ext>
          </a:extLst>
        </p:spPr>
      </p:pic>
      <p:sp>
        <p:nvSpPr>
          <p:cNvPr id="23" name="Freihandform 8"/>
          <p:cNvSpPr/>
          <p:nvPr/>
        </p:nvSpPr>
        <p:spPr>
          <a:xfrm>
            <a:off x="6512355" y="3833034"/>
            <a:ext cx="1023805" cy="1175951"/>
          </a:xfrm>
          <a:custGeom>
            <a:avLst/>
            <a:gdLst>
              <a:gd name="connsiteX0" fmla="*/ 1119129 w 2711377"/>
              <a:gd name="connsiteY0" fmla="*/ 479685 h 3110461"/>
              <a:gd name="connsiteX1" fmla="*/ 1089149 w 2711377"/>
              <a:gd name="connsiteY1" fmla="*/ 614597 h 3110461"/>
              <a:gd name="connsiteX2" fmla="*/ 1059168 w 2711377"/>
              <a:gd name="connsiteY2" fmla="*/ 644577 h 3110461"/>
              <a:gd name="connsiteX3" fmla="*/ 1044178 w 2711377"/>
              <a:gd name="connsiteY3" fmla="*/ 824459 h 3110461"/>
              <a:gd name="connsiteX4" fmla="*/ 999208 w 2711377"/>
              <a:gd name="connsiteY4" fmla="*/ 854439 h 3110461"/>
              <a:gd name="connsiteX5" fmla="*/ 984218 w 2711377"/>
              <a:gd name="connsiteY5" fmla="*/ 899410 h 3110461"/>
              <a:gd name="connsiteX6" fmla="*/ 954237 w 2711377"/>
              <a:gd name="connsiteY6" fmla="*/ 959370 h 3110461"/>
              <a:gd name="connsiteX7" fmla="*/ 894277 w 2711377"/>
              <a:gd name="connsiteY7" fmla="*/ 1034321 h 3110461"/>
              <a:gd name="connsiteX8" fmla="*/ 819326 w 2711377"/>
              <a:gd name="connsiteY8" fmla="*/ 1049311 h 3110461"/>
              <a:gd name="connsiteX9" fmla="*/ 789345 w 2711377"/>
              <a:gd name="connsiteY9" fmla="*/ 1109272 h 3110461"/>
              <a:gd name="connsiteX10" fmla="*/ 744375 w 2711377"/>
              <a:gd name="connsiteY10" fmla="*/ 1139252 h 3110461"/>
              <a:gd name="connsiteX11" fmla="*/ 729385 w 2711377"/>
              <a:gd name="connsiteY11" fmla="*/ 1244183 h 3110461"/>
              <a:gd name="connsiteX12" fmla="*/ 714395 w 2711377"/>
              <a:gd name="connsiteY12" fmla="*/ 1334124 h 3110461"/>
              <a:gd name="connsiteX13" fmla="*/ 639444 w 2711377"/>
              <a:gd name="connsiteY13" fmla="*/ 1424065 h 3110461"/>
              <a:gd name="connsiteX14" fmla="*/ 624454 w 2711377"/>
              <a:gd name="connsiteY14" fmla="*/ 1469036 h 3110461"/>
              <a:gd name="connsiteX15" fmla="*/ 609463 w 2711377"/>
              <a:gd name="connsiteY15" fmla="*/ 1558977 h 3110461"/>
              <a:gd name="connsiteX16" fmla="*/ 564493 w 2711377"/>
              <a:gd name="connsiteY16" fmla="*/ 1588957 h 3110461"/>
              <a:gd name="connsiteX17" fmla="*/ 534513 w 2711377"/>
              <a:gd name="connsiteY17" fmla="*/ 1633928 h 3110461"/>
              <a:gd name="connsiteX18" fmla="*/ 489542 w 2711377"/>
              <a:gd name="connsiteY18" fmla="*/ 1648918 h 3110461"/>
              <a:gd name="connsiteX19" fmla="*/ 354631 w 2711377"/>
              <a:gd name="connsiteY19" fmla="*/ 1678898 h 3110461"/>
              <a:gd name="connsiteX20" fmla="*/ 309660 w 2711377"/>
              <a:gd name="connsiteY20" fmla="*/ 1693888 h 3110461"/>
              <a:gd name="connsiteX21" fmla="*/ 204729 w 2711377"/>
              <a:gd name="connsiteY21" fmla="*/ 1798820 h 3110461"/>
              <a:gd name="connsiteX22" fmla="*/ 159759 w 2711377"/>
              <a:gd name="connsiteY22" fmla="*/ 1933731 h 3110461"/>
              <a:gd name="connsiteX23" fmla="*/ 114788 w 2711377"/>
              <a:gd name="connsiteY23" fmla="*/ 1948721 h 3110461"/>
              <a:gd name="connsiteX24" fmla="*/ 84808 w 2711377"/>
              <a:gd name="connsiteY24" fmla="*/ 2038662 h 3110461"/>
              <a:gd name="connsiteX25" fmla="*/ 69818 w 2711377"/>
              <a:gd name="connsiteY25" fmla="*/ 2083633 h 3110461"/>
              <a:gd name="connsiteX26" fmla="*/ 54827 w 2711377"/>
              <a:gd name="connsiteY26" fmla="*/ 2203554 h 3110461"/>
              <a:gd name="connsiteX27" fmla="*/ 39837 w 2711377"/>
              <a:gd name="connsiteY27" fmla="*/ 2263515 h 3110461"/>
              <a:gd name="connsiteX28" fmla="*/ 84808 w 2711377"/>
              <a:gd name="connsiteY28" fmla="*/ 2848131 h 3110461"/>
              <a:gd name="connsiteX29" fmla="*/ 99798 w 2711377"/>
              <a:gd name="connsiteY29" fmla="*/ 2893101 h 3110461"/>
              <a:gd name="connsiteX30" fmla="*/ 384611 w 2711377"/>
              <a:gd name="connsiteY30" fmla="*/ 2938072 h 3110461"/>
              <a:gd name="connsiteX31" fmla="*/ 534513 w 2711377"/>
              <a:gd name="connsiteY31" fmla="*/ 2953062 h 3110461"/>
              <a:gd name="connsiteX32" fmla="*/ 1269031 w 2711377"/>
              <a:gd name="connsiteY32" fmla="*/ 2938072 h 3110461"/>
              <a:gd name="connsiteX33" fmla="*/ 1299011 w 2711377"/>
              <a:gd name="connsiteY33" fmla="*/ 2878111 h 3110461"/>
              <a:gd name="connsiteX34" fmla="*/ 1373962 w 2711377"/>
              <a:gd name="connsiteY34" fmla="*/ 2848131 h 3110461"/>
              <a:gd name="connsiteX35" fmla="*/ 1583824 w 2711377"/>
              <a:gd name="connsiteY35" fmla="*/ 2818151 h 3110461"/>
              <a:gd name="connsiteX36" fmla="*/ 1643785 w 2711377"/>
              <a:gd name="connsiteY36" fmla="*/ 2803160 h 3110461"/>
              <a:gd name="connsiteX37" fmla="*/ 1688755 w 2711377"/>
              <a:gd name="connsiteY37" fmla="*/ 2773180 h 3110461"/>
              <a:gd name="connsiteX38" fmla="*/ 1733726 w 2711377"/>
              <a:gd name="connsiteY38" fmla="*/ 2758190 h 3110461"/>
              <a:gd name="connsiteX39" fmla="*/ 1868637 w 2711377"/>
              <a:gd name="connsiteY39" fmla="*/ 2788170 h 3110461"/>
              <a:gd name="connsiteX40" fmla="*/ 1898618 w 2711377"/>
              <a:gd name="connsiteY40" fmla="*/ 2833141 h 3110461"/>
              <a:gd name="connsiteX41" fmla="*/ 1943588 w 2711377"/>
              <a:gd name="connsiteY41" fmla="*/ 2938072 h 3110461"/>
              <a:gd name="connsiteX42" fmla="*/ 1958578 w 2711377"/>
              <a:gd name="connsiteY42" fmla="*/ 2998033 h 3110461"/>
              <a:gd name="connsiteX43" fmla="*/ 2138460 w 2711377"/>
              <a:gd name="connsiteY43" fmla="*/ 3043003 h 3110461"/>
              <a:gd name="connsiteX44" fmla="*/ 2258382 w 2711377"/>
              <a:gd name="connsiteY44" fmla="*/ 3072983 h 3110461"/>
              <a:gd name="connsiteX45" fmla="*/ 2288362 w 2711377"/>
              <a:gd name="connsiteY45" fmla="*/ 3102964 h 3110461"/>
              <a:gd name="connsiteX46" fmla="*/ 2423273 w 2711377"/>
              <a:gd name="connsiteY46" fmla="*/ 3087974 h 3110461"/>
              <a:gd name="connsiteX47" fmla="*/ 2438263 w 2711377"/>
              <a:gd name="connsiteY47" fmla="*/ 2908092 h 3110461"/>
              <a:gd name="connsiteX48" fmla="*/ 2468244 w 2711377"/>
              <a:gd name="connsiteY48" fmla="*/ 2878111 h 3110461"/>
              <a:gd name="connsiteX49" fmla="*/ 2483234 w 2711377"/>
              <a:gd name="connsiteY49" fmla="*/ 2833141 h 3110461"/>
              <a:gd name="connsiteX50" fmla="*/ 2498224 w 2711377"/>
              <a:gd name="connsiteY50" fmla="*/ 2698229 h 3110461"/>
              <a:gd name="connsiteX51" fmla="*/ 2603155 w 2711377"/>
              <a:gd name="connsiteY51" fmla="*/ 2653259 h 3110461"/>
              <a:gd name="connsiteX52" fmla="*/ 2648126 w 2711377"/>
              <a:gd name="connsiteY52" fmla="*/ 2563318 h 3110461"/>
              <a:gd name="connsiteX53" fmla="*/ 2678106 w 2711377"/>
              <a:gd name="connsiteY53" fmla="*/ 2518347 h 3110461"/>
              <a:gd name="connsiteX54" fmla="*/ 2693096 w 2711377"/>
              <a:gd name="connsiteY54" fmla="*/ 2458387 h 3110461"/>
              <a:gd name="connsiteX55" fmla="*/ 2708086 w 2711377"/>
              <a:gd name="connsiteY55" fmla="*/ 2413416 h 3110461"/>
              <a:gd name="connsiteX56" fmla="*/ 2693096 w 2711377"/>
              <a:gd name="connsiteY56" fmla="*/ 2278505 h 3110461"/>
              <a:gd name="connsiteX57" fmla="*/ 2693096 w 2711377"/>
              <a:gd name="connsiteY57" fmla="*/ 1978701 h 3110461"/>
              <a:gd name="connsiteX58" fmla="*/ 2633136 w 2711377"/>
              <a:gd name="connsiteY58" fmla="*/ 1963711 h 3110461"/>
              <a:gd name="connsiteX59" fmla="*/ 2618145 w 2711377"/>
              <a:gd name="connsiteY59" fmla="*/ 1888760 h 3110461"/>
              <a:gd name="connsiteX60" fmla="*/ 2558185 w 2711377"/>
              <a:gd name="connsiteY60" fmla="*/ 1873770 h 3110461"/>
              <a:gd name="connsiteX61" fmla="*/ 2468244 w 2711377"/>
              <a:gd name="connsiteY61" fmla="*/ 1843790 h 3110461"/>
              <a:gd name="connsiteX62" fmla="*/ 2393293 w 2711377"/>
              <a:gd name="connsiteY62" fmla="*/ 1738859 h 3110461"/>
              <a:gd name="connsiteX63" fmla="*/ 2378303 w 2711377"/>
              <a:gd name="connsiteY63" fmla="*/ 1379095 h 3110461"/>
              <a:gd name="connsiteX64" fmla="*/ 2348323 w 2711377"/>
              <a:gd name="connsiteY64" fmla="*/ 1319134 h 3110461"/>
              <a:gd name="connsiteX65" fmla="*/ 2318342 w 2711377"/>
              <a:gd name="connsiteY65" fmla="*/ 1229193 h 3110461"/>
              <a:gd name="connsiteX66" fmla="*/ 2288362 w 2711377"/>
              <a:gd name="connsiteY66" fmla="*/ 869429 h 3110461"/>
              <a:gd name="connsiteX67" fmla="*/ 2273372 w 2711377"/>
              <a:gd name="connsiteY67" fmla="*/ 824459 h 3110461"/>
              <a:gd name="connsiteX68" fmla="*/ 2183431 w 2711377"/>
              <a:gd name="connsiteY68" fmla="*/ 794479 h 3110461"/>
              <a:gd name="connsiteX69" fmla="*/ 2153450 w 2711377"/>
              <a:gd name="connsiteY69" fmla="*/ 704538 h 3110461"/>
              <a:gd name="connsiteX70" fmla="*/ 2108480 w 2711377"/>
              <a:gd name="connsiteY70" fmla="*/ 614597 h 3110461"/>
              <a:gd name="connsiteX71" fmla="*/ 2078500 w 2711377"/>
              <a:gd name="connsiteY71" fmla="*/ 494675 h 3110461"/>
              <a:gd name="connsiteX72" fmla="*/ 2063509 w 2711377"/>
              <a:gd name="connsiteY72" fmla="*/ 449705 h 3110461"/>
              <a:gd name="connsiteX73" fmla="*/ 1913608 w 2711377"/>
              <a:gd name="connsiteY73" fmla="*/ 404734 h 3110461"/>
              <a:gd name="connsiteX74" fmla="*/ 1853647 w 2711377"/>
              <a:gd name="connsiteY74" fmla="*/ 329783 h 3110461"/>
              <a:gd name="connsiteX75" fmla="*/ 1838657 w 2711377"/>
              <a:gd name="connsiteY75" fmla="*/ 284813 h 3110461"/>
              <a:gd name="connsiteX76" fmla="*/ 1793686 w 2711377"/>
              <a:gd name="connsiteY76" fmla="*/ 254833 h 3110461"/>
              <a:gd name="connsiteX77" fmla="*/ 1778696 w 2711377"/>
              <a:gd name="connsiteY77" fmla="*/ 194872 h 3110461"/>
              <a:gd name="connsiteX78" fmla="*/ 1643785 w 2711377"/>
              <a:gd name="connsiteY78" fmla="*/ 149901 h 3110461"/>
              <a:gd name="connsiteX79" fmla="*/ 1553844 w 2711377"/>
              <a:gd name="connsiteY79" fmla="*/ 89941 h 3110461"/>
              <a:gd name="connsiteX80" fmla="*/ 1523863 w 2711377"/>
              <a:gd name="connsiteY80" fmla="*/ 59960 h 3110461"/>
              <a:gd name="connsiteX81" fmla="*/ 1478893 w 2711377"/>
              <a:gd name="connsiteY81" fmla="*/ 44970 h 3110461"/>
              <a:gd name="connsiteX82" fmla="*/ 1328991 w 2711377"/>
              <a:gd name="connsiteY82" fmla="*/ 0 h 3110461"/>
              <a:gd name="connsiteX83" fmla="*/ 1254041 w 2711377"/>
              <a:gd name="connsiteY83" fmla="*/ 29980 h 3110461"/>
              <a:gd name="connsiteX84" fmla="*/ 1239050 w 2711377"/>
              <a:gd name="connsiteY84" fmla="*/ 74951 h 3110461"/>
              <a:gd name="connsiteX85" fmla="*/ 1179090 w 2711377"/>
              <a:gd name="connsiteY85" fmla="*/ 104931 h 3110461"/>
              <a:gd name="connsiteX86" fmla="*/ 1149109 w 2711377"/>
              <a:gd name="connsiteY86" fmla="*/ 134911 h 3110461"/>
              <a:gd name="connsiteX87" fmla="*/ 1134119 w 2711377"/>
              <a:gd name="connsiteY87" fmla="*/ 209862 h 3110461"/>
              <a:gd name="connsiteX88" fmla="*/ 1119129 w 2711377"/>
              <a:gd name="connsiteY88" fmla="*/ 479685 h 311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711377" h="3110461">
                <a:moveTo>
                  <a:pt x="1119129" y="479685"/>
                </a:moveTo>
                <a:cubicBezTo>
                  <a:pt x="1111634" y="547141"/>
                  <a:pt x="1106180" y="586212"/>
                  <a:pt x="1089149" y="614597"/>
                </a:cubicBezTo>
                <a:cubicBezTo>
                  <a:pt x="1081878" y="626716"/>
                  <a:pt x="1069162" y="634584"/>
                  <a:pt x="1059168" y="644577"/>
                </a:cubicBezTo>
                <a:cubicBezTo>
                  <a:pt x="1054171" y="704538"/>
                  <a:pt x="1060707" y="766606"/>
                  <a:pt x="1044178" y="824459"/>
                </a:cubicBezTo>
                <a:cubicBezTo>
                  <a:pt x="1039229" y="841782"/>
                  <a:pt x="1010462" y="840371"/>
                  <a:pt x="999208" y="854439"/>
                </a:cubicBezTo>
                <a:cubicBezTo>
                  <a:pt x="989337" y="866778"/>
                  <a:pt x="990442" y="884886"/>
                  <a:pt x="984218" y="899410"/>
                </a:cubicBezTo>
                <a:cubicBezTo>
                  <a:pt x="975415" y="919949"/>
                  <a:pt x="963040" y="938831"/>
                  <a:pt x="954237" y="959370"/>
                </a:cubicBezTo>
                <a:cubicBezTo>
                  <a:pt x="934099" y="1006359"/>
                  <a:pt x="951769" y="1012762"/>
                  <a:pt x="894277" y="1034321"/>
                </a:cubicBezTo>
                <a:cubicBezTo>
                  <a:pt x="870421" y="1043267"/>
                  <a:pt x="844310" y="1044314"/>
                  <a:pt x="819326" y="1049311"/>
                </a:cubicBezTo>
                <a:cubicBezTo>
                  <a:pt x="809332" y="1069298"/>
                  <a:pt x="803651" y="1092105"/>
                  <a:pt x="789345" y="1109272"/>
                </a:cubicBezTo>
                <a:cubicBezTo>
                  <a:pt x="777812" y="1123112"/>
                  <a:pt x="751692" y="1122789"/>
                  <a:pt x="744375" y="1139252"/>
                </a:cubicBezTo>
                <a:cubicBezTo>
                  <a:pt x="730025" y="1171539"/>
                  <a:pt x="734757" y="1209262"/>
                  <a:pt x="729385" y="1244183"/>
                </a:cubicBezTo>
                <a:cubicBezTo>
                  <a:pt x="724763" y="1274223"/>
                  <a:pt x="724006" y="1305290"/>
                  <a:pt x="714395" y="1334124"/>
                </a:cubicBezTo>
                <a:cubicBezTo>
                  <a:pt x="703960" y="1365428"/>
                  <a:pt x="660317" y="1403192"/>
                  <a:pt x="639444" y="1424065"/>
                </a:cubicBezTo>
                <a:cubicBezTo>
                  <a:pt x="634447" y="1439055"/>
                  <a:pt x="627882" y="1453611"/>
                  <a:pt x="624454" y="1469036"/>
                </a:cubicBezTo>
                <a:cubicBezTo>
                  <a:pt x="617861" y="1498706"/>
                  <a:pt x="623056" y="1531792"/>
                  <a:pt x="609463" y="1558977"/>
                </a:cubicBezTo>
                <a:cubicBezTo>
                  <a:pt x="601406" y="1575091"/>
                  <a:pt x="579483" y="1578964"/>
                  <a:pt x="564493" y="1588957"/>
                </a:cubicBezTo>
                <a:cubicBezTo>
                  <a:pt x="554500" y="1603947"/>
                  <a:pt x="548581" y="1622673"/>
                  <a:pt x="534513" y="1633928"/>
                </a:cubicBezTo>
                <a:cubicBezTo>
                  <a:pt x="522174" y="1643799"/>
                  <a:pt x="504735" y="1644577"/>
                  <a:pt x="489542" y="1648918"/>
                </a:cubicBezTo>
                <a:cubicBezTo>
                  <a:pt x="381823" y="1679694"/>
                  <a:pt x="478279" y="1647987"/>
                  <a:pt x="354631" y="1678898"/>
                </a:cubicBezTo>
                <a:cubicBezTo>
                  <a:pt x="339302" y="1682730"/>
                  <a:pt x="324650" y="1688891"/>
                  <a:pt x="309660" y="1693888"/>
                </a:cubicBezTo>
                <a:cubicBezTo>
                  <a:pt x="271623" y="1808000"/>
                  <a:pt x="310668" y="1777631"/>
                  <a:pt x="204729" y="1798820"/>
                </a:cubicBezTo>
                <a:lnTo>
                  <a:pt x="159759" y="1933731"/>
                </a:lnTo>
                <a:cubicBezTo>
                  <a:pt x="154762" y="1948721"/>
                  <a:pt x="129778" y="1943724"/>
                  <a:pt x="114788" y="1948721"/>
                </a:cubicBezTo>
                <a:lnTo>
                  <a:pt x="84808" y="2038662"/>
                </a:lnTo>
                <a:lnTo>
                  <a:pt x="69818" y="2083633"/>
                </a:lnTo>
                <a:cubicBezTo>
                  <a:pt x="64821" y="2123607"/>
                  <a:pt x="61450" y="2163817"/>
                  <a:pt x="54827" y="2203554"/>
                </a:cubicBezTo>
                <a:cubicBezTo>
                  <a:pt x="51440" y="2223876"/>
                  <a:pt x="39837" y="2242913"/>
                  <a:pt x="39837" y="2263515"/>
                </a:cubicBezTo>
                <a:cubicBezTo>
                  <a:pt x="39837" y="2816907"/>
                  <a:pt x="-74777" y="2688551"/>
                  <a:pt x="84808" y="2848131"/>
                </a:cubicBezTo>
                <a:cubicBezTo>
                  <a:pt x="89805" y="2863121"/>
                  <a:pt x="91669" y="2879552"/>
                  <a:pt x="99798" y="2893101"/>
                </a:cubicBezTo>
                <a:cubicBezTo>
                  <a:pt x="152638" y="2981169"/>
                  <a:pt x="340288" y="2934789"/>
                  <a:pt x="384611" y="2938072"/>
                </a:cubicBezTo>
                <a:cubicBezTo>
                  <a:pt x="434690" y="2941782"/>
                  <a:pt x="484546" y="2948065"/>
                  <a:pt x="534513" y="2953062"/>
                </a:cubicBezTo>
                <a:lnTo>
                  <a:pt x="1269031" y="2938072"/>
                </a:lnTo>
                <a:cubicBezTo>
                  <a:pt x="1291270" y="2935892"/>
                  <a:pt x="1282045" y="2892654"/>
                  <a:pt x="1299011" y="2878111"/>
                </a:cubicBezTo>
                <a:cubicBezTo>
                  <a:pt x="1319441" y="2860599"/>
                  <a:pt x="1348002" y="2855211"/>
                  <a:pt x="1373962" y="2848131"/>
                </a:cubicBezTo>
                <a:cubicBezTo>
                  <a:pt x="1410538" y="2838156"/>
                  <a:pt x="1557143" y="2821486"/>
                  <a:pt x="1583824" y="2818151"/>
                </a:cubicBezTo>
                <a:cubicBezTo>
                  <a:pt x="1603811" y="2813154"/>
                  <a:pt x="1624849" y="2811276"/>
                  <a:pt x="1643785" y="2803160"/>
                </a:cubicBezTo>
                <a:cubicBezTo>
                  <a:pt x="1660344" y="2796063"/>
                  <a:pt x="1672641" y="2781237"/>
                  <a:pt x="1688755" y="2773180"/>
                </a:cubicBezTo>
                <a:cubicBezTo>
                  <a:pt x="1702888" y="2766114"/>
                  <a:pt x="1718736" y="2763187"/>
                  <a:pt x="1733726" y="2758190"/>
                </a:cubicBezTo>
                <a:cubicBezTo>
                  <a:pt x="1778696" y="2768183"/>
                  <a:pt x="1826699" y="2769107"/>
                  <a:pt x="1868637" y="2788170"/>
                </a:cubicBezTo>
                <a:cubicBezTo>
                  <a:pt x="1885038" y="2795625"/>
                  <a:pt x="1889679" y="2817499"/>
                  <a:pt x="1898618" y="2833141"/>
                </a:cubicBezTo>
                <a:cubicBezTo>
                  <a:pt x="1921461" y="2873115"/>
                  <a:pt x="1931576" y="2896028"/>
                  <a:pt x="1943588" y="2938072"/>
                </a:cubicBezTo>
                <a:cubicBezTo>
                  <a:pt x="1949248" y="2957881"/>
                  <a:pt x="1942936" y="2984625"/>
                  <a:pt x="1958578" y="2998033"/>
                </a:cubicBezTo>
                <a:cubicBezTo>
                  <a:pt x="1989901" y="3024881"/>
                  <a:pt x="2101456" y="3035074"/>
                  <a:pt x="2138460" y="3043003"/>
                </a:cubicBezTo>
                <a:cubicBezTo>
                  <a:pt x="2178750" y="3051636"/>
                  <a:pt x="2258382" y="3072983"/>
                  <a:pt x="2258382" y="3072983"/>
                </a:cubicBezTo>
                <a:cubicBezTo>
                  <a:pt x="2268375" y="3082977"/>
                  <a:pt x="2274287" y="3101684"/>
                  <a:pt x="2288362" y="3102964"/>
                </a:cubicBezTo>
                <a:cubicBezTo>
                  <a:pt x="2333423" y="3107061"/>
                  <a:pt x="2395685" y="3123838"/>
                  <a:pt x="2423273" y="3087974"/>
                </a:cubicBezTo>
                <a:cubicBezTo>
                  <a:pt x="2459958" y="3040283"/>
                  <a:pt x="2425656" y="2966925"/>
                  <a:pt x="2438263" y="2908092"/>
                </a:cubicBezTo>
                <a:cubicBezTo>
                  <a:pt x="2441224" y="2894273"/>
                  <a:pt x="2458250" y="2888105"/>
                  <a:pt x="2468244" y="2878111"/>
                </a:cubicBezTo>
                <a:cubicBezTo>
                  <a:pt x="2473241" y="2863121"/>
                  <a:pt x="2480636" y="2848727"/>
                  <a:pt x="2483234" y="2833141"/>
                </a:cubicBezTo>
                <a:cubicBezTo>
                  <a:pt x="2490673" y="2788509"/>
                  <a:pt x="2482761" y="2740752"/>
                  <a:pt x="2498224" y="2698229"/>
                </a:cubicBezTo>
                <a:cubicBezTo>
                  <a:pt x="2508576" y="2669762"/>
                  <a:pt x="2584907" y="2657821"/>
                  <a:pt x="2603155" y="2653259"/>
                </a:cubicBezTo>
                <a:cubicBezTo>
                  <a:pt x="2663496" y="2592920"/>
                  <a:pt x="2606687" y="2660010"/>
                  <a:pt x="2648126" y="2563318"/>
                </a:cubicBezTo>
                <a:cubicBezTo>
                  <a:pt x="2655223" y="2546759"/>
                  <a:pt x="2668113" y="2533337"/>
                  <a:pt x="2678106" y="2518347"/>
                </a:cubicBezTo>
                <a:cubicBezTo>
                  <a:pt x="2683103" y="2498360"/>
                  <a:pt x="2687436" y="2478196"/>
                  <a:pt x="2693096" y="2458387"/>
                </a:cubicBezTo>
                <a:cubicBezTo>
                  <a:pt x="2697437" y="2443194"/>
                  <a:pt x="2708086" y="2429217"/>
                  <a:pt x="2708086" y="2413416"/>
                </a:cubicBezTo>
                <a:cubicBezTo>
                  <a:pt x="2708086" y="2368169"/>
                  <a:pt x="2698093" y="2323475"/>
                  <a:pt x="2693096" y="2278505"/>
                </a:cubicBezTo>
                <a:cubicBezTo>
                  <a:pt x="2704662" y="2185972"/>
                  <a:pt x="2727691" y="2068649"/>
                  <a:pt x="2693096" y="1978701"/>
                </a:cubicBezTo>
                <a:cubicBezTo>
                  <a:pt x="2685700" y="1959472"/>
                  <a:pt x="2653123" y="1968708"/>
                  <a:pt x="2633136" y="1963711"/>
                </a:cubicBezTo>
                <a:cubicBezTo>
                  <a:pt x="2628139" y="1938727"/>
                  <a:pt x="2634456" y="1908333"/>
                  <a:pt x="2618145" y="1888760"/>
                </a:cubicBezTo>
                <a:cubicBezTo>
                  <a:pt x="2604956" y="1872933"/>
                  <a:pt x="2577918" y="1879690"/>
                  <a:pt x="2558185" y="1873770"/>
                </a:cubicBezTo>
                <a:cubicBezTo>
                  <a:pt x="2527916" y="1864689"/>
                  <a:pt x="2468244" y="1843790"/>
                  <a:pt x="2468244" y="1843790"/>
                </a:cubicBezTo>
                <a:cubicBezTo>
                  <a:pt x="2397110" y="1772656"/>
                  <a:pt x="2417221" y="1810644"/>
                  <a:pt x="2393293" y="1738859"/>
                </a:cubicBezTo>
                <a:cubicBezTo>
                  <a:pt x="2388296" y="1618938"/>
                  <a:pt x="2391090" y="1498437"/>
                  <a:pt x="2378303" y="1379095"/>
                </a:cubicBezTo>
                <a:cubicBezTo>
                  <a:pt x="2375922" y="1356876"/>
                  <a:pt x="2356622" y="1339882"/>
                  <a:pt x="2348323" y="1319134"/>
                </a:cubicBezTo>
                <a:cubicBezTo>
                  <a:pt x="2336586" y="1289792"/>
                  <a:pt x="2318342" y="1229193"/>
                  <a:pt x="2318342" y="1229193"/>
                </a:cubicBezTo>
                <a:cubicBezTo>
                  <a:pt x="2312124" y="1123489"/>
                  <a:pt x="2310882" y="982028"/>
                  <a:pt x="2288362" y="869429"/>
                </a:cubicBezTo>
                <a:cubicBezTo>
                  <a:pt x="2285263" y="853935"/>
                  <a:pt x="2286230" y="833643"/>
                  <a:pt x="2273372" y="824459"/>
                </a:cubicBezTo>
                <a:cubicBezTo>
                  <a:pt x="2247656" y="806091"/>
                  <a:pt x="2183431" y="794479"/>
                  <a:pt x="2183431" y="794479"/>
                </a:cubicBezTo>
                <a:cubicBezTo>
                  <a:pt x="2173437" y="764499"/>
                  <a:pt x="2170979" y="730833"/>
                  <a:pt x="2153450" y="704538"/>
                </a:cubicBezTo>
                <a:cubicBezTo>
                  <a:pt x="2121963" y="657307"/>
                  <a:pt x="2122801" y="667110"/>
                  <a:pt x="2108480" y="614597"/>
                </a:cubicBezTo>
                <a:cubicBezTo>
                  <a:pt x="2097639" y="574845"/>
                  <a:pt x="2088493" y="534649"/>
                  <a:pt x="2078500" y="494675"/>
                </a:cubicBezTo>
                <a:cubicBezTo>
                  <a:pt x="2074668" y="479346"/>
                  <a:pt x="2076367" y="458889"/>
                  <a:pt x="2063509" y="449705"/>
                </a:cubicBezTo>
                <a:cubicBezTo>
                  <a:pt x="2043856" y="435667"/>
                  <a:pt x="1945664" y="412748"/>
                  <a:pt x="1913608" y="404734"/>
                </a:cubicBezTo>
                <a:cubicBezTo>
                  <a:pt x="1885720" y="376847"/>
                  <a:pt x="1872558" y="367606"/>
                  <a:pt x="1853647" y="329783"/>
                </a:cubicBezTo>
                <a:cubicBezTo>
                  <a:pt x="1846581" y="315650"/>
                  <a:pt x="1848528" y="297151"/>
                  <a:pt x="1838657" y="284813"/>
                </a:cubicBezTo>
                <a:cubicBezTo>
                  <a:pt x="1827402" y="270745"/>
                  <a:pt x="1808676" y="264826"/>
                  <a:pt x="1793686" y="254833"/>
                </a:cubicBezTo>
                <a:cubicBezTo>
                  <a:pt x="1788689" y="234846"/>
                  <a:pt x="1794338" y="208280"/>
                  <a:pt x="1778696" y="194872"/>
                </a:cubicBezTo>
                <a:cubicBezTo>
                  <a:pt x="1700024" y="127439"/>
                  <a:pt x="1705606" y="191114"/>
                  <a:pt x="1643785" y="149901"/>
                </a:cubicBezTo>
                <a:cubicBezTo>
                  <a:pt x="1613805" y="129914"/>
                  <a:pt x="1579322" y="115419"/>
                  <a:pt x="1553844" y="89941"/>
                </a:cubicBezTo>
                <a:cubicBezTo>
                  <a:pt x="1543850" y="79947"/>
                  <a:pt x="1535982" y="67232"/>
                  <a:pt x="1523863" y="59960"/>
                </a:cubicBezTo>
                <a:cubicBezTo>
                  <a:pt x="1510314" y="51830"/>
                  <a:pt x="1494027" y="49510"/>
                  <a:pt x="1478893" y="44970"/>
                </a:cubicBezTo>
                <a:cubicBezTo>
                  <a:pt x="1307276" y="-6515"/>
                  <a:pt x="1430839" y="33949"/>
                  <a:pt x="1328991" y="0"/>
                </a:cubicBezTo>
                <a:cubicBezTo>
                  <a:pt x="1304008" y="9993"/>
                  <a:pt x="1274712" y="12754"/>
                  <a:pt x="1254041" y="29980"/>
                </a:cubicBezTo>
                <a:cubicBezTo>
                  <a:pt x="1241902" y="40096"/>
                  <a:pt x="1250223" y="63778"/>
                  <a:pt x="1239050" y="74951"/>
                </a:cubicBezTo>
                <a:cubicBezTo>
                  <a:pt x="1223249" y="90752"/>
                  <a:pt x="1197683" y="92536"/>
                  <a:pt x="1179090" y="104931"/>
                </a:cubicBezTo>
                <a:cubicBezTo>
                  <a:pt x="1167331" y="112770"/>
                  <a:pt x="1159103" y="124918"/>
                  <a:pt x="1149109" y="134911"/>
                </a:cubicBezTo>
                <a:cubicBezTo>
                  <a:pt x="1144112" y="159895"/>
                  <a:pt x="1136933" y="184539"/>
                  <a:pt x="1134119" y="209862"/>
                </a:cubicBezTo>
                <a:cubicBezTo>
                  <a:pt x="1116830" y="365468"/>
                  <a:pt x="1126624" y="412229"/>
                  <a:pt x="1119129" y="479685"/>
                </a:cubicBezTo>
                <a:close/>
              </a:path>
            </a:pathLst>
          </a:custGeom>
          <a:noFill/>
          <a:ln w="28575" cap="flat" cmpd="sng" algn="ctr">
            <a:solidFill>
              <a:srgbClr val="C00000"/>
            </a:solidFill>
            <a:prstDash val="sysDash"/>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srgbClr val="CCDBF1"/>
              </a:solidFill>
              <a:effectLst/>
              <a:uLnTx/>
              <a:uFillTx/>
              <a:latin typeface="Arial"/>
              <a:ea typeface="ＭＳ Ｐゴシック"/>
              <a:cs typeface="Arial" panose="020B0604020202020204" pitchFamily="34" charset="0"/>
            </a:endParaRPr>
          </a:p>
        </p:txBody>
      </p:sp>
      <p:cxnSp>
        <p:nvCxnSpPr>
          <p:cNvPr id="24" name="Gerade Verbindung mit Pfeil 43"/>
          <p:cNvCxnSpPr>
            <a:cxnSpLocks noChangeShapeType="1"/>
          </p:cNvCxnSpPr>
          <p:nvPr/>
        </p:nvCxnSpPr>
        <p:spPr bwMode="auto">
          <a:xfrm>
            <a:off x="6621375" y="2953446"/>
            <a:ext cx="0" cy="619571"/>
          </a:xfrm>
          <a:prstGeom prst="straightConnector1">
            <a:avLst/>
          </a:prstGeom>
          <a:noFill/>
          <a:ln w="76200" algn="ctr">
            <a:solidFill>
              <a:srgbClr val="BFBFBF"/>
            </a:solidFill>
            <a:round/>
            <a:headEnd/>
            <a:tailEnd type="triangle" w="med" len="med"/>
          </a:ln>
          <a:extLst>
            <a:ext uri="{909E8E84-426E-40DD-AFC4-6F175D3DCCD1}">
              <a14:hiddenFill xmlns:a14="http://schemas.microsoft.com/office/drawing/2010/main">
                <a:noFill/>
              </a14:hiddenFill>
            </a:ext>
          </a:extLst>
        </p:spPr>
      </p:cxnSp>
      <p:sp>
        <p:nvSpPr>
          <p:cNvPr id="26" name="Textfeld 71"/>
          <p:cNvSpPr txBox="1">
            <a:spLocks noChangeArrowheads="1"/>
          </p:cNvSpPr>
          <p:nvPr/>
        </p:nvSpPr>
        <p:spPr bwMode="auto">
          <a:xfrm>
            <a:off x="3335844" y="1103612"/>
            <a:ext cx="20986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de-DE" sz="2000" b="1" i="0" u="none" strike="noStrike" kern="1200" cap="none" spc="0" normalizeH="0" baseline="0" noProof="0" dirty="0">
                <a:ln>
                  <a:noFill/>
                </a:ln>
                <a:solidFill>
                  <a:srgbClr val="0047B9"/>
                </a:solidFill>
                <a:effectLst/>
                <a:uLnTx/>
                <a:uFillTx/>
                <a:latin typeface="Arial" panose="020B0604020202020204" pitchFamily="34" charset="0"/>
                <a:ea typeface="ヒラギノ角ゴ Pro W3"/>
                <a:cs typeface="ヒラギノ角ゴ Pro W3"/>
              </a:rPr>
              <a:t>[</a:t>
            </a:r>
            <a:r>
              <a:rPr kumimoji="0" lang="de-DE" altLang="de-DE" sz="2000" b="1" i="0" u="none" strike="noStrike" kern="1200" cap="none" spc="0" normalizeH="0" baseline="30000" noProof="0" dirty="0">
                <a:ln>
                  <a:noFill/>
                </a:ln>
                <a:solidFill>
                  <a:srgbClr val="0047B9"/>
                </a:solidFill>
                <a:effectLst/>
                <a:uLnTx/>
                <a:uFillTx/>
                <a:latin typeface="Arial" panose="020B0604020202020204" pitchFamily="34" charset="0"/>
                <a:ea typeface="ヒラギノ角ゴ Pro W3"/>
                <a:cs typeface="ヒラギノ角ゴ Pro W3"/>
              </a:rPr>
              <a:t>18</a:t>
            </a:r>
            <a:r>
              <a:rPr kumimoji="0" lang="de-DE" altLang="de-DE" sz="2000" b="1" i="0" u="none" strike="noStrike" kern="1200" cap="none" spc="0" normalizeH="0" baseline="0" noProof="0" dirty="0">
                <a:ln>
                  <a:noFill/>
                </a:ln>
                <a:solidFill>
                  <a:srgbClr val="0047B9"/>
                </a:solidFill>
                <a:effectLst/>
                <a:uLnTx/>
                <a:uFillTx/>
                <a:latin typeface="Arial" panose="020B0604020202020204" pitchFamily="34" charset="0"/>
                <a:ea typeface="ヒラギノ角ゴ Pro W3"/>
                <a:cs typeface="ヒラギノ角ゴ Pro W3"/>
              </a:rPr>
              <a:t>F]PSMA-1007</a:t>
            </a:r>
          </a:p>
        </p:txBody>
      </p:sp>
      <p:sp>
        <p:nvSpPr>
          <p:cNvPr id="33" name="Text Box 35"/>
          <p:cNvSpPr txBox="1">
            <a:spLocks noChangeArrowheads="1"/>
          </p:cNvSpPr>
          <p:nvPr/>
        </p:nvSpPr>
        <p:spPr bwMode="auto">
          <a:xfrm>
            <a:off x="2732508" y="5650728"/>
            <a:ext cx="6748963" cy="307777"/>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eaLnBrk="0" hangingPunct="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eaLnBrk="0" hangingPunct="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1" u="none" strike="noStrike" kern="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Developed in 2015, first-in-human in 2015, patented in 2015, published in 2016</a:t>
            </a:r>
            <a:endParaRPr kumimoji="0" lang="de-DE" altLang="en-US" sz="1400" b="1" i="1" u="none" strike="noStrike" kern="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pic>
        <p:nvPicPr>
          <p:cNvPr id="4" name="Grafik 3">
            <a:extLst>
              <a:ext uri="{FF2B5EF4-FFF2-40B4-BE49-F238E27FC236}">
                <a16:creationId xmlns:a16="http://schemas.microsoft.com/office/drawing/2014/main" id="{E11677A2-E3DD-434D-A6B1-D5055C6B017D}"/>
              </a:ext>
            </a:extLst>
          </p:cNvPr>
          <p:cNvPicPr>
            <a:picLocks noChangeAspect="1"/>
          </p:cNvPicPr>
          <p:nvPr/>
        </p:nvPicPr>
        <p:blipFill>
          <a:blip r:embed="rId7"/>
          <a:stretch>
            <a:fillRect/>
          </a:stretch>
        </p:blipFill>
        <p:spPr>
          <a:xfrm>
            <a:off x="8456771" y="1274352"/>
            <a:ext cx="3001951" cy="1688598"/>
          </a:xfrm>
          <a:prstGeom prst="rect">
            <a:avLst/>
          </a:prstGeom>
        </p:spPr>
      </p:pic>
      <p:pic>
        <p:nvPicPr>
          <p:cNvPr id="6" name="Grafik 5">
            <a:extLst>
              <a:ext uri="{FF2B5EF4-FFF2-40B4-BE49-F238E27FC236}">
                <a16:creationId xmlns:a16="http://schemas.microsoft.com/office/drawing/2014/main" id="{E3478CE4-DB8C-49F9-9E3F-FF79A45E472C}"/>
              </a:ext>
            </a:extLst>
          </p:cNvPr>
          <p:cNvPicPr>
            <a:picLocks noChangeAspect="1"/>
          </p:cNvPicPr>
          <p:nvPr/>
        </p:nvPicPr>
        <p:blipFill>
          <a:blip r:embed="rId8"/>
          <a:stretch>
            <a:fillRect/>
          </a:stretch>
        </p:blipFill>
        <p:spPr>
          <a:xfrm>
            <a:off x="9010827" y="3509124"/>
            <a:ext cx="1885454" cy="1885454"/>
          </a:xfrm>
          <a:prstGeom prst="rect">
            <a:avLst/>
          </a:prstGeom>
        </p:spPr>
      </p:pic>
      <p:sp>
        <p:nvSpPr>
          <p:cNvPr id="28" name="Textfeld 27">
            <a:extLst>
              <a:ext uri="{FF2B5EF4-FFF2-40B4-BE49-F238E27FC236}">
                <a16:creationId xmlns:a16="http://schemas.microsoft.com/office/drawing/2014/main" id="{705BDCD2-4526-44BB-818D-DCC9FE364189}"/>
              </a:ext>
            </a:extLst>
          </p:cNvPr>
          <p:cNvSpPr txBox="1"/>
          <p:nvPr/>
        </p:nvSpPr>
        <p:spPr>
          <a:xfrm>
            <a:off x="9206843" y="3097367"/>
            <a:ext cx="1493422"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err="1">
                <a:ln>
                  <a:noFill/>
                </a:ln>
                <a:solidFill>
                  <a:srgbClr val="C00000"/>
                </a:solidFill>
                <a:effectLst/>
                <a:uLnTx/>
                <a:uFillTx/>
                <a:latin typeface="Arial"/>
                <a:ea typeface="MS PGothic" pitchFamily="34" charset="-128"/>
                <a:cs typeface="+mn-cs"/>
              </a:rPr>
              <a:t>No</a:t>
            </a:r>
            <a:r>
              <a:rPr kumimoji="0" lang="de-DE" sz="1200" b="1" i="0" u="none" strike="noStrike" kern="1200" cap="none" spc="0" normalizeH="0" baseline="0" noProof="0" dirty="0">
                <a:ln>
                  <a:noFill/>
                </a:ln>
                <a:solidFill>
                  <a:srgbClr val="C00000"/>
                </a:solidFill>
                <a:effectLst/>
                <a:uLnTx/>
                <a:uFillTx/>
                <a:latin typeface="Arial"/>
                <a:ea typeface="MS PGothic" pitchFamily="34" charset="-128"/>
                <a:cs typeface="+mn-cs"/>
              </a:rPr>
              <a:t> Advertisement</a:t>
            </a:r>
          </a:p>
        </p:txBody>
      </p:sp>
      <p:sp>
        <p:nvSpPr>
          <p:cNvPr id="29" name="Text Box 35">
            <a:extLst>
              <a:ext uri="{FF2B5EF4-FFF2-40B4-BE49-F238E27FC236}">
                <a16:creationId xmlns:a16="http://schemas.microsoft.com/office/drawing/2014/main" id="{8E0BC3DB-6A91-4D8C-90A3-CE49E6A4702A}"/>
              </a:ext>
            </a:extLst>
          </p:cNvPr>
          <p:cNvSpPr txBox="1">
            <a:spLocks noChangeArrowheads="1"/>
          </p:cNvSpPr>
          <p:nvPr/>
        </p:nvSpPr>
        <p:spPr bwMode="auto">
          <a:xfrm>
            <a:off x="2260422" y="5981218"/>
            <a:ext cx="7693132" cy="400110"/>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eaLnBrk="0" hangingPunct="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eaLnBrk="0" hangingPunct="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600" b="1" i="1" u="none" strike="noStrike" kern="0" cap="none" spc="0" normalizeH="0" baseline="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1" u="none" strike="noStrike" kern="0" cap="none" spc="0" normalizeH="0" baseline="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rPr>
              <a:t>Marketing authorization by ABX (Radelumin</a:t>
            </a:r>
            <a:r>
              <a:rPr kumimoji="0" lang="en-US" altLang="en-US" sz="1400" b="1" i="1" u="none" strike="noStrike" kern="0" cap="none" spc="0" normalizeH="0" baseline="3000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rPr>
              <a:t>®</a:t>
            </a:r>
            <a:r>
              <a:rPr kumimoji="0" lang="en-US" altLang="en-US" sz="1400" b="1" i="1" u="none" strike="noStrike" kern="0" cap="none" spc="0" normalizeH="0" baseline="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rPr>
              <a:t>) in AT, BE, F, D, IT, LU, ES &amp; NL, 2022/2023</a:t>
            </a:r>
            <a:endParaRPr kumimoji="0" lang="de-DE" altLang="en-US" sz="1400" b="1" i="1" u="none" strike="noStrike" kern="0" cap="none" spc="0" normalizeH="0" baseline="0" noProof="0" dirty="0">
              <a:ln>
                <a:noFill/>
              </a:ln>
              <a:solidFill>
                <a:srgbClr val="00B050"/>
              </a:solidFill>
              <a:effectLst/>
              <a:uLnTx/>
              <a:uFillTx/>
              <a:latin typeface="Arial" panose="020B0604020202020204" pitchFamily="34" charset="0"/>
              <a:ea typeface="ヒラギノ角ゴ Pro W3"/>
              <a:cs typeface="Arial" panose="020B0604020202020204" pitchFamily="34" charset="0"/>
            </a:endParaRPr>
          </a:p>
        </p:txBody>
      </p:sp>
      <p:sp>
        <p:nvSpPr>
          <p:cNvPr id="30" name="TextBox 61">
            <a:extLst>
              <a:ext uri="{FF2B5EF4-FFF2-40B4-BE49-F238E27FC236}">
                <a16:creationId xmlns:a16="http://schemas.microsoft.com/office/drawing/2014/main" id="{B0DDE996-074F-411D-9DEF-366B61921CBF}"/>
              </a:ext>
            </a:extLst>
          </p:cNvPr>
          <p:cNvSpPr txBox="1"/>
          <p:nvPr/>
        </p:nvSpPr>
        <p:spPr>
          <a:xfrm>
            <a:off x="2279576" y="118954"/>
            <a:ext cx="4423006" cy="86177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25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Radelumin</a:t>
            </a:r>
            <a:r>
              <a:rPr kumimoji="0" lang="de-DE" altLang="en-US" sz="25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2500" b="1" i="0" u="none" strike="noStrike" kern="1200" cap="none" spc="0" normalizeH="0" baseline="0" noProof="0" dirty="0" err="1">
                <a:ln>
                  <a:noFill/>
                </a:ln>
                <a:solidFill>
                  <a:srgbClr val="CCDBF1"/>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Diagnostic</a:t>
            </a:r>
            <a:r>
              <a:rPr kumimoji="0" lang="de-DE" altLang="en-US" sz="2500" b="1" i="0" u="none" strike="noStrike" kern="1200" cap="none" spc="0" normalizeH="0" baseline="0" noProof="0" dirty="0">
                <a:ln>
                  <a:noFill/>
                </a:ln>
                <a:solidFill>
                  <a:srgbClr val="CCDBF1"/>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 [</a:t>
            </a:r>
            <a:r>
              <a:rPr kumimoji="0" lang="de-DE" altLang="en-US" sz="2500" b="1" i="0" u="none" strike="noStrike" kern="1200" cap="none" spc="0" normalizeH="0" baseline="30000" noProof="0" dirty="0">
                <a:ln>
                  <a:noFill/>
                </a:ln>
                <a:solidFill>
                  <a:srgbClr val="CCDBF1"/>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18</a:t>
            </a:r>
            <a:r>
              <a:rPr kumimoji="0" lang="de-DE" altLang="en-US" sz="2500" b="1" i="0" u="none" strike="noStrike" kern="1200" cap="none" spc="0" normalizeH="0" baseline="0" noProof="0" dirty="0">
                <a:ln>
                  <a:noFill/>
                </a:ln>
                <a:solidFill>
                  <a:srgbClr val="CCDBF1"/>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F]PSMA-1007</a:t>
            </a:r>
          </a:p>
        </p:txBody>
      </p:sp>
      <p:sp>
        <p:nvSpPr>
          <p:cNvPr id="31" name="Rectangle 65">
            <a:extLst>
              <a:ext uri="{FF2B5EF4-FFF2-40B4-BE49-F238E27FC236}">
                <a16:creationId xmlns:a16="http://schemas.microsoft.com/office/drawing/2014/main" id="{293DA14A-218A-4F79-A133-6BF9C39673C3}"/>
              </a:ext>
            </a:extLst>
          </p:cNvPr>
          <p:cNvSpPr/>
          <p:nvPr/>
        </p:nvSpPr>
        <p:spPr bwMode="auto">
          <a:xfrm>
            <a:off x="93600" y="116632"/>
            <a:ext cx="1853952" cy="501922"/>
          </a:xfrm>
          <a:prstGeom prst="rect">
            <a:avLst/>
          </a:prstGeom>
          <a:solidFill>
            <a:srgbClr val="0047B9"/>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de-DE" sz="300" b="0" i="0" u="none" strike="noStrike" kern="1200" cap="none" spc="0" normalizeH="0" baseline="0" noProof="0" dirty="0">
              <a:ln>
                <a:noFill/>
              </a:ln>
              <a:solidFill>
                <a:srgbClr val="FFFFFF"/>
              </a:solidFill>
              <a:effectLst/>
              <a:uLnTx/>
              <a:uFillTx/>
              <a:latin typeface="Arial"/>
              <a:ea typeface="ＭＳ Ｐゴシック" charset="0"/>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r>
              <a:rPr lang="de-DE" sz="1000" dirty="0">
                <a:solidFill>
                  <a:srgbClr val="FFFFFF"/>
                </a:solidFill>
                <a:latin typeface="Arial"/>
                <a:ea typeface="ＭＳ Ｐゴシック" charset="0"/>
              </a:rPr>
              <a:t>Seco/</a:t>
            </a:r>
            <a:r>
              <a:rPr kumimoji="0" lang="de-DE" sz="1000" b="0" i="0" u="none" strike="noStrike" kern="1200" cap="none" spc="0" normalizeH="0" baseline="0" noProof="0" dirty="0" err="1">
                <a:ln>
                  <a:noFill/>
                </a:ln>
                <a:solidFill>
                  <a:srgbClr val="FFFFFF"/>
                </a:solidFill>
                <a:effectLst/>
                <a:uLnTx/>
                <a:uFillTx/>
                <a:latin typeface="Arial"/>
                <a:ea typeface="ＭＳ Ｐゴシック" charset="0"/>
                <a:cs typeface="+mn-cs"/>
              </a:rPr>
              <a:t>Benešová</a:t>
            </a:r>
            <a:r>
              <a:rPr kumimoji="0" lang="de-DE" sz="1000" b="0" i="0" u="none" strike="noStrike" kern="1200" cap="none" spc="0" normalizeH="0" baseline="0" noProof="0" dirty="0">
                <a:ln>
                  <a:noFill/>
                </a:ln>
                <a:solidFill>
                  <a:srgbClr val="FFFFFF"/>
                </a:solidFill>
                <a:effectLst/>
                <a:uLnTx/>
                <a:uFillTx/>
                <a:latin typeface="Arial"/>
                <a:ea typeface="ＭＳ Ｐゴシック" charset="0"/>
                <a:cs typeface="+mn-cs"/>
              </a:rPr>
              <a:t>-Schäfer</a:t>
            </a:r>
          </a:p>
        </p:txBody>
      </p:sp>
      <p:cxnSp>
        <p:nvCxnSpPr>
          <p:cNvPr id="32" name="Straight Connector 31">
            <a:extLst>
              <a:ext uri="{FF2B5EF4-FFF2-40B4-BE49-F238E27FC236}">
                <a16:creationId xmlns:a16="http://schemas.microsoft.com/office/drawing/2014/main" id="{E090CB2D-BB77-4A00-A2FA-6A81EB3D8D90}"/>
              </a:ext>
            </a:extLst>
          </p:cNvPr>
          <p:cNvCxnSpPr>
            <a:cxnSpLocks noChangeShapeType="1"/>
          </p:cNvCxnSpPr>
          <p:nvPr/>
        </p:nvCxnSpPr>
        <p:spPr bwMode="auto">
          <a:xfrm>
            <a:off x="0" y="6597352"/>
            <a:ext cx="12192000" cy="0"/>
          </a:xfrm>
          <a:prstGeom prst="line">
            <a:avLst/>
          </a:prstGeom>
          <a:noFill/>
          <a:ln w="9525" algn="ctr">
            <a:solidFill>
              <a:srgbClr val="0047B9"/>
            </a:solidFill>
            <a:round/>
            <a:headEnd/>
            <a:tailEnd/>
          </a:ln>
          <a:extLst>
            <a:ext uri="{909E8E84-426E-40DD-AFC4-6F175D3DCCD1}">
              <a14:hiddenFill xmlns:a14="http://schemas.microsoft.com/office/drawing/2010/main">
                <a:noFill/>
              </a14:hiddenFill>
            </a:ext>
          </a:extLst>
        </p:spPr>
      </p:cxnSp>
      <p:graphicFrame>
        <p:nvGraphicFramePr>
          <p:cNvPr id="27" name="Object 59">
            <a:extLst>
              <a:ext uri="{FF2B5EF4-FFF2-40B4-BE49-F238E27FC236}">
                <a16:creationId xmlns:a16="http://schemas.microsoft.com/office/drawing/2014/main" id="{3D7F7D2E-2C79-479A-B6EC-D9C33D72E841}"/>
              </a:ext>
            </a:extLst>
          </p:cNvPr>
          <p:cNvGraphicFramePr>
            <a:graphicFrameLocks noChangeAspect="1"/>
          </p:cNvGraphicFramePr>
          <p:nvPr/>
        </p:nvGraphicFramePr>
        <p:xfrm>
          <a:off x="255838" y="1644211"/>
          <a:ext cx="2743818" cy="3460002"/>
        </p:xfrm>
        <a:graphic>
          <a:graphicData uri="http://schemas.openxmlformats.org/presentationml/2006/ole">
            <mc:AlternateContent xmlns:mc="http://schemas.openxmlformats.org/markup-compatibility/2006">
              <mc:Choice xmlns:v="urn:schemas-microsoft-com:vml" Requires="v">
                <p:oleObj spid="_x0000_s1082" name="CS ChemDraw Drawing" r:id="rId9" imgW="4919018" imgH="6208274" progId="ChemDraw.Document.6.0">
                  <p:embed/>
                </p:oleObj>
              </mc:Choice>
              <mc:Fallback>
                <p:oleObj name="CS ChemDraw Drawing" r:id="rId9" imgW="4919018" imgH="6208274" progId="ChemDraw.Document.6.0">
                  <p:embed/>
                  <p:pic>
                    <p:nvPicPr>
                      <p:cNvPr id="27" name="Object 59">
                        <a:extLst>
                          <a:ext uri="{FF2B5EF4-FFF2-40B4-BE49-F238E27FC236}">
                            <a16:creationId xmlns:a16="http://schemas.microsoft.com/office/drawing/2014/main" id="{3D7F7D2E-2C79-479A-B6EC-D9C33D72E841}"/>
                          </a:ext>
                        </a:extLst>
                      </p:cNvPr>
                      <p:cNvPicPr>
                        <a:picLocks noChangeAspect="1" noChangeArrowheads="1"/>
                      </p:cNvPicPr>
                      <p:nvPr/>
                    </p:nvPicPr>
                    <p:blipFill>
                      <a:blip r:embed="rId10"/>
                      <a:srcRect/>
                      <a:stretch>
                        <a:fillRect/>
                      </a:stretch>
                    </p:blipFill>
                    <p:spPr bwMode="auto">
                      <a:xfrm>
                        <a:off x="255838" y="1644211"/>
                        <a:ext cx="2743818" cy="3460002"/>
                      </a:xfrm>
                      <a:prstGeom prst="rect">
                        <a:avLst/>
                      </a:prstGeom>
                      <a:noFill/>
                      <a:ln>
                        <a:noFill/>
                      </a:ln>
                    </p:spPr>
                  </p:pic>
                </p:oleObj>
              </mc:Fallback>
            </mc:AlternateContent>
          </a:graphicData>
        </a:graphic>
      </p:graphicFrame>
      <p:sp>
        <p:nvSpPr>
          <p:cNvPr id="36" name="Textfeld 71">
            <a:extLst>
              <a:ext uri="{FF2B5EF4-FFF2-40B4-BE49-F238E27FC236}">
                <a16:creationId xmlns:a16="http://schemas.microsoft.com/office/drawing/2014/main" id="{28F1224E-A6CC-44F5-8108-9765E92D2BCB}"/>
              </a:ext>
            </a:extLst>
          </p:cNvPr>
          <p:cNvSpPr txBox="1">
            <a:spLocks noChangeArrowheads="1"/>
          </p:cNvSpPr>
          <p:nvPr/>
        </p:nvSpPr>
        <p:spPr bwMode="auto">
          <a:xfrm>
            <a:off x="769100" y="1103612"/>
            <a:ext cx="15824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de-DE"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ヒラギノ角ゴ Pro W3"/>
              </a:rPr>
              <a:t>PSMA-1007</a:t>
            </a:r>
          </a:p>
        </p:txBody>
      </p:sp>
    </p:spTree>
    <p:extLst>
      <p:ext uri="{BB962C8B-B14F-4D97-AF65-F5344CB8AC3E}">
        <p14:creationId xmlns:p14="http://schemas.microsoft.com/office/powerpoint/2010/main" val="63200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3" grpId="0" animBg="1"/>
      <p:bldP spid="26" grpId="0"/>
      <p:bldP spid="33" grpId="0"/>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23"/>
          <p:cNvSpPr>
            <a:spLocks noChangeArrowheads="1"/>
          </p:cNvSpPr>
          <p:nvPr/>
        </p:nvSpPr>
        <p:spPr bwMode="auto">
          <a:xfrm>
            <a:off x="2014539" y="6619255"/>
            <a:ext cx="82438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Patient´s scans compiled based on </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Rathke </a:t>
            </a:r>
            <a:r>
              <a:rPr kumimoji="0" lang="en-US" altLang="en-US" sz="800" b="0" i="1"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et al, </a:t>
            </a:r>
            <a:r>
              <a:rPr kumimoji="0" lang="en-US" altLang="en-US" sz="800" b="0" i="0" u="sng"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JNM</a:t>
            </a:r>
            <a:r>
              <a:rPr kumimoji="0" lang="de-DE"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 </a:t>
            </a:r>
            <a:r>
              <a:rPr kumimoji="0" lang="de-DE" altLang="en-US" sz="800" b="1"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2019</a:t>
            </a:r>
            <a:r>
              <a:rPr kumimoji="0" lang="de-DE"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 60(6): </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806</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rPr>
              <a:t>–</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811. </a:t>
            </a:r>
            <a:endParaRPr kumimoji="0" lang="de-CH"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  </a:t>
            </a:r>
            <a:endParaRPr kumimoji="0" lang="de-CH"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 </a:t>
            </a:r>
            <a:endParaRPr kumimoji="0" lang="de-CH" altLang="en-US" sz="800" b="1"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endParaRPr>
          </a:p>
        </p:txBody>
      </p:sp>
      <p:pic>
        <p:nvPicPr>
          <p:cNvPr id="21" name="Picture 12"/>
          <p:cNvPicPr>
            <a:picLocks noChangeAspect="1" noChangeArrowheads="1"/>
          </p:cNvPicPr>
          <p:nvPr/>
        </p:nvPicPr>
        <p:blipFill>
          <a:blip r:embed="rId3">
            <a:extLst>
              <a:ext uri="{28A0092B-C50C-407E-A947-70E740481C1C}">
                <a14:useLocalDpi xmlns:a14="http://schemas.microsoft.com/office/drawing/2010/main" val="0"/>
              </a:ext>
            </a:extLst>
          </a:blip>
          <a:srcRect l="1134" t="1512" r="55843" b="3232"/>
          <a:stretch>
            <a:fillRect/>
          </a:stretch>
        </p:blipFill>
        <p:spPr bwMode="auto">
          <a:xfrm>
            <a:off x="4747102" y="1646622"/>
            <a:ext cx="2553147" cy="4352764"/>
          </a:xfrm>
          <a:prstGeom prst="rect">
            <a:avLst/>
          </a:prstGeom>
          <a:solidFill>
            <a:schemeClr val="tx2"/>
          </a:solidFill>
          <a:ln w="19050">
            <a:solidFill>
              <a:schemeClr val="tx2"/>
            </a:solidFill>
            <a:miter lim="800000"/>
            <a:headEnd/>
            <a:tailEnd/>
          </a:ln>
        </p:spPr>
      </p:pic>
      <p:sp>
        <p:nvSpPr>
          <p:cNvPr id="22" name="Rectangle 13"/>
          <p:cNvSpPr>
            <a:spLocks noChangeArrowheads="1"/>
          </p:cNvSpPr>
          <p:nvPr/>
        </p:nvSpPr>
        <p:spPr bwMode="auto">
          <a:xfrm>
            <a:off x="4645259" y="6052066"/>
            <a:ext cx="2756831" cy="33855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47B9"/>
                </a:solidFill>
                <a:effectLst/>
                <a:uLnTx/>
                <a:uFillTx/>
                <a:latin typeface="Arial" pitchFamily="34" charset="0"/>
                <a:ea typeface="Arial Unicode MS" pitchFamily="34" charset="-128"/>
                <a:cs typeface="Arial Unicode MS" pitchFamily="34" charset="-128"/>
              </a:rPr>
              <a:t>Candidate for</a:t>
            </a:r>
            <a:r>
              <a:rPr kumimoji="0" lang="en-US" altLang="en-US" sz="1600" b="1" i="0" u="none" strike="noStrike" kern="1200" cap="none" spc="0" normalizeH="0" baseline="30000" noProof="0" dirty="0">
                <a:ln>
                  <a:noFill/>
                </a:ln>
                <a:solidFill>
                  <a:srgbClr val="0047B9"/>
                </a:solidFill>
                <a:effectLst/>
                <a:uLnTx/>
                <a:uFillTx/>
                <a:latin typeface="Arial" pitchFamily="34" charset="0"/>
                <a:ea typeface="Arial Unicode MS" pitchFamily="34" charset="-128"/>
                <a:cs typeface="Arial Unicode MS" pitchFamily="34" charset="-128"/>
              </a:rPr>
              <a:t> </a:t>
            </a:r>
            <a:r>
              <a:rPr kumimoji="0" lang="el-GR" altLang="en-US" sz="1600" b="1" i="0" u="none" strike="noStrike" kern="1200" cap="none" spc="0" normalizeH="0" baseline="0" noProof="0" dirty="0">
                <a:ln>
                  <a:noFill/>
                </a:ln>
                <a:solidFill>
                  <a:srgbClr val="0047B9"/>
                </a:solidFill>
                <a:effectLst/>
                <a:uLnTx/>
                <a:uFillTx/>
                <a:latin typeface="Arial" pitchFamily="34" charset="0"/>
                <a:ea typeface="Arial Unicode MS" pitchFamily="34" charset="-128"/>
                <a:cs typeface="Arial Unicode MS" pitchFamily="34" charset="-128"/>
              </a:rPr>
              <a:t>β</a:t>
            </a:r>
            <a:r>
              <a:rPr kumimoji="0" lang="en-US" altLang="en-US" sz="1600" b="1" i="0" u="none" strike="noStrike" kern="1200" cap="none" spc="0" normalizeH="0" baseline="0" noProof="0" dirty="0">
                <a:ln>
                  <a:noFill/>
                </a:ln>
                <a:solidFill>
                  <a:srgbClr val="0047B9"/>
                </a:solidFill>
                <a:effectLst/>
                <a:uLnTx/>
                <a:uFillTx/>
                <a:latin typeface="Arial" pitchFamily="34" charset="0"/>
                <a:ea typeface="Arial Unicode MS" pitchFamily="34" charset="-128"/>
                <a:cs typeface="Arial Unicode MS" pitchFamily="34" charset="-128"/>
              </a:rPr>
              <a:t>-therapy</a:t>
            </a:r>
          </a:p>
        </p:txBody>
      </p:sp>
      <p:sp>
        <p:nvSpPr>
          <p:cNvPr id="24" name="Rectangle 14"/>
          <p:cNvSpPr>
            <a:spLocks noChangeArrowheads="1"/>
          </p:cNvSpPr>
          <p:nvPr/>
        </p:nvSpPr>
        <p:spPr bwMode="auto">
          <a:xfrm>
            <a:off x="8540168" y="6050374"/>
            <a:ext cx="2481769" cy="338554"/>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CCCC00"/>
                </a:solidFill>
                <a:effectLst/>
                <a:uLnTx/>
                <a:uFillTx/>
                <a:latin typeface="Arial" pitchFamily="34" charset="0"/>
                <a:ea typeface="Arial Unicode MS" pitchFamily="34" charset="-128"/>
                <a:cs typeface="Arial Unicode MS" pitchFamily="34" charset="-128"/>
              </a:rPr>
              <a:t>Candidate for</a:t>
            </a:r>
            <a:r>
              <a:rPr kumimoji="0" lang="en-US" altLang="en-US" sz="1600" b="1" i="0" u="none" strike="noStrike" kern="1200" cap="none" spc="0" normalizeH="0" baseline="30000" noProof="0" dirty="0">
                <a:ln>
                  <a:noFill/>
                </a:ln>
                <a:solidFill>
                  <a:srgbClr val="CCCC00"/>
                </a:solidFill>
                <a:effectLst/>
                <a:uLnTx/>
                <a:uFillTx/>
                <a:latin typeface="Arial" pitchFamily="34" charset="0"/>
                <a:ea typeface="Arial Unicode MS" pitchFamily="34" charset="-128"/>
                <a:cs typeface="Arial Unicode MS" pitchFamily="34" charset="-128"/>
              </a:rPr>
              <a:t> </a:t>
            </a:r>
            <a:r>
              <a:rPr kumimoji="0" lang="el-GR" altLang="en-US" sz="1600" b="1" i="0" u="none" strike="noStrike" kern="1200" cap="none" spc="0" normalizeH="0" baseline="0" noProof="0" dirty="0">
                <a:ln>
                  <a:noFill/>
                </a:ln>
                <a:solidFill>
                  <a:srgbClr val="CCCC00"/>
                </a:solidFill>
                <a:effectLst/>
                <a:uLnTx/>
                <a:uFillTx/>
                <a:latin typeface="Arial" pitchFamily="34" charset="0"/>
                <a:ea typeface="Arial Unicode MS" pitchFamily="34" charset="-128"/>
                <a:cs typeface="Arial Unicode MS" pitchFamily="34" charset="-128"/>
              </a:rPr>
              <a:t>α</a:t>
            </a:r>
            <a:r>
              <a:rPr kumimoji="0" lang="en-US" altLang="en-US" sz="1600" b="1" i="0" u="none" strike="noStrike" kern="1200" cap="none" spc="0" normalizeH="0" baseline="0" noProof="0" dirty="0">
                <a:ln>
                  <a:noFill/>
                </a:ln>
                <a:solidFill>
                  <a:srgbClr val="CCCC00"/>
                </a:solidFill>
                <a:effectLst/>
                <a:uLnTx/>
                <a:uFillTx/>
                <a:latin typeface="Arial" pitchFamily="34" charset="0"/>
                <a:ea typeface="Arial Unicode MS" pitchFamily="34" charset="-128"/>
                <a:cs typeface="Arial Unicode MS" pitchFamily="34" charset="-128"/>
              </a:rPr>
              <a:t>-therapy</a:t>
            </a:r>
          </a:p>
        </p:txBody>
      </p:sp>
      <p:pic>
        <p:nvPicPr>
          <p:cNvPr id="25" name="Picture 15"/>
          <p:cNvPicPr>
            <a:picLocks noChangeAspect="1" noChangeArrowheads="1"/>
          </p:cNvPicPr>
          <p:nvPr/>
        </p:nvPicPr>
        <p:blipFill>
          <a:blip r:embed="rId3">
            <a:extLst>
              <a:ext uri="{28A0092B-C50C-407E-A947-70E740481C1C}">
                <a14:useLocalDpi xmlns:a14="http://schemas.microsoft.com/office/drawing/2010/main" val="0"/>
              </a:ext>
            </a:extLst>
          </a:blip>
          <a:srcRect l="59810" t="1512" b="3232"/>
          <a:stretch>
            <a:fillRect/>
          </a:stretch>
        </p:blipFill>
        <p:spPr bwMode="auto">
          <a:xfrm>
            <a:off x="8553159" y="1646622"/>
            <a:ext cx="2455789" cy="4352764"/>
          </a:xfrm>
          <a:prstGeom prst="rect">
            <a:avLst/>
          </a:prstGeom>
          <a:noFill/>
          <a:ln w="19050">
            <a:solidFill>
              <a:srgbClr val="CCCC0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893" y="1646622"/>
            <a:ext cx="2322784" cy="4352764"/>
          </a:xfrm>
          <a:prstGeom prst="rect">
            <a:avLst/>
          </a:prstGeom>
          <a:ln w="19050">
            <a:solidFill>
              <a:schemeClr val="tx1"/>
            </a:solidFill>
          </a:ln>
        </p:spPr>
      </p:pic>
      <p:sp>
        <p:nvSpPr>
          <p:cNvPr id="27" name="Rectangle 26"/>
          <p:cNvSpPr>
            <a:spLocks noChangeArrowheads="1"/>
          </p:cNvSpPr>
          <p:nvPr/>
        </p:nvSpPr>
        <p:spPr bwMode="auto">
          <a:xfrm>
            <a:off x="1039493" y="6050374"/>
            <a:ext cx="2480166" cy="338554"/>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itchFamily="34" charset="0"/>
                <a:ea typeface="Arial Unicode MS" pitchFamily="34" charset="-128"/>
                <a:cs typeface="Arial Unicode MS" pitchFamily="34" charset="-128"/>
              </a:rPr>
              <a:t>Candidate for</a:t>
            </a:r>
            <a:r>
              <a:rPr kumimoji="0" lang="en-US" altLang="en-US" sz="1600" b="1" i="0" u="none" strike="noStrike" kern="1200" cap="none" spc="0" normalizeH="0" baseline="30000" noProof="0" dirty="0">
                <a:ln>
                  <a:noFill/>
                </a:ln>
                <a:solidFill>
                  <a:srgbClr val="000000"/>
                </a:solidFill>
                <a:effectLst/>
                <a:uLnTx/>
                <a:uFillTx/>
                <a:latin typeface="Arial" pitchFamily="34" charset="0"/>
                <a:ea typeface="Arial Unicode MS" pitchFamily="34" charset="-128"/>
                <a:cs typeface="Arial Unicode MS" pitchFamily="34" charset="-128"/>
              </a:rPr>
              <a:t> </a:t>
            </a:r>
            <a:r>
              <a:rPr kumimoji="0" lang="el-GR" altLang="en-US" sz="1600" b="1" i="0" u="none" strike="noStrike" kern="1200" cap="none" spc="0" normalizeH="0" baseline="0" noProof="0" dirty="0">
                <a:ln>
                  <a:noFill/>
                </a:ln>
                <a:solidFill>
                  <a:srgbClr val="000000"/>
                </a:solidFill>
                <a:effectLst/>
                <a:uLnTx/>
                <a:uFillTx/>
                <a:latin typeface="Arial" pitchFamily="34" charset="0"/>
                <a:ea typeface="Arial Unicode MS" pitchFamily="34" charset="-128"/>
                <a:cs typeface="Arial Unicode MS" pitchFamily="34" charset="-128"/>
              </a:rPr>
              <a:t>β</a:t>
            </a:r>
            <a:r>
              <a:rPr kumimoji="0" lang="en-US" altLang="en-US" sz="1600" b="1" i="0" u="none" strike="noStrike" kern="1200" cap="none" spc="0" normalizeH="0" baseline="0" noProof="0" dirty="0">
                <a:ln>
                  <a:noFill/>
                </a:ln>
                <a:solidFill>
                  <a:srgbClr val="000000"/>
                </a:solidFill>
                <a:effectLst/>
                <a:uLnTx/>
                <a:uFillTx/>
                <a:latin typeface="Arial" pitchFamily="34" charset="0"/>
                <a:ea typeface="Arial Unicode MS" pitchFamily="34" charset="-128"/>
                <a:cs typeface="Arial Unicode MS" pitchFamily="34" charset="-128"/>
              </a:rPr>
              <a:t>-therapy</a:t>
            </a:r>
          </a:p>
        </p:txBody>
      </p:sp>
      <p:sp>
        <p:nvSpPr>
          <p:cNvPr id="28" name="Rectangle 17"/>
          <p:cNvSpPr>
            <a:spLocks noChangeArrowheads="1"/>
          </p:cNvSpPr>
          <p:nvPr/>
        </p:nvSpPr>
        <p:spPr bwMode="auto">
          <a:xfrm>
            <a:off x="335360" y="1124745"/>
            <a:ext cx="3962400" cy="446276"/>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e-DE" altLang="en-US" sz="2300" b="1" i="0" u="none" strike="noStrike" kern="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rPr>
              <a:t>[</a:t>
            </a:r>
            <a:r>
              <a:rPr kumimoji="0" lang="de-DE" altLang="en-US" sz="2300" b="1" i="0" u="none" strike="noStrike" kern="0" cap="none" spc="0" normalizeH="0" baseline="30000" noProof="0" dirty="0">
                <a:ln>
                  <a:noFill/>
                </a:ln>
                <a:solidFill>
                  <a:srgbClr val="000000"/>
                </a:solidFill>
                <a:effectLst/>
                <a:uLnTx/>
                <a:uFillTx/>
                <a:latin typeface="Arial" pitchFamily="34" charset="0"/>
                <a:ea typeface="Arial Unicode MS" pitchFamily="34" charset="-128"/>
                <a:cs typeface="Arial Unicode MS" pitchFamily="34" charset="-128"/>
              </a:rPr>
              <a:t>90</a:t>
            </a:r>
            <a:r>
              <a:rPr kumimoji="0" lang="de-DE" altLang="en-US" sz="2300" b="1" i="0" u="none" strike="noStrike" kern="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rPr>
              <a:t>Y]Y-PS</a:t>
            </a:r>
            <a:r>
              <a:rPr kumimoji="0" lang="en-US" altLang="en-US" sz="2300" b="1" i="0" u="none" strike="noStrike" kern="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rPr>
              <a:t>MA-617</a:t>
            </a:r>
            <a:endParaRPr kumimoji="0" lang="de-DE" altLang="en-US" sz="2300" b="1" i="0" u="none" strike="noStrike" kern="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29" name="Rectangle 18"/>
          <p:cNvSpPr>
            <a:spLocks noChangeArrowheads="1"/>
          </p:cNvSpPr>
          <p:nvPr/>
        </p:nvSpPr>
        <p:spPr bwMode="auto">
          <a:xfrm>
            <a:off x="4512411" y="1124744"/>
            <a:ext cx="2964273" cy="446276"/>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e-DE" altLang="en-US" sz="2300" b="1" i="0" u="none" strike="noStrike" kern="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a:t>
            </a:r>
            <a:r>
              <a:rPr kumimoji="0" lang="de-DE" altLang="en-US" sz="2300" b="1" i="0" u="none" strike="noStrike" kern="0" cap="none" spc="0" normalizeH="0" baseline="30000" noProof="0" dirty="0">
                <a:ln>
                  <a:noFill/>
                </a:ln>
                <a:solidFill>
                  <a:srgbClr val="0047B9"/>
                </a:solidFill>
                <a:effectLst/>
                <a:uLnTx/>
                <a:uFillTx/>
                <a:latin typeface="Arial" pitchFamily="34" charset="0"/>
                <a:ea typeface="Arial Unicode MS" pitchFamily="34" charset="-128"/>
                <a:cs typeface="Arial Unicode MS" pitchFamily="34" charset="-128"/>
              </a:rPr>
              <a:t>177</a:t>
            </a:r>
            <a:r>
              <a:rPr kumimoji="0" lang="de-DE" altLang="en-US" sz="2300" b="1" i="0" u="none" strike="noStrike" kern="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Lu]Lu-PS</a:t>
            </a:r>
            <a:r>
              <a:rPr kumimoji="0" lang="en-US" altLang="en-US" sz="2300" b="1" i="0" u="none" strike="noStrike" kern="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MA-617</a:t>
            </a:r>
            <a:endParaRPr kumimoji="0" lang="de-DE" altLang="en-US" sz="2300" b="1" i="0" u="none" strike="noStrike" kern="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endParaRPr>
          </a:p>
        </p:txBody>
      </p:sp>
      <p:sp>
        <p:nvSpPr>
          <p:cNvPr id="31" name="Rectangle 18"/>
          <p:cNvSpPr>
            <a:spLocks noChangeArrowheads="1"/>
          </p:cNvSpPr>
          <p:nvPr/>
        </p:nvSpPr>
        <p:spPr bwMode="auto">
          <a:xfrm>
            <a:off x="8281283" y="1124744"/>
            <a:ext cx="2999540" cy="446276"/>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e-DE" altLang="en-US" sz="2300" b="1" i="0" u="none" strike="noStrike" kern="0" cap="none" spc="0" normalizeH="0" baseline="0" noProof="0" dirty="0">
                <a:ln>
                  <a:noFill/>
                </a:ln>
                <a:solidFill>
                  <a:srgbClr val="CCCC00"/>
                </a:solidFill>
                <a:effectLst/>
                <a:uLnTx/>
                <a:uFillTx/>
                <a:latin typeface="Arial" pitchFamily="34" charset="0"/>
                <a:ea typeface="ＭＳ Ｐゴシック"/>
                <a:cs typeface="Arial" panose="020B0604020202020204" pitchFamily="34" charset="0"/>
              </a:rPr>
              <a:t>[</a:t>
            </a:r>
            <a:r>
              <a:rPr kumimoji="0" lang="de-DE" altLang="en-US" sz="2300" b="1" i="0" u="none" strike="noStrike" kern="0" cap="none" spc="0" normalizeH="0" baseline="30000" noProof="0" dirty="0">
                <a:ln>
                  <a:noFill/>
                </a:ln>
                <a:solidFill>
                  <a:srgbClr val="CCCC00"/>
                </a:solidFill>
                <a:effectLst/>
                <a:uLnTx/>
                <a:uFillTx/>
                <a:latin typeface="Arial" pitchFamily="34" charset="0"/>
                <a:ea typeface="Arial Unicode MS" pitchFamily="34" charset="-128"/>
                <a:cs typeface="Arial Unicode MS" pitchFamily="34" charset="-128"/>
              </a:rPr>
              <a:t>225</a:t>
            </a:r>
            <a:r>
              <a:rPr kumimoji="0" lang="de-DE" altLang="en-US" sz="2300" b="1" i="0" u="none" strike="noStrike" kern="0" cap="none" spc="0" normalizeH="0" baseline="0" noProof="0" dirty="0">
                <a:ln>
                  <a:noFill/>
                </a:ln>
                <a:solidFill>
                  <a:srgbClr val="CCCC00"/>
                </a:solidFill>
                <a:effectLst/>
                <a:uLnTx/>
                <a:uFillTx/>
                <a:latin typeface="Arial" pitchFamily="34" charset="0"/>
                <a:ea typeface="ＭＳ Ｐゴシック"/>
                <a:cs typeface="Arial" panose="020B0604020202020204" pitchFamily="34" charset="0"/>
              </a:rPr>
              <a:t>Ac]</a:t>
            </a:r>
            <a:r>
              <a:rPr kumimoji="0" lang="de-DE" altLang="en-US" sz="2300" b="1" i="0" u="none" strike="noStrike" kern="0" cap="none" spc="0" normalizeH="0" baseline="0" noProof="0" dirty="0" err="1">
                <a:ln>
                  <a:noFill/>
                </a:ln>
                <a:solidFill>
                  <a:srgbClr val="CCCC00"/>
                </a:solidFill>
                <a:effectLst/>
                <a:uLnTx/>
                <a:uFillTx/>
                <a:latin typeface="Arial" pitchFamily="34" charset="0"/>
                <a:ea typeface="ＭＳ Ｐゴシック"/>
                <a:cs typeface="Arial" panose="020B0604020202020204" pitchFamily="34" charset="0"/>
              </a:rPr>
              <a:t>Ac</a:t>
            </a:r>
            <a:r>
              <a:rPr kumimoji="0" lang="de-DE" altLang="en-US" sz="2300" b="1" i="0" u="none" strike="noStrike" kern="0" cap="none" spc="0" normalizeH="0" baseline="0" noProof="0" dirty="0">
                <a:ln>
                  <a:noFill/>
                </a:ln>
                <a:solidFill>
                  <a:srgbClr val="CCCC00"/>
                </a:solidFill>
                <a:effectLst/>
                <a:uLnTx/>
                <a:uFillTx/>
                <a:latin typeface="Arial" pitchFamily="34" charset="0"/>
                <a:ea typeface="ＭＳ Ｐゴシック"/>
                <a:cs typeface="Arial" panose="020B0604020202020204" pitchFamily="34" charset="0"/>
              </a:rPr>
              <a:t>-PS</a:t>
            </a:r>
            <a:r>
              <a:rPr kumimoji="0" lang="en-US" altLang="en-US" sz="2300" b="1" i="0" u="none" strike="noStrike" kern="0" cap="none" spc="0" normalizeH="0" baseline="0" noProof="0" dirty="0">
                <a:ln>
                  <a:noFill/>
                </a:ln>
                <a:solidFill>
                  <a:srgbClr val="CCCC00"/>
                </a:solidFill>
                <a:effectLst/>
                <a:uLnTx/>
                <a:uFillTx/>
                <a:latin typeface="Arial" pitchFamily="34" charset="0"/>
                <a:ea typeface="ＭＳ Ｐゴシック"/>
                <a:cs typeface="Arial" panose="020B0604020202020204" pitchFamily="34" charset="0"/>
              </a:rPr>
              <a:t>MA-617</a:t>
            </a:r>
            <a:endParaRPr kumimoji="0" lang="de-DE" altLang="en-US" sz="2300" b="1" i="0" u="none" strike="noStrike" kern="0" cap="none" spc="0" normalizeH="0" baseline="0" noProof="0" dirty="0">
              <a:ln>
                <a:noFill/>
              </a:ln>
              <a:solidFill>
                <a:srgbClr val="CCCC00"/>
              </a:solidFill>
              <a:effectLst/>
              <a:uLnTx/>
              <a:uFillTx/>
              <a:latin typeface="Arial" pitchFamily="34" charset="0"/>
              <a:ea typeface="ＭＳ Ｐゴシック"/>
              <a:cs typeface="Arial" panose="020B0604020202020204" pitchFamily="34" charset="0"/>
            </a:endParaRPr>
          </a:p>
        </p:txBody>
      </p:sp>
      <p:pic>
        <p:nvPicPr>
          <p:cNvPr id="2" name="Picture 1"/>
          <p:cNvPicPr>
            <a:picLocks noChangeAspect="1"/>
          </p:cNvPicPr>
          <p:nvPr/>
        </p:nvPicPr>
        <p:blipFill>
          <a:blip r:embed="rId5"/>
          <a:stretch>
            <a:fillRect/>
          </a:stretch>
        </p:blipFill>
        <p:spPr>
          <a:xfrm>
            <a:off x="9370829" y="5493793"/>
            <a:ext cx="762754" cy="527495"/>
          </a:xfrm>
          <a:prstGeom prst="rect">
            <a:avLst/>
          </a:prstGeom>
        </p:spPr>
      </p:pic>
      <p:pic>
        <p:nvPicPr>
          <p:cNvPr id="3" name="Picture 2"/>
          <p:cNvPicPr>
            <a:picLocks noChangeAspect="1"/>
          </p:cNvPicPr>
          <p:nvPr/>
        </p:nvPicPr>
        <p:blipFill>
          <a:blip r:embed="rId6"/>
          <a:stretch>
            <a:fillRect/>
          </a:stretch>
        </p:blipFill>
        <p:spPr>
          <a:xfrm>
            <a:off x="1905215" y="5071083"/>
            <a:ext cx="839952" cy="889361"/>
          </a:xfrm>
          <a:prstGeom prst="rect">
            <a:avLst/>
          </a:prstGeom>
        </p:spPr>
      </p:pic>
      <p:pic>
        <p:nvPicPr>
          <p:cNvPr id="49" name="Picture 48"/>
          <p:cNvPicPr>
            <a:picLocks noChangeAspect="1"/>
          </p:cNvPicPr>
          <p:nvPr/>
        </p:nvPicPr>
        <p:blipFill>
          <a:blip r:embed="rId6"/>
          <a:stretch>
            <a:fillRect/>
          </a:stretch>
        </p:blipFill>
        <p:spPr>
          <a:xfrm>
            <a:off x="5735960" y="5300441"/>
            <a:ext cx="633774" cy="671055"/>
          </a:xfrm>
          <a:prstGeom prst="rect">
            <a:avLst/>
          </a:prstGeom>
        </p:spPr>
      </p:pic>
      <p:grpSp>
        <p:nvGrpSpPr>
          <p:cNvPr id="30" name="Group 29"/>
          <p:cNvGrpSpPr>
            <a:grpSpLocks noChangeAspect="1"/>
          </p:cNvGrpSpPr>
          <p:nvPr/>
        </p:nvGrpSpPr>
        <p:grpSpPr>
          <a:xfrm>
            <a:off x="10579382" y="1740614"/>
            <a:ext cx="360000" cy="198968"/>
            <a:chOff x="8260967" y="1965944"/>
            <a:chExt cx="651361" cy="360000"/>
          </a:xfrm>
        </p:grpSpPr>
        <p:cxnSp>
          <p:nvCxnSpPr>
            <p:cNvPr id="32" name="Straight Connector 31"/>
            <p:cNvCxnSpPr/>
            <p:nvPr/>
          </p:nvCxnSpPr>
          <p:spPr bwMode="auto">
            <a:xfrm>
              <a:off x="8260967" y="2066849"/>
              <a:ext cx="324035" cy="0"/>
            </a:xfrm>
            <a:prstGeom prst="line">
              <a:avLst/>
            </a:prstGeom>
            <a:solidFill>
              <a:schemeClr val="accent1"/>
            </a:solidFill>
            <a:ln w="9525" cap="flat" cmpd="sng" algn="ctr">
              <a:solidFill>
                <a:srgbClr val="F1D503"/>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p:cNvCxnSpPr/>
            <p:nvPr/>
          </p:nvCxnSpPr>
          <p:spPr bwMode="auto">
            <a:xfrm>
              <a:off x="8260967" y="2168454"/>
              <a:ext cx="324035"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Connector 33"/>
            <p:cNvCxnSpPr/>
            <p:nvPr/>
          </p:nvCxnSpPr>
          <p:spPr bwMode="auto">
            <a:xfrm>
              <a:off x="8283036" y="2001600"/>
              <a:ext cx="324035"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4"/>
            <p:cNvCxnSpPr/>
            <p:nvPr/>
          </p:nvCxnSpPr>
          <p:spPr bwMode="auto">
            <a:xfrm>
              <a:off x="8298000" y="2232000"/>
              <a:ext cx="288000" cy="0"/>
            </a:xfrm>
            <a:prstGeom prst="line">
              <a:avLst/>
            </a:prstGeom>
            <a:solidFill>
              <a:schemeClr val="accent1"/>
            </a:solidFill>
            <a:ln w="9525" cap="flat" cmpd="sng" algn="ctr">
              <a:solidFill>
                <a:srgbClr val="F1D503"/>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36" name="Group 35"/>
            <p:cNvGrpSpPr/>
            <p:nvPr/>
          </p:nvGrpSpPr>
          <p:grpSpPr>
            <a:xfrm>
              <a:off x="8552328" y="1965944"/>
              <a:ext cx="360000" cy="360000"/>
              <a:chOff x="7232090" y="5512105"/>
              <a:chExt cx="652278" cy="645526"/>
            </a:xfrm>
          </p:grpSpPr>
          <p:grpSp>
            <p:nvGrpSpPr>
              <p:cNvPr id="37" name="Group 36"/>
              <p:cNvGrpSpPr/>
              <p:nvPr/>
            </p:nvGrpSpPr>
            <p:grpSpPr>
              <a:xfrm>
                <a:off x="7479137" y="5733256"/>
                <a:ext cx="405231" cy="420254"/>
                <a:chOff x="4836430" y="1872934"/>
                <a:chExt cx="405231" cy="420254"/>
              </a:xfrm>
            </p:grpSpPr>
            <p:sp>
              <p:nvSpPr>
                <p:cNvPr id="48" name="Oval 114"/>
                <p:cNvSpPr>
                  <a:spLocks noChangeAspect="1" noChangeArrowheads="1"/>
                </p:cNvSpPr>
                <p:nvPr/>
              </p:nvSpPr>
              <p:spPr bwMode="auto">
                <a:xfrm>
                  <a:off x="4860032" y="1889249"/>
                  <a:ext cx="344905" cy="355392"/>
                </a:xfrm>
                <a:prstGeom prst="ellipse">
                  <a:avLst/>
                </a:prstGeom>
                <a:solidFill>
                  <a:schemeClr val="tx1"/>
                </a:solidFill>
                <a:ln>
                  <a:noFill/>
                </a:ln>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50" name="Oval 115"/>
                <p:cNvSpPr>
                  <a:spLocks noChangeAspect="1" noChangeArrowheads="1"/>
                </p:cNvSpPr>
                <p:nvPr/>
              </p:nvSpPr>
              <p:spPr bwMode="auto">
                <a:xfrm>
                  <a:off x="4836430" y="1872934"/>
                  <a:ext cx="405231" cy="420254"/>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nvGrpSpPr>
              <p:cNvPr id="38" name="Group 37"/>
              <p:cNvGrpSpPr/>
              <p:nvPr/>
            </p:nvGrpSpPr>
            <p:grpSpPr>
              <a:xfrm>
                <a:off x="7262662" y="5733256"/>
                <a:ext cx="405682" cy="424375"/>
                <a:chOff x="5934340" y="5604782"/>
                <a:chExt cx="405682" cy="424375"/>
              </a:xfrm>
            </p:grpSpPr>
            <p:sp>
              <p:nvSpPr>
                <p:cNvPr id="46" name="Oval 129"/>
                <p:cNvSpPr>
                  <a:spLocks noChangeAspect="1" noChangeArrowheads="1"/>
                </p:cNvSpPr>
                <p:nvPr/>
              </p:nvSpPr>
              <p:spPr bwMode="auto">
                <a:xfrm>
                  <a:off x="5965363" y="5613535"/>
                  <a:ext cx="343636" cy="354375"/>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7" name="Oval 130"/>
                <p:cNvSpPr>
                  <a:spLocks noChangeAspect="1" noChangeArrowheads="1"/>
                </p:cNvSpPr>
                <p:nvPr/>
              </p:nvSpPr>
              <p:spPr bwMode="auto">
                <a:xfrm>
                  <a:off x="5934340" y="5604782"/>
                  <a:ext cx="405682" cy="424375"/>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nvGrpSpPr>
              <p:cNvPr id="39" name="Group 38"/>
              <p:cNvGrpSpPr/>
              <p:nvPr/>
            </p:nvGrpSpPr>
            <p:grpSpPr>
              <a:xfrm>
                <a:off x="7232090" y="5523271"/>
                <a:ext cx="405231" cy="420254"/>
                <a:chOff x="4836430" y="1872934"/>
                <a:chExt cx="405231" cy="420254"/>
              </a:xfrm>
            </p:grpSpPr>
            <p:sp>
              <p:nvSpPr>
                <p:cNvPr id="44" name="Oval 114"/>
                <p:cNvSpPr>
                  <a:spLocks noChangeAspect="1" noChangeArrowheads="1"/>
                </p:cNvSpPr>
                <p:nvPr/>
              </p:nvSpPr>
              <p:spPr bwMode="auto">
                <a:xfrm>
                  <a:off x="4860032" y="1889249"/>
                  <a:ext cx="344905" cy="355392"/>
                </a:xfrm>
                <a:prstGeom prst="ellipse">
                  <a:avLst/>
                </a:prstGeom>
                <a:solidFill>
                  <a:schemeClr val="tx1"/>
                </a:solidFill>
                <a:ln>
                  <a:noFill/>
                </a:ln>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5" name="Oval 115"/>
                <p:cNvSpPr>
                  <a:spLocks noChangeAspect="1" noChangeArrowheads="1"/>
                </p:cNvSpPr>
                <p:nvPr/>
              </p:nvSpPr>
              <p:spPr bwMode="auto">
                <a:xfrm>
                  <a:off x="4836430" y="1872934"/>
                  <a:ext cx="405231" cy="420254"/>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nvGrpSpPr>
              <p:cNvPr id="40" name="Group 39"/>
              <p:cNvGrpSpPr/>
              <p:nvPr/>
            </p:nvGrpSpPr>
            <p:grpSpPr>
              <a:xfrm>
                <a:off x="7452320" y="5512105"/>
                <a:ext cx="405682" cy="424375"/>
                <a:chOff x="5934340" y="5604782"/>
                <a:chExt cx="405682" cy="424375"/>
              </a:xfrm>
            </p:grpSpPr>
            <p:sp>
              <p:nvSpPr>
                <p:cNvPr id="41" name="Oval 129"/>
                <p:cNvSpPr>
                  <a:spLocks noChangeAspect="1" noChangeArrowheads="1"/>
                </p:cNvSpPr>
                <p:nvPr/>
              </p:nvSpPr>
              <p:spPr bwMode="auto">
                <a:xfrm>
                  <a:off x="5965363" y="5613535"/>
                  <a:ext cx="343636" cy="354375"/>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42" name="Oval 130"/>
                <p:cNvSpPr>
                  <a:spLocks noChangeAspect="1" noChangeArrowheads="1"/>
                </p:cNvSpPr>
                <p:nvPr/>
              </p:nvSpPr>
              <p:spPr bwMode="auto">
                <a:xfrm>
                  <a:off x="5934340" y="5604782"/>
                  <a:ext cx="405682" cy="424375"/>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grpSp>
      <p:grpSp>
        <p:nvGrpSpPr>
          <p:cNvPr id="51" name="Group 50"/>
          <p:cNvGrpSpPr>
            <a:grpSpLocks noChangeAspect="1"/>
          </p:cNvGrpSpPr>
          <p:nvPr/>
        </p:nvGrpSpPr>
        <p:grpSpPr>
          <a:xfrm>
            <a:off x="6847248" y="1725633"/>
            <a:ext cx="360000" cy="147912"/>
            <a:chOff x="8396998" y="1916990"/>
            <a:chExt cx="525473" cy="215900"/>
          </a:xfrm>
        </p:grpSpPr>
        <p:cxnSp>
          <p:nvCxnSpPr>
            <p:cNvPr id="52" name="Straight Connector 51"/>
            <p:cNvCxnSpPr/>
            <p:nvPr/>
          </p:nvCxnSpPr>
          <p:spPr bwMode="auto">
            <a:xfrm>
              <a:off x="8396998" y="2024940"/>
              <a:ext cx="324035" cy="0"/>
            </a:xfrm>
            <a:prstGeom prst="line">
              <a:avLst/>
            </a:prstGeom>
            <a:solidFill>
              <a:schemeClr val="accent1"/>
            </a:solidFill>
            <a:ln w="9525" cap="flat" cmpd="sng" algn="ctr">
              <a:solidFill>
                <a:srgbClr val="0047B9"/>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3" name="Straight Connector 52"/>
            <p:cNvCxnSpPr/>
            <p:nvPr/>
          </p:nvCxnSpPr>
          <p:spPr bwMode="auto">
            <a:xfrm>
              <a:off x="8468945" y="2096948"/>
              <a:ext cx="324035" cy="0"/>
            </a:xfrm>
            <a:prstGeom prst="line">
              <a:avLst/>
            </a:prstGeom>
            <a:solidFill>
              <a:schemeClr val="accent1"/>
            </a:solidFill>
            <a:ln w="9525" cap="flat" cmpd="sng" algn="ctr">
              <a:solidFill>
                <a:srgbClr val="0047B9"/>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Connector 53"/>
            <p:cNvCxnSpPr/>
            <p:nvPr/>
          </p:nvCxnSpPr>
          <p:spPr bwMode="auto">
            <a:xfrm>
              <a:off x="8465081" y="1952932"/>
              <a:ext cx="324035" cy="0"/>
            </a:xfrm>
            <a:prstGeom prst="line">
              <a:avLst/>
            </a:prstGeom>
            <a:solidFill>
              <a:schemeClr val="accent1"/>
            </a:solidFill>
            <a:ln w="9525" cap="flat" cmpd="sng" algn="ctr">
              <a:solidFill>
                <a:srgbClr val="0047B9"/>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5" name="Oval 8"/>
            <p:cNvSpPr>
              <a:spLocks noChangeArrowheads="1"/>
            </p:cNvSpPr>
            <p:nvPr/>
          </p:nvSpPr>
          <p:spPr bwMode="auto">
            <a:xfrm>
              <a:off x="8706571" y="1916990"/>
              <a:ext cx="215900" cy="215900"/>
            </a:xfrm>
            <a:prstGeom prst="ellipse">
              <a:avLst/>
            </a:prstGeom>
            <a:solidFill>
              <a:schemeClr val="tx2"/>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pitchFamily="18" charset="0"/>
                <a:ea typeface="ヒラギノ角ゴ Pro W3" charset="-128"/>
                <a:cs typeface="Arial" panose="020B0604020202020204" pitchFamily="34" charset="0"/>
              </a:endParaRPr>
            </a:p>
          </p:txBody>
        </p:sp>
      </p:grpSp>
      <p:grpSp>
        <p:nvGrpSpPr>
          <p:cNvPr id="56" name="Group 55"/>
          <p:cNvGrpSpPr>
            <a:grpSpLocks noChangeAspect="1"/>
          </p:cNvGrpSpPr>
          <p:nvPr/>
        </p:nvGrpSpPr>
        <p:grpSpPr>
          <a:xfrm>
            <a:off x="3013103" y="1729899"/>
            <a:ext cx="360000" cy="147912"/>
            <a:chOff x="8396998" y="1916990"/>
            <a:chExt cx="525473" cy="215900"/>
          </a:xfrm>
        </p:grpSpPr>
        <p:cxnSp>
          <p:nvCxnSpPr>
            <p:cNvPr id="57" name="Straight Connector 56"/>
            <p:cNvCxnSpPr/>
            <p:nvPr/>
          </p:nvCxnSpPr>
          <p:spPr bwMode="auto">
            <a:xfrm>
              <a:off x="8396998" y="2024940"/>
              <a:ext cx="324035" cy="0"/>
            </a:xfrm>
            <a:prstGeom prst="line">
              <a:avLst/>
            </a:prstGeom>
            <a:solidFill>
              <a:schemeClr val="accent1"/>
            </a:solidFill>
            <a:ln w="9525" cap="flat" cmpd="sng" algn="ctr">
              <a:solidFill>
                <a:srgbClr val="0047B9"/>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8" name="Straight Connector 57"/>
            <p:cNvCxnSpPr/>
            <p:nvPr/>
          </p:nvCxnSpPr>
          <p:spPr bwMode="auto">
            <a:xfrm>
              <a:off x="8468945" y="2096948"/>
              <a:ext cx="324035" cy="0"/>
            </a:xfrm>
            <a:prstGeom prst="line">
              <a:avLst/>
            </a:prstGeom>
            <a:solidFill>
              <a:schemeClr val="accent1"/>
            </a:solidFill>
            <a:ln w="9525" cap="flat" cmpd="sng" algn="ctr">
              <a:solidFill>
                <a:srgbClr val="0047B9"/>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9" name="Straight Connector 58"/>
            <p:cNvCxnSpPr/>
            <p:nvPr/>
          </p:nvCxnSpPr>
          <p:spPr bwMode="auto">
            <a:xfrm>
              <a:off x="8465081" y="1952932"/>
              <a:ext cx="324035" cy="0"/>
            </a:xfrm>
            <a:prstGeom prst="line">
              <a:avLst/>
            </a:prstGeom>
            <a:solidFill>
              <a:schemeClr val="accent1"/>
            </a:solidFill>
            <a:ln w="9525" cap="flat" cmpd="sng" algn="ctr">
              <a:solidFill>
                <a:srgbClr val="0047B9"/>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0" name="Oval 8"/>
            <p:cNvSpPr>
              <a:spLocks noChangeArrowheads="1"/>
            </p:cNvSpPr>
            <p:nvPr/>
          </p:nvSpPr>
          <p:spPr bwMode="auto">
            <a:xfrm>
              <a:off x="8706571" y="1916990"/>
              <a:ext cx="215900" cy="215900"/>
            </a:xfrm>
            <a:prstGeom prst="ellipse">
              <a:avLst/>
            </a:prstGeom>
            <a:solidFill>
              <a:schemeClr val="tx2"/>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pitchFamily="18" charset="0"/>
                <a:ea typeface="ヒラギノ角ゴ Pro W3" charset="-128"/>
                <a:cs typeface="Arial" panose="020B0604020202020204" pitchFamily="34" charset="0"/>
              </a:endParaRPr>
            </a:p>
          </p:txBody>
        </p:sp>
      </p:grpSp>
      <p:sp>
        <p:nvSpPr>
          <p:cNvPr id="61" name="TextBox 61">
            <a:extLst>
              <a:ext uri="{FF2B5EF4-FFF2-40B4-BE49-F238E27FC236}">
                <a16:creationId xmlns:a16="http://schemas.microsoft.com/office/drawing/2014/main" id="{3C918A8A-785E-4A11-8590-859816D03E17}"/>
              </a:ext>
            </a:extLst>
          </p:cNvPr>
          <p:cNvSpPr txBox="1"/>
          <p:nvPr/>
        </p:nvSpPr>
        <p:spPr>
          <a:xfrm>
            <a:off x="2279576" y="291176"/>
            <a:ext cx="5580374" cy="4770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Focus: </a:t>
            </a:r>
            <a:r>
              <a:rPr kumimoji="0" lang="de-DE" altLang="en-US" sz="25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Personalized</a:t>
            </a:r>
            <a:r>
              <a:rPr kumimoji="0" lang="de-DE"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 </a:t>
            </a:r>
            <a:r>
              <a:rPr kumimoji="0" lang="de-DE" altLang="en-US" sz="25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Radionuclides</a:t>
            </a:r>
            <a:endParaRPr kumimoji="0" lang="de-CH"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endParaRPr>
          </a:p>
        </p:txBody>
      </p:sp>
      <p:sp>
        <p:nvSpPr>
          <p:cNvPr id="62" name="Rectangle 65">
            <a:extLst>
              <a:ext uri="{FF2B5EF4-FFF2-40B4-BE49-F238E27FC236}">
                <a16:creationId xmlns:a16="http://schemas.microsoft.com/office/drawing/2014/main" id="{03F88B6A-15AD-45A4-B2F7-B475FB0EB8E6}"/>
              </a:ext>
            </a:extLst>
          </p:cNvPr>
          <p:cNvSpPr/>
          <p:nvPr/>
        </p:nvSpPr>
        <p:spPr bwMode="auto">
          <a:xfrm>
            <a:off x="93600" y="116632"/>
            <a:ext cx="1853952" cy="501922"/>
          </a:xfrm>
          <a:prstGeom prst="rect">
            <a:avLst/>
          </a:prstGeom>
          <a:solidFill>
            <a:srgbClr val="0047B9"/>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de-DE" sz="300" b="0" i="0" u="none" strike="noStrike" kern="1200" cap="none" spc="0" normalizeH="0" baseline="0" noProof="0" dirty="0">
              <a:ln>
                <a:noFill/>
              </a:ln>
              <a:solidFill>
                <a:srgbClr val="FFFFFF"/>
              </a:solidFill>
              <a:effectLst/>
              <a:uLnTx/>
              <a:uFillTx/>
              <a:latin typeface="Arial"/>
              <a:ea typeface="ＭＳ Ｐゴシック" charset="0"/>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r>
              <a:rPr lang="de-DE" sz="1000" dirty="0">
                <a:solidFill>
                  <a:srgbClr val="FFFFFF"/>
                </a:solidFill>
                <a:latin typeface="Arial"/>
                <a:ea typeface="ＭＳ Ｐゴシック" charset="0"/>
              </a:rPr>
              <a:t>Seco/</a:t>
            </a:r>
            <a:r>
              <a:rPr kumimoji="0" lang="de-DE" sz="1000" b="0" i="0" u="none" strike="noStrike" kern="1200" cap="none" spc="0" normalizeH="0" baseline="0" noProof="0" dirty="0" err="1">
                <a:ln>
                  <a:noFill/>
                </a:ln>
                <a:solidFill>
                  <a:srgbClr val="FFFFFF"/>
                </a:solidFill>
                <a:effectLst/>
                <a:uLnTx/>
                <a:uFillTx/>
                <a:latin typeface="Arial"/>
                <a:ea typeface="ＭＳ Ｐゴシック" charset="0"/>
                <a:cs typeface="+mn-cs"/>
              </a:rPr>
              <a:t>Benešová</a:t>
            </a:r>
            <a:r>
              <a:rPr kumimoji="0" lang="de-DE" sz="1000" b="0" i="0" u="none" strike="noStrike" kern="1200" cap="none" spc="0" normalizeH="0" baseline="0" noProof="0" dirty="0">
                <a:ln>
                  <a:noFill/>
                </a:ln>
                <a:solidFill>
                  <a:srgbClr val="FFFFFF"/>
                </a:solidFill>
                <a:effectLst/>
                <a:uLnTx/>
                <a:uFillTx/>
                <a:latin typeface="Arial"/>
                <a:ea typeface="ＭＳ Ｐゴシック" charset="0"/>
                <a:cs typeface="+mn-cs"/>
              </a:rPr>
              <a:t>-Schäfer</a:t>
            </a:r>
          </a:p>
        </p:txBody>
      </p:sp>
      <p:cxnSp>
        <p:nvCxnSpPr>
          <p:cNvPr id="64" name="Straight Connector 31">
            <a:extLst>
              <a:ext uri="{FF2B5EF4-FFF2-40B4-BE49-F238E27FC236}">
                <a16:creationId xmlns:a16="http://schemas.microsoft.com/office/drawing/2014/main" id="{2650E6BB-5F6A-4738-AA03-BFFF7BE552BF}"/>
              </a:ext>
            </a:extLst>
          </p:cNvPr>
          <p:cNvCxnSpPr>
            <a:cxnSpLocks noChangeShapeType="1"/>
          </p:cNvCxnSpPr>
          <p:nvPr/>
        </p:nvCxnSpPr>
        <p:spPr bwMode="auto">
          <a:xfrm>
            <a:off x="0" y="6597352"/>
            <a:ext cx="12192000" cy="0"/>
          </a:xfrm>
          <a:prstGeom prst="line">
            <a:avLst/>
          </a:prstGeom>
          <a:noFill/>
          <a:ln w="9525" algn="ctr">
            <a:solidFill>
              <a:srgbClr val="0047B9"/>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63209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3"/>
          <p:cNvSpPr>
            <a:spLocks noChangeArrowheads="1"/>
          </p:cNvSpPr>
          <p:nvPr/>
        </p:nvSpPr>
        <p:spPr bwMode="auto">
          <a:xfrm>
            <a:off x="2014539" y="6619254"/>
            <a:ext cx="82438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Patient´s scans acquired from </a:t>
            </a:r>
            <a:r>
              <a:rPr kumimoji="0" lang="en-US" altLang="en-US" sz="800" b="0" i="0" u="none" strike="noStrike" kern="1200" cap="none" spc="0" normalizeH="0" baseline="0" noProof="0" dirty="0" err="1">
                <a:ln>
                  <a:noFill/>
                </a:ln>
                <a:solidFill>
                  <a:srgbClr val="000000"/>
                </a:solidFill>
                <a:effectLst/>
                <a:uLnTx/>
                <a:uFillTx/>
                <a:latin typeface="Times" panose="02020603050405020304" pitchFamily="18" charset="0"/>
                <a:ea typeface="ヒラギノ角ゴ Pro W3"/>
                <a:cs typeface="ヒラギノ角ゴ Pro W3"/>
              </a:rPr>
              <a:t>Kratochwil</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 </a:t>
            </a:r>
            <a:r>
              <a:rPr kumimoji="0" lang="en-US" altLang="en-US" sz="800" b="0" i="1"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et al</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 </a:t>
            </a:r>
            <a:r>
              <a:rPr kumimoji="0" lang="en-US" altLang="en-US" sz="800" b="0" i="0" u="sng"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JNM</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 </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2016</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 57(12): 1941</a:t>
            </a:r>
            <a:r>
              <a:rPr kumimoji="0" lang="en-GB"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1944</a:t>
            </a:r>
            <a:r>
              <a:rPr kumimoji="0" lang="de-DE"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 </a:t>
            </a:r>
            <a:endParaRPr kumimoji="0" lang="de-CH"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rPr>
              <a:t> </a:t>
            </a:r>
            <a:endParaRPr kumimoji="0" lang="de-CH" altLang="en-US" sz="800" b="1" i="0" u="none" strike="noStrike" kern="1200" cap="none" spc="0" normalizeH="0" baseline="0" noProof="0" dirty="0">
              <a:ln>
                <a:noFill/>
              </a:ln>
              <a:solidFill>
                <a:srgbClr val="000000"/>
              </a:solidFill>
              <a:effectLst/>
              <a:uLnTx/>
              <a:uFillTx/>
              <a:latin typeface="Times" panose="02020603050405020304" pitchFamily="18" charset="0"/>
              <a:ea typeface="ヒラギノ角ゴ Pro W3"/>
              <a:cs typeface="ヒラギノ角ゴ Pro W3"/>
            </a:endParaRPr>
          </a:p>
        </p:txBody>
      </p:sp>
      <p:pic>
        <p:nvPicPr>
          <p:cNvPr id="69" name="Picture 2" descr="http://www.sciencedirect.com/cache/MiamiImageURL/1-s2.0-S0001299816300137-gr10_lrg.jpg/0?wchp=dGLzVlS-zSkWA&amp;pii=S0001299816300137"/>
          <p:cNvPicPr>
            <a:picLocks noChangeAspect="1" noChangeArrowheads="1"/>
          </p:cNvPicPr>
          <p:nvPr/>
        </p:nvPicPr>
        <p:blipFill>
          <a:blip r:embed="rId3">
            <a:extLst>
              <a:ext uri="{28A0092B-C50C-407E-A947-70E740481C1C}">
                <a14:useLocalDpi xmlns:a14="http://schemas.microsoft.com/office/drawing/2010/main" val="0"/>
              </a:ext>
            </a:extLst>
          </a:blip>
          <a:srcRect l="867" r="70543" b="1711"/>
          <a:stretch>
            <a:fillRect/>
          </a:stretch>
        </p:blipFill>
        <p:spPr bwMode="auto">
          <a:xfrm>
            <a:off x="1167409" y="1597496"/>
            <a:ext cx="2513013" cy="4133850"/>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0" name="Rechteck 3"/>
          <p:cNvSpPr>
            <a:spLocks noChangeArrowheads="1"/>
          </p:cNvSpPr>
          <p:nvPr/>
        </p:nvSpPr>
        <p:spPr bwMode="auto">
          <a:xfrm>
            <a:off x="1243608" y="5788496"/>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defTabSz="45720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defTabSz="4572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defTabSz="4572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defTabSz="4572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defTabSz="4572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defTabSz="4572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defTabSz="4572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defTabSz="4572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a:cs typeface="Arial" panose="020B0604020202020204" pitchFamily="34" charset="0"/>
              </a:rPr>
              <a:t>PSA = 294 ng/mL </a:t>
            </a:r>
          </a:p>
        </p:txBody>
      </p:sp>
      <p:sp>
        <p:nvSpPr>
          <p:cNvPr id="71" name="Rechteck 6"/>
          <p:cNvSpPr>
            <a:spLocks noChangeArrowheads="1"/>
          </p:cNvSpPr>
          <p:nvPr/>
        </p:nvSpPr>
        <p:spPr bwMode="auto">
          <a:xfrm>
            <a:off x="5275264" y="5788496"/>
            <a:ext cx="1677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defTabSz="45720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defTabSz="4572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defTabSz="4572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defTabSz="4572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defTabSz="4572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defTabSz="4572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defTabSz="4572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defTabSz="4572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C00000"/>
                </a:solidFill>
                <a:effectLst/>
                <a:uLnTx/>
                <a:uFillTx/>
                <a:latin typeface="Arial" panose="020B0604020202020204" pitchFamily="34" charset="0"/>
                <a:ea typeface="ヒラギノ角ゴ Pro W3"/>
                <a:cs typeface="Arial" panose="020B0604020202020204" pitchFamily="34" charset="0"/>
              </a:rPr>
              <a:t>PSA = 419 ng/mL </a:t>
            </a:r>
          </a:p>
        </p:txBody>
      </p:sp>
      <p:sp>
        <p:nvSpPr>
          <p:cNvPr id="72" name="Rechteck 16"/>
          <p:cNvSpPr>
            <a:spLocks noChangeArrowheads="1"/>
          </p:cNvSpPr>
          <p:nvPr/>
        </p:nvSpPr>
        <p:spPr bwMode="auto">
          <a:xfrm>
            <a:off x="9060856" y="5788496"/>
            <a:ext cx="1481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defTabSz="45720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defTabSz="4572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defTabSz="4572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defTabSz="4572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defTabSz="4572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defTabSz="4572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defTabSz="4572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defTabSz="4572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47B9"/>
                </a:solidFill>
                <a:effectLst/>
                <a:uLnTx/>
                <a:uFillTx/>
                <a:latin typeface="Arial" panose="020B0604020202020204" pitchFamily="34" charset="0"/>
                <a:ea typeface="ヒラギノ角ゴ Pro W3"/>
                <a:cs typeface="Arial" panose="020B0604020202020204" pitchFamily="34" charset="0"/>
              </a:rPr>
              <a:t>PSA = 4 ng/mL </a:t>
            </a:r>
          </a:p>
        </p:txBody>
      </p:sp>
      <p:sp>
        <p:nvSpPr>
          <p:cNvPr id="73" name="Rectangle 38"/>
          <p:cNvSpPr>
            <a:spLocks noChangeArrowheads="1"/>
          </p:cNvSpPr>
          <p:nvPr/>
        </p:nvSpPr>
        <p:spPr bwMode="auto">
          <a:xfrm>
            <a:off x="1167408" y="1673696"/>
            <a:ext cx="179388" cy="228600"/>
          </a:xfrm>
          <a:prstGeom prst="rect">
            <a:avLst/>
          </a:prstGeom>
          <a:solidFill>
            <a:srgbClr val="FFFFFF"/>
          </a:solidFill>
          <a:ln>
            <a:noFill/>
          </a:ln>
          <a:extLst>
            <a:ext uri="{91240B29-F687-4F45-9708-019B960494DF}">
              <a14:hiddenLine xmlns:a14="http://schemas.microsoft.com/office/drawing/2010/main" w="22225" cap="rnd" algn="ctr">
                <a:solidFill>
                  <a:schemeClr val="tx1"/>
                </a:solidFill>
                <a:prstDash val="sysDot"/>
                <a:round/>
                <a:headEnd/>
                <a:tailEnd/>
              </a14:hiddenLine>
            </a:ext>
          </a:extLst>
        </p:spPr>
        <p:txBody>
          <a:bodyP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de-CH" altLang="en-US" sz="2400" b="0" i="0" u="none" strike="noStrike" kern="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Arial" panose="020B0604020202020204" pitchFamily="34" charset="0"/>
            </a:endParaRPr>
          </a:p>
        </p:txBody>
      </p:sp>
      <p:pic>
        <p:nvPicPr>
          <p:cNvPr id="74" name="Picture 2" descr="http://www.sciencedirect.com/cache/MiamiImageURL/1-s2.0-S0001299816300137-gr10_lrg.jpg/0?wchp=dGLzVlS-zSkWA&amp;pii=S0001299816300137"/>
          <p:cNvPicPr>
            <a:picLocks noChangeAspect="1" noChangeArrowheads="1"/>
          </p:cNvPicPr>
          <p:nvPr/>
        </p:nvPicPr>
        <p:blipFill>
          <a:blip r:embed="rId4">
            <a:extLst>
              <a:ext uri="{28A0092B-C50C-407E-A947-70E740481C1C}">
                <a14:useLocalDpi xmlns:a14="http://schemas.microsoft.com/office/drawing/2010/main" val="0"/>
              </a:ext>
            </a:extLst>
          </a:blip>
          <a:srcRect l="33247" r="36412" b="1711"/>
          <a:stretch>
            <a:fillRect/>
          </a:stretch>
        </p:blipFill>
        <p:spPr bwMode="auto">
          <a:xfrm>
            <a:off x="4800600" y="1597496"/>
            <a:ext cx="2590800" cy="4133850"/>
          </a:xfrm>
          <a:prstGeom prst="rect">
            <a:avLst/>
          </a:prstGeom>
          <a:noFill/>
          <a:ln w="222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75" name="Picture 2" descr="http://www.sciencedirect.com/cache/MiamiImageURL/1-s2.0-S0001299816300137-gr10_lrg.jpg/0?wchp=dGLzVlS-zSkWA&amp;pii=S0001299816300137"/>
          <p:cNvPicPr>
            <a:picLocks noChangeAspect="1" noChangeArrowheads="1"/>
          </p:cNvPicPr>
          <p:nvPr/>
        </p:nvPicPr>
        <p:blipFill>
          <a:blip r:embed="rId4">
            <a:extLst>
              <a:ext uri="{28A0092B-C50C-407E-A947-70E740481C1C}">
                <a14:useLocalDpi xmlns:a14="http://schemas.microsoft.com/office/drawing/2010/main" val="0"/>
              </a:ext>
            </a:extLst>
          </a:blip>
          <a:srcRect l="68474" r="2058" b="1711"/>
          <a:stretch>
            <a:fillRect/>
          </a:stretch>
        </p:blipFill>
        <p:spPr bwMode="auto">
          <a:xfrm>
            <a:off x="8509992" y="1597496"/>
            <a:ext cx="2514600" cy="4133850"/>
          </a:xfrm>
          <a:prstGeom prst="rect">
            <a:avLst/>
          </a:prstGeom>
          <a:noFill/>
          <a:ln w="22225">
            <a:solidFill>
              <a:srgbClr val="0047B9"/>
            </a:solidFill>
            <a:miter lim="800000"/>
            <a:headEnd/>
            <a:tailEnd/>
          </a:ln>
          <a:extLst>
            <a:ext uri="{909E8E84-426E-40DD-AFC4-6F175D3DCCD1}">
              <a14:hiddenFill xmlns:a14="http://schemas.microsoft.com/office/drawing/2010/main">
                <a:solidFill>
                  <a:srgbClr val="FFFFFF"/>
                </a:solidFill>
              </a14:hiddenFill>
            </a:ext>
          </a:extLst>
        </p:spPr>
      </p:pic>
      <p:cxnSp>
        <p:nvCxnSpPr>
          <p:cNvPr id="76" name="Gerade Verbindung mit Pfeil 43"/>
          <p:cNvCxnSpPr>
            <a:cxnSpLocks noChangeShapeType="1"/>
          </p:cNvCxnSpPr>
          <p:nvPr/>
        </p:nvCxnSpPr>
        <p:spPr bwMode="auto">
          <a:xfrm>
            <a:off x="4114800" y="3624734"/>
            <a:ext cx="990600" cy="4762"/>
          </a:xfrm>
          <a:prstGeom prst="straightConnector1">
            <a:avLst/>
          </a:prstGeom>
          <a:noFill/>
          <a:ln w="76200" algn="ctr">
            <a:solidFill>
              <a:srgbClr val="808080">
                <a:lumMod val="75000"/>
              </a:srgbClr>
            </a:solidFill>
            <a:round/>
            <a:headEnd/>
            <a:tailEnd type="triangle" w="med" len="med"/>
          </a:ln>
          <a:extLst>
            <a:ext uri="{909E8E84-426E-40DD-AFC4-6F175D3DCCD1}">
              <a14:hiddenFill xmlns:a14="http://schemas.microsoft.com/office/drawing/2010/main">
                <a:noFill/>
              </a14:hiddenFill>
            </a:ext>
          </a:extLst>
        </p:spPr>
      </p:cxnSp>
      <p:cxnSp>
        <p:nvCxnSpPr>
          <p:cNvPr id="77" name="Gerade Verbindung mit Pfeil 43"/>
          <p:cNvCxnSpPr>
            <a:cxnSpLocks noChangeShapeType="1"/>
          </p:cNvCxnSpPr>
          <p:nvPr/>
        </p:nvCxnSpPr>
        <p:spPr bwMode="auto">
          <a:xfrm>
            <a:off x="7824192" y="3629497"/>
            <a:ext cx="990600" cy="4763"/>
          </a:xfrm>
          <a:prstGeom prst="straightConnector1">
            <a:avLst/>
          </a:prstGeom>
          <a:noFill/>
          <a:ln w="76200" algn="ctr">
            <a:solidFill>
              <a:srgbClr val="0047B9"/>
            </a:solidFill>
            <a:round/>
            <a:headEnd/>
            <a:tailEnd type="triangle" w="med" len="med"/>
          </a:ln>
          <a:extLst>
            <a:ext uri="{909E8E84-426E-40DD-AFC4-6F175D3DCCD1}">
              <a14:hiddenFill xmlns:a14="http://schemas.microsoft.com/office/drawing/2010/main">
                <a:noFill/>
              </a14:hiddenFill>
            </a:ext>
          </a:extLst>
        </p:spPr>
      </p:cxnSp>
      <p:sp>
        <p:nvSpPr>
          <p:cNvPr id="78" name="Rectangle 26"/>
          <p:cNvSpPr>
            <a:spLocks noChangeArrowheads="1"/>
          </p:cNvSpPr>
          <p:nvPr/>
        </p:nvSpPr>
        <p:spPr bwMode="auto">
          <a:xfrm>
            <a:off x="7824192" y="6114782"/>
            <a:ext cx="3962400" cy="338554"/>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en-US" sz="1600" b="1" i="0" u="none" strike="noStrike" kern="0" cap="none" spc="0" normalizeH="0" baseline="0" noProof="0" dirty="0">
                <a:ln>
                  <a:noFill/>
                </a:ln>
                <a:solidFill>
                  <a:srgbClr val="0047B9"/>
                </a:solidFill>
                <a:effectLst/>
                <a:uLnTx/>
                <a:uFillTx/>
                <a:latin typeface="Arial" pitchFamily="34" charset="0"/>
                <a:ea typeface="MS PGothic" pitchFamily="34" charset="-128"/>
                <a:cs typeface="Arial" pitchFamily="34" charset="0"/>
              </a:rPr>
              <a:t>Partial Re</a:t>
            </a:r>
            <a:r>
              <a:rPr kumimoji="0" lang="en-US" altLang="en-US" sz="1600" b="1" i="0" u="none" strike="noStrike" kern="0" cap="none" spc="0" normalizeH="0" baseline="0" noProof="0" dirty="0">
                <a:ln>
                  <a:noFill/>
                </a:ln>
                <a:solidFill>
                  <a:srgbClr val="0047B9"/>
                </a:solidFill>
                <a:effectLst/>
                <a:uLnTx/>
                <a:uFillTx/>
                <a:latin typeface="Arial" pitchFamily="34" charset="0"/>
                <a:ea typeface="MS PGothic" pitchFamily="34" charset="-128"/>
                <a:cs typeface="Arial" pitchFamily="34" charset="0"/>
              </a:rPr>
              <a:t>mission</a:t>
            </a:r>
            <a:endParaRPr kumimoji="0" lang="de-DE" altLang="en-US" sz="1600" b="1" i="0" u="none" strike="noStrike" kern="0" cap="none" spc="0" normalizeH="0" baseline="0" noProof="0" dirty="0">
              <a:ln>
                <a:noFill/>
              </a:ln>
              <a:solidFill>
                <a:srgbClr val="0047B9"/>
              </a:solidFill>
              <a:effectLst/>
              <a:uLnTx/>
              <a:uFillTx/>
              <a:latin typeface="Arial" pitchFamily="34" charset="0"/>
              <a:ea typeface="MS PGothic" pitchFamily="34" charset="-128"/>
              <a:cs typeface="Arial" pitchFamily="34" charset="0"/>
            </a:endParaRPr>
          </a:p>
        </p:txBody>
      </p:sp>
      <p:sp>
        <p:nvSpPr>
          <p:cNvPr id="79" name="Rectangle 25"/>
          <p:cNvSpPr>
            <a:spLocks noChangeArrowheads="1"/>
          </p:cNvSpPr>
          <p:nvPr/>
        </p:nvSpPr>
        <p:spPr bwMode="auto">
          <a:xfrm>
            <a:off x="4114800" y="6114782"/>
            <a:ext cx="3962400" cy="338554"/>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en-US" sz="1600" b="1" i="0" u="none" strike="noStrike" kern="0" cap="none" spc="0" normalizeH="0" baseline="0" noProof="0" dirty="0">
                <a:ln>
                  <a:noFill/>
                </a:ln>
                <a:solidFill>
                  <a:srgbClr val="C00000"/>
                </a:solidFill>
                <a:effectLst/>
                <a:uLnTx/>
                <a:uFillTx/>
                <a:latin typeface="Arial" pitchFamily="34" charset="0"/>
                <a:ea typeface="MS PGothic" pitchFamily="34" charset="-128"/>
                <a:cs typeface="Arial" pitchFamily="34" charset="0"/>
              </a:rPr>
              <a:t>Progression</a:t>
            </a:r>
          </a:p>
        </p:txBody>
      </p:sp>
      <p:sp>
        <p:nvSpPr>
          <p:cNvPr id="80" name="TextBox 79"/>
          <p:cNvSpPr txBox="1"/>
          <p:nvPr/>
        </p:nvSpPr>
        <p:spPr>
          <a:xfrm>
            <a:off x="4159496" y="3824824"/>
            <a:ext cx="901209" cy="461665"/>
          </a:xfrm>
          <a:prstGeom prst="rect">
            <a:avLst/>
          </a:prstGeom>
          <a:solidFill>
            <a:srgbClr val="FFFFFF"/>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30000" noProof="0" dirty="0">
                <a:ln>
                  <a:noFill/>
                </a:ln>
                <a:solidFill>
                  <a:srgbClr val="7E7E7E">
                    <a:lumMod val="75000"/>
                  </a:srgbClr>
                </a:solidFill>
                <a:effectLst/>
                <a:uLnTx/>
                <a:uFillTx/>
                <a:latin typeface="Arial"/>
                <a:ea typeface="MS PGothic" pitchFamily="34" charset="-128"/>
                <a:cs typeface="+mn-cs"/>
              </a:rPr>
              <a:t>177</a:t>
            </a:r>
            <a:r>
              <a:rPr kumimoji="0" lang="de-DE" sz="2400" b="1" i="0" u="none" strike="noStrike" kern="1200" cap="none" spc="0" normalizeH="0" baseline="0" noProof="0" dirty="0">
                <a:ln>
                  <a:noFill/>
                </a:ln>
                <a:solidFill>
                  <a:srgbClr val="7E7E7E">
                    <a:lumMod val="75000"/>
                  </a:srgbClr>
                </a:solidFill>
                <a:effectLst/>
                <a:uLnTx/>
                <a:uFillTx/>
                <a:latin typeface="Arial"/>
                <a:ea typeface="MS PGothic" pitchFamily="34" charset="-128"/>
                <a:cs typeface="+mn-cs"/>
              </a:rPr>
              <a:t>Lu</a:t>
            </a:r>
          </a:p>
        </p:txBody>
      </p:sp>
      <p:sp>
        <p:nvSpPr>
          <p:cNvPr id="81" name="TextBox 80"/>
          <p:cNvSpPr txBox="1"/>
          <p:nvPr/>
        </p:nvSpPr>
        <p:spPr>
          <a:xfrm>
            <a:off x="7824193" y="3824824"/>
            <a:ext cx="920445" cy="461665"/>
          </a:xfrm>
          <a:prstGeom prst="rect">
            <a:avLst/>
          </a:prstGeom>
          <a:solidFill>
            <a:srgbClr val="FFFFFF"/>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kern="1200" cap="none" spc="0" normalizeH="0" baseline="30000" noProof="0" dirty="0">
                <a:ln>
                  <a:noFill/>
                </a:ln>
                <a:solidFill>
                  <a:srgbClr val="0047B9"/>
                </a:solidFill>
                <a:effectLst/>
                <a:uLnTx/>
                <a:uFillTx/>
                <a:latin typeface="Arial"/>
                <a:ea typeface="MS PGothic" pitchFamily="34" charset="-128"/>
                <a:cs typeface="+mn-cs"/>
              </a:rPr>
              <a:t>225</a:t>
            </a:r>
            <a:r>
              <a:rPr kumimoji="0" lang="de-DE" sz="2400" b="1" i="0" u="none" strike="noStrike" kern="1200" cap="none" spc="0" normalizeH="0" baseline="0" noProof="0" dirty="0">
                <a:ln>
                  <a:noFill/>
                </a:ln>
                <a:solidFill>
                  <a:srgbClr val="0047B9"/>
                </a:solidFill>
                <a:effectLst/>
                <a:uLnTx/>
                <a:uFillTx/>
                <a:latin typeface="Arial"/>
                <a:ea typeface="MS PGothic" pitchFamily="34" charset="-128"/>
                <a:cs typeface="+mn-cs"/>
              </a:rPr>
              <a:t>Ac</a:t>
            </a:r>
          </a:p>
        </p:txBody>
      </p:sp>
      <p:sp>
        <p:nvSpPr>
          <p:cNvPr id="82" name="Rectangle 18"/>
          <p:cNvSpPr>
            <a:spLocks noChangeArrowheads="1"/>
          </p:cNvSpPr>
          <p:nvPr/>
        </p:nvSpPr>
        <p:spPr bwMode="auto">
          <a:xfrm>
            <a:off x="2783632" y="1059336"/>
            <a:ext cx="2964273" cy="446276"/>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e-DE" altLang="en-US" sz="2300" b="1" i="0" u="none" strike="noStrike" kern="0" cap="none" spc="0" normalizeH="0" baseline="0" noProof="0" dirty="0">
                <a:ln>
                  <a:noFill/>
                </a:ln>
                <a:solidFill>
                  <a:srgbClr val="C00000"/>
                </a:solidFill>
                <a:effectLst/>
                <a:uLnTx/>
                <a:uFillTx/>
                <a:latin typeface="Arial" pitchFamily="34" charset="0"/>
                <a:ea typeface="ＭＳ Ｐゴシック"/>
                <a:cs typeface="Arial" panose="020B0604020202020204" pitchFamily="34" charset="0"/>
              </a:rPr>
              <a:t>[</a:t>
            </a:r>
            <a:r>
              <a:rPr kumimoji="0" lang="de-DE" altLang="en-US" sz="2300" b="1" i="0" u="none" strike="noStrike" kern="0" cap="none" spc="0" normalizeH="0" baseline="30000" noProof="0" dirty="0">
                <a:ln>
                  <a:noFill/>
                </a:ln>
                <a:solidFill>
                  <a:srgbClr val="C00000"/>
                </a:solidFill>
                <a:effectLst/>
                <a:uLnTx/>
                <a:uFillTx/>
                <a:latin typeface="Arial" pitchFamily="34" charset="0"/>
                <a:ea typeface="Arial Unicode MS" pitchFamily="34" charset="-128"/>
                <a:cs typeface="Arial Unicode MS" pitchFamily="34" charset="-128"/>
              </a:rPr>
              <a:t>177</a:t>
            </a:r>
            <a:r>
              <a:rPr kumimoji="0" lang="de-DE" altLang="en-US" sz="2300" b="1" i="0" u="none" strike="noStrike" kern="0" cap="none" spc="0" normalizeH="0" baseline="0" noProof="0" dirty="0">
                <a:ln>
                  <a:noFill/>
                </a:ln>
                <a:solidFill>
                  <a:srgbClr val="C00000"/>
                </a:solidFill>
                <a:effectLst/>
                <a:uLnTx/>
                <a:uFillTx/>
                <a:latin typeface="Arial" pitchFamily="34" charset="0"/>
                <a:ea typeface="ＭＳ Ｐゴシック"/>
                <a:cs typeface="Arial" panose="020B0604020202020204" pitchFamily="34" charset="0"/>
              </a:rPr>
              <a:t>Lu]Lu-PS</a:t>
            </a:r>
            <a:r>
              <a:rPr kumimoji="0" lang="en-US" altLang="en-US" sz="2300" b="1" i="0" u="none" strike="noStrike" kern="0" cap="none" spc="0" normalizeH="0" baseline="0" noProof="0" dirty="0">
                <a:ln>
                  <a:noFill/>
                </a:ln>
                <a:solidFill>
                  <a:srgbClr val="C00000"/>
                </a:solidFill>
                <a:effectLst/>
                <a:uLnTx/>
                <a:uFillTx/>
                <a:latin typeface="Arial" pitchFamily="34" charset="0"/>
                <a:ea typeface="ＭＳ Ｐゴシック"/>
                <a:cs typeface="Arial" panose="020B0604020202020204" pitchFamily="34" charset="0"/>
              </a:rPr>
              <a:t>MA-617</a:t>
            </a:r>
            <a:endParaRPr kumimoji="0" lang="de-DE" altLang="en-US" sz="2300" b="1" i="0" u="none" strike="noStrike" kern="0" cap="none" spc="0" normalizeH="0" baseline="0" noProof="0" dirty="0">
              <a:ln>
                <a:noFill/>
              </a:ln>
              <a:solidFill>
                <a:srgbClr val="C00000"/>
              </a:solidFill>
              <a:effectLst/>
              <a:uLnTx/>
              <a:uFillTx/>
              <a:latin typeface="Arial" pitchFamily="34" charset="0"/>
              <a:ea typeface="ＭＳ Ｐゴシック"/>
              <a:cs typeface="Arial" panose="020B0604020202020204" pitchFamily="34" charset="0"/>
            </a:endParaRPr>
          </a:p>
        </p:txBody>
      </p:sp>
      <p:sp>
        <p:nvSpPr>
          <p:cNvPr id="83" name="Rectangle 18"/>
          <p:cNvSpPr>
            <a:spLocks noChangeArrowheads="1"/>
          </p:cNvSpPr>
          <p:nvPr/>
        </p:nvSpPr>
        <p:spPr bwMode="auto">
          <a:xfrm>
            <a:off x="6480836" y="1052736"/>
            <a:ext cx="2999540" cy="446276"/>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e-DE" altLang="en-US" sz="2300" b="1" i="0" u="none" strike="noStrike" kern="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a:t>
            </a:r>
            <a:r>
              <a:rPr kumimoji="0" lang="de-DE" altLang="en-US" sz="2300" b="1" i="0" u="none" strike="noStrike" kern="0" cap="none" spc="0" normalizeH="0" baseline="30000" noProof="0" dirty="0">
                <a:ln>
                  <a:noFill/>
                </a:ln>
                <a:solidFill>
                  <a:srgbClr val="0047B9"/>
                </a:solidFill>
                <a:effectLst/>
                <a:uLnTx/>
                <a:uFillTx/>
                <a:latin typeface="Arial" pitchFamily="34" charset="0"/>
                <a:ea typeface="Arial Unicode MS" pitchFamily="34" charset="-128"/>
                <a:cs typeface="Arial Unicode MS" pitchFamily="34" charset="-128"/>
              </a:rPr>
              <a:t>225</a:t>
            </a:r>
            <a:r>
              <a:rPr kumimoji="0" lang="de-DE" altLang="en-US" sz="2300" b="1" i="0" u="none" strike="noStrike" kern="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Ac]</a:t>
            </a:r>
            <a:r>
              <a:rPr kumimoji="0" lang="de-DE" altLang="en-US" sz="2300" b="1" i="0" u="none" strike="noStrike" kern="0" cap="none" spc="0" normalizeH="0" baseline="0" noProof="0" dirty="0" err="1">
                <a:ln>
                  <a:noFill/>
                </a:ln>
                <a:solidFill>
                  <a:srgbClr val="0047B9"/>
                </a:solidFill>
                <a:effectLst/>
                <a:uLnTx/>
                <a:uFillTx/>
                <a:latin typeface="Arial" pitchFamily="34" charset="0"/>
                <a:ea typeface="ＭＳ Ｐゴシック"/>
                <a:cs typeface="Arial" panose="020B0604020202020204" pitchFamily="34" charset="0"/>
              </a:rPr>
              <a:t>Ac</a:t>
            </a:r>
            <a:r>
              <a:rPr kumimoji="0" lang="de-DE" altLang="en-US" sz="2300" b="1" i="0" u="none" strike="noStrike" kern="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-PS</a:t>
            </a:r>
            <a:r>
              <a:rPr kumimoji="0" lang="en-US" altLang="en-US" sz="2300" b="1" i="0" u="none" strike="noStrike" kern="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MA-617</a:t>
            </a:r>
            <a:endParaRPr kumimoji="0" lang="de-DE" altLang="en-US" sz="2300" b="1" i="0" u="none" strike="noStrike" kern="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endParaRPr>
          </a:p>
        </p:txBody>
      </p:sp>
      <p:cxnSp>
        <p:nvCxnSpPr>
          <p:cNvPr id="84" name="Elbow Connector 16"/>
          <p:cNvCxnSpPr>
            <a:cxnSpLocks noChangeShapeType="1"/>
          </p:cNvCxnSpPr>
          <p:nvPr/>
        </p:nvCxnSpPr>
        <p:spPr bwMode="auto">
          <a:xfrm flipV="1">
            <a:off x="10069761" y="2158867"/>
            <a:ext cx="360363" cy="252000"/>
          </a:xfrm>
          <a:prstGeom prst="straightConnector1">
            <a:avLst/>
          </a:prstGeom>
          <a:noFill/>
          <a:ln w="38100" algn="ctr">
            <a:solidFill>
              <a:srgbClr val="0047B9"/>
            </a:solidFill>
            <a:round/>
            <a:headEnd type="triangle" w="med" len="med"/>
            <a:tailEnd/>
          </a:ln>
          <a:extLst>
            <a:ext uri="{909E8E84-426E-40DD-AFC4-6F175D3DCCD1}">
              <a14:hiddenFill xmlns:a14="http://schemas.microsoft.com/office/drawing/2010/main">
                <a:noFill/>
              </a14:hiddenFill>
            </a:ext>
          </a:extLst>
        </p:spPr>
      </p:cxnSp>
      <p:grpSp>
        <p:nvGrpSpPr>
          <p:cNvPr id="86" name="Group 85"/>
          <p:cNvGrpSpPr>
            <a:grpSpLocks noChangeAspect="1"/>
          </p:cNvGrpSpPr>
          <p:nvPr/>
        </p:nvGrpSpPr>
        <p:grpSpPr>
          <a:xfrm>
            <a:off x="10559817" y="1673696"/>
            <a:ext cx="360000" cy="198968"/>
            <a:chOff x="8260967" y="1965944"/>
            <a:chExt cx="651361" cy="360000"/>
          </a:xfrm>
        </p:grpSpPr>
        <p:cxnSp>
          <p:nvCxnSpPr>
            <p:cNvPr id="87" name="Straight Connector 86"/>
            <p:cNvCxnSpPr/>
            <p:nvPr/>
          </p:nvCxnSpPr>
          <p:spPr bwMode="auto">
            <a:xfrm>
              <a:off x="8260967" y="2066849"/>
              <a:ext cx="324035" cy="0"/>
            </a:xfrm>
            <a:prstGeom prst="line">
              <a:avLst/>
            </a:prstGeom>
            <a:solidFill>
              <a:schemeClr val="accent1"/>
            </a:solidFill>
            <a:ln w="9525" cap="flat" cmpd="sng" algn="ctr">
              <a:solidFill>
                <a:srgbClr val="F1D50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8" name="Straight Connector 87"/>
            <p:cNvCxnSpPr/>
            <p:nvPr/>
          </p:nvCxnSpPr>
          <p:spPr bwMode="auto">
            <a:xfrm>
              <a:off x="8260967" y="2168454"/>
              <a:ext cx="324035"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9" name="Straight Connector 88"/>
            <p:cNvCxnSpPr/>
            <p:nvPr/>
          </p:nvCxnSpPr>
          <p:spPr bwMode="auto">
            <a:xfrm>
              <a:off x="8283036" y="2001600"/>
              <a:ext cx="324035"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0" name="Straight Connector 89"/>
            <p:cNvCxnSpPr/>
            <p:nvPr/>
          </p:nvCxnSpPr>
          <p:spPr bwMode="auto">
            <a:xfrm>
              <a:off x="8298000" y="2232000"/>
              <a:ext cx="288000" cy="0"/>
            </a:xfrm>
            <a:prstGeom prst="line">
              <a:avLst/>
            </a:prstGeom>
            <a:solidFill>
              <a:schemeClr val="accent1"/>
            </a:solidFill>
            <a:ln w="9525" cap="flat" cmpd="sng" algn="ctr">
              <a:solidFill>
                <a:srgbClr val="F1D50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91" name="Group 90"/>
            <p:cNvGrpSpPr/>
            <p:nvPr/>
          </p:nvGrpSpPr>
          <p:grpSpPr>
            <a:xfrm>
              <a:off x="8552328" y="1965944"/>
              <a:ext cx="360000" cy="360000"/>
              <a:chOff x="7232090" y="5512105"/>
              <a:chExt cx="652278" cy="645526"/>
            </a:xfrm>
          </p:grpSpPr>
          <p:grpSp>
            <p:nvGrpSpPr>
              <p:cNvPr id="92" name="Group 91"/>
              <p:cNvGrpSpPr/>
              <p:nvPr/>
            </p:nvGrpSpPr>
            <p:grpSpPr>
              <a:xfrm>
                <a:off x="7479137" y="5733256"/>
                <a:ext cx="405231" cy="420254"/>
                <a:chOff x="4836430" y="1872934"/>
                <a:chExt cx="405231" cy="420254"/>
              </a:xfrm>
            </p:grpSpPr>
            <p:sp>
              <p:nvSpPr>
                <p:cNvPr id="102" name="Oval 114"/>
                <p:cNvSpPr>
                  <a:spLocks noChangeAspect="1" noChangeArrowheads="1"/>
                </p:cNvSpPr>
                <p:nvPr/>
              </p:nvSpPr>
              <p:spPr bwMode="auto">
                <a:xfrm>
                  <a:off x="4860032" y="1889249"/>
                  <a:ext cx="344905" cy="355392"/>
                </a:xfrm>
                <a:prstGeom prst="ellipse">
                  <a:avLst/>
                </a:prstGeom>
                <a:solidFill>
                  <a:schemeClr val="tx1"/>
                </a:solidFill>
                <a:ln>
                  <a:noFill/>
                </a:ln>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103" name="Oval 115"/>
                <p:cNvSpPr>
                  <a:spLocks noChangeAspect="1" noChangeArrowheads="1"/>
                </p:cNvSpPr>
                <p:nvPr/>
              </p:nvSpPr>
              <p:spPr bwMode="auto">
                <a:xfrm>
                  <a:off x="4836430" y="1872934"/>
                  <a:ext cx="405231" cy="420254"/>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nvGrpSpPr>
              <p:cNvPr id="93" name="Group 92"/>
              <p:cNvGrpSpPr/>
              <p:nvPr/>
            </p:nvGrpSpPr>
            <p:grpSpPr>
              <a:xfrm>
                <a:off x="7262662" y="5733256"/>
                <a:ext cx="405682" cy="424375"/>
                <a:chOff x="5934340" y="5604782"/>
                <a:chExt cx="405682" cy="424375"/>
              </a:xfrm>
            </p:grpSpPr>
            <p:sp>
              <p:nvSpPr>
                <p:cNvPr id="100" name="Oval 129"/>
                <p:cNvSpPr>
                  <a:spLocks noChangeAspect="1" noChangeArrowheads="1"/>
                </p:cNvSpPr>
                <p:nvPr/>
              </p:nvSpPr>
              <p:spPr bwMode="auto">
                <a:xfrm>
                  <a:off x="5965363" y="5613535"/>
                  <a:ext cx="343636" cy="354375"/>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101" name="Oval 130"/>
                <p:cNvSpPr>
                  <a:spLocks noChangeAspect="1" noChangeArrowheads="1"/>
                </p:cNvSpPr>
                <p:nvPr/>
              </p:nvSpPr>
              <p:spPr bwMode="auto">
                <a:xfrm>
                  <a:off x="5934340" y="5604782"/>
                  <a:ext cx="405682" cy="424375"/>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nvGrpSpPr>
              <p:cNvPr id="94" name="Group 93"/>
              <p:cNvGrpSpPr/>
              <p:nvPr/>
            </p:nvGrpSpPr>
            <p:grpSpPr>
              <a:xfrm>
                <a:off x="7232090" y="5523271"/>
                <a:ext cx="405231" cy="420254"/>
                <a:chOff x="4836430" y="1872934"/>
                <a:chExt cx="405231" cy="420254"/>
              </a:xfrm>
            </p:grpSpPr>
            <p:sp>
              <p:nvSpPr>
                <p:cNvPr id="98" name="Oval 114"/>
                <p:cNvSpPr>
                  <a:spLocks noChangeAspect="1" noChangeArrowheads="1"/>
                </p:cNvSpPr>
                <p:nvPr/>
              </p:nvSpPr>
              <p:spPr bwMode="auto">
                <a:xfrm>
                  <a:off x="4860032" y="1889249"/>
                  <a:ext cx="344905" cy="355392"/>
                </a:xfrm>
                <a:prstGeom prst="ellipse">
                  <a:avLst/>
                </a:prstGeom>
                <a:solidFill>
                  <a:schemeClr val="tx1"/>
                </a:solidFill>
                <a:ln>
                  <a:noFill/>
                </a:ln>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99" name="Oval 115"/>
                <p:cNvSpPr>
                  <a:spLocks noChangeAspect="1" noChangeArrowheads="1"/>
                </p:cNvSpPr>
                <p:nvPr/>
              </p:nvSpPr>
              <p:spPr bwMode="auto">
                <a:xfrm>
                  <a:off x="4836430" y="1872934"/>
                  <a:ext cx="405231" cy="420254"/>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nvGrpSpPr>
              <p:cNvPr id="95" name="Group 94"/>
              <p:cNvGrpSpPr/>
              <p:nvPr/>
            </p:nvGrpSpPr>
            <p:grpSpPr>
              <a:xfrm>
                <a:off x="7452320" y="5512105"/>
                <a:ext cx="405682" cy="424375"/>
                <a:chOff x="5934340" y="5604782"/>
                <a:chExt cx="405682" cy="424375"/>
              </a:xfrm>
            </p:grpSpPr>
            <p:sp>
              <p:nvSpPr>
                <p:cNvPr id="96" name="Oval 129"/>
                <p:cNvSpPr>
                  <a:spLocks noChangeAspect="1" noChangeArrowheads="1"/>
                </p:cNvSpPr>
                <p:nvPr/>
              </p:nvSpPr>
              <p:spPr bwMode="auto">
                <a:xfrm>
                  <a:off x="5965363" y="5613535"/>
                  <a:ext cx="343636" cy="354375"/>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ヒラギノ角ゴ Pro W3"/>
                    <a:cs typeface="Arial" panose="020B0604020202020204" pitchFamily="34" charset="0"/>
                  </a:endParaRPr>
                </a:p>
              </p:txBody>
            </p:sp>
            <p:sp>
              <p:nvSpPr>
                <p:cNvPr id="97" name="Oval 130"/>
                <p:cNvSpPr>
                  <a:spLocks noChangeAspect="1" noChangeArrowheads="1"/>
                </p:cNvSpPr>
                <p:nvPr/>
              </p:nvSpPr>
              <p:spPr bwMode="auto">
                <a:xfrm>
                  <a:off x="5934340" y="5604782"/>
                  <a:ext cx="405682" cy="424375"/>
                </a:xfrm>
                <a:prstGeom prst="ellipse">
                  <a:avLst/>
                </a:prstGeom>
                <a:gradFill rotWithShape="1">
                  <a:gsLst>
                    <a:gs pos="0">
                      <a:srgbClr val="FFFFFF">
                        <a:gamma/>
                        <a:tint val="0"/>
                        <a:invGamma/>
                      </a:srgbClr>
                    </a:gs>
                    <a:gs pos="100000">
                      <a:srgbClr val="FFFFFF">
                        <a:alpha val="0"/>
                      </a:srgb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0000"/>
                    </a:solidFill>
                    <a:effectLst/>
                    <a:uLnTx/>
                    <a:uFillTx/>
                    <a:latin typeface="Arial Narrow"/>
                    <a:ea typeface="MS PGothic" pitchFamily="34" charset="-128"/>
                    <a:cs typeface="Arial" panose="020B0604020202020204" pitchFamily="34" charset="0"/>
                  </a:endParaRPr>
                </a:p>
              </p:txBody>
            </p:sp>
          </p:grpSp>
        </p:grpSp>
      </p:grpSp>
      <p:grpSp>
        <p:nvGrpSpPr>
          <p:cNvPr id="104" name="Group 103"/>
          <p:cNvGrpSpPr>
            <a:grpSpLocks noChangeAspect="1"/>
          </p:cNvGrpSpPr>
          <p:nvPr/>
        </p:nvGrpSpPr>
        <p:grpSpPr>
          <a:xfrm>
            <a:off x="6903788" y="1665531"/>
            <a:ext cx="360000" cy="147912"/>
            <a:chOff x="8396998" y="1916990"/>
            <a:chExt cx="525473" cy="215900"/>
          </a:xfrm>
        </p:grpSpPr>
        <p:cxnSp>
          <p:nvCxnSpPr>
            <p:cNvPr id="105" name="Straight Connector 104"/>
            <p:cNvCxnSpPr/>
            <p:nvPr/>
          </p:nvCxnSpPr>
          <p:spPr bwMode="auto">
            <a:xfrm>
              <a:off x="8396998" y="2024940"/>
              <a:ext cx="324035" cy="0"/>
            </a:xfrm>
            <a:prstGeom prst="line">
              <a:avLst/>
            </a:prstGeom>
            <a:solidFill>
              <a:schemeClr val="accent1"/>
            </a:solidFill>
            <a:ln w="9525" cap="flat" cmpd="sng" algn="ctr">
              <a:solidFill>
                <a:srgbClr val="0047B9"/>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6" name="Straight Connector 105"/>
            <p:cNvCxnSpPr/>
            <p:nvPr/>
          </p:nvCxnSpPr>
          <p:spPr bwMode="auto">
            <a:xfrm>
              <a:off x="8468945" y="2096948"/>
              <a:ext cx="324035" cy="0"/>
            </a:xfrm>
            <a:prstGeom prst="line">
              <a:avLst/>
            </a:prstGeom>
            <a:solidFill>
              <a:schemeClr val="accent1"/>
            </a:solidFill>
            <a:ln w="9525" cap="flat" cmpd="sng" algn="ctr">
              <a:solidFill>
                <a:srgbClr val="0047B9"/>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7" name="Straight Connector 106"/>
            <p:cNvCxnSpPr/>
            <p:nvPr/>
          </p:nvCxnSpPr>
          <p:spPr bwMode="auto">
            <a:xfrm>
              <a:off x="8465081" y="1952932"/>
              <a:ext cx="324035" cy="0"/>
            </a:xfrm>
            <a:prstGeom prst="line">
              <a:avLst/>
            </a:prstGeom>
            <a:solidFill>
              <a:schemeClr val="accent1"/>
            </a:solidFill>
            <a:ln w="9525" cap="flat" cmpd="sng" algn="ctr">
              <a:solidFill>
                <a:srgbClr val="0047B9"/>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08" name="Oval 8"/>
            <p:cNvSpPr>
              <a:spLocks noChangeArrowheads="1"/>
            </p:cNvSpPr>
            <p:nvPr/>
          </p:nvSpPr>
          <p:spPr bwMode="auto">
            <a:xfrm>
              <a:off x="8706571" y="1916990"/>
              <a:ext cx="215900" cy="215900"/>
            </a:xfrm>
            <a:prstGeom prst="ellipse">
              <a:avLst/>
            </a:prstGeom>
            <a:solidFill>
              <a:schemeClr val="tx2"/>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pitchFamily="18" charset="0"/>
                <a:ea typeface="ヒラギノ角ゴ Pro W3" charset="-128"/>
                <a:cs typeface="Arial" panose="020B0604020202020204" pitchFamily="34" charset="0"/>
              </a:endParaRPr>
            </a:p>
          </p:txBody>
        </p:sp>
      </p:grpSp>
      <p:sp>
        <p:nvSpPr>
          <p:cNvPr id="109" name="Rectangle 25"/>
          <p:cNvSpPr>
            <a:spLocks noChangeArrowheads="1"/>
          </p:cNvSpPr>
          <p:nvPr/>
        </p:nvSpPr>
        <p:spPr bwMode="auto">
          <a:xfrm>
            <a:off x="405408" y="6114782"/>
            <a:ext cx="3962400" cy="338554"/>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en-US" sz="1600" b="1" i="0" u="none" strike="noStrike" kern="0" cap="none" spc="0" normalizeH="0" baseline="0" noProof="0" dirty="0">
                <a:ln>
                  <a:noFill/>
                </a:ln>
                <a:solidFill>
                  <a:srgbClr val="000000"/>
                </a:solidFill>
                <a:effectLst/>
                <a:uLnTx/>
                <a:uFillTx/>
                <a:latin typeface="Arial" pitchFamily="34" charset="0"/>
                <a:ea typeface="MS PGothic" pitchFamily="34" charset="-128"/>
                <a:cs typeface="Arial" pitchFamily="34" charset="0"/>
              </a:rPr>
              <a:t>Resis</a:t>
            </a:r>
            <a:r>
              <a:rPr kumimoji="0" lang="en-US" altLang="en-US" sz="1600" b="1" i="0" u="none" strike="noStrike" kern="0" cap="none" spc="0" normalizeH="0" baseline="0" noProof="0" dirty="0" err="1">
                <a:ln>
                  <a:noFill/>
                </a:ln>
                <a:solidFill>
                  <a:srgbClr val="000000"/>
                </a:solidFill>
                <a:effectLst/>
                <a:uLnTx/>
                <a:uFillTx/>
                <a:latin typeface="Arial" pitchFamily="34" charset="0"/>
                <a:ea typeface="MS PGothic" pitchFamily="34" charset="-128"/>
                <a:cs typeface="Arial" pitchFamily="34" charset="0"/>
              </a:rPr>
              <a:t>tance</a:t>
            </a:r>
            <a:endParaRPr kumimoji="0" lang="de-DE" altLang="en-US" sz="1600" b="1" i="0" u="none" strike="noStrike" kern="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46" name="TextBox 61">
            <a:extLst>
              <a:ext uri="{FF2B5EF4-FFF2-40B4-BE49-F238E27FC236}">
                <a16:creationId xmlns:a16="http://schemas.microsoft.com/office/drawing/2014/main" id="{484AB8A4-3B8B-4EA4-A4AC-415536EB3000}"/>
              </a:ext>
            </a:extLst>
          </p:cNvPr>
          <p:cNvSpPr txBox="1"/>
          <p:nvPr/>
        </p:nvSpPr>
        <p:spPr>
          <a:xfrm>
            <a:off x="2279576" y="291176"/>
            <a:ext cx="7006983" cy="4770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Focus: Treatment Resistance and Remission</a:t>
            </a:r>
            <a:endParaRPr kumimoji="0" lang="de-CH"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endParaRPr>
          </a:p>
        </p:txBody>
      </p:sp>
      <p:sp>
        <p:nvSpPr>
          <p:cNvPr id="47" name="Rectangle 65">
            <a:extLst>
              <a:ext uri="{FF2B5EF4-FFF2-40B4-BE49-F238E27FC236}">
                <a16:creationId xmlns:a16="http://schemas.microsoft.com/office/drawing/2014/main" id="{CC1040D8-5CB7-412A-AE1F-D4D2451B3D52}"/>
              </a:ext>
            </a:extLst>
          </p:cNvPr>
          <p:cNvSpPr/>
          <p:nvPr/>
        </p:nvSpPr>
        <p:spPr bwMode="auto">
          <a:xfrm>
            <a:off x="93600" y="90356"/>
            <a:ext cx="1853952" cy="501922"/>
          </a:xfrm>
          <a:prstGeom prst="rect">
            <a:avLst/>
          </a:prstGeom>
          <a:solidFill>
            <a:srgbClr val="0047B9"/>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de-DE" sz="300" b="0" i="0" u="none" strike="noStrike" kern="1200" cap="none" spc="0" normalizeH="0" baseline="0" noProof="0" dirty="0">
              <a:ln>
                <a:noFill/>
              </a:ln>
              <a:solidFill>
                <a:srgbClr val="FFFFFF"/>
              </a:solidFill>
              <a:effectLst/>
              <a:uLnTx/>
              <a:uFillTx/>
              <a:latin typeface="Arial"/>
              <a:ea typeface="ＭＳ Ｐゴシック" charset="0"/>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r>
              <a:rPr lang="de-DE" sz="1000" dirty="0">
                <a:solidFill>
                  <a:srgbClr val="FFFFFF"/>
                </a:solidFill>
                <a:latin typeface="Arial"/>
                <a:ea typeface="ＭＳ Ｐゴシック" charset="0"/>
              </a:rPr>
              <a:t>Seco/</a:t>
            </a:r>
            <a:r>
              <a:rPr kumimoji="0" lang="de-DE" sz="1000" b="0" i="0" u="none" strike="noStrike" kern="1200" cap="none" spc="0" normalizeH="0" baseline="0" noProof="0" dirty="0" err="1">
                <a:ln>
                  <a:noFill/>
                </a:ln>
                <a:solidFill>
                  <a:srgbClr val="FFFFFF"/>
                </a:solidFill>
                <a:effectLst/>
                <a:uLnTx/>
                <a:uFillTx/>
                <a:latin typeface="Arial"/>
                <a:ea typeface="ＭＳ Ｐゴシック" charset="0"/>
                <a:cs typeface="+mn-cs"/>
              </a:rPr>
              <a:t>Benešová</a:t>
            </a:r>
            <a:r>
              <a:rPr kumimoji="0" lang="de-DE" sz="1000" b="0" i="0" u="none" strike="noStrike" kern="1200" cap="none" spc="0" normalizeH="0" baseline="0" noProof="0" dirty="0">
                <a:ln>
                  <a:noFill/>
                </a:ln>
                <a:solidFill>
                  <a:srgbClr val="FFFFFF"/>
                </a:solidFill>
                <a:effectLst/>
                <a:uLnTx/>
                <a:uFillTx/>
                <a:latin typeface="Arial"/>
                <a:ea typeface="ＭＳ Ｐゴシック" charset="0"/>
                <a:cs typeface="+mn-cs"/>
              </a:rPr>
              <a:t>-Schäfer</a:t>
            </a:r>
          </a:p>
        </p:txBody>
      </p:sp>
      <p:cxnSp>
        <p:nvCxnSpPr>
          <p:cNvPr id="48" name="Straight Connector 31">
            <a:extLst>
              <a:ext uri="{FF2B5EF4-FFF2-40B4-BE49-F238E27FC236}">
                <a16:creationId xmlns:a16="http://schemas.microsoft.com/office/drawing/2014/main" id="{AE26DA6C-2648-4B84-BC4B-9E8826CD33DE}"/>
              </a:ext>
            </a:extLst>
          </p:cNvPr>
          <p:cNvCxnSpPr>
            <a:cxnSpLocks noChangeShapeType="1"/>
          </p:cNvCxnSpPr>
          <p:nvPr/>
        </p:nvCxnSpPr>
        <p:spPr bwMode="auto">
          <a:xfrm>
            <a:off x="0" y="6597352"/>
            <a:ext cx="12192000" cy="0"/>
          </a:xfrm>
          <a:prstGeom prst="line">
            <a:avLst/>
          </a:prstGeom>
          <a:noFill/>
          <a:ln w="9525" algn="ctr">
            <a:solidFill>
              <a:srgbClr val="0047B9"/>
            </a:solidFill>
            <a:round/>
            <a:headEnd/>
            <a:tailEnd/>
          </a:ln>
          <a:extLst>
            <a:ext uri="{909E8E84-426E-40DD-AFC4-6F175D3DCCD1}">
              <a14:hiddenFill xmlns:a14="http://schemas.microsoft.com/office/drawing/2010/main">
                <a:noFill/>
              </a14:hiddenFill>
            </a:ext>
          </a:extLst>
        </p:spPr>
      </p:cxnSp>
      <p:sp>
        <p:nvSpPr>
          <p:cNvPr id="49" name="Oval 1">
            <a:extLst>
              <a:ext uri="{FF2B5EF4-FFF2-40B4-BE49-F238E27FC236}">
                <a16:creationId xmlns:a16="http://schemas.microsoft.com/office/drawing/2014/main" id="{7EAFEB2C-F9AA-42B7-8545-75063DAD07FF}"/>
              </a:ext>
            </a:extLst>
          </p:cNvPr>
          <p:cNvSpPr/>
          <p:nvPr/>
        </p:nvSpPr>
        <p:spPr bwMode="auto">
          <a:xfrm>
            <a:off x="9133656" y="3779019"/>
            <a:ext cx="360040" cy="496237"/>
          </a:xfrm>
          <a:prstGeom prst="ellipse">
            <a:avLst/>
          </a:prstGeom>
          <a:noFill/>
          <a:ln w="25400" cap="flat" cmpd="sng" algn="ctr">
            <a:solidFill>
              <a:srgbClr val="FF0000"/>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96509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8" grpId="0"/>
      <p:bldP spid="81" grpId="0" animBg="1"/>
      <p:bldP spid="83" grpId="0"/>
      <p:bldP spid="4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 descr="T:\Combination_Review\Final Figures\ebrt_f.png">
            <a:extLst>
              <a:ext uri="{FF2B5EF4-FFF2-40B4-BE49-F238E27FC236}">
                <a16:creationId xmlns:a16="http://schemas.microsoft.com/office/drawing/2014/main" id="{D2B687E9-E637-4B21-9942-687D81698D9B}"/>
              </a:ext>
            </a:extLst>
          </p:cNvPr>
          <p:cNvPicPr>
            <a:picLocks noChangeAspect="1"/>
          </p:cNvPicPr>
          <p:nvPr/>
        </p:nvPicPr>
        <p:blipFill>
          <a:blip r:embed="rId3"/>
          <a:stretch>
            <a:fillRect/>
          </a:stretch>
        </p:blipFill>
        <p:spPr bwMode="auto">
          <a:xfrm>
            <a:off x="1702882" y="1484784"/>
            <a:ext cx="2853783" cy="2303936"/>
          </a:xfrm>
          <a:prstGeom prst="rect">
            <a:avLst/>
          </a:prstGeom>
        </p:spPr>
      </p:pic>
      <p:pic>
        <p:nvPicPr>
          <p:cNvPr id="8" name="Picture 6" descr="T:\Combination_Review\Final Figures\BRT_f.png">
            <a:extLst>
              <a:ext uri="{FF2B5EF4-FFF2-40B4-BE49-F238E27FC236}">
                <a16:creationId xmlns:a16="http://schemas.microsoft.com/office/drawing/2014/main" id="{9972E617-D9ED-4966-A23A-ECAD658546E5}"/>
              </a:ext>
            </a:extLst>
          </p:cNvPr>
          <p:cNvPicPr>
            <a:picLocks noChangeAspect="1"/>
          </p:cNvPicPr>
          <p:nvPr/>
        </p:nvPicPr>
        <p:blipFill>
          <a:blip r:embed="rId4"/>
          <a:stretch>
            <a:fillRect/>
          </a:stretch>
        </p:blipFill>
        <p:spPr bwMode="auto">
          <a:xfrm>
            <a:off x="7418311" y="1657003"/>
            <a:ext cx="3110568" cy="2066678"/>
          </a:xfrm>
          <a:prstGeom prst="rect">
            <a:avLst/>
          </a:prstGeom>
        </p:spPr>
      </p:pic>
      <p:sp>
        <p:nvSpPr>
          <p:cNvPr id="7" name="Rectangle 17">
            <a:extLst>
              <a:ext uri="{FF2B5EF4-FFF2-40B4-BE49-F238E27FC236}">
                <a16:creationId xmlns:a16="http://schemas.microsoft.com/office/drawing/2014/main" id="{85A15FDE-8838-4912-B252-CB293BF43861}"/>
              </a:ext>
            </a:extLst>
          </p:cNvPr>
          <p:cNvSpPr>
            <a:spLocks noChangeArrowheads="1"/>
          </p:cNvSpPr>
          <p:nvPr/>
        </p:nvSpPr>
        <p:spPr bwMode="auto">
          <a:xfrm>
            <a:off x="407368" y="1052736"/>
            <a:ext cx="5616624" cy="400110"/>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e-DE" altLang="en-US" sz="2000" b="1" i="0" u="none" strike="noStrike" kern="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rPr>
              <a:t>TRNT &amp; External Beam Radiation Therapy</a:t>
            </a:r>
          </a:p>
        </p:txBody>
      </p:sp>
      <p:sp>
        <p:nvSpPr>
          <p:cNvPr id="9" name="Rectangle 17">
            <a:extLst>
              <a:ext uri="{FF2B5EF4-FFF2-40B4-BE49-F238E27FC236}">
                <a16:creationId xmlns:a16="http://schemas.microsoft.com/office/drawing/2014/main" id="{FAABB36B-3697-48DD-BBEC-BDAA650899C9}"/>
              </a:ext>
            </a:extLst>
          </p:cNvPr>
          <p:cNvSpPr>
            <a:spLocks noChangeArrowheads="1"/>
          </p:cNvSpPr>
          <p:nvPr/>
        </p:nvSpPr>
        <p:spPr bwMode="auto">
          <a:xfrm>
            <a:off x="6890685" y="1056239"/>
            <a:ext cx="3962400" cy="400110"/>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e-DE" altLang="en-US" sz="2000" b="1" i="0" u="none" strike="noStrike" kern="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rPr>
              <a:t>TRNT &amp; Brachytherapy</a:t>
            </a:r>
          </a:p>
        </p:txBody>
      </p:sp>
      <p:sp>
        <p:nvSpPr>
          <p:cNvPr id="10" name="Rectangle 17">
            <a:extLst>
              <a:ext uri="{FF2B5EF4-FFF2-40B4-BE49-F238E27FC236}">
                <a16:creationId xmlns:a16="http://schemas.microsoft.com/office/drawing/2014/main" id="{9F46FF9C-341A-457F-94C4-EAAF1255F8A0}"/>
              </a:ext>
            </a:extLst>
          </p:cNvPr>
          <p:cNvSpPr>
            <a:spLocks noChangeArrowheads="1"/>
          </p:cNvSpPr>
          <p:nvPr/>
        </p:nvSpPr>
        <p:spPr bwMode="auto">
          <a:xfrm>
            <a:off x="4006658" y="2290232"/>
            <a:ext cx="3962400" cy="446276"/>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e-DE" altLang="en-US" sz="2300" b="1" i="0" u="none" strike="noStrike" kern="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Local</a:t>
            </a:r>
          </a:p>
        </p:txBody>
      </p:sp>
      <p:sp>
        <p:nvSpPr>
          <p:cNvPr id="11" name="Rectangle 17">
            <a:extLst>
              <a:ext uri="{FF2B5EF4-FFF2-40B4-BE49-F238E27FC236}">
                <a16:creationId xmlns:a16="http://schemas.microsoft.com/office/drawing/2014/main" id="{1D8402AB-0B31-428B-8542-340831D2A207}"/>
              </a:ext>
            </a:extLst>
          </p:cNvPr>
          <p:cNvSpPr>
            <a:spLocks noChangeArrowheads="1"/>
          </p:cNvSpPr>
          <p:nvPr/>
        </p:nvSpPr>
        <p:spPr bwMode="auto">
          <a:xfrm>
            <a:off x="4077816" y="5025291"/>
            <a:ext cx="3962400" cy="446276"/>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e-DE" altLang="en-US" sz="2300" b="1" i="0" u="none" strike="noStrike" kern="0" cap="none" spc="0" normalizeH="0" baseline="0" noProof="0" dirty="0">
                <a:ln>
                  <a:noFill/>
                </a:ln>
                <a:solidFill>
                  <a:srgbClr val="0047B9"/>
                </a:solidFill>
                <a:effectLst/>
                <a:uLnTx/>
                <a:uFillTx/>
                <a:latin typeface="Arial" pitchFamily="34" charset="0"/>
                <a:ea typeface="ＭＳ Ｐゴシック"/>
                <a:cs typeface="Arial" panose="020B0604020202020204" pitchFamily="34" charset="0"/>
              </a:rPr>
              <a:t>Systemic</a:t>
            </a:r>
          </a:p>
        </p:txBody>
      </p:sp>
      <p:pic>
        <p:nvPicPr>
          <p:cNvPr id="12" name="Picture 5" descr="T:\Combination_Review\Final Figures\chemo_f.png">
            <a:extLst>
              <a:ext uri="{FF2B5EF4-FFF2-40B4-BE49-F238E27FC236}">
                <a16:creationId xmlns:a16="http://schemas.microsoft.com/office/drawing/2014/main" id="{1EE2E941-ED80-4EA2-8BD2-174613990EA8}"/>
              </a:ext>
            </a:extLst>
          </p:cNvPr>
          <p:cNvPicPr>
            <a:picLocks noChangeAspect="1"/>
          </p:cNvPicPr>
          <p:nvPr/>
        </p:nvPicPr>
        <p:blipFill>
          <a:blip r:embed="rId5"/>
          <a:stretch>
            <a:fillRect/>
          </a:stretch>
        </p:blipFill>
        <p:spPr bwMode="auto">
          <a:xfrm>
            <a:off x="7726568" y="4472710"/>
            <a:ext cx="2425537" cy="1934889"/>
          </a:xfrm>
          <a:prstGeom prst="rect">
            <a:avLst/>
          </a:prstGeom>
        </p:spPr>
      </p:pic>
      <p:pic>
        <p:nvPicPr>
          <p:cNvPr id="13" name="Picture 4" descr="T:\Combination_Review\Final Figures\immuno_f.png">
            <a:extLst>
              <a:ext uri="{FF2B5EF4-FFF2-40B4-BE49-F238E27FC236}">
                <a16:creationId xmlns:a16="http://schemas.microsoft.com/office/drawing/2014/main" id="{1D96ACA7-FBED-45A2-B058-66280C103145}"/>
              </a:ext>
            </a:extLst>
          </p:cNvPr>
          <p:cNvPicPr>
            <a:picLocks noChangeAspect="1"/>
          </p:cNvPicPr>
          <p:nvPr/>
        </p:nvPicPr>
        <p:blipFill>
          <a:blip r:embed="rId6"/>
          <a:stretch>
            <a:fillRect/>
          </a:stretch>
        </p:blipFill>
        <p:spPr bwMode="auto">
          <a:xfrm>
            <a:off x="1771601" y="4467954"/>
            <a:ext cx="2661007" cy="1936481"/>
          </a:xfrm>
          <a:prstGeom prst="rect">
            <a:avLst/>
          </a:prstGeom>
        </p:spPr>
      </p:pic>
      <p:sp>
        <p:nvSpPr>
          <p:cNvPr id="14" name="Rectangle 17">
            <a:extLst>
              <a:ext uri="{FF2B5EF4-FFF2-40B4-BE49-F238E27FC236}">
                <a16:creationId xmlns:a16="http://schemas.microsoft.com/office/drawing/2014/main" id="{B77611C0-C98A-47EA-B0E1-BD0A657ED1D8}"/>
              </a:ext>
            </a:extLst>
          </p:cNvPr>
          <p:cNvSpPr>
            <a:spLocks noChangeArrowheads="1"/>
          </p:cNvSpPr>
          <p:nvPr/>
        </p:nvSpPr>
        <p:spPr bwMode="auto">
          <a:xfrm>
            <a:off x="1125488" y="3933056"/>
            <a:ext cx="3962400" cy="400110"/>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e-DE" altLang="en-US" sz="2000" b="1" i="0" u="none" strike="noStrike" kern="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rPr>
              <a:t>TRNT &amp; Immunotherapy</a:t>
            </a:r>
          </a:p>
        </p:txBody>
      </p:sp>
      <p:sp>
        <p:nvSpPr>
          <p:cNvPr id="15" name="Rectangle 17">
            <a:extLst>
              <a:ext uri="{FF2B5EF4-FFF2-40B4-BE49-F238E27FC236}">
                <a16:creationId xmlns:a16="http://schemas.microsoft.com/office/drawing/2014/main" id="{AF5DD0EB-21D0-4C75-866F-FFEC79D23EA3}"/>
              </a:ext>
            </a:extLst>
          </p:cNvPr>
          <p:cNvSpPr>
            <a:spLocks noChangeArrowheads="1"/>
          </p:cNvSpPr>
          <p:nvPr/>
        </p:nvSpPr>
        <p:spPr bwMode="auto">
          <a:xfrm>
            <a:off x="6958136" y="3947498"/>
            <a:ext cx="3962400" cy="400110"/>
          </a:xfrm>
          <a:prstGeom prst="rect">
            <a:avLst/>
          </a:prstGeom>
          <a:noFill/>
          <a:ln>
            <a:noFill/>
          </a:ln>
          <a:effectLst>
            <a:prstShdw prst="shdw17" dist="17961" dir="2700000">
              <a:srgbClr val="BBE0E3">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de-DE" altLang="en-US" sz="2000" b="1" i="0" u="none" strike="noStrike" kern="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rPr>
              <a:t>TRNT &amp; Chemotherapy</a:t>
            </a:r>
          </a:p>
        </p:txBody>
      </p:sp>
      <p:sp>
        <p:nvSpPr>
          <p:cNvPr id="16" name="Rectangle 23">
            <a:extLst>
              <a:ext uri="{FF2B5EF4-FFF2-40B4-BE49-F238E27FC236}">
                <a16:creationId xmlns:a16="http://schemas.microsoft.com/office/drawing/2014/main" id="{17B2EA1C-379D-4396-8E69-67B481DB27F7}"/>
              </a:ext>
            </a:extLst>
          </p:cNvPr>
          <p:cNvSpPr>
            <a:spLocks noChangeArrowheads="1"/>
          </p:cNvSpPr>
          <p:nvPr/>
        </p:nvSpPr>
        <p:spPr bwMode="auto">
          <a:xfrm>
            <a:off x="2014539" y="6619254"/>
            <a:ext cx="82438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Winter, Amghar …. and </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Benešová-Schäfer</a:t>
            </a:r>
            <a:r>
              <a:rPr kumimoji="0" lang="en-US" altLang="en-US" sz="800"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cs typeface="ヒラギノ角ゴ Pro W3"/>
              </a:rPr>
              <a:t> </a:t>
            </a:r>
            <a:r>
              <a:rPr kumimoji="0" lang="en-US" altLang="en-US" sz="800" b="0" i="0" u="sng" strike="noStrike" kern="1200" cap="none" spc="0" normalizeH="0" baseline="0" noProof="0" dirty="0">
                <a:ln>
                  <a:noFill/>
                </a:ln>
                <a:solidFill>
                  <a:srgbClr val="000000"/>
                </a:solidFill>
                <a:effectLst/>
                <a:uLnTx/>
                <a:uFillTx/>
                <a:latin typeface="Times" panose="02020603050405020304" pitchFamily="18" charset="0"/>
              </a:rPr>
              <a:t>Pharmaceuticals</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rPr>
              <a:t> </a:t>
            </a: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rPr>
              <a:t>2024</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rPr>
              <a:t>, 17(8): 1031.</a:t>
            </a:r>
            <a:endParaRPr kumimoji="0" lang="de-CH" altLang="en-US" sz="800" b="0" i="1" u="none" strike="noStrike" kern="1200" cap="none" spc="0" normalizeH="0" baseline="0" noProof="0" dirty="0">
              <a:ln>
                <a:noFill/>
              </a:ln>
              <a:solidFill>
                <a:srgbClr val="000000"/>
              </a:solidFill>
              <a:effectLst/>
              <a:uLnTx/>
              <a:uFillTx/>
              <a:latin typeface="Times" panose="02020603050405020304" pitchFamily="18" charset="0"/>
              <a:cs typeface="ヒラギノ角ゴ Pro W3"/>
            </a:endParaRPr>
          </a:p>
        </p:txBody>
      </p:sp>
      <p:sp>
        <p:nvSpPr>
          <p:cNvPr id="17" name="TextBox 61">
            <a:extLst>
              <a:ext uri="{FF2B5EF4-FFF2-40B4-BE49-F238E27FC236}">
                <a16:creationId xmlns:a16="http://schemas.microsoft.com/office/drawing/2014/main" id="{CBC3385D-F94F-4C7A-8873-539536AF6FBE}"/>
              </a:ext>
            </a:extLst>
          </p:cNvPr>
          <p:cNvSpPr txBox="1"/>
          <p:nvPr/>
        </p:nvSpPr>
        <p:spPr>
          <a:xfrm>
            <a:off x="2279576" y="291176"/>
            <a:ext cx="4886274" cy="4770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Focus: Combination </a:t>
            </a:r>
            <a:r>
              <a:rPr kumimoji="0" lang="de-DE" altLang="en-US" sz="25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Therapies</a:t>
            </a:r>
            <a:endParaRPr kumimoji="0" lang="de-CH"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endParaRPr>
          </a:p>
        </p:txBody>
      </p:sp>
      <p:sp>
        <p:nvSpPr>
          <p:cNvPr id="18" name="Rectangle 65">
            <a:extLst>
              <a:ext uri="{FF2B5EF4-FFF2-40B4-BE49-F238E27FC236}">
                <a16:creationId xmlns:a16="http://schemas.microsoft.com/office/drawing/2014/main" id="{3E5FB0DD-7990-4E97-95ED-3050BC6E6AD5}"/>
              </a:ext>
            </a:extLst>
          </p:cNvPr>
          <p:cNvSpPr/>
          <p:nvPr/>
        </p:nvSpPr>
        <p:spPr bwMode="auto">
          <a:xfrm>
            <a:off x="93600" y="116632"/>
            <a:ext cx="1853952" cy="501922"/>
          </a:xfrm>
          <a:prstGeom prst="rect">
            <a:avLst/>
          </a:prstGeom>
          <a:solidFill>
            <a:srgbClr val="0047B9"/>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de-DE" sz="300" b="0" i="0" u="none" strike="noStrike" kern="1200" cap="none" spc="0" normalizeH="0" baseline="0" noProof="0" dirty="0">
              <a:ln>
                <a:noFill/>
              </a:ln>
              <a:solidFill>
                <a:srgbClr val="FFFFFF"/>
              </a:solidFill>
              <a:effectLst/>
              <a:uLnTx/>
              <a:uFillTx/>
              <a:latin typeface="Arial"/>
              <a:ea typeface="ＭＳ Ｐゴシック" charset="0"/>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r>
              <a:rPr lang="de-DE" sz="1000" dirty="0">
                <a:solidFill>
                  <a:srgbClr val="FFFFFF"/>
                </a:solidFill>
                <a:latin typeface="Arial"/>
                <a:ea typeface="ＭＳ Ｐゴシック" charset="0"/>
              </a:rPr>
              <a:t>Seco/</a:t>
            </a:r>
            <a:r>
              <a:rPr kumimoji="0" lang="de-DE" sz="1000" b="0" i="0" u="none" strike="noStrike" kern="1200" cap="none" spc="0" normalizeH="0" baseline="0" noProof="0" dirty="0" err="1">
                <a:ln>
                  <a:noFill/>
                </a:ln>
                <a:solidFill>
                  <a:srgbClr val="FFFFFF"/>
                </a:solidFill>
                <a:effectLst/>
                <a:uLnTx/>
                <a:uFillTx/>
                <a:latin typeface="Arial"/>
                <a:ea typeface="ＭＳ Ｐゴシック" charset="0"/>
                <a:cs typeface="+mn-cs"/>
              </a:rPr>
              <a:t>Benešová</a:t>
            </a:r>
            <a:r>
              <a:rPr kumimoji="0" lang="de-DE" sz="1000" b="0" i="0" u="none" strike="noStrike" kern="1200" cap="none" spc="0" normalizeH="0" baseline="0" noProof="0" dirty="0">
                <a:ln>
                  <a:noFill/>
                </a:ln>
                <a:solidFill>
                  <a:srgbClr val="FFFFFF"/>
                </a:solidFill>
                <a:effectLst/>
                <a:uLnTx/>
                <a:uFillTx/>
                <a:latin typeface="Arial"/>
                <a:ea typeface="ＭＳ Ｐゴシック" charset="0"/>
                <a:cs typeface="+mn-cs"/>
              </a:rPr>
              <a:t>-Schäfer</a:t>
            </a:r>
          </a:p>
        </p:txBody>
      </p:sp>
      <p:cxnSp>
        <p:nvCxnSpPr>
          <p:cNvPr id="19" name="Straight Connector 31">
            <a:extLst>
              <a:ext uri="{FF2B5EF4-FFF2-40B4-BE49-F238E27FC236}">
                <a16:creationId xmlns:a16="http://schemas.microsoft.com/office/drawing/2014/main" id="{27F44D5D-9861-4290-8067-35854F19316E}"/>
              </a:ext>
            </a:extLst>
          </p:cNvPr>
          <p:cNvCxnSpPr>
            <a:cxnSpLocks noChangeShapeType="1"/>
          </p:cNvCxnSpPr>
          <p:nvPr/>
        </p:nvCxnSpPr>
        <p:spPr bwMode="auto">
          <a:xfrm>
            <a:off x="0" y="6597352"/>
            <a:ext cx="12192000" cy="0"/>
          </a:xfrm>
          <a:prstGeom prst="line">
            <a:avLst/>
          </a:prstGeom>
          <a:noFill/>
          <a:ln w="9525" algn="ctr">
            <a:solidFill>
              <a:srgbClr val="0047B9"/>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4116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61">
            <a:extLst>
              <a:ext uri="{FF2B5EF4-FFF2-40B4-BE49-F238E27FC236}">
                <a16:creationId xmlns:a16="http://schemas.microsoft.com/office/drawing/2014/main" id="{CBC3385D-F94F-4C7A-8873-539536AF6FBE}"/>
              </a:ext>
            </a:extLst>
          </p:cNvPr>
          <p:cNvSpPr txBox="1"/>
          <p:nvPr/>
        </p:nvSpPr>
        <p:spPr>
          <a:xfrm>
            <a:off x="2279576" y="291176"/>
            <a:ext cx="5612690" cy="4770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altLang="en-US" sz="2500" b="1" dirty="0" err="1">
                <a:solidFill>
                  <a:srgbClr val="FFFFFF"/>
                </a:solidFill>
                <a:effectLst>
                  <a:outerShdw blurRad="38100" dist="38100" dir="2700000" algn="tl">
                    <a:srgbClr val="000000">
                      <a:alpha val="43137"/>
                    </a:srgbClr>
                  </a:outerShdw>
                </a:effectLst>
                <a:latin typeface="Arial"/>
                <a:cs typeface="Calibri" panose="020F0502020204030204" pitchFamily="34" charset="0"/>
              </a:rPr>
              <a:t>Radionuclides</a:t>
            </a:r>
            <a:r>
              <a:rPr lang="de-DE" altLang="en-US" sz="2500" b="1" dirty="0">
                <a:solidFill>
                  <a:srgbClr val="FFFFFF"/>
                </a:solidFill>
                <a:effectLst>
                  <a:outerShdw blurRad="38100" dist="38100" dir="2700000" algn="tl">
                    <a:srgbClr val="000000">
                      <a:alpha val="43137"/>
                    </a:srgbClr>
                  </a:outerShdw>
                </a:effectLst>
                <a:latin typeface="Arial"/>
                <a:cs typeface="Calibri" panose="020F0502020204030204" pitchFamily="34" charset="0"/>
              </a:rPr>
              <a:t> &amp; Targets in Pipeline</a:t>
            </a:r>
            <a:endParaRPr kumimoji="0" lang="de-CH"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endParaRPr>
          </a:p>
        </p:txBody>
      </p:sp>
      <p:sp>
        <p:nvSpPr>
          <p:cNvPr id="18" name="Rectangle 65">
            <a:extLst>
              <a:ext uri="{FF2B5EF4-FFF2-40B4-BE49-F238E27FC236}">
                <a16:creationId xmlns:a16="http://schemas.microsoft.com/office/drawing/2014/main" id="{3E5FB0DD-7990-4E97-95ED-3050BC6E6AD5}"/>
              </a:ext>
            </a:extLst>
          </p:cNvPr>
          <p:cNvSpPr/>
          <p:nvPr/>
        </p:nvSpPr>
        <p:spPr bwMode="auto">
          <a:xfrm>
            <a:off x="93600" y="116632"/>
            <a:ext cx="1853952" cy="501922"/>
          </a:xfrm>
          <a:prstGeom prst="rect">
            <a:avLst/>
          </a:prstGeom>
          <a:solidFill>
            <a:srgbClr val="0047B9"/>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de-DE" sz="300" b="0" i="0" u="none" strike="noStrike" kern="1200" cap="none" spc="0" normalizeH="0" baseline="0" noProof="0" dirty="0">
              <a:ln>
                <a:noFill/>
              </a:ln>
              <a:solidFill>
                <a:srgbClr val="FFFFFF"/>
              </a:solidFill>
              <a:effectLst/>
              <a:uLnTx/>
              <a:uFillTx/>
              <a:latin typeface="Arial"/>
              <a:ea typeface="ＭＳ Ｐゴシック" charset="0"/>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r>
              <a:rPr lang="de-DE" sz="1000" dirty="0">
                <a:solidFill>
                  <a:srgbClr val="FFFFFF"/>
                </a:solidFill>
                <a:latin typeface="Arial"/>
                <a:ea typeface="ＭＳ Ｐゴシック" charset="0"/>
              </a:rPr>
              <a:t>Seco/</a:t>
            </a:r>
            <a:r>
              <a:rPr kumimoji="0" lang="de-DE" sz="1000" b="0" i="0" u="none" strike="noStrike" kern="1200" cap="none" spc="0" normalizeH="0" baseline="0" noProof="0" dirty="0" err="1">
                <a:ln>
                  <a:noFill/>
                </a:ln>
                <a:solidFill>
                  <a:srgbClr val="FFFFFF"/>
                </a:solidFill>
                <a:effectLst/>
                <a:uLnTx/>
                <a:uFillTx/>
                <a:latin typeface="Arial"/>
                <a:ea typeface="ＭＳ Ｐゴシック" charset="0"/>
                <a:cs typeface="+mn-cs"/>
              </a:rPr>
              <a:t>Benešová</a:t>
            </a:r>
            <a:r>
              <a:rPr kumimoji="0" lang="de-DE" sz="1000" b="0" i="0" u="none" strike="noStrike" kern="1200" cap="none" spc="0" normalizeH="0" baseline="0" noProof="0" dirty="0">
                <a:ln>
                  <a:noFill/>
                </a:ln>
                <a:solidFill>
                  <a:srgbClr val="FFFFFF"/>
                </a:solidFill>
                <a:effectLst/>
                <a:uLnTx/>
                <a:uFillTx/>
                <a:latin typeface="Arial"/>
                <a:ea typeface="ＭＳ Ｐゴシック" charset="0"/>
                <a:cs typeface="+mn-cs"/>
              </a:rPr>
              <a:t>-Schäfer</a:t>
            </a:r>
          </a:p>
        </p:txBody>
      </p:sp>
      <p:cxnSp>
        <p:nvCxnSpPr>
          <p:cNvPr id="19" name="Straight Connector 31">
            <a:extLst>
              <a:ext uri="{FF2B5EF4-FFF2-40B4-BE49-F238E27FC236}">
                <a16:creationId xmlns:a16="http://schemas.microsoft.com/office/drawing/2014/main" id="{27F44D5D-9861-4290-8067-35854F19316E}"/>
              </a:ext>
            </a:extLst>
          </p:cNvPr>
          <p:cNvCxnSpPr>
            <a:cxnSpLocks noChangeShapeType="1"/>
          </p:cNvCxnSpPr>
          <p:nvPr/>
        </p:nvCxnSpPr>
        <p:spPr bwMode="auto">
          <a:xfrm>
            <a:off x="0" y="6597352"/>
            <a:ext cx="12192000" cy="0"/>
          </a:xfrm>
          <a:prstGeom prst="line">
            <a:avLst/>
          </a:prstGeom>
          <a:noFill/>
          <a:ln w="9525" algn="ctr">
            <a:solidFill>
              <a:srgbClr val="0047B9"/>
            </a:solidFill>
            <a:round/>
            <a:headEnd/>
            <a:tailEnd/>
          </a:ln>
          <a:extLst>
            <a:ext uri="{909E8E84-426E-40DD-AFC4-6F175D3DCCD1}">
              <a14:hiddenFill xmlns:a14="http://schemas.microsoft.com/office/drawing/2010/main">
                <a:noFill/>
              </a14:hiddenFill>
            </a:ext>
          </a:extLst>
        </p:spPr>
      </p:cxnSp>
      <p:graphicFrame>
        <p:nvGraphicFramePr>
          <p:cNvPr id="21" name="Tabelle 20">
            <a:extLst>
              <a:ext uri="{FF2B5EF4-FFF2-40B4-BE49-F238E27FC236}">
                <a16:creationId xmlns:a16="http://schemas.microsoft.com/office/drawing/2014/main" id="{942DCF4B-27CA-4124-A4F1-2812A03ADCF2}"/>
              </a:ext>
            </a:extLst>
          </p:cNvPr>
          <p:cNvGraphicFramePr>
            <a:graphicFrameLocks noGrp="1"/>
          </p:cNvGraphicFramePr>
          <p:nvPr/>
        </p:nvGraphicFramePr>
        <p:xfrm>
          <a:off x="289330" y="3694316"/>
          <a:ext cx="11613340" cy="2380236"/>
        </p:xfrm>
        <a:graphic>
          <a:graphicData uri="http://schemas.openxmlformats.org/drawingml/2006/table">
            <a:tbl>
              <a:tblPr firstRow="1" bandRow="1"/>
              <a:tblGrid>
                <a:gridCol w="5806670">
                  <a:extLst>
                    <a:ext uri="{9D8B030D-6E8A-4147-A177-3AD203B41FA5}">
                      <a16:colId xmlns:a16="http://schemas.microsoft.com/office/drawing/2014/main" val="2102608195"/>
                    </a:ext>
                  </a:extLst>
                </a:gridCol>
                <a:gridCol w="5806670">
                  <a:extLst>
                    <a:ext uri="{9D8B030D-6E8A-4147-A177-3AD203B41FA5}">
                      <a16:colId xmlns:a16="http://schemas.microsoft.com/office/drawing/2014/main" val="3008897449"/>
                    </a:ext>
                  </a:extLst>
                </a:gridCol>
              </a:tblGrid>
              <a:tr h="526036">
                <a:tc gridSpan="2">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800" dirty="0">
                          <a:latin typeface="Arial" panose="020B0604020202020204" pitchFamily="34" charset="0"/>
                          <a:cs typeface="Arial" panose="020B0604020202020204" pitchFamily="34" charset="0"/>
                        </a:rPr>
                        <a:t>Multi-Faceted Molecular Targets in Cancer Research</a:t>
                      </a:r>
                      <a:endParaRPr lang="de-DE" sz="1800" dirty="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9EE3"/>
                    </a:solidFill>
                  </a:tcPr>
                </a:tc>
                <a:tc hMerge="1">
                  <a:txBody>
                    <a:bodyPr/>
                    <a:lstStyle/>
                    <a:p>
                      <a:pPr algn="ctr"/>
                      <a:endParaRPr lang="de-DE" sz="2000" dirty="0">
                        <a:latin typeface="Avancement 2020" panose="020B0604020202020204" charset="0"/>
                      </a:endParaRPr>
                    </a:p>
                  </a:txBody>
                  <a:tcPr/>
                </a:tc>
                <a:extLst>
                  <a:ext uri="{0D108BD9-81ED-4DB2-BD59-A6C34878D82A}">
                    <a16:rowId xmlns:a16="http://schemas.microsoft.com/office/drawing/2014/main" val="2761650290"/>
                  </a:ext>
                </a:extLst>
              </a:tr>
              <a:tr h="3708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a:solidFill>
                            <a:schemeClr val="tx1"/>
                          </a:solidFill>
                          <a:latin typeface="Arial" panose="020B0604020202020204" pitchFamily="34" charset="0"/>
                          <a:cs typeface="Arial" panose="020B0604020202020204" pitchFamily="34" charset="0"/>
                        </a:rPr>
                        <a:t>HER1-4 (BCa/</a:t>
                      </a:r>
                      <a:r>
                        <a:rPr lang="de-DE" sz="1600" i="0" dirty="0">
                          <a:solidFill>
                            <a:schemeClr val="tx1"/>
                          </a:solidFill>
                          <a:latin typeface="Arial" panose="020B0604020202020204" pitchFamily="34" charset="0"/>
                          <a:cs typeface="Arial" panose="020B0604020202020204" pitchFamily="34" charset="0"/>
                        </a:rPr>
                        <a:t>Lung, Ab </a:t>
                      </a:r>
                      <a:r>
                        <a:rPr lang="de-DE" sz="1600" i="0" dirty="0" err="1">
                          <a:solidFill>
                            <a:schemeClr val="tx1"/>
                          </a:solidFill>
                          <a:latin typeface="Arial" panose="020B0604020202020204" pitchFamily="34" charset="0"/>
                          <a:cs typeface="Arial" panose="020B0604020202020204" pitchFamily="34" charset="0"/>
                        </a:rPr>
                        <a:t>clinical</a:t>
                      </a:r>
                      <a:r>
                        <a:rPr lang="de-DE" sz="1600" i="0" dirty="0">
                          <a:solidFill>
                            <a:schemeClr val="tx1"/>
                          </a:solidFill>
                          <a:latin typeface="Arial" panose="020B0604020202020204" pitchFamily="34" charset="0"/>
                          <a:cs typeface="Arial" panose="020B0604020202020204" pitchFamily="34" charset="0"/>
                        </a:rPr>
                        <a:t> </a:t>
                      </a:r>
                      <a:r>
                        <a:rPr lang="de-DE" sz="1600" i="0" dirty="0" err="1">
                          <a:solidFill>
                            <a:schemeClr val="tx1"/>
                          </a:solidFill>
                          <a:latin typeface="Arial" panose="020B0604020202020204" pitchFamily="34" charset="0"/>
                          <a:cs typeface="Arial" panose="020B0604020202020204" pitchFamily="34" charset="0"/>
                        </a:rPr>
                        <a:t>evaluation</a:t>
                      </a:r>
                      <a:r>
                        <a:rPr lang="de-DE" sz="1600" i="0" dirty="0">
                          <a:solidFill>
                            <a:schemeClr val="tx1"/>
                          </a:solidFill>
                          <a:latin typeface="Arial" panose="020B0604020202020204" pitchFamily="34" charset="0"/>
                          <a:cs typeface="Arial" panose="020B0604020202020204" pitchFamily="34" charset="0"/>
                        </a:rPr>
                        <a:t>)</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a:solidFill>
                            <a:schemeClr val="tx1"/>
                          </a:solidFill>
                          <a:latin typeface="Arial" panose="020B0604020202020204" pitchFamily="34" charset="0"/>
                          <a:cs typeface="Arial" panose="020B0604020202020204" pitchFamily="34" charset="0"/>
                        </a:rPr>
                        <a:t>SMO (PDAC; </a:t>
                      </a:r>
                      <a:r>
                        <a:rPr lang="de-DE" sz="1600" dirty="0" err="1">
                          <a:solidFill>
                            <a:schemeClr val="tx1"/>
                          </a:solidFill>
                          <a:latin typeface="Arial" panose="020B0604020202020204" pitchFamily="34" charset="0"/>
                          <a:cs typeface="Arial" panose="020B0604020202020204" pitchFamily="34" charset="0"/>
                        </a:rPr>
                        <a:t>smols</a:t>
                      </a:r>
                      <a:r>
                        <a:rPr lang="de-DE" sz="1600" dirty="0">
                          <a:solidFill>
                            <a:schemeClr val="tx1"/>
                          </a:solidFill>
                          <a:latin typeface="Arial" panose="020B0604020202020204" pitchFamily="34" charset="0"/>
                          <a:cs typeface="Arial" panose="020B0604020202020204" pitchFamily="34" charset="0"/>
                        </a:rPr>
                        <a:t>) in </a:t>
                      </a:r>
                      <a:r>
                        <a:rPr lang="de-DE" sz="1600" dirty="0" err="1">
                          <a:solidFill>
                            <a:schemeClr val="tx1"/>
                          </a:solidFill>
                          <a:latin typeface="Arial" panose="020B0604020202020204" pitchFamily="34" charset="0"/>
                          <a:cs typeface="Arial" panose="020B0604020202020204" pitchFamily="34" charset="0"/>
                        </a:rPr>
                        <a:t>development</a:t>
                      </a:r>
                      <a:endParaRPr lang="de-DE" sz="1600" dirty="0">
                        <a:solidFill>
                          <a:schemeClr val="tx1"/>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40000"/>
                      </a:srgbClr>
                    </a:solidFill>
                  </a:tcPr>
                </a:tc>
                <a:extLst>
                  <a:ext uri="{0D108BD9-81ED-4DB2-BD59-A6C34878D82A}">
                    <a16:rowId xmlns:a16="http://schemas.microsoft.com/office/drawing/2014/main" val="794132981"/>
                  </a:ext>
                </a:extLst>
              </a:tr>
              <a:tr h="3708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a:solidFill>
                            <a:schemeClr val="tx1"/>
                          </a:solidFill>
                          <a:latin typeface="Arial" panose="020B0604020202020204" pitchFamily="34" charset="0"/>
                          <a:cs typeface="Arial" panose="020B0604020202020204" pitchFamily="34" charset="0"/>
                        </a:rPr>
                        <a:t>ER &amp; PR (BCa, </a:t>
                      </a:r>
                      <a:r>
                        <a:rPr lang="de-DE" sz="1600" dirty="0" err="1">
                          <a:solidFill>
                            <a:schemeClr val="tx1"/>
                          </a:solidFill>
                          <a:latin typeface="Arial" panose="020B0604020202020204" pitchFamily="34" charset="0"/>
                          <a:cs typeface="Arial" panose="020B0604020202020204" pitchFamily="34" charset="0"/>
                        </a:rPr>
                        <a:t>smols</a:t>
                      </a:r>
                      <a:r>
                        <a:rPr lang="de-DE" sz="1600" dirty="0">
                          <a:solidFill>
                            <a:schemeClr val="tx1"/>
                          </a:solidFill>
                          <a:latin typeface="Arial" panose="020B0604020202020204" pitchFamily="34" charset="0"/>
                          <a:cs typeface="Arial" panose="020B0604020202020204" pitchFamily="34" charset="0"/>
                        </a:rPr>
                        <a:t>) in </a:t>
                      </a:r>
                      <a:r>
                        <a:rPr lang="de-DE" sz="1600" dirty="0" err="1">
                          <a:solidFill>
                            <a:schemeClr val="tx1"/>
                          </a:solidFill>
                          <a:latin typeface="Arial" panose="020B0604020202020204" pitchFamily="34" charset="0"/>
                          <a:cs typeface="Arial" panose="020B0604020202020204" pitchFamily="34" charset="0"/>
                        </a:rPr>
                        <a:t>development</a:t>
                      </a:r>
                      <a:endParaRPr lang="de-DE" sz="1600" dirty="0">
                        <a:solidFill>
                          <a:schemeClr val="tx1"/>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a:solidFill>
                            <a:schemeClr val="tx1"/>
                          </a:solidFill>
                          <a:latin typeface="Arial" panose="020B0604020202020204" pitchFamily="34" charset="0"/>
                          <a:cs typeface="Arial" panose="020B0604020202020204" pitchFamily="34" charset="0"/>
                        </a:rPr>
                        <a:t>GAL-2 (PDAC; peptidomimetics) </a:t>
                      </a:r>
                      <a:r>
                        <a:rPr lang="de-DE" sz="1600" i="1" dirty="0">
                          <a:solidFill>
                            <a:schemeClr val="tx1"/>
                          </a:solidFill>
                          <a:latin typeface="Arial" panose="020B0604020202020204" pitchFamily="34" charset="0"/>
                          <a:cs typeface="Arial" panose="020B0604020202020204" pitchFamily="34" charset="0"/>
                        </a:rPr>
                        <a:t>in vivo</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20000"/>
                      </a:srgbClr>
                    </a:solidFill>
                  </a:tcPr>
                </a:tc>
                <a:extLst>
                  <a:ext uri="{0D108BD9-81ED-4DB2-BD59-A6C34878D82A}">
                    <a16:rowId xmlns:a16="http://schemas.microsoft.com/office/drawing/2014/main" val="130192767"/>
                  </a:ext>
                </a:extLst>
              </a:tr>
              <a:tr h="3708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a:solidFill>
                            <a:schemeClr val="tx1"/>
                          </a:solidFill>
                          <a:latin typeface="Arial" panose="020B0604020202020204" pitchFamily="34" charset="0"/>
                          <a:cs typeface="Arial" panose="020B0604020202020204" pitchFamily="34" charset="0"/>
                        </a:rPr>
                        <a:t>KiSS-1R (TNBC, peptidomimetics &amp; </a:t>
                      </a:r>
                      <a:r>
                        <a:rPr lang="de-DE" sz="1600" dirty="0" err="1">
                          <a:solidFill>
                            <a:schemeClr val="tx1"/>
                          </a:solidFill>
                          <a:latin typeface="Arial" panose="020B0604020202020204" pitchFamily="34" charset="0"/>
                          <a:cs typeface="Arial" panose="020B0604020202020204" pitchFamily="34" charset="0"/>
                        </a:rPr>
                        <a:t>smols</a:t>
                      </a:r>
                      <a:r>
                        <a:rPr lang="de-DE" sz="1600" dirty="0">
                          <a:solidFill>
                            <a:schemeClr val="tx1"/>
                          </a:solidFill>
                          <a:latin typeface="Arial" panose="020B0604020202020204" pitchFamily="34" charset="0"/>
                          <a:cs typeface="Arial" panose="020B0604020202020204" pitchFamily="34" charset="0"/>
                        </a:rPr>
                        <a:t>) </a:t>
                      </a:r>
                      <a:r>
                        <a:rPr lang="de-DE" sz="1600" i="1" dirty="0">
                          <a:solidFill>
                            <a:schemeClr val="tx1"/>
                          </a:solidFill>
                          <a:latin typeface="Arial" panose="020B0604020202020204" pitchFamily="34" charset="0"/>
                          <a:cs typeface="Arial" panose="020B0604020202020204" pitchFamily="34" charset="0"/>
                        </a:rPr>
                        <a:t>in vivo</a:t>
                      </a:r>
                      <a:endParaRPr lang="de-DE" sz="1600" dirty="0">
                        <a:solidFill>
                          <a:schemeClr val="tx1"/>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a:solidFill>
                            <a:schemeClr val="tx1"/>
                          </a:solidFill>
                          <a:latin typeface="Arial" panose="020B0604020202020204" pitchFamily="34" charset="0"/>
                          <a:cs typeface="Arial" panose="020B0604020202020204" pitchFamily="34" charset="0"/>
                        </a:rPr>
                        <a:t>RAGE (PDAC; peptidomimetics &amp; smols) </a:t>
                      </a:r>
                      <a:r>
                        <a:rPr lang="de-DE" sz="1600" i="1" dirty="0">
                          <a:solidFill>
                            <a:schemeClr val="tx1"/>
                          </a:solidFill>
                          <a:latin typeface="Arial" panose="020B0604020202020204" pitchFamily="34" charset="0"/>
                          <a:cs typeface="Arial" panose="020B0604020202020204" pitchFamily="34" charset="0"/>
                        </a:rPr>
                        <a:t>in vitro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40000"/>
                      </a:srgbClr>
                    </a:solidFill>
                  </a:tcPr>
                </a:tc>
                <a:extLst>
                  <a:ext uri="{0D108BD9-81ED-4DB2-BD59-A6C34878D82A}">
                    <a16:rowId xmlns:a16="http://schemas.microsoft.com/office/drawing/2014/main" val="1875854527"/>
                  </a:ext>
                </a:extLst>
              </a:tr>
              <a:tr h="3708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a:solidFill>
                            <a:schemeClr val="tx1"/>
                          </a:solidFill>
                          <a:latin typeface="Arial" panose="020B0604020202020204" pitchFamily="34" charset="0"/>
                          <a:cs typeface="Arial" panose="020B0604020202020204" pitchFamily="34" charset="0"/>
                        </a:rPr>
                        <a:t>Nectin-4 (Lung, Ab) </a:t>
                      </a:r>
                      <a:r>
                        <a:rPr lang="de-DE" sz="1600" dirty="0" err="1">
                          <a:solidFill>
                            <a:schemeClr val="tx1"/>
                          </a:solidFill>
                          <a:latin typeface="Arial" panose="020B0604020202020204" pitchFamily="34" charset="0"/>
                          <a:cs typeface="Arial" panose="020B0604020202020204" pitchFamily="34" charset="0"/>
                        </a:rPr>
                        <a:t>clinical</a:t>
                      </a:r>
                      <a:r>
                        <a:rPr lang="de-DE" sz="1600" dirty="0">
                          <a:solidFill>
                            <a:schemeClr val="tx1"/>
                          </a:solidFill>
                          <a:latin typeface="Arial" panose="020B0604020202020204" pitchFamily="34" charset="0"/>
                          <a:cs typeface="Arial" panose="020B0604020202020204" pitchFamily="34" charset="0"/>
                        </a:rPr>
                        <a:t> </a:t>
                      </a:r>
                      <a:r>
                        <a:rPr lang="de-DE" sz="1600" dirty="0" err="1">
                          <a:solidFill>
                            <a:schemeClr val="tx1"/>
                          </a:solidFill>
                          <a:latin typeface="Arial" panose="020B0604020202020204" pitchFamily="34" charset="0"/>
                          <a:cs typeface="Arial" panose="020B0604020202020204" pitchFamily="34" charset="0"/>
                        </a:rPr>
                        <a:t>evaluation</a:t>
                      </a:r>
                      <a:endParaRPr lang="de-DE" sz="1600" dirty="0">
                        <a:solidFill>
                          <a:schemeClr val="tx1"/>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solidFill>
                            <a:schemeClr val="tx1"/>
                          </a:solidFill>
                          <a:latin typeface="Arial" panose="020B0604020202020204" pitchFamily="34" charset="0"/>
                          <a:cs typeface="Arial" panose="020B0604020202020204" pitchFamily="34" charset="0"/>
                        </a:rPr>
                        <a:t>DOR (Lung; peptidomimetics) </a:t>
                      </a:r>
                      <a:r>
                        <a:rPr lang="de-DE" sz="1600" i="1" dirty="0">
                          <a:solidFill>
                            <a:schemeClr val="tx1"/>
                          </a:solidFill>
                          <a:latin typeface="Arial" panose="020B0604020202020204" pitchFamily="34" charset="0"/>
                          <a:cs typeface="Arial" panose="020B0604020202020204" pitchFamily="34" charset="0"/>
                        </a:rPr>
                        <a:t>in vitro</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20000"/>
                      </a:srgbClr>
                    </a:solidFill>
                  </a:tcPr>
                </a:tc>
                <a:extLst>
                  <a:ext uri="{0D108BD9-81ED-4DB2-BD59-A6C34878D82A}">
                    <a16:rowId xmlns:a16="http://schemas.microsoft.com/office/drawing/2014/main" val="1288112181"/>
                  </a:ext>
                </a:extLst>
              </a:tr>
              <a:tr h="3708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solidFill>
                            <a:schemeClr val="tx1"/>
                          </a:solidFill>
                          <a:latin typeface="Arial" panose="020B0604020202020204" pitchFamily="34" charset="0"/>
                          <a:cs typeface="Arial" panose="020B0604020202020204" pitchFamily="34" charset="0"/>
                        </a:rPr>
                        <a:t>MUC-1 (BCa, Ab) in </a:t>
                      </a:r>
                      <a:r>
                        <a:rPr lang="de-DE" sz="1600" dirty="0" err="1">
                          <a:solidFill>
                            <a:schemeClr val="tx1"/>
                          </a:solidFill>
                          <a:latin typeface="Arial" panose="020B0604020202020204" pitchFamily="34" charset="0"/>
                          <a:cs typeface="Arial" panose="020B0604020202020204" pitchFamily="34" charset="0"/>
                        </a:rPr>
                        <a:t>development</a:t>
                      </a:r>
                      <a:endParaRPr lang="de-DE" sz="1600" dirty="0">
                        <a:solidFill>
                          <a:schemeClr val="tx1"/>
                        </a:solidFill>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err="1">
                          <a:solidFill>
                            <a:schemeClr val="tx1"/>
                          </a:solidFill>
                          <a:latin typeface="Arial" panose="020B0604020202020204" pitchFamily="34" charset="0"/>
                          <a:cs typeface="Arial" panose="020B0604020202020204" pitchFamily="34" charset="0"/>
                        </a:rPr>
                        <a:t>EpCAM</a:t>
                      </a:r>
                      <a:r>
                        <a:rPr lang="de-DE" sz="1600" dirty="0">
                          <a:solidFill>
                            <a:schemeClr val="tx1"/>
                          </a:solidFill>
                          <a:latin typeface="Arial" panose="020B0604020202020204" pitchFamily="34" charset="0"/>
                          <a:cs typeface="Arial" panose="020B0604020202020204" pitchFamily="34" charset="0"/>
                        </a:rPr>
                        <a:t> (PCa, BCa; peptidomimetics) </a:t>
                      </a:r>
                      <a:r>
                        <a:rPr lang="de-DE" sz="1600" i="1" dirty="0">
                          <a:solidFill>
                            <a:schemeClr val="tx1"/>
                          </a:solidFill>
                          <a:latin typeface="Arial" panose="020B0604020202020204" pitchFamily="34" charset="0"/>
                          <a:cs typeface="Arial" panose="020B0604020202020204" pitchFamily="34" charset="0"/>
                        </a:rPr>
                        <a:t>in vitro</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40000"/>
                      </a:srgbClr>
                    </a:solidFill>
                  </a:tcPr>
                </a:tc>
                <a:extLst>
                  <a:ext uri="{0D108BD9-81ED-4DB2-BD59-A6C34878D82A}">
                    <a16:rowId xmlns:a16="http://schemas.microsoft.com/office/drawing/2014/main" val="2369621564"/>
                  </a:ext>
                </a:extLst>
              </a:tr>
            </a:tbl>
          </a:graphicData>
        </a:graphic>
      </p:graphicFrame>
      <p:graphicFrame>
        <p:nvGraphicFramePr>
          <p:cNvPr id="22" name="Tabelle 21">
            <a:extLst>
              <a:ext uri="{FF2B5EF4-FFF2-40B4-BE49-F238E27FC236}">
                <a16:creationId xmlns:a16="http://schemas.microsoft.com/office/drawing/2014/main" id="{6E762281-143A-454B-977E-C9F8A168BEA1}"/>
              </a:ext>
            </a:extLst>
          </p:cNvPr>
          <p:cNvGraphicFramePr>
            <a:graphicFrameLocks noGrp="1"/>
          </p:cNvGraphicFramePr>
          <p:nvPr/>
        </p:nvGraphicFramePr>
        <p:xfrm>
          <a:off x="289330" y="1291030"/>
          <a:ext cx="11613340" cy="1991360"/>
        </p:xfrm>
        <a:graphic>
          <a:graphicData uri="http://schemas.openxmlformats.org/drawingml/2006/table">
            <a:tbl>
              <a:tblPr firstRow="1" bandRow="1"/>
              <a:tblGrid>
                <a:gridCol w="2322668">
                  <a:extLst>
                    <a:ext uri="{9D8B030D-6E8A-4147-A177-3AD203B41FA5}">
                      <a16:colId xmlns:a16="http://schemas.microsoft.com/office/drawing/2014/main" val="4087917460"/>
                    </a:ext>
                  </a:extLst>
                </a:gridCol>
                <a:gridCol w="2322668">
                  <a:extLst>
                    <a:ext uri="{9D8B030D-6E8A-4147-A177-3AD203B41FA5}">
                      <a16:colId xmlns:a16="http://schemas.microsoft.com/office/drawing/2014/main" val="2851501642"/>
                    </a:ext>
                  </a:extLst>
                </a:gridCol>
                <a:gridCol w="2322668">
                  <a:extLst>
                    <a:ext uri="{9D8B030D-6E8A-4147-A177-3AD203B41FA5}">
                      <a16:colId xmlns:a16="http://schemas.microsoft.com/office/drawing/2014/main" val="361486172"/>
                    </a:ext>
                  </a:extLst>
                </a:gridCol>
                <a:gridCol w="2322668">
                  <a:extLst>
                    <a:ext uri="{9D8B030D-6E8A-4147-A177-3AD203B41FA5}">
                      <a16:colId xmlns:a16="http://schemas.microsoft.com/office/drawing/2014/main" val="3262204934"/>
                    </a:ext>
                  </a:extLst>
                </a:gridCol>
                <a:gridCol w="2322668">
                  <a:extLst>
                    <a:ext uri="{9D8B030D-6E8A-4147-A177-3AD203B41FA5}">
                      <a16:colId xmlns:a16="http://schemas.microsoft.com/office/drawing/2014/main" val="1169804223"/>
                    </a:ext>
                  </a:extLst>
                </a:gridCol>
              </a:tblGrid>
              <a:tr h="567455">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de-DE" dirty="0" err="1">
                          <a:latin typeface="Arial" panose="020B0604020202020204" pitchFamily="34" charset="0"/>
                          <a:cs typeface="Arial" panose="020B0604020202020204" pitchFamily="34" charset="0"/>
                        </a:rPr>
                        <a:t>Diagnostic</a:t>
                      </a:r>
                      <a:r>
                        <a:rPr lang="de-DE" dirty="0">
                          <a:latin typeface="Arial" panose="020B0604020202020204" pitchFamily="34" charset="0"/>
                          <a:cs typeface="Arial" panose="020B0604020202020204" pitchFamily="34" charset="0"/>
                        </a:rPr>
                        <a:t>             (PET)</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9EE3"/>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de-DE" dirty="0" err="1">
                          <a:latin typeface="Arial" panose="020B0604020202020204" pitchFamily="34" charset="0"/>
                          <a:cs typeface="Arial" panose="020B0604020202020204" pitchFamily="34" charset="0"/>
                        </a:rPr>
                        <a:t>Therapeutic</a:t>
                      </a:r>
                      <a:r>
                        <a:rPr lang="de-DE" dirty="0">
                          <a:latin typeface="Arial" panose="020B0604020202020204" pitchFamily="34" charset="0"/>
                          <a:cs typeface="Arial" panose="020B0604020202020204" pitchFamily="34" charset="0"/>
                        </a:rPr>
                        <a:t>         (Beta)</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9EE3"/>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de-DE" dirty="0" err="1">
                          <a:latin typeface="Arial" panose="020B0604020202020204" pitchFamily="34" charset="0"/>
                          <a:cs typeface="Arial" panose="020B0604020202020204" pitchFamily="34" charset="0"/>
                        </a:rPr>
                        <a:t>Therapeutic</a:t>
                      </a:r>
                      <a:endParaRPr lang="de-DE" dirty="0">
                        <a:latin typeface="Arial" panose="020B0604020202020204" pitchFamily="34" charset="0"/>
                        <a:cs typeface="Arial" panose="020B0604020202020204" pitchFamily="34" charset="0"/>
                      </a:endParaRPr>
                    </a:p>
                    <a:p>
                      <a:pPr algn="ctr"/>
                      <a:r>
                        <a:rPr lang="de-DE" dirty="0">
                          <a:latin typeface="Arial" panose="020B0604020202020204" pitchFamily="34" charset="0"/>
                          <a:cs typeface="Arial" panose="020B0604020202020204" pitchFamily="34" charset="0"/>
                        </a:rPr>
                        <a:t>(Alpha)</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9EE3"/>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latin typeface="Arial" panose="020B0604020202020204" pitchFamily="34" charset="0"/>
                          <a:cs typeface="Arial" panose="020B0604020202020204" pitchFamily="34" charset="0"/>
                        </a:rPr>
                        <a:t>Theranostic</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latin typeface="Arial" panose="020B0604020202020204" pitchFamily="34" charset="0"/>
                          <a:cs typeface="Arial" panose="020B0604020202020204" pitchFamily="34" charset="0"/>
                        </a:rPr>
                        <a:t>Matched-</a:t>
                      </a:r>
                      <a:r>
                        <a:rPr lang="de-DE" dirty="0" err="1">
                          <a:latin typeface="Arial" panose="020B0604020202020204" pitchFamily="34" charset="0"/>
                          <a:cs typeface="Arial" panose="020B0604020202020204" pitchFamily="34" charset="0"/>
                        </a:rPr>
                        <a:t>pairs</a:t>
                      </a:r>
                      <a:endParaRPr lang="de-DE" dirty="0">
                        <a:latin typeface="Arial" panose="020B0604020202020204" pitchFamily="34" charset="0"/>
                        <a:cs typeface="Arial" panose="020B0604020202020204" pitchFamily="34" charset="0"/>
                      </a:endParaRPr>
                    </a:p>
                    <a:p>
                      <a:pPr algn="ctr"/>
                      <a:endParaRPr lang="de-DE" dirty="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9EE3"/>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de-DE" dirty="0" err="1">
                          <a:latin typeface="Arial" panose="020B0604020202020204" pitchFamily="34" charset="0"/>
                          <a:cs typeface="Arial" panose="020B0604020202020204" pitchFamily="34" charset="0"/>
                        </a:rPr>
                        <a:t>Planned</a:t>
                      </a:r>
                      <a:r>
                        <a:rPr lang="de-DE" dirty="0">
                          <a:latin typeface="Arial" panose="020B0604020202020204" pitchFamily="34" charset="0"/>
                          <a:cs typeface="Arial" panose="020B0604020202020204" pitchFamily="34" charset="0"/>
                        </a:rPr>
                        <a:t>/</a:t>
                      </a:r>
                      <a:r>
                        <a:rPr lang="de-DE" dirty="0" err="1">
                          <a:latin typeface="Arial" panose="020B0604020202020204" pitchFamily="34" charset="0"/>
                          <a:cs typeface="Arial" panose="020B0604020202020204" pitchFamily="34" charset="0"/>
                        </a:rPr>
                        <a:t>Wished</a:t>
                      </a:r>
                      <a:endParaRPr lang="de-DE" dirty="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9EE3"/>
                    </a:solidFill>
                  </a:tcPr>
                </a:tc>
                <a:extLst>
                  <a:ext uri="{0D108BD9-81ED-4DB2-BD59-A6C34878D82A}">
                    <a16:rowId xmlns:a16="http://schemas.microsoft.com/office/drawing/2014/main" val="2321978853"/>
                  </a:ext>
                </a:extLst>
              </a:tr>
              <a:tr h="3708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a:latin typeface="Arial" panose="020B0604020202020204" pitchFamily="34" charset="0"/>
                          <a:cs typeface="Arial" panose="020B0604020202020204" pitchFamily="34" charset="0"/>
                        </a:rPr>
                        <a:t>F-18</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a:latin typeface="Arial" panose="020B0604020202020204" pitchFamily="34" charset="0"/>
                          <a:cs typeface="Arial" panose="020B0604020202020204" pitchFamily="34" charset="0"/>
                        </a:rPr>
                        <a:t>Lu-177</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a:latin typeface="Arial" panose="020B0604020202020204" pitchFamily="34" charset="0"/>
                          <a:cs typeface="Arial" panose="020B0604020202020204" pitchFamily="34" charset="0"/>
                        </a:rPr>
                        <a:t>Ra-223/-224</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a:latin typeface="Arial" panose="020B0604020202020204" pitchFamily="34" charset="0"/>
                          <a:cs typeface="Arial" panose="020B0604020202020204" pitchFamily="34" charset="0"/>
                        </a:rPr>
                        <a:t>Copper</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a:latin typeface="Arial" panose="020B0604020202020204" pitchFamily="34" charset="0"/>
                          <a:cs typeface="Arial" panose="020B0604020202020204" pitchFamily="34" charset="0"/>
                        </a:rPr>
                        <a:t>Sc-43/-44/-47</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40000"/>
                      </a:srgbClr>
                    </a:solidFill>
                  </a:tcPr>
                </a:tc>
                <a:extLst>
                  <a:ext uri="{0D108BD9-81ED-4DB2-BD59-A6C34878D82A}">
                    <a16:rowId xmlns:a16="http://schemas.microsoft.com/office/drawing/2014/main" val="2111952811"/>
                  </a:ext>
                </a:extLst>
              </a:tr>
              <a:tr h="37084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a:latin typeface="Arial" panose="020B0604020202020204" pitchFamily="34" charset="0"/>
                          <a:cs typeface="Arial" panose="020B0604020202020204" pitchFamily="34" charset="0"/>
                        </a:rPr>
                        <a:t>Ga-68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endParaRPr lang="de-DE" sz="1600" dirty="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a:latin typeface="Arial" panose="020B0604020202020204" pitchFamily="34" charset="0"/>
                          <a:cs typeface="Arial" panose="020B0604020202020204" pitchFamily="34" charset="0"/>
                        </a:rPr>
                        <a:t>Ac-225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a:latin typeface="Arial" panose="020B0604020202020204" pitchFamily="34" charset="0"/>
                          <a:cs typeface="Arial" panose="020B0604020202020204" pitchFamily="34" charset="0"/>
                        </a:rPr>
                        <a:t>Lead</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a:latin typeface="Arial" panose="020B0604020202020204" pitchFamily="34" charset="0"/>
                          <a:cs typeface="Arial" panose="020B0604020202020204" pitchFamily="34" charset="0"/>
                        </a:rPr>
                        <a:t>Tb-161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20000"/>
                      </a:srgbClr>
                    </a:solidFill>
                  </a:tcPr>
                </a:tc>
                <a:extLst>
                  <a:ext uri="{0D108BD9-81ED-4DB2-BD59-A6C34878D82A}">
                    <a16:rowId xmlns:a16="http://schemas.microsoft.com/office/drawing/2014/main" val="3027564805"/>
                  </a:ext>
                </a:extLst>
              </a:tr>
              <a:tr h="18542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a:latin typeface="Arial" panose="020B0604020202020204" pitchFamily="34" charset="0"/>
                          <a:cs typeface="Arial" panose="020B0604020202020204" pitchFamily="34" charset="0"/>
                        </a:rPr>
                        <a:t>Zr-89</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endParaRPr lang="de-DE" sz="1600" dirty="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de-DE" sz="1600" dirty="0">
                          <a:latin typeface="Arial" panose="020B0604020202020204" pitchFamily="34" charset="0"/>
                          <a:cs typeface="Arial" panose="020B0604020202020204" pitchFamily="34" charset="0"/>
                        </a:rPr>
                        <a:t>Th-227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endParaRPr lang="de-DE" sz="1600" dirty="0">
                        <a:latin typeface="Arial" panose="020B0604020202020204" pitchFamily="34" charset="0"/>
                        <a:cs typeface="Arial" panose="020B060402020202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At-211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EE3">
                        <a:tint val="40000"/>
                      </a:srgbClr>
                    </a:solidFill>
                  </a:tcPr>
                </a:tc>
                <a:extLst>
                  <a:ext uri="{0D108BD9-81ED-4DB2-BD59-A6C34878D82A}">
                    <a16:rowId xmlns:a16="http://schemas.microsoft.com/office/drawing/2014/main" val="3135980004"/>
                  </a:ext>
                </a:extLst>
              </a:tr>
            </a:tbl>
          </a:graphicData>
        </a:graphic>
      </p:graphicFrame>
      <p:sp>
        <p:nvSpPr>
          <p:cNvPr id="2" name="Rectangle 1">
            <a:extLst>
              <a:ext uri="{FF2B5EF4-FFF2-40B4-BE49-F238E27FC236}">
                <a16:creationId xmlns:a16="http://schemas.microsoft.com/office/drawing/2014/main" id="{38C03617-A4E3-454D-B11D-39E0DEA13BFD}"/>
              </a:ext>
            </a:extLst>
          </p:cNvPr>
          <p:cNvSpPr/>
          <p:nvPr/>
        </p:nvSpPr>
        <p:spPr>
          <a:xfrm>
            <a:off x="9558997" y="1111348"/>
            <a:ext cx="2343673" cy="2317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91BDD426-8541-47AD-8AC8-485C05B7075A}"/>
              </a:ext>
            </a:extLst>
          </p:cNvPr>
          <p:cNvSpPr/>
          <p:nvPr/>
        </p:nvSpPr>
        <p:spPr>
          <a:xfrm>
            <a:off x="7229392" y="1244006"/>
            <a:ext cx="2329605" cy="2317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F167FD00-9C56-41DF-A877-D1440F0C3C00}"/>
              </a:ext>
            </a:extLst>
          </p:cNvPr>
          <p:cNvSpPr/>
          <p:nvPr/>
        </p:nvSpPr>
        <p:spPr>
          <a:xfrm>
            <a:off x="4931197" y="1244006"/>
            <a:ext cx="2329605" cy="2317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tangle 9">
            <a:extLst>
              <a:ext uri="{FF2B5EF4-FFF2-40B4-BE49-F238E27FC236}">
                <a16:creationId xmlns:a16="http://schemas.microsoft.com/office/drawing/2014/main" id="{1AF9109A-B2C2-4ACF-864A-9DC5655374DE}"/>
              </a:ext>
            </a:extLst>
          </p:cNvPr>
          <p:cNvSpPr/>
          <p:nvPr/>
        </p:nvSpPr>
        <p:spPr>
          <a:xfrm>
            <a:off x="2617297" y="1127884"/>
            <a:ext cx="2329605" cy="2317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tangle 10">
            <a:extLst>
              <a:ext uri="{FF2B5EF4-FFF2-40B4-BE49-F238E27FC236}">
                <a16:creationId xmlns:a16="http://schemas.microsoft.com/office/drawing/2014/main" id="{81F0E484-0895-433F-99A2-20E1A26B8BBC}"/>
              </a:ext>
            </a:extLst>
          </p:cNvPr>
          <p:cNvSpPr/>
          <p:nvPr/>
        </p:nvSpPr>
        <p:spPr>
          <a:xfrm>
            <a:off x="0" y="3462071"/>
            <a:ext cx="11902670" cy="2812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59206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2"/>
                                        </p:tgtEl>
                                      </p:cBhvr>
                                    </p:animEffect>
                                    <p:set>
                                      <p:cBhvr>
                                        <p:cTn id="22" dur="1" fill="hold">
                                          <p:stCondLst>
                                            <p:cond delay="19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11"/>
                                        </p:tgtEl>
                                      </p:cBhvr>
                                    </p:animEffect>
                                    <p:set>
                                      <p:cBhvr>
                                        <p:cTn id="27"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73822-2477-CA1F-F9F7-64CA1F258325}"/>
              </a:ext>
            </a:extLst>
          </p:cNvPr>
          <p:cNvSpPr>
            <a:spLocks noGrp="1"/>
          </p:cNvSpPr>
          <p:nvPr>
            <p:ph type="title"/>
          </p:nvPr>
        </p:nvSpPr>
        <p:spPr/>
        <p:txBody>
          <a:bodyPr/>
          <a:lstStyle/>
          <a:p>
            <a:r>
              <a:rPr lang="en-GB" dirty="0"/>
              <a:t>DKFZ Interactions with other WPs</a:t>
            </a:r>
            <a:endParaRPr lang="en-US" dirty="0"/>
          </a:p>
        </p:txBody>
      </p:sp>
      <p:sp>
        <p:nvSpPr>
          <p:cNvPr id="3" name="Content Placeholder 2">
            <a:extLst>
              <a:ext uri="{FF2B5EF4-FFF2-40B4-BE49-F238E27FC236}">
                <a16:creationId xmlns:a16="http://schemas.microsoft.com/office/drawing/2014/main" id="{8ED1C473-FB65-6097-0EB0-D9D7FBDB60C9}"/>
              </a:ext>
            </a:extLst>
          </p:cNvPr>
          <p:cNvSpPr>
            <a:spLocks noGrp="1"/>
          </p:cNvSpPr>
          <p:nvPr>
            <p:ph idx="1"/>
          </p:nvPr>
        </p:nvSpPr>
        <p:spPr>
          <a:xfrm>
            <a:off x="838200" y="2493032"/>
            <a:ext cx="10515600" cy="4351338"/>
          </a:xfrm>
        </p:spPr>
        <p:txBody>
          <a:bodyPr/>
          <a:lstStyle/>
          <a:p>
            <a:r>
              <a:rPr lang="en-US" dirty="0"/>
              <a:t>T4.4 Leader. Collaborating within: WP4 UL, </a:t>
            </a:r>
            <a:r>
              <a:rPr lang="en-US" dirty="0" err="1"/>
              <a:t>Biokosmos</a:t>
            </a:r>
            <a:r>
              <a:rPr lang="en-US" dirty="0"/>
              <a:t>, GNP</a:t>
            </a:r>
          </a:p>
          <a:p>
            <a:r>
              <a:rPr lang="en-US" dirty="0"/>
              <a:t>T2.3 Secondments and good practices exchange (DKFZ, GSI, others)</a:t>
            </a:r>
          </a:p>
          <a:p>
            <a:r>
              <a:rPr lang="en-US" dirty="0"/>
              <a:t>T6.2 Master Classes in Particle Therapy (M7-M48) [Leader: GSI]</a:t>
            </a:r>
          </a:p>
          <a:p>
            <a:endParaRPr lang="en-US" dirty="0"/>
          </a:p>
          <a:p>
            <a:r>
              <a:rPr lang="en-US" dirty="0"/>
              <a:t>Additional Training possible via </a:t>
            </a:r>
          </a:p>
        </p:txBody>
      </p:sp>
      <p:sp>
        <p:nvSpPr>
          <p:cNvPr id="7" name="Footer Placeholder 6"/>
          <p:cNvSpPr>
            <a:spLocks noGrp="1"/>
          </p:cNvSpPr>
          <p:nvPr>
            <p:ph type="ftr" sz="quarter" idx="11"/>
          </p:nvPr>
        </p:nvSpPr>
        <p:spPr/>
        <p:txBody>
          <a:bodyPr/>
          <a:lstStyle/>
          <a:p>
            <a:r>
              <a:rPr lang="en-US" dirty="0"/>
              <a:t>Kick of Meeting: Thessaloniki</a:t>
            </a:r>
          </a:p>
        </p:txBody>
      </p:sp>
      <p:sp>
        <p:nvSpPr>
          <p:cNvPr id="8" name="Date Placeholder 7"/>
          <p:cNvSpPr>
            <a:spLocks noGrp="1"/>
          </p:cNvSpPr>
          <p:nvPr>
            <p:ph type="dt" sz="half" idx="10"/>
          </p:nvPr>
        </p:nvSpPr>
        <p:spPr/>
        <p:txBody>
          <a:bodyPr/>
          <a:lstStyle/>
          <a:p>
            <a:r>
              <a:rPr lang="en-US" dirty="0"/>
              <a:t>03.04.2025</a:t>
            </a:r>
          </a:p>
        </p:txBody>
      </p:sp>
      <p:sp>
        <p:nvSpPr>
          <p:cNvPr id="9" name="Slide Number Placeholder 8"/>
          <p:cNvSpPr>
            <a:spLocks noGrp="1"/>
          </p:cNvSpPr>
          <p:nvPr>
            <p:ph type="sldNum" sz="quarter" idx="12"/>
          </p:nvPr>
        </p:nvSpPr>
        <p:spPr/>
        <p:txBody>
          <a:bodyPr/>
          <a:lstStyle/>
          <a:p>
            <a:fld id="{26899373-B945-491D-B2CD-3E36A3252166}" type="slidenum">
              <a:rPr lang="en-US" smtClean="0"/>
              <a:t>29</a:t>
            </a:fld>
            <a:endParaRPr lang="en-US"/>
          </a:p>
        </p:txBody>
      </p:sp>
      <p:pic>
        <p:nvPicPr>
          <p:cNvPr id="10" name="Picture 9">
            <a:extLst>
              <a:ext uri="{FF2B5EF4-FFF2-40B4-BE49-F238E27FC236}">
                <a16:creationId xmlns:a16="http://schemas.microsoft.com/office/drawing/2014/main" id="{972AB202-EF70-4954-B240-899D5B575CAC}"/>
              </a:ext>
            </a:extLst>
          </p:cNvPr>
          <p:cNvPicPr>
            <a:picLocks noChangeAspect="1"/>
          </p:cNvPicPr>
          <p:nvPr/>
        </p:nvPicPr>
        <p:blipFill>
          <a:blip r:embed="rId2"/>
          <a:stretch>
            <a:fillRect/>
          </a:stretch>
        </p:blipFill>
        <p:spPr>
          <a:xfrm>
            <a:off x="5972503" y="4240018"/>
            <a:ext cx="5276193" cy="2079921"/>
          </a:xfrm>
          <a:prstGeom prst="rect">
            <a:avLst/>
          </a:prstGeom>
        </p:spPr>
      </p:pic>
      <p:pic>
        <p:nvPicPr>
          <p:cNvPr id="11" name="Picture 6" descr="Martina Benešová. Foto: Marek Kučera, Reportér magazín">
            <a:extLst>
              <a:ext uri="{FF2B5EF4-FFF2-40B4-BE49-F238E27FC236}">
                <a16:creationId xmlns:a16="http://schemas.microsoft.com/office/drawing/2014/main" id="{26B310A4-4417-4D77-822D-C333B79D1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838" y="1009332"/>
            <a:ext cx="2279605" cy="15164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099414B-B79C-4085-8935-44AD8091B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073" y="1009333"/>
            <a:ext cx="2389850" cy="1483699"/>
          </a:xfrm>
          <a:prstGeom prst="rect">
            <a:avLst/>
          </a:prstGeom>
        </p:spPr>
      </p:pic>
    </p:spTree>
    <p:extLst>
      <p:ext uri="{BB962C8B-B14F-4D97-AF65-F5344CB8AC3E}">
        <p14:creationId xmlns:p14="http://schemas.microsoft.com/office/powerpoint/2010/main" val="409870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61">
            <a:extLst>
              <a:ext uri="{FF2B5EF4-FFF2-40B4-BE49-F238E27FC236}">
                <a16:creationId xmlns:a16="http://schemas.microsoft.com/office/drawing/2014/main" id="{97B1989E-F425-40AA-819D-CB18B6BD2AAB}"/>
              </a:ext>
            </a:extLst>
          </p:cNvPr>
          <p:cNvSpPr txBox="1"/>
          <p:nvPr/>
        </p:nvSpPr>
        <p:spPr>
          <a:xfrm>
            <a:off x="2279576" y="291176"/>
            <a:ext cx="2640466" cy="4770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DKFZ Key Facts</a:t>
            </a:r>
            <a:endParaRPr kumimoji="0" lang="de-CH"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endParaRPr>
          </a:p>
        </p:txBody>
      </p:sp>
      <p:sp>
        <p:nvSpPr>
          <p:cNvPr id="15" name="Rectangle 65">
            <a:extLst>
              <a:ext uri="{FF2B5EF4-FFF2-40B4-BE49-F238E27FC236}">
                <a16:creationId xmlns:a16="http://schemas.microsoft.com/office/drawing/2014/main" id="{0183BE10-E681-47D0-A85E-00015C327AB1}"/>
              </a:ext>
            </a:extLst>
          </p:cNvPr>
          <p:cNvSpPr/>
          <p:nvPr/>
        </p:nvSpPr>
        <p:spPr bwMode="auto">
          <a:xfrm>
            <a:off x="93600" y="116632"/>
            <a:ext cx="1853952" cy="501922"/>
          </a:xfrm>
          <a:prstGeom prst="rect">
            <a:avLst/>
          </a:prstGeom>
          <a:solidFill>
            <a:srgbClr val="0047B9"/>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de-DE" sz="1000" dirty="0">
                <a:solidFill>
                  <a:srgbClr val="FFFFFF"/>
                </a:solidFill>
                <a:latin typeface="Arial"/>
                <a:ea typeface="ＭＳ Ｐゴシック" charset="0"/>
              </a:rPr>
              <a:t>Seco/</a:t>
            </a:r>
            <a:r>
              <a:rPr kumimoji="0" lang="de-DE" sz="1000" b="0" i="0" u="none" strike="noStrike" kern="1200" cap="none" spc="0" normalizeH="0" baseline="0" noProof="0" dirty="0" err="1">
                <a:ln>
                  <a:noFill/>
                </a:ln>
                <a:solidFill>
                  <a:srgbClr val="FFFFFF"/>
                </a:solidFill>
                <a:effectLst/>
                <a:uLnTx/>
                <a:uFillTx/>
                <a:latin typeface="Arial"/>
                <a:ea typeface="ＭＳ Ｐゴシック" charset="0"/>
                <a:cs typeface="+mn-cs"/>
              </a:rPr>
              <a:t>Benešová</a:t>
            </a:r>
            <a:r>
              <a:rPr kumimoji="0" lang="de-DE" sz="1000" b="0" i="0" u="none" strike="noStrike" kern="1200" cap="none" spc="0" normalizeH="0" baseline="0" noProof="0" dirty="0">
                <a:ln>
                  <a:noFill/>
                </a:ln>
                <a:solidFill>
                  <a:srgbClr val="FFFFFF"/>
                </a:solidFill>
                <a:effectLst/>
                <a:uLnTx/>
                <a:uFillTx/>
                <a:latin typeface="Arial"/>
                <a:ea typeface="ＭＳ Ｐゴシック" charset="0"/>
                <a:cs typeface="+mn-cs"/>
              </a:rPr>
              <a:t>-Schäfer</a:t>
            </a:r>
          </a:p>
        </p:txBody>
      </p:sp>
      <p:cxnSp>
        <p:nvCxnSpPr>
          <p:cNvPr id="16" name="Straight Connector 31">
            <a:extLst>
              <a:ext uri="{FF2B5EF4-FFF2-40B4-BE49-F238E27FC236}">
                <a16:creationId xmlns:a16="http://schemas.microsoft.com/office/drawing/2014/main" id="{666B2119-6064-4D04-8146-64A6962EBDF9}"/>
              </a:ext>
            </a:extLst>
          </p:cNvPr>
          <p:cNvCxnSpPr>
            <a:cxnSpLocks noChangeShapeType="1"/>
          </p:cNvCxnSpPr>
          <p:nvPr/>
        </p:nvCxnSpPr>
        <p:spPr bwMode="auto">
          <a:xfrm>
            <a:off x="0" y="6597352"/>
            <a:ext cx="12192000" cy="0"/>
          </a:xfrm>
          <a:prstGeom prst="line">
            <a:avLst/>
          </a:prstGeom>
          <a:noFill/>
          <a:ln w="9525" algn="ctr">
            <a:solidFill>
              <a:srgbClr val="0047B9"/>
            </a:solidFill>
            <a:round/>
            <a:headEnd/>
            <a:tailEnd/>
          </a:ln>
          <a:extLst>
            <a:ext uri="{909E8E84-426E-40DD-AFC4-6F175D3DCCD1}">
              <a14:hiddenFill xmlns:a14="http://schemas.microsoft.com/office/drawing/2010/main">
                <a:noFill/>
              </a14:hiddenFill>
            </a:ext>
          </a:extLst>
        </p:spPr>
      </p:cxnSp>
      <p:pic>
        <p:nvPicPr>
          <p:cNvPr id="24" name="Picture 4">
            <a:extLst>
              <a:ext uri="{FF2B5EF4-FFF2-40B4-BE49-F238E27FC236}">
                <a16:creationId xmlns:a16="http://schemas.microsoft.com/office/drawing/2014/main" id="{5372E151-BA5E-435C-959C-86AB45F9C642}"/>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407368" y="1249928"/>
            <a:ext cx="11377264" cy="5059392"/>
          </a:xfrm>
          <a:prstGeom prst="rect">
            <a:avLst/>
          </a:prstGeom>
          <a:noFill/>
          <a:extLst>
            <a:ext uri="{909E8E84-426E-40DD-AFC4-6F175D3DCCD1}">
              <a14:hiddenFill xmlns:a14="http://schemas.microsoft.com/office/drawing/2010/main">
                <a:solidFill>
                  <a:srgbClr val="FFFFFF"/>
                </a:solidFill>
              </a14:hiddenFill>
            </a:ext>
          </a:extLst>
        </p:spPr>
      </p:pic>
      <p:sp>
        <p:nvSpPr>
          <p:cNvPr id="25" name="Textfeld 24">
            <a:extLst>
              <a:ext uri="{FF2B5EF4-FFF2-40B4-BE49-F238E27FC236}">
                <a16:creationId xmlns:a16="http://schemas.microsoft.com/office/drawing/2014/main" id="{B80F253D-B204-4C1F-B761-0E30F6CEA0B0}"/>
              </a:ext>
            </a:extLst>
          </p:cNvPr>
          <p:cNvSpPr txBox="1"/>
          <p:nvPr/>
        </p:nvSpPr>
        <p:spPr>
          <a:xfrm>
            <a:off x="389939" y="1393292"/>
            <a:ext cx="8928992" cy="4772012"/>
          </a:xfrm>
          <a:prstGeom prst="rect">
            <a:avLst/>
          </a:prstGeom>
          <a:noFill/>
        </p:spPr>
        <p:txBody>
          <a:bodyPr wrap="square">
            <a:spAutoFit/>
          </a:bodyPr>
          <a:lstStyle/>
          <a:p>
            <a:pPr marL="172796" marR="0" lvl="0" indent="0" algn="l" defTabSz="1219170" rtl="0" eaLnBrk="1" fontAlgn="base" latinLnBrk="0" hangingPunct="1">
              <a:lnSpc>
                <a:spcPct val="110000"/>
              </a:lnSpc>
              <a:spcBef>
                <a:spcPct val="0"/>
              </a:spcBef>
              <a:spcAft>
                <a:spcPct val="0"/>
              </a:spcAft>
              <a:buClr>
                <a:srgbClr val="0047B5"/>
              </a:buClr>
              <a:buSzPct val="120000"/>
              <a:buFontTx/>
              <a:buNone/>
              <a:tabLst/>
              <a:defRPr/>
            </a:pPr>
            <a:r>
              <a:rPr kumimoji="0" lang="de-DE" sz="2200" b="1" i="0" u="none" strike="noStrike" kern="1200" cap="none" spc="0" normalizeH="0" baseline="0" noProof="0" dirty="0">
                <a:ln>
                  <a:noFill/>
                </a:ln>
                <a:solidFill>
                  <a:srgbClr val="0047B5"/>
                </a:solidFill>
                <a:effectLst/>
                <a:uLnTx/>
                <a:uFillTx/>
                <a:latin typeface="Arial" panose="020B0604020202020204" pitchFamily="34" charset="0"/>
                <a:ea typeface="MS PGothic" pitchFamily="34" charset="-128"/>
                <a:cs typeface="Arial" panose="020B0604020202020204" pitchFamily="34" charset="0"/>
              </a:rPr>
              <a:t>3,500</a:t>
            </a:r>
            <a:r>
              <a:rPr kumimoji="0" lang="de-DE" sz="2200" b="0" i="0" u="none" strike="noStrike" kern="1200" cap="none" spc="0" normalizeH="0" baseline="0" noProof="0" dirty="0">
                <a:ln>
                  <a:noFill/>
                </a:ln>
                <a:solidFill>
                  <a:srgbClr val="0047E7"/>
                </a:solidFill>
                <a:effectLst/>
                <a:uLnTx/>
                <a:uFillTx/>
                <a:latin typeface="Arial" panose="020B0604020202020204" pitchFamily="34" charset="0"/>
                <a:ea typeface="MS PGothic" pitchFamily="34" charset="-128"/>
                <a:cs typeface="Arial" panose="020B0604020202020204" pitchFamily="34" charset="0"/>
              </a:rPr>
              <a:t> </a:t>
            </a:r>
            <a:r>
              <a:rPr kumimoji="0" lang="de-DE" sz="2200" b="0" i="0" u="none" strike="noStrike" kern="1200" cap="none" spc="0" normalizeH="0" baseline="0" noProof="0" dirty="0" err="1">
                <a:ln>
                  <a:noFill/>
                </a:ln>
                <a:solidFill>
                  <a:srgbClr val="000000"/>
                </a:solidFill>
                <a:effectLst/>
                <a:uLnTx/>
                <a:uFillTx/>
                <a:latin typeface="Arial" panose="020B0604020202020204" pitchFamily="34" charset="0"/>
                <a:ea typeface="MS PGothic" pitchFamily="34" charset="-128"/>
                <a:cs typeface="Arial" panose="020B0604020202020204" pitchFamily="34" charset="0"/>
              </a:rPr>
              <a:t>employees</a:t>
            </a:r>
            <a:r>
              <a:rPr kumimoji="0" lang="de-DE" sz="22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p>
          <a:p>
            <a:pPr marL="1059658" marR="0" lvl="1" indent="-380990" algn="l" defTabSz="1219170" rtl="0" eaLnBrk="1" fontAlgn="base" latinLnBrk="0" hangingPunct="1">
              <a:lnSpc>
                <a:spcPct val="110000"/>
              </a:lnSpc>
              <a:spcBef>
                <a:spcPct val="0"/>
              </a:spcBef>
              <a:spcAft>
                <a:spcPct val="0"/>
              </a:spcAft>
              <a:buClr>
                <a:srgbClr val="0047B5"/>
              </a:buClr>
              <a:buSzPct val="120000"/>
              <a:buFont typeface="Arial" panose="020B0604020202020204" pitchFamily="34" charset="0"/>
              <a:buChar char="•"/>
              <a:tabLst/>
              <a:defRPr/>
            </a:pPr>
            <a:r>
              <a:rPr kumimoji="0" lang="de-DE" sz="2000" b="1" i="0" u="none" strike="noStrike" kern="1200" cap="none" spc="0" normalizeH="0" baseline="0" noProof="0" dirty="0">
                <a:ln>
                  <a:noFill/>
                </a:ln>
                <a:solidFill>
                  <a:srgbClr val="0047B5"/>
                </a:solidFill>
                <a:effectLst/>
                <a:uLnTx/>
                <a:uFillTx/>
                <a:latin typeface="Arial" panose="020B0604020202020204" pitchFamily="34" charset="0"/>
                <a:ea typeface="MS PGothic" pitchFamily="34" charset="-128"/>
                <a:cs typeface="Arial" panose="020B0604020202020204" pitchFamily="34" charset="0"/>
              </a:rPr>
              <a:t>1,500</a:t>
            </a:r>
            <a:r>
              <a:rPr kumimoji="0" lang="de-DE" sz="2000" b="0" i="0" u="none" strike="noStrike" kern="1200" cap="none" spc="0" normalizeH="0" baseline="0" noProof="0" dirty="0">
                <a:ln>
                  <a:noFill/>
                </a:ln>
                <a:solidFill>
                  <a:srgbClr val="0047E7"/>
                </a:solidFill>
                <a:effectLst/>
                <a:uLnTx/>
                <a:uFillTx/>
                <a:latin typeface="Arial" panose="020B0604020202020204" pitchFamily="34" charset="0"/>
                <a:ea typeface="MS PGothic" pitchFamily="34" charset="-128"/>
                <a:cs typeface="Arial" panose="020B0604020202020204" pitchFamily="34" charset="0"/>
              </a:rPr>
              <a:t> </a:t>
            </a:r>
            <a:r>
              <a:rPr kumimoji="0" lang="de-DE" sz="2000" b="0" i="0" u="none" strike="noStrike" kern="1200" cap="none" spc="0" normalizeH="0" baseline="0" noProof="0" dirty="0" err="1">
                <a:ln>
                  <a:noFill/>
                </a:ln>
                <a:solidFill>
                  <a:srgbClr val="000000"/>
                </a:solidFill>
                <a:effectLst/>
                <a:uLnTx/>
                <a:uFillTx/>
                <a:latin typeface="Arial" panose="020B0604020202020204" pitchFamily="34" charset="0"/>
                <a:ea typeface="MS PGothic" pitchFamily="34" charset="-128"/>
                <a:cs typeface="Arial" panose="020B0604020202020204" pitchFamily="34" charset="0"/>
              </a:rPr>
              <a:t>scientists</a:t>
            </a:r>
            <a:r>
              <a:rPr kumimoji="0" lang="de-DE" sz="20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de-DE" sz="2000" b="1" i="0" u="none" strike="noStrike" kern="1200" cap="none" spc="0" normalizeH="0" baseline="0" noProof="0" dirty="0">
                <a:ln>
                  <a:noFill/>
                </a:ln>
                <a:solidFill>
                  <a:srgbClr val="0047B5"/>
                </a:solidFill>
                <a:effectLst/>
                <a:uLnTx/>
                <a:uFillTx/>
                <a:latin typeface="Arial" panose="020B0604020202020204" pitchFamily="34" charset="0"/>
                <a:ea typeface="MS PGothic" pitchFamily="34" charset="-128"/>
                <a:cs typeface="Arial" panose="020B0604020202020204" pitchFamily="34" charset="0"/>
              </a:rPr>
              <a:t>&gt;800 </a:t>
            </a:r>
            <a:r>
              <a:rPr kumimoji="0" lang="de-DE" sz="2000" b="0" i="0" u="none" strike="noStrike" kern="1200" cap="none" spc="0" normalizeH="0" baseline="0" noProof="0" dirty="0" err="1">
                <a:ln>
                  <a:noFill/>
                </a:ln>
                <a:solidFill>
                  <a:srgbClr val="000000"/>
                </a:solidFill>
                <a:effectLst/>
                <a:uLnTx/>
                <a:uFillTx/>
                <a:latin typeface="Arial" panose="020B0604020202020204" pitchFamily="34" charset="0"/>
                <a:ea typeface="MS PGothic" pitchFamily="34" charset="-128"/>
                <a:cs typeface="Arial" panose="020B0604020202020204" pitchFamily="34" charset="0"/>
              </a:rPr>
              <a:t>internationals</a:t>
            </a:r>
            <a:r>
              <a:rPr kumimoji="0" lang="de-DE" sz="20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de-DE" sz="2000" b="1" i="0" u="none" strike="noStrike" kern="1200" cap="none" spc="0" normalizeH="0" baseline="0" noProof="0" dirty="0">
                <a:ln>
                  <a:noFill/>
                </a:ln>
                <a:solidFill>
                  <a:srgbClr val="0047B5"/>
                </a:solidFill>
                <a:effectLst/>
                <a:uLnTx/>
                <a:uFillTx/>
                <a:latin typeface="Arial" panose="020B0604020202020204" pitchFamily="34" charset="0"/>
                <a:ea typeface="MS PGothic" pitchFamily="34" charset="-128"/>
                <a:cs typeface="Arial" panose="020B0604020202020204" pitchFamily="34" charset="0"/>
              </a:rPr>
              <a:t>&gt;80 </a:t>
            </a:r>
            <a:r>
              <a:rPr kumimoji="0" lang="de-DE" sz="2000" b="0" i="0" u="none" strike="noStrike" kern="1200" cap="none" spc="0" normalizeH="0" baseline="0" noProof="0" dirty="0" err="1">
                <a:ln>
                  <a:noFill/>
                </a:ln>
                <a:solidFill>
                  <a:srgbClr val="000000"/>
                </a:solidFill>
                <a:effectLst/>
                <a:uLnTx/>
                <a:uFillTx/>
                <a:latin typeface="Arial" panose="020B0604020202020204" pitchFamily="34" charset="0"/>
                <a:ea typeface="MS PGothic" pitchFamily="34" charset="-128"/>
                <a:cs typeface="Arial" panose="020B0604020202020204" pitchFamily="34" charset="0"/>
              </a:rPr>
              <a:t>nations</a:t>
            </a:r>
            <a:r>
              <a:rPr kumimoji="0" lang="de-DE" sz="20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a:p>
            <a:pPr marL="1059658" marR="0" lvl="1" indent="-380990" algn="l" defTabSz="1219170" rtl="0" eaLnBrk="1" fontAlgn="base" latinLnBrk="0" hangingPunct="1">
              <a:lnSpc>
                <a:spcPct val="110000"/>
              </a:lnSpc>
              <a:spcBef>
                <a:spcPct val="0"/>
              </a:spcBef>
              <a:spcAft>
                <a:spcPct val="0"/>
              </a:spcAft>
              <a:buClr>
                <a:srgbClr val="0047B5"/>
              </a:buClr>
              <a:buSzPct val="120000"/>
              <a:buFont typeface="Arial" panose="020B0604020202020204" pitchFamily="34" charset="0"/>
              <a:buChar char="•"/>
              <a:tabLst/>
              <a:defRPr/>
            </a:pPr>
            <a:r>
              <a:rPr kumimoji="0" lang="de-DE" sz="2000" b="1" i="0" u="none" strike="noStrike" kern="1200" cap="none" spc="0" normalizeH="0" baseline="0" noProof="0" dirty="0">
                <a:ln>
                  <a:noFill/>
                </a:ln>
                <a:solidFill>
                  <a:srgbClr val="0047B5"/>
                </a:solidFill>
                <a:effectLst/>
                <a:uLnTx/>
                <a:uFillTx/>
                <a:latin typeface="Arial" panose="020B0604020202020204" pitchFamily="34" charset="0"/>
                <a:ea typeface="MS PGothic" pitchFamily="34" charset="-128"/>
                <a:cs typeface="Arial" panose="020B0604020202020204" pitchFamily="34" charset="0"/>
              </a:rPr>
              <a:t>600</a:t>
            </a:r>
            <a:r>
              <a:rPr kumimoji="0" lang="de-DE" sz="2000" b="1" i="0" u="none" strike="noStrike" kern="1200" cap="none" spc="0" normalizeH="0" baseline="0" noProof="0" dirty="0">
                <a:ln>
                  <a:noFill/>
                </a:ln>
                <a:solidFill>
                  <a:srgbClr val="0047E7"/>
                </a:solidFill>
                <a:effectLst/>
                <a:uLnTx/>
                <a:uFillTx/>
                <a:latin typeface="Arial" panose="020B0604020202020204" pitchFamily="34" charset="0"/>
                <a:ea typeface="MS PGothic" pitchFamily="34" charset="-128"/>
                <a:cs typeface="Arial" panose="020B0604020202020204" pitchFamily="34" charset="0"/>
              </a:rPr>
              <a:t> </a:t>
            </a:r>
            <a:r>
              <a:rPr kumimoji="0" lang="de-DE" sz="20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PhD </a:t>
            </a:r>
            <a:r>
              <a:rPr kumimoji="0" lang="de-DE" sz="2000" b="0" i="0" u="none" strike="noStrike" kern="1200" cap="none" spc="0" normalizeH="0" baseline="0" noProof="0" dirty="0" err="1">
                <a:ln>
                  <a:noFill/>
                </a:ln>
                <a:solidFill>
                  <a:srgbClr val="000000"/>
                </a:solidFill>
                <a:effectLst/>
                <a:uLnTx/>
                <a:uFillTx/>
                <a:latin typeface="Arial" panose="020B0604020202020204" pitchFamily="34" charset="0"/>
                <a:ea typeface="MS PGothic" pitchFamily="34" charset="-128"/>
                <a:cs typeface="Arial" panose="020B0604020202020204" pitchFamily="34" charset="0"/>
              </a:rPr>
              <a:t>students</a:t>
            </a:r>
            <a:r>
              <a:rPr kumimoji="0" lang="de-DE" sz="20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de-DE" sz="2000" b="1" i="0" u="none" strike="noStrike" kern="1200" cap="none" spc="0" normalizeH="0" baseline="0" noProof="0" dirty="0">
                <a:ln>
                  <a:noFill/>
                </a:ln>
                <a:solidFill>
                  <a:srgbClr val="0047B5"/>
                </a:solidFill>
                <a:effectLst/>
                <a:uLnTx/>
                <a:uFillTx/>
                <a:latin typeface="Arial" panose="020B0604020202020204" pitchFamily="34" charset="0"/>
                <a:ea typeface="MS PGothic" pitchFamily="34" charset="-128"/>
                <a:cs typeface="Arial" panose="020B0604020202020204" pitchFamily="34" charset="0"/>
              </a:rPr>
              <a:t>400</a:t>
            </a:r>
            <a:r>
              <a:rPr kumimoji="0" lang="de-DE" sz="20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de-DE" sz="2000" b="0" i="0" u="none" strike="noStrike" kern="1200" cap="none" spc="0" normalizeH="0" baseline="0" noProof="0" dirty="0" err="1">
                <a:ln>
                  <a:noFill/>
                </a:ln>
                <a:solidFill>
                  <a:srgbClr val="000000"/>
                </a:solidFill>
                <a:effectLst/>
                <a:uLnTx/>
                <a:uFillTx/>
                <a:latin typeface="Arial" panose="020B0604020202020204" pitchFamily="34" charset="0"/>
                <a:ea typeface="MS PGothic" pitchFamily="34" charset="-128"/>
                <a:cs typeface="Arial" panose="020B0604020202020204" pitchFamily="34" charset="0"/>
              </a:rPr>
              <a:t>postdocs</a:t>
            </a:r>
            <a:r>
              <a:rPr kumimoji="0" lang="de-DE" sz="20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p>
          <a:p>
            <a:pPr marL="1059658" marR="0" lvl="1" indent="-380990" algn="l" defTabSz="1219170" rtl="0" eaLnBrk="1" fontAlgn="base" latinLnBrk="0" hangingPunct="1">
              <a:lnSpc>
                <a:spcPct val="110000"/>
              </a:lnSpc>
              <a:spcBef>
                <a:spcPct val="0"/>
              </a:spcBef>
              <a:spcAft>
                <a:spcPct val="0"/>
              </a:spcAft>
              <a:buClr>
                <a:srgbClr val="0047B5"/>
              </a:buClr>
              <a:buSzPct val="120000"/>
              <a:buFont typeface="Arial" panose="020B0604020202020204" pitchFamily="34" charset="0"/>
              <a:buChar char="•"/>
              <a:tabLst/>
              <a:defRPr/>
            </a:pPr>
            <a:r>
              <a:rPr kumimoji="0" lang="de-DE" sz="2000" b="1" i="0" u="none" strike="noStrike" kern="1200" cap="none" spc="0" normalizeH="0" baseline="0" noProof="0" dirty="0">
                <a:ln>
                  <a:noFill/>
                </a:ln>
                <a:solidFill>
                  <a:srgbClr val="0047B9"/>
                </a:solidFill>
                <a:effectLst/>
                <a:uLnTx/>
                <a:uFillTx/>
                <a:latin typeface="Arial" panose="020B0604020202020204" pitchFamily="34" charset="0"/>
                <a:ea typeface="MS PGothic" pitchFamily="34" charset="-128"/>
                <a:cs typeface="Arial" panose="020B0604020202020204" pitchFamily="34" charset="0"/>
              </a:rPr>
              <a:t>Largest Cancer Research Center</a:t>
            </a:r>
            <a:r>
              <a:rPr kumimoji="0" lang="de-DE" sz="20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in Europe</a:t>
            </a:r>
          </a:p>
          <a:p>
            <a:pPr marL="553786" marR="0" lvl="0" indent="-380990" algn="l" defTabSz="1219170" rtl="0" eaLnBrk="1" fontAlgn="base" latinLnBrk="0" hangingPunct="1">
              <a:lnSpc>
                <a:spcPct val="110000"/>
              </a:lnSpc>
              <a:spcBef>
                <a:spcPct val="0"/>
              </a:spcBef>
              <a:spcAft>
                <a:spcPct val="0"/>
              </a:spcAft>
              <a:buClr>
                <a:srgbClr val="0047B5"/>
              </a:buClr>
              <a:buSzPct val="120000"/>
              <a:buFont typeface="Arial" panose="020B0604020202020204" pitchFamily="34" charset="0"/>
              <a:buChar char="•"/>
              <a:tabLst/>
              <a:defRPr/>
            </a:pPr>
            <a:endParaRPr kumimoji="0" lang="de-DE" sz="1600" b="1" i="0" u="none" strike="noStrike" kern="1200" cap="none" spc="0" normalizeH="0" baseline="0" noProof="0" dirty="0">
              <a:ln>
                <a:noFill/>
              </a:ln>
              <a:solidFill>
                <a:srgbClr val="0047B5"/>
              </a:solidFill>
              <a:effectLst/>
              <a:uLnTx/>
              <a:uFillTx/>
              <a:latin typeface="Arial" panose="020B0604020202020204" pitchFamily="34" charset="0"/>
              <a:ea typeface="ＭＳ Ｐゴシック"/>
              <a:cs typeface="Arial" panose="020B0604020202020204" pitchFamily="34" charset="0"/>
            </a:endParaRPr>
          </a:p>
          <a:p>
            <a:pPr marL="172796" marR="0" lvl="0" indent="0" algn="l" defTabSz="1219170" rtl="0" eaLnBrk="1" fontAlgn="base" latinLnBrk="0" hangingPunct="1">
              <a:lnSpc>
                <a:spcPct val="110000"/>
              </a:lnSpc>
              <a:spcBef>
                <a:spcPct val="0"/>
              </a:spcBef>
              <a:spcAft>
                <a:spcPct val="0"/>
              </a:spcAft>
              <a:buClr>
                <a:srgbClr val="0047B5"/>
              </a:buClr>
              <a:buSzPct val="120000"/>
              <a:buFontTx/>
              <a:buNone/>
              <a:tabLst/>
              <a:defRPr/>
            </a:pPr>
            <a:r>
              <a:rPr kumimoji="0" lang="de-DE" sz="2200" b="1" i="0" u="none" strike="noStrike" kern="1200" cap="none" spc="0" normalizeH="0" baseline="0" noProof="0" dirty="0">
                <a:ln>
                  <a:noFill/>
                </a:ln>
                <a:solidFill>
                  <a:srgbClr val="0047B5"/>
                </a:solidFill>
                <a:effectLst/>
                <a:uLnTx/>
                <a:uFillTx/>
                <a:latin typeface="Arial" panose="020B0604020202020204" pitchFamily="34" charset="0"/>
                <a:ea typeface="ＭＳ Ｐゴシック"/>
                <a:cs typeface="Arial" panose="020B0604020202020204" pitchFamily="34" charset="0"/>
              </a:rPr>
              <a:t>Translational </a:t>
            </a:r>
            <a:r>
              <a:rPr kumimoji="0" lang="de-DE" sz="2200" b="1" i="0" u="none" strike="noStrike" kern="1200" cap="none" spc="0" normalizeH="0" baseline="0" noProof="0" dirty="0" err="1">
                <a:ln>
                  <a:noFill/>
                </a:ln>
                <a:solidFill>
                  <a:srgbClr val="0047B5"/>
                </a:solidFill>
                <a:effectLst/>
                <a:uLnTx/>
                <a:uFillTx/>
                <a:latin typeface="Arial" panose="020B0604020202020204" pitchFamily="34" charset="0"/>
                <a:ea typeface="ＭＳ Ｐゴシック"/>
                <a:cs typeface="Arial" panose="020B0604020202020204" pitchFamily="34" charset="0"/>
              </a:rPr>
              <a:t>centers</a:t>
            </a:r>
            <a:r>
              <a:rPr kumimoji="0" lang="de-DE" sz="2200" b="1" i="0" u="none" strike="noStrike" kern="1200" cap="none" spc="0" normalizeH="0" baseline="0" noProof="0" dirty="0">
                <a:ln>
                  <a:noFill/>
                </a:ln>
                <a:solidFill>
                  <a:srgbClr val="0047B5"/>
                </a:solidFill>
                <a:effectLst/>
                <a:uLnTx/>
                <a:uFillTx/>
                <a:latin typeface="Arial" panose="020B0604020202020204" pitchFamily="34" charset="0"/>
                <a:ea typeface="ＭＳ Ｐゴシック"/>
                <a:cs typeface="Arial" panose="020B0604020202020204" pitchFamily="34" charset="0"/>
              </a:rPr>
              <a:t> </a:t>
            </a:r>
            <a:r>
              <a:rPr kumimoji="0" lang="de-DE"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with UMCs</a:t>
            </a:r>
          </a:p>
          <a:p>
            <a:pPr marL="1059658" marR="0" lvl="1" indent="-380990" algn="l" defTabSz="1219170" rtl="0" eaLnBrk="1" fontAlgn="base" latinLnBrk="0" hangingPunct="1">
              <a:lnSpc>
                <a:spcPct val="110000"/>
              </a:lnSpc>
              <a:spcBef>
                <a:spcPct val="0"/>
              </a:spcBef>
              <a:spcAft>
                <a:spcPct val="0"/>
              </a:spcAft>
              <a:buClr>
                <a:srgbClr val="0047B5"/>
              </a:buClr>
              <a:buSzPct val="120000"/>
              <a:buFont typeface="Arial" panose="020B0604020202020204" pitchFamily="34" charset="0"/>
              <a:buChar char="•"/>
              <a:tabLst/>
              <a:defRPr/>
            </a:pPr>
            <a:r>
              <a:rPr kumimoji="0" lang="de-DE" sz="2000" b="1" i="0" u="none" strike="noStrike" kern="1200" cap="none" spc="0" normalizeH="0" baseline="0" noProof="0" dirty="0">
                <a:ln>
                  <a:noFill/>
                </a:ln>
                <a:solidFill>
                  <a:srgbClr val="0047B5"/>
                </a:solidFill>
                <a:effectLst/>
                <a:uLnTx/>
                <a:uFillTx/>
                <a:latin typeface="Arial" panose="020B0604020202020204" pitchFamily="34" charset="0"/>
                <a:ea typeface="ＭＳ Ｐゴシック"/>
                <a:cs typeface="Arial" panose="020B0604020202020204" pitchFamily="34" charset="0"/>
              </a:rPr>
              <a:t>8 </a:t>
            </a:r>
            <a:r>
              <a:rPr kumimoji="0" lang="de-D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DKTK </a:t>
            </a:r>
            <a:r>
              <a:rPr kumimoji="0" lang="de-DE"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sites</a:t>
            </a:r>
            <a:r>
              <a:rPr kumimoji="0" lang="de-D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(11 UMCs)</a:t>
            </a:r>
          </a:p>
          <a:p>
            <a:pPr marL="1059658" marR="0" lvl="1" indent="-380990" algn="l" defTabSz="1219170" rtl="0" eaLnBrk="1" fontAlgn="base" latinLnBrk="0" hangingPunct="1">
              <a:lnSpc>
                <a:spcPct val="110000"/>
              </a:lnSpc>
              <a:spcBef>
                <a:spcPct val="0"/>
              </a:spcBef>
              <a:spcAft>
                <a:spcPct val="0"/>
              </a:spcAft>
              <a:buClr>
                <a:srgbClr val="0047B5"/>
              </a:buClr>
              <a:buSzPct val="120000"/>
              <a:buFont typeface="Arial" panose="020B0604020202020204" pitchFamily="34" charset="0"/>
              <a:buChar char="•"/>
              <a:tabLst/>
              <a:defRPr/>
            </a:pPr>
            <a:r>
              <a:rPr kumimoji="0" lang="de-DE" sz="2000" b="1" i="0" u="none" strike="noStrike" kern="1200" cap="none" spc="0" normalizeH="0" baseline="0" noProof="0" dirty="0">
                <a:ln>
                  <a:noFill/>
                </a:ln>
                <a:solidFill>
                  <a:srgbClr val="0047B5"/>
                </a:solidFill>
                <a:effectLst/>
                <a:uLnTx/>
                <a:uFillTx/>
                <a:latin typeface="Arial" panose="020B0604020202020204" pitchFamily="34" charset="0"/>
                <a:ea typeface="ＭＳ Ｐゴシック"/>
                <a:cs typeface="Arial" panose="020B0604020202020204" pitchFamily="34" charset="0"/>
              </a:rPr>
              <a:t>6</a:t>
            </a:r>
            <a:r>
              <a:rPr kumimoji="0" lang="de-D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NCT </a:t>
            </a:r>
            <a:r>
              <a:rPr kumimoji="0" lang="de-DE"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sites</a:t>
            </a:r>
            <a:r>
              <a:rPr kumimoji="0" lang="de-D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(11 UMCs)</a:t>
            </a:r>
          </a:p>
          <a:p>
            <a:pPr marL="553786" marR="0" lvl="0" indent="-380990" algn="l" defTabSz="1219170" rtl="0" eaLnBrk="1" fontAlgn="base" latinLnBrk="0" hangingPunct="1">
              <a:lnSpc>
                <a:spcPct val="110000"/>
              </a:lnSpc>
              <a:spcBef>
                <a:spcPct val="0"/>
              </a:spcBef>
              <a:spcAft>
                <a:spcPct val="0"/>
              </a:spcAft>
              <a:buClr>
                <a:srgbClr val="0047B5"/>
              </a:buClr>
              <a:buSzPct val="120000"/>
              <a:buFont typeface="Arial" panose="020B0604020202020204" pitchFamily="34" charset="0"/>
              <a:buChar char="•"/>
              <a:tabLst/>
              <a:defRPr/>
            </a:pPr>
            <a:endParaRPr kumimoji="0" lang="de-DE" sz="1600" b="1" i="0" u="none" strike="noStrike" kern="1200" cap="none" spc="0" normalizeH="0" baseline="0" noProof="0" dirty="0">
              <a:ln>
                <a:noFill/>
              </a:ln>
              <a:solidFill>
                <a:srgbClr val="0047B5"/>
              </a:solidFill>
              <a:effectLst/>
              <a:uLnTx/>
              <a:uFillTx/>
              <a:latin typeface="Arial" panose="020B0604020202020204" pitchFamily="34" charset="0"/>
              <a:ea typeface="ＭＳ Ｐゴシック"/>
              <a:cs typeface="Arial" panose="020B0604020202020204" pitchFamily="34" charset="0"/>
            </a:endParaRPr>
          </a:p>
          <a:p>
            <a:pPr marL="172796" marR="0" lvl="0" indent="0" algn="l" defTabSz="1219170" rtl="0" eaLnBrk="1" fontAlgn="base" latinLnBrk="0" hangingPunct="1">
              <a:lnSpc>
                <a:spcPct val="110000"/>
              </a:lnSpc>
              <a:spcBef>
                <a:spcPct val="0"/>
              </a:spcBef>
              <a:spcAft>
                <a:spcPct val="0"/>
              </a:spcAft>
              <a:buClr>
                <a:srgbClr val="0047B5"/>
              </a:buClr>
              <a:buSzPct val="120000"/>
              <a:buFontTx/>
              <a:buNone/>
              <a:tabLst/>
              <a:defRPr/>
            </a:pPr>
            <a:r>
              <a:rPr kumimoji="0" lang="de-DE" sz="2200" b="1" i="0" u="none" strike="noStrike" kern="1200" cap="none" spc="0" normalizeH="0" baseline="0" noProof="0" dirty="0">
                <a:ln>
                  <a:noFill/>
                </a:ln>
                <a:solidFill>
                  <a:srgbClr val="0047B5"/>
                </a:solidFill>
                <a:effectLst/>
                <a:uLnTx/>
                <a:uFillTx/>
                <a:latin typeface="Arial" panose="020B0604020202020204" pitchFamily="34" charset="0"/>
                <a:ea typeface="ＭＳ Ｐゴシック"/>
                <a:cs typeface="Arial" panose="020B0604020202020204" pitchFamily="34" charset="0"/>
              </a:rPr>
              <a:t>Top </a:t>
            </a:r>
            <a:r>
              <a:rPr kumimoji="0" lang="de-DE" sz="2200" b="1" i="0" u="none" strike="noStrike" kern="1200" cap="none" spc="0" normalizeH="0" baseline="0" noProof="0" dirty="0" err="1">
                <a:ln>
                  <a:noFill/>
                </a:ln>
                <a:solidFill>
                  <a:srgbClr val="0047B5"/>
                </a:solidFill>
                <a:effectLst/>
                <a:uLnTx/>
                <a:uFillTx/>
                <a:latin typeface="Arial" panose="020B0604020202020204" pitchFamily="34" charset="0"/>
                <a:ea typeface="ＭＳ Ｐゴシック"/>
                <a:cs typeface="Arial" panose="020B0604020202020204" pitchFamily="34" charset="0"/>
              </a:rPr>
              <a:t>position</a:t>
            </a:r>
            <a:r>
              <a:rPr kumimoji="0" lang="de-DE" sz="2200" b="1" i="0" u="none" strike="noStrike" kern="1200" cap="none" spc="0" normalizeH="0" baseline="0" noProof="0" dirty="0">
                <a:ln>
                  <a:noFill/>
                </a:ln>
                <a:solidFill>
                  <a:srgbClr val="0047B5"/>
                </a:solidFill>
                <a:effectLst/>
                <a:uLnTx/>
                <a:uFillTx/>
                <a:latin typeface="Arial" panose="020B0604020202020204" pitchFamily="34" charset="0"/>
                <a:ea typeface="ＭＳ Ｐゴシック"/>
                <a:cs typeface="Arial" panose="020B0604020202020204" pitchFamily="34" charset="0"/>
              </a:rPr>
              <a:t> </a:t>
            </a:r>
            <a:r>
              <a:rPr kumimoji="0" lang="de-DE"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in Germany and </a:t>
            </a:r>
            <a:r>
              <a:rPr kumimoji="0" lang="de-DE" sz="22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internationally</a:t>
            </a:r>
            <a:endParaRPr kumimoji="0" lang="de-DE" sz="2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1059658" marR="0" lvl="1" indent="-380990" algn="l" defTabSz="1219170" rtl="0" eaLnBrk="1" fontAlgn="base" latinLnBrk="0" hangingPunct="1">
              <a:lnSpc>
                <a:spcPct val="110000"/>
              </a:lnSpc>
              <a:spcBef>
                <a:spcPct val="0"/>
              </a:spcBef>
              <a:spcAft>
                <a:spcPct val="0"/>
              </a:spcAft>
              <a:buClr>
                <a:srgbClr val="0047B5"/>
              </a:buClr>
              <a:buSzPct val="120000"/>
              <a:buFont typeface="Arial" panose="020B0604020202020204" pitchFamily="34" charset="0"/>
              <a:buChar char="•"/>
              <a:tabLst/>
              <a:defRPr/>
            </a:pPr>
            <a:r>
              <a:rPr kumimoji="0" lang="de-DE" sz="2000" b="1" i="0" u="none" strike="noStrike" kern="1200" cap="none" spc="0" normalizeH="0" baseline="0" noProof="0" dirty="0">
                <a:ln>
                  <a:noFill/>
                </a:ln>
                <a:solidFill>
                  <a:srgbClr val="0047B5"/>
                </a:solidFill>
                <a:effectLst/>
                <a:uLnTx/>
                <a:uFillTx/>
                <a:latin typeface="Arial" panose="020B0604020202020204" pitchFamily="34" charset="0"/>
                <a:ea typeface="ＭＳ Ｐゴシック"/>
                <a:cs typeface="Arial" panose="020B0604020202020204" pitchFamily="34" charset="0"/>
              </a:rPr>
              <a:t>2</a:t>
            </a:r>
            <a:r>
              <a:rPr kumimoji="0" lang="de-DE" sz="2000" b="1" i="0" u="none" strike="noStrike" kern="1200" cap="none" spc="0" normalizeH="0" baseline="0" noProof="0" dirty="0">
                <a:ln>
                  <a:noFill/>
                </a:ln>
                <a:solidFill>
                  <a:srgbClr val="0047E7"/>
                </a:solidFill>
                <a:effectLst/>
                <a:uLnTx/>
                <a:uFillTx/>
                <a:latin typeface="Arial" panose="020B0604020202020204" pitchFamily="34" charset="0"/>
                <a:ea typeface="ＭＳ Ｐゴシック"/>
                <a:cs typeface="Arial" panose="020B0604020202020204" pitchFamily="34" charset="0"/>
              </a:rPr>
              <a:t> </a:t>
            </a:r>
            <a:r>
              <a:rPr kumimoji="0" lang="de-D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Nobel </a:t>
            </a:r>
            <a:r>
              <a:rPr kumimoji="0" lang="de-DE"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a:cs typeface="Arial" panose="020B0604020202020204" pitchFamily="34" charset="0"/>
              </a:rPr>
              <a:t>laureates</a:t>
            </a:r>
            <a:endParaRPr kumimoji="0" lang="de-D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a:p>
            <a:pPr marL="1059658" marR="0" lvl="1" indent="-380990" algn="l" defTabSz="1219170" rtl="0" eaLnBrk="1" fontAlgn="base" latinLnBrk="0" hangingPunct="1">
              <a:lnSpc>
                <a:spcPct val="110000"/>
              </a:lnSpc>
              <a:spcBef>
                <a:spcPct val="0"/>
              </a:spcBef>
              <a:spcAft>
                <a:spcPct val="0"/>
              </a:spcAft>
              <a:buClr>
                <a:srgbClr val="0047B5"/>
              </a:buClr>
              <a:buSzPct val="120000"/>
              <a:buFont typeface="Arial" panose="020B0604020202020204" pitchFamily="34" charset="0"/>
              <a:buChar char="•"/>
              <a:tabLst/>
              <a:defRPr/>
            </a:pPr>
            <a:r>
              <a:rPr kumimoji="0" lang="de-DE" sz="2000" b="1" i="0" u="none" strike="noStrike" kern="1200" cap="none" spc="0" normalizeH="0" baseline="0" noProof="0" dirty="0">
                <a:ln>
                  <a:noFill/>
                </a:ln>
                <a:solidFill>
                  <a:srgbClr val="0047B5"/>
                </a:solidFill>
                <a:effectLst/>
                <a:uLnTx/>
                <a:uFillTx/>
                <a:latin typeface="Arial" panose="020B0604020202020204" pitchFamily="34" charset="0"/>
                <a:ea typeface="ＭＳ Ｐゴシック"/>
                <a:cs typeface="Arial" panose="020B0604020202020204" pitchFamily="34" charset="0"/>
              </a:rPr>
              <a:t>55</a:t>
            </a:r>
            <a:r>
              <a:rPr kumimoji="0" lang="de-DE" sz="2000" b="1" i="0" u="none" strike="noStrike" kern="1200" cap="none" spc="0" normalizeH="0" baseline="0" noProof="0" dirty="0">
                <a:ln>
                  <a:noFill/>
                </a:ln>
                <a:solidFill>
                  <a:srgbClr val="F32B42"/>
                </a:solidFill>
                <a:effectLst/>
                <a:uLnTx/>
                <a:uFillTx/>
                <a:latin typeface="Arial" panose="020B0604020202020204" pitchFamily="34" charset="0"/>
                <a:ea typeface="ＭＳ Ｐゴシック"/>
                <a:cs typeface="Arial" panose="020B0604020202020204" pitchFamily="34" charset="0"/>
              </a:rPr>
              <a:t> </a:t>
            </a:r>
            <a:r>
              <a:rPr kumimoji="0" lang="de-D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ERC Grants</a:t>
            </a:r>
          </a:p>
          <a:p>
            <a:pPr marL="1059658" marR="0" lvl="1" indent="-380990" algn="l" defTabSz="1219170" rtl="0" eaLnBrk="1" fontAlgn="base" latinLnBrk="0" hangingPunct="1">
              <a:lnSpc>
                <a:spcPct val="110000"/>
              </a:lnSpc>
              <a:spcBef>
                <a:spcPct val="0"/>
              </a:spcBef>
              <a:spcAft>
                <a:spcPct val="0"/>
              </a:spcAft>
              <a:buClr>
                <a:srgbClr val="0047B5"/>
              </a:buClr>
              <a:buSzPct val="120000"/>
              <a:buFont typeface="Arial" panose="020B0604020202020204" pitchFamily="34" charset="0"/>
              <a:buChar char="•"/>
              <a:tabLst/>
              <a:defRPr/>
            </a:pPr>
            <a:r>
              <a:rPr kumimoji="0" lang="de-DE" sz="2000" b="1" i="0" u="none" strike="noStrike" kern="1200" cap="none" spc="0" normalizeH="0" baseline="0" noProof="0" dirty="0">
                <a:ln>
                  <a:noFill/>
                </a:ln>
                <a:solidFill>
                  <a:srgbClr val="0047B5"/>
                </a:solidFill>
                <a:effectLst/>
                <a:uLnTx/>
                <a:uFillTx/>
                <a:latin typeface="Arial" panose="020B0604020202020204" pitchFamily="34" charset="0"/>
                <a:ea typeface="ＭＳ Ｐゴシック"/>
                <a:cs typeface="Arial" panose="020B0604020202020204" pitchFamily="34" charset="0"/>
              </a:rPr>
              <a:t>2,500 </a:t>
            </a:r>
            <a:r>
              <a:rPr kumimoji="0" lang="de-DE" sz="20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Publications</a:t>
            </a:r>
          </a:p>
          <a:p>
            <a:pPr marL="1059658" marR="0" lvl="1" indent="-380990" algn="l" defTabSz="1219170" rtl="0" eaLnBrk="1" fontAlgn="base" latinLnBrk="0" hangingPunct="1">
              <a:lnSpc>
                <a:spcPct val="110000"/>
              </a:lnSpc>
              <a:spcBef>
                <a:spcPct val="0"/>
              </a:spcBef>
              <a:spcAft>
                <a:spcPct val="0"/>
              </a:spcAft>
              <a:buClr>
                <a:srgbClr val="0047B5"/>
              </a:buClr>
              <a:buSzPct val="120000"/>
              <a:buFont typeface="Arial" panose="020B0604020202020204" pitchFamily="34" charset="0"/>
              <a:buChar char="•"/>
              <a:tabLst/>
              <a:defRPr/>
            </a:pPr>
            <a:r>
              <a:rPr kumimoji="0" lang="de-DE"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Nature Index: </a:t>
            </a:r>
            <a:r>
              <a:rPr kumimoji="0" lang="de-DE" sz="2000" b="1" i="0" u="none" strike="noStrike" kern="1200" cap="none" spc="0" normalizeH="0" baseline="0" noProof="0" dirty="0">
                <a:ln>
                  <a:noFill/>
                </a:ln>
                <a:solidFill>
                  <a:srgbClr val="0047B5"/>
                </a:solidFill>
                <a:effectLst/>
                <a:uLnTx/>
                <a:uFillTx/>
                <a:latin typeface="Arial" panose="020B0604020202020204" pitchFamily="34" charset="0"/>
                <a:ea typeface="ＭＳ Ｐゴシック"/>
                <a:cs typeface="Arial" panose="020B0604020202020204" pitchFamily="34" charset="0"/>
              </a:rPr>
              <a:t>5</a:t>
            </a:r>
            <a:endParaRPr kumimoji="0" lang="de-DE" sz="20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pic>
        <p:nvPicPr>
          <p:cNvPr id="26" name="Grafik 25">
            <a:extLst>
              <a:ext uri="{FF2B5EF4-FFF2-40B4-BE49-F238E27FC236}">
                <a16:creationId xmlns:a16="http://schemas.microsoft.com/office/drawing/2014/main" id="{01FA0028-0F1B-4085-8F46-A56AC0D0C72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08168" y="1468528"/>
            <a:ext cx="3744416" cy="4621540"/>
          </a:xfrm>
          <a:prstGeom prst="rect">
            <a:avLst/>
          </a:prstGeom>
        </p:spPr>
      </p:pic>
      <p:sp>
        <p:nvSpPr>
          <p:cNvPr id="8" name="Textfeld 21">
            <a:extLst>
              <a:ext uri="{FF2B5EF4-FFF2-40B4-BE49-F238E27FC236}">
                <a16:creationId xmlns:a16="http://schemas.microsoft.com/office/drawing/2014/main" id="{A9721181-5A46-4078-B4B0-B70A910EE42B}"/>
              </a:ext>
            </a:extLst>
          </p:cNvPr>
          <p:cNvSpPr txBox="1">
            <a:spLocks noChangeArrowheads="1"/>
          </p:cNvSpPr>
          <p:nvPr/>
        </p:nvSpPr>
        <p:spPr bwMode="auto">
          <a:xfrm>
            <a:off x="3965998" y="6606808"/>
            <a:ext cx="39302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eaLnBrk="0" hangingPunct="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eaLnBrk="0" hangingPunct="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i="0" u="none" strike="noStrike" kern="1200" cap="none" spc="0" normalizeH="0" baseline="0" noProof="0" dirty="0">
                <a:ln>
                  <a:noFill/>
                </a:ln>
                <a:solidFill>
                  <a:srgbClr val="000000"/>
                </a:solidFill>
                <a:effectLst/>
                <a:uLnTx/>
                <a:uFillTx/>
                <a:latin typeface="Times" panose="02020603050405020304" pitchFamily="18" charset="0"/>
                <a:cs typeface="Arial" panose="020B0604020202020204" pitchFamily="34" charset="0"/>
              </a:rPr>
              <a:t>www.dkfz.de</a:t>
            </a:r>
            <a:endParaRPr kumimoji="0" lang="de-DE" altLang="en-US" sz="800" i="0" u="none" strike="noStrike" kern="1200" cap="none" spc="0" normalizeH="0" baseline="0" noProof="0" dirty="0">
              <a:ln>
                <a:noFill/>
              </a:ln>
              <a:solidFill>
                <a:srgbClr val="000000"/>
              </a:solidFill>
              <a:effectLst/>
              <a:uLnTx/>
              <a:uFillTx/>
              <a:latin typeface="Times" panose="02020603050405020304" pitchFamily="18" charset="0"/>
            </a:endParaRPr>
          </a:p>
        </p:txBody>
      </p:sp>
      <p:sp>
        <p:nvSpPr>
          <p:cNvPr id="2" name="Oval 1">
            <a:extLst>
              <a:ext uri="{FF2B5EF4-FFF2-40B4-BE49-F238E27FC236}">
                <a16:creationId xmlns:a16="http://schemas.microsoft.com/office/drawing/2014/main" id="{7623D3BB-8EA8-4E98-B093-B8E3EC77DFE4}"/>
              </a:ext>
            </a:extLst>
          </p:cNvPr>
          <p:cNvSpPr/>
          <p:nvPr/>
        </p:nvSpPr>
        <p:spPr>
          <a:xfrm>
            <a:off x="7896201" y="3419545"/>
            <a:ext cx="987972" cy="3547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Oval 9">
            <a:extLst>
              <a:ext uri="{FF2B5EF4-FFF2-40B4-BE49-F238E27FC236}">
                <a16:creationId xmlns:a16="http://schemas.microsoft.com/office/drawing/2014/main" id="{2F1B984E-7053-4210-ADD0-C236FA140D79}"/>
              </a:ext>
            </a:extLst>
          </p:cNvPr>
          <p:cNvSpPr/>
          <p:nvPr/>
        </p:nvSpPr>
        <p:spPr>
          <a:xfrm>
            <a:off x="9656684" y="2825710"/>
            <a:ext cx="987972" cy="4640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Oval 10">
            <a:extLst>
              <a:ext uri="{FF2B5EF4-FFF2-40B4-BE49-F238E27FC236}">
                <a16:creationId xmlns:a16="http://schemas.microsoft.com/office/drawing/2014/main" id="{9F06BEDF-C659-47FB-B077-FD9717A9E2AD}"/>
              </a:ext>
            </a:extLst>
          </p:cNvPr>
          <p:cNvSpPr/>
          <p:nvPr/>
        </p:nvSpPr>
        <p:spPr>
          <a:xfrm>
            <a:off x="9261125" y="4354965"/>
            <a:ext cx="1727441" cy="4640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Oval 11">
            <a:extLst>
              <a:ext uri="{FF2B5EF4-FFF2-40B4-BE49-F238E27FC236}">
                <a16:creationId xmlns:a16="http://schemas.microsoft.com/office/drawing/2014/main" id="{14C759D2-85C5-4EB9-8A0C-B4605E464940}"/>
              </a:ext>
            </a:extLst>
          </p:cNvPr>
          <p:cNvSpPr/>
          <p:nvPr/>
        </p:nvSpPr>
        <p:spPr>
          <a:xfrm>
            <a:off x="8592207" y="5008741"/>
            <a:ext cx="1660633" cy="4640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Oval 12">
            <a:extLst>
              <a:ext uri="{FF2B5EF4-FFF2-40B4-BE49-F238E27FC236}">
                <a16:creationId xmlns:a16="http://schemas.microsoft.com/office/drawing/2014/main" id="{305E06D0-6963-4FA1-A12C-4DE3A2222FC2}"/>
              </a:ext>
            </a:extLst>
          </p:cNvPr>
          <p:cNvSpPr/>
          <p:nvPr/>
        </p:nvSpPr>
        <p:spPr>
          <a:xfrm>
            <a:off x="8018982" y="4187634"/>
            <a:ext cx="987972" cy="4640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Oval 16">
            <a:extLst>
              <a:ext uri="{FF2B5EF4-FFF2-40B4-BE49-F238E27FC236}">
                <a16:creationId xmlns:a16="http://schemas.microsoft.com/office/drawing/2014/main" id="{80D9D047-4307-4985-8C41-1DD48655AF7C}"/>
              </a:ext>
            </a:extLst>
          </p:cNvPr>
          <p:cNvSpPr/>
          <p:nvPr/>
        </p:nvSpPr>
        <p:spPr>
          <a:xfrm>
            <a:off x="9264868" y="5312763"/>
            <a:ext cx="987972" cy="4640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Oval 17">
            <a:extLst>
              <a:ext uri="{FF2B5EF4-FFF2-40B4-BE49-F238E27FC236}">
                <a16:creationId xmlns:a16="http://schemas.microsoft.com/office/drawing/2014/main" id="{F5C5D068-4C23-4ACC-931C-7B3734C2E78E}"/>
              </a:ext>
            </a:extLst>
          </p:cNvPr>
          <p:cNvSpPr/>
          <p:nvPr/>
        </p:nvSpPr>
        <p:spPr>
          <a:xfrm>
            <a:off x="8291545" y="5317513"/>
            <a:ext cx="987972" cy="4640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62135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circle(in)">
                                      <p:cBhvr>
                                        <p:cTn id="7" dur="2000"/>
                                        <p:tgtEl>
                                          <p:spTgt spid="2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5">
                                            <p:txEl>
                                              <p:pRg st="1" end="1"/>
                                            </p:txEl>
                                          </p:spTgt>
                                        </p:tgtEl>
                                        <p:attrNameLst>
                                          <p:attrName>style.visibility</p:attrName>
                                        </p:attrNameLst>
                                      </p:cBhvr>
                                      <p:to>
                                        <p:strVal val="visible"/>
                                      </p:to>
                                    </p:set>
                                    <p:animEffect transition="in" filter="circle(in)">
                                      <p:cBhvr>
                                        <p:cTn id="10" dur="2000"/>
                                        <p:tgtEl>
                                          <p:spTgt spid="2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5">
                                            <p:txEl>
                                              <p:pRg st="2" end="2"/>
                                            </p:txEl>
                                          </p:spTgt>
                                        </p:tgtEl>
                                        <p:attrNameLst>
                                          <p:attrName>style.visibility</p:attrName>
                                        </p:attrNameLst>
                                      </p:cBhvr>
                                      <p:to>
                                        <p:strVal val="visible"/>
                                      </p:to>
                                    </p:set>
                                    <p:animEffect transition="in" filter="circle(in)">
                                      <p:cBhvr>
                                        <p:cTn id="13" dur="2000"/>
                                        <p:tgtEl>
                                          <p:spTgt spid="2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5">
                                            <p:txEl>
                                              <p:pRg st="3" end="3"/>
                                            </p:txEl>
                                          </p:spTgt>
                                        </p:tgtEl>
                                        <p:attrNameLst>
                                          <p:attrName>style.visibility</p:attrName>
                                        </p:attrNameLst>
                                      </p:cBhvr>
                                      <p:to>
                                        <p:strVal val="visible"/>
                                      </p:to>
                                    </p:set>
                                    <p:animEffect transition="in" filter="circle(in)">
                                      <p:cBhvr>
                                        <p:cTn id="16" dur="2000"/>
                                        <p:tgtEl>
                                          <p:spTgt spid="2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5">
                                            <p:txEl>
                                              <p:pRg st="5" end="5"/>
                                            </p:txEl>
                                          </p:spTgt>
                                        </p:tgtEl>
                                        <p:attrNameLst>
                                          <p:attrName>style.visibility</p:attrName>
                                        </p:attrNameLst>
                                      </p:cBhvr>
                                      <p:to>
                                        <p:strVal val="visible"/>
                                      </p:to>
                                    </p:set>
                                    <p:animEffect transition="in" filter="circle(in)">
                                      <p:cBhvr>
                                        <p:cTn id="21" dur="2000"/>
                                        <p:tgtEl>
                                          <p:spTgt spid="25">
                                            <p:txEl>
                                              <p:pRg st="5" end="5"/>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25">
                                            <p:txEl>
                                              <p:pRg st="6" end="6"/>
                                            </p:txEl>
                                          </p:spTgt>
                                        </p:tgtEl>
                                        <p:attrNameLst>
                                          <p:attrName>style.visibility</p:attrName>
                                        </p:attrNameLst>
                                      </p:cBhvr>
                                      <p:to>
                                        <p:strVal val="visible"/>
                                      </p:to>
                                    </p:set>
                                    <p:animEffect transition="in" filter="circle(in)">
                                      <p:cBhvr>
                                        <p:cTn id="24" dur="2000"/>
                                        <p:tgtEl>
                                          <p:spTgt spid="25">
                                            <p:txEl>
                                              <p:pRg st="6" end="6"/>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25">
                                            <p:txEl>
                                              <p:pRg st="7" end="7"/>
                                            </p:txEl>
                                          </p:spTgt>
                                        </p:tgtEl>
                                        <p:attrNameLst>
                                          <p:attrName>style.visibility</p:attrName>
                                        </p:attrNameLst>
                                      </p:cBhvr>
                                      <p:to>
                                        <p:strVal val="visible"/>
                                      </p:to>
                                    </p:set>
                                    <p:animEffect transition="in" filter="circle(in)">
                                      <p:cBhvr>
                                        <p:cTn id="27" dur="2000"/>
                                        <p:tgtEl>
                                          <p:spTgt spid="25">
                                            <p:txEl>
                                              <p:pRg st="7" end="7"/>
                                            </p:txEl>
                                          </p:spTgt>
                                        </p:tgtEl>
                                      </p:cBhvr>
                                    </p:animEffect>
                                  </p:childTnLst>
                                </p:cTn>
                              </p:par>
                              <p:par>
                                <p:cTn id="28" presetID="6" presetClass="exit" presetSubtype="32" fill="hold" grpId="0" nodeType="withEffect">
                                  <p:stCondLst>
                                    <p:cond delay="0"/>
                                  </p:stCondLst>
                                  <p:childTnLst>
                                    <p:animEffect transition="out" filter="circle(out)">
                                      <p:cBhvr>
                                        <p:cTn id="29" dur="2000"/>
                                        <p:tgtEl>
                                          <p:spTgt spid="2"/>
                                        </p:tgtEl>
                                      </p:cBhvr>
                                    </p:animEffect>
                                    <p:set>
                                      <p:cBhvr>
                                        <p:cTn id="30" dur="1" fill="hold">
                                          <p:stCondLst>
                                            <p:cond delay="1999"/>
                                          </p:stCondLst>
                                        </p:cTn>
                                        <p:tgtEl>
                                          <p:spTgt spid="2"/>
                                        </p:tgtEl>
                                        <p:attrNameLst>
                                          <p:attrName>style.visibility</p:attrName>
                                        </p:attrNameLst>
                                      </p:cBhvr>
                                      <p:to>
                                        <p:strVal val="hidden"/>
                                      </p:to>
                                    </p:set>
                                  </p:childTnLst>
                                </p:cTn>
                              </p:par>
                              <p:par>
                                <p:cTn id="31" presetID="6" presetClass="exit" presetSubtype="32" fill="hold" grpId="0" nodeType="withEffect">
                                  <p:stCondLst>
                                    <p:cond delay="0"/>
                                  </p:stCondLst>
                                  <p:childTnLst>
                                    <p:animEffect transition="out" filter="circle(out)">
                                      <p:cBhvr>
                                        <p:cTn id="32" dur="2000"/>
                                        <p:tgtEl>
                                          <p:spTgt spid="10"/>
                                        </p:tgtEl>
                                      </p:cBhvr>
                                    </p:animEffect>
                                    <p:set>
                                      <p:cBhvr>
                                        <p:cTn id="33" dur="1" fill="hold">
                                          <p:stCondLst>
                                            <p:cond delay="1999"/>
                                          </p:stCondLst>
                                        </p:cTn>
                                        <p:tgtEl>
                                          <p:spTgt spid="10"/>
                                        </p:tgtEl>
                                        <p:attrNameLst>
                                          <p:attrName>style.visibility</p:attrName>
                                        </p:attrNameLst>
                                      </p:cBhvr>
                                      <p:to>
                                        <p:strVal val="hidden"/>
                                      </p:to>
                                    </p:set>
                                  </p:childTnLst>
                                </p:cTn>
                              </p:par>
                              <p:par>
                                <p:cTn id="34" presetID="6" presetClass="exit" presetSubtype="32" fill="hold" grpId="0" nodeType="withEffect">
                                  <p:stCondLst>
                                    <p:cond delay="0"/>
                                  </p:stCondLst>
                                  <p:childTnLst>
                                    <p:animEffect transition="out" filter="circle(out)">
                                      <p:cBhvr>
                                        <p:cTn id="35" dur="2000"/>
                                        <p:tgtEl>
                                          <p:spTgt spid="11"/>
                                        </p:tgtEl>
                                      </p:cBhvr>
                                    </p:animEffect>
                                    <p:set>
                                      <p:cBhvr>
                                        <p:cTn id="36" dur="1" fill="hold">
                                          <p:stCondLst>
                                            <p:cond delay="1999"/>
                                          </p:stCondLst>
                                        </p:cTn>
                                        <p:tgtEl>
                                          <p:spTgt spid="11"/>
                                        </p:tgtEl>
                                        <p:attrNameLst>
                                          <p:attrName>style.visibility</p:attrName>
                                        </p:attrNameLst>
                                      </p:cBhvr>
                                      <p:to>
                                        <p:strVal val="hidden"/>
                                      </p:to>
                                    </p:set>
                                  </p:childTnLst>
                                </p:cTn>
                              </p:par>
                              <p:par>
                                <p:cTn id="37" presetID="6" presetClass="exit" presetSubtype="32" fill="hold" grpId="0" nodeType="withEffect">
                                  <p:stCondLst>
                                    <p:cond delay="0"/>
                                  </p:stCondLst>
                                  <p:childTnLst>
                                    <p:animEffect transition="out" filter="circle(out)">
                                      <p:cBhvr>
                                        <p:cTn id="38" dur="2000"/>
                                        <p:tgtEl>
                                          <p:spTgt spid="12"/>
                                        </p:tgtEl>
                                      </p:cBhvr>
                                    </p:animEffect>
                                    <p:set>
                                      <p:cBhvr>
                                        <p:cTn id="39" dur="1" fill="hold">
                                          <p:stCondLst>
                                            <p:cond delay="1999"/>
                                          </p:stCondLst>
                                        </p:cTn>
                                        <p:tgtEl>
                                          <p:spTgt spid="12"/>
                                        </p:tgtEl>
                                        <p:attrNameLst>
                                          <p:attrName>style.visibility</p:attrName>
                                        </p:attrNameLst>
                                      </p:cBhvr>
                                      <p:to>
                                        <p:strVal val="hidden"/>
                                      </p:to>
                                    </p:set>
                                  </p:childTnLst>
                                </p:cTn>
                              </p:par>
                              <p:par>
                                <p:cTn id="40" presetID="6" presetClass="exit" presetSubtype="32" fill="hold" grpId="0" nodeType="withEffect">
                                  <p:stCondLst>
                                    <p:cond delay="0"/>
                                  </p:stCondLst>
                                  <p:childTnLst>
                                    <p:animEffect transition="out" filter="circle(out)">
                                      <p:cBhvr>
                                        <p:cTn id="41" dur="2000"/>
                                        <p:tgtEl>
                                          <p:spTgt spid="17"/>
                                        </p:tgtEl>
                                      </p:cBhvr>
                                    </p:animEffect>
                                    <p:set>
                                      <p:cBhvr>
                                        <p:cTn id="42" dur="1" fill="hold">
                                          <p:stCondLst>
                                            <p:cond delay="1999"/>
                                          </p:stCondLst>
                                        </p:cTn>
                                        <p:tgtEl>
                                          <p:spTgt spid="17"/>
                                        </p:tgtEl>
                                        <p:attrNameLst>
                                          <p:attrName>style.visibility</p:attrName>
                                        </p:attrNameLst>
                                      </p:cBhvr>
                                      <p:to>
                                        <p:strVal val="hidden"/>
                                      </p:to>
                                    </p:set>
                                  </p:childTnLst>
                                </p:cTn>
                              </p:par>
                              <p:par>
                                <p:cTn id="43" presetID="6" presetClass="exit" presetSubtype="32" fill="hold" grpId="0" nodeType="withEffect">
                                  <p:stCondLst>
                                    <p:cond delay="0"/>
                                  </p:stCondLst>
                                  <p:childTnLst>
                                    <p:animEffect transition="out" filter="circle(out)">
                                      <p:cBhvr>
                                        <p:cTn id="44" dur="2000"/>
                                        <p:tgtEl>
                                          <p:spTgt spid="18"/>
                                        </p:tgtEl>
                                      </p:cBhvr>
                                    </p:animEffect>
                                    <p:set>
                                      <p:cBhvr>
                                        <p:cTn id="45" dur="1" fill="hold">
                                          <p:stCondLst>
                                            <p:cond delay="1999"/>
                                          </p:stCondLst>
                                        </p:cTn>
                                        <p:tgtEl>
                                          <p:spTgt spid="1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5">
                                            <p:txEl>
                                              <p:pRg st="9" end="9"/>
                                            </p:txEl>
                                          </p:spTgt>
                                        </p:tgtEl>
                                        <p:attrNameLst>
                                          <p:attrName>style.visibility</p:attrName>
                                        </p:attrNameLst>
                                      </p:cBhvr>
                                      <p:to>
                                        <p:strVal val="visible"/>
                                      </p:to>
                                    </p:set>
                                    <p:animEffect transition="in" filter="circle(in)">
                                      <p:cBhvr>
                                        <p:cTn id="50" dur="2000"/>
                                        <p:tgtEl>
                                          <p:spTgt spid="25">
                                            <p:txEl>
                                              <p:pRg st="9" end="9"/>
                                            </p:txEl>
                                          </p:spTgt>
                                        </p:tgtEl>
                                      </p:cBhvr>
                                    </p:animEffect>
                                  </p:childTnLst>
                                </p:cTn>
                              </p:par>
                              <p:par>
                                <p:cTn id="51" presetID="6" presetClass="entr" presetSubtype="16" fill="hold" nodeType="withEffect">
                                  <p:stCondLst>
                                    <p:cond delay="0"/>
                                  </p:stCondLst>
                                  <p:childTnLst>
                                    <p:set>
                                      <p:cBhvr>
                                        <p:cTn id="52" dur="1" fill="hold">
                                          <p:stCondLst>
                                            <p:cond delay="0"/>
                                          </p:stCondLst>
                                        </p:cTn>
                                        <p:tgtEl>
                                          <p:spTgt spid="25">
                                            <p:txEl>
                                              <p:pRg st="10" end="10"/>
                                            </p:txEl>
                                          </p:spTgt>
                                        </p:tgtEl>
                                        <p:attrNameLst>
                                          <p:attrName>style.visibility</p:attrName>
                                        </p:attrNameLst>
                                      </p:cBhvr>
                                      <p:to>
                                        <p:strVal val="visible"/>
                                      </p:to>
                                    </p:set>
                                    <p:animEffect transition="in" filter="circle(in)">
                                      <p:cBhvr>
                                        <p:cTn id="53" dur="2000"/>
                                        <p:tgtEl>
                                          <p:spTgt spid="25">
                                            <p:txEl>
                                              <p:pRg st="10" end="10"/>
                                            </p:txEl>
                                          </p:spTgt>
                                        </p:tgtEl>
                                      </p:cBhvr>
                                    </p:animEffect>
                                  </p:childTnLst>
                                </p:cTn>
                              </p:par>
                              <p:par>
                                <p:cTn id="54" presetID="6" presetClass="entr" presetSubtype="16" fill="hold" nodeType="withEffect">
                                  <p:stCondLst>
                                    <p:cond delay="0"/>
                                  </p:stCondLst>
                                  <p:childTnLst>
                                    <p:set>
                                      <p:cBhvr>
                                        <p:cTn id="55" dur="1" fill="hold">
                                          <p:stCondLst>
                                            <p:cond delay="0"/>
                                          </p:stCondLst>
                                        </p:cTn>
                                        <p:tgtEl>
                                          <p:spTgt spid="25">
                                            <p:txEl>
                                              <p:pRg st="11" end="11"/>
                                            </p:txEl>
                                          </p:spTgt>
                                        </p:tgtEl>
                                        <p:attrNameLst>
                                          <p:attrName>style.visibility</p:attrName>
                                        </p:attrNameLst>
                                      </p:cBhvr>
                                      <p:to>
                                        <p:strVal val="visible"/>
                                      </p:to>
                                    </p:set>
                                    <p:animEffect transition="in" filter="circle(in)">
                                      <p:cBhvr>
                                        <p:cTn id="56" dur="2000"/>
                                        <p:tgtEl>
                                          <p:spTgt spid="25">
                                            <p:txEl>
                                              <p:pRg st="11" end="11"/>
                                            </p:txEl>
                                          </p:spTgt>
                                        </p:tgtEl>
                                      </p:cBhvr>
                                    </p:animEffect>
                                  </p:childTnLst>
                                </p:cTn>
                              </p:par>
                              <p:par>
                                <p:cTn id="57" presetID="6" presetClass="entr" presetSubtype="16" fill="hold" nodeType="withEffect">
                                  <p:stCondLst>
                                    <p:cond delay="0"/>
                                  </p:stCondLst>
                                  <p:childTnLst>
                                    <p:set>
                                      <p:cBhvr>
                                        <p:cTn id="58" dur="1" fill="hold">
                                          <p:stCondLst>
                                            <p:cond delay="0"/>
                                          </p:stCondLst>
                                        </p:cTn>
                                        <p:tgtEl>
                                          <p:spTgt spid="25">
                                            <p:txEl>
                                              <p:pRg st="12" end="12"/>
                                            </p:txEl>
                                          </p:spTgt>
                                        </p:tgtEl>
                                        <p:attrNameLst>
                                          <p:attrName>style.visibility</p:attrName>
                                        </p:attrNameLst>
                                      </p:cBhvr>
                                      <p:to>
                                        <p:strVal val="visible"/>
                                      </p:to>
                                    </p:set>
                                    <p:animEffect transition="in" filter="circle(in)">
                                      <p:cBhvr>
                                        <p:cTn id="59" dur="2000"/>
                                        <p:tgtEl>
                                          <p:spTgt spid="25">
                                            <p:txEl>
                                              <p:pRg st="12" end="1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25">
                                            <p:txEl>
                                              <p:pRg st="13" end="13"/>
                                            </p:txEl>
                                          </p:spTgt>
                                        </p:tgtEl>
                                        <p:attrNameLst>
                                          <p:attrName>style.visibility</p:attrName>
                                        </p:attrNameLst>
                                      </p:cBhvr>
                                      <p:to>
                                        <p:strVal val="visible"/>
                                      </p:to>
                                    </p:set>
                                    <p:animEffect transition="in" filter="circle(in)">
                                      <p:cBhvr>
                                        <p:cTn id="64" dur="2000"/>
                                        <p:tgtEl>
                                          <p:spTgt spid="2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E65430-BAF0-40B5-7C51-28F5C8A876DC}"/>
              </a:ext>
            </a:extLst>
          </p:cNvPr>
          <p:cNvSpPr>
            <a:spLocks noGrp="1"/>
          </p:cNvSpPr>
          <p:nvPr>
            <p:ph idx="1"/>
          </p:nvPr>
        </p:nvSpPr>
        <p:spPr>
          <a:xfrm>
            <a:off x="204953" y="1384191"/>
            <a:ext cx="5227760" cy="1970925"/>
          </a:xfrm>
        </p:spPr>
        <p:txBody>
          <a:bodyPr/>
          <a:lstStyle/>
          <a:p>
            <a:pPr marL="0" indent="0">
              <a:buNone/>
            </a:pPr>
            <a:r>
              <a:rPr lang="en-US" b="1" u="sng" dirty="0"/>
              <a:t>Training Component </a:t>
            </a:r>
            <a:r>
              <a:rPr lang="en-US" dirty="0"/>
              <a:t>– </a:t>
            </a:r>
          </a:p>
          <a:p>
            <a:pPr marL="0" indent="0">
              <a:buNone/>
            </a:pPr>
            <a:r>
              <a:rPr lang="en-US" dirty="0"/>
              <a:t>I'm currently the </a:t>
            </a:r>
            <a:r>
              <a:rPr lang="en-US" b="1" u="sng" dirty="0">
                <a:solidFill>
                  <a:srgbClr val="FF0000"/>
                </a:solidFill>
              </a:rPr>
              <a:t>Chair of ESMPE </a:t>
            </a:r>
            <a:r>
              <a:rPr lang="en-US" dirty="0"/>
              <a:t>European School of Medical Physics Experts (</a:t>
            </a:r>
            <a:r>
              <a:rPr lang="en-US" b="1" u="sng" dirty="0"/>
              <a:t>ESMPE</a:t>
            </a:r>
            <a:r>
              <a:rPr lang="en-US" dirty="0"/>
              <a:t>)</a:t>
            </a:r>
          </a:p>
          <a:p>
            <a:endParaRPr lang="en-US" dirty="0"/>
          </a:p>
        </p:txBody>
      </p:sp>
      <p:sp>
        <p:nvSpPr>
          <p:cNvPr id="7" name="Footer Placeholder 6"/>
          <p:cNvSpPr>
            <a:spLocks noGrp="1"/>
          </p:cNvSpPr>
          <p:nvPr>
            <p:ph type="ftr" sz="quarter" idx="11"/>
          </p:nvPr>
        </p:nvSpPr>
        <p:spPr/>
        <p:txBody>
          <a:bodyPr/>
          <a:lstStyle/>
          <a:p>
            <a:r>
              <a:rPr lang="en-US" dirty="0"/>
              <a:t>Kick of Meeting: Thessaloniki</a:t>
            </a:r>
          </a:p>
        </p:txBody>
      </p:sp>
      <p:sp>
        <p:nvSpPr>
          <p:cNvPr id="8" name="Date Placeholder 7"/>
          <p:cNvSpPr>
            <a:spLocks noGrp="1"/>
          </p:cNvSpPr>
          <p:nvPr>
            <p:ph type="dt" sz="half" idx="10"/>
          </p:nvPr>
        </p:nvSpPr>
        <p:spPr/>
        <p:txBody>
          <a:bodyPr/>
          <a:lstStyle/>
          <a:p>
            <a:r>
              <a:rPr lang="en-US" dirty="0"/>
              <a:t>03.04.2025</a:t>
            </a:r>
          </a:p>
        </p:txBody>
      </p:sp>
      <p:sp>
        <p:nvSpPr>
          <p:cNvPr id="9" name="Slide Number Placeholder 8"/>
          <p:cNvSpPr>
            <a:spLocks noGrp="1"/>
          </p:cNvSpPr>
          <p:nvPr>
            <p:ph type="sldNum" sz="quarter" idx="12"/>
          </p:nvPr>
        </p:nvSpPr>
        <p:spPr/>
        <p:txBody>
          <a:bodyPr/>
          <a:lstStyle/>
          <a:p>
            <a:fld id="{26899373-B945-491D-B2CD-3E36A3252166}" type="slidenum">
              <a:rPr lang="en-US" smtClean="0"/>
              <a:t>30</a:t>
            </a:fld>
            <a:endParaRPr lang="en-US"/>
          </a:p>
        </p:txBody>
      </p:sp>
      <p:pic>
        <p:nvPicPr>
          <p:cNvPr id="5" name="Picture 4">
            <a:extLst>
              <a:ext uri="{FF2B5EF4-FFF2-40B4-BE49-F238E27FC236}">
                <a16:creationId xmlns:a16="http://schemas.microsoft.com/office/drawing/2014/main" id="{8909AE18-B3BC-480C-8D92-A23D181155E2}"/>
              </a:ext>
            </a:extLst>
          </p:cNvPr>
          <p:cNvPicPr>
            <a:picLocks noChangeAspect="1"/>
          </p:cNvPicPr>
          <p:nvPr/>
        </p:nvPicPr>
        <p:blipFill>
          <a:blip r:embed="rId2"/>
          <a:stretch>
            <a:fillRect/>
          </a:stretch>
        </p:blipFill>
        <p:spPr>
          <a:xfrm>
            <a:off x="5118538" y="220717"/>
            <a:ext cx="6921063" cy="5701863"/>
          </a:xfrm>
          <a:prstGeom prst="rect">
            <a:avLst/>
          </a:prstGeom>
        </p:spPr>
      </p:pic>
      <p:pic>
        <p:nvPicPr>
          <p:cNvPr id="10" name="Picture 9">
            <a:extLst>
              <a:ext uri="{FF2B5EF4-FFF2-40B4-BE49-F238E27FC236}">
                <a16:creationId xmlns:a16="http://schemas.microsoft.com/office/drawing/2014/main" id="{8C2EB84D-6864-4F43-A6B4-3C62AF970722}"/>
              </a:ext>
            </a:extLst>
          </p:cNvPr>
          <p:cNvPicPr>
            <a:picLocks noChangeAspect="1"/>
          </p:cNvPicPr>
          <p:nvPr/>
        </p:nvPicPr>
        <p:blipFill>
          <a:blip r:embed="rId3"/>
          <a:stretch>
            <a:fillRect/>
          </a:stretch>
        </p:blipFill>
        <p:spPr>
          <a:xfrm>
            <a:off x="156520" y="3598887"/>
            <a:ext cx="4814874" cy="2079921"/>
          </a:xfrm>
          <a:prstGeom prst="rect">
            <a:avLst/>
          </a:prstGeom>
        </p:spPr>
      </p:pic>
      <p:sp>
        <p:nvSpPr>
          <p:cNvPr id="12" name="TextBox 11">
            <a:extLst>
              <a:ext uri="{FF2B5EF4-FFF2-40B4-BE49-F238E27FC236}">
                <a16:creationId xmlns:a16="http://schemas.microsoft.com/office/drawing/2014/main" id="{2F5A2A72-2D7A-464B-A43D-A5C222417661}"/>
              </a:ext>
            </a:extLst>
          </p:cNvPr>
          <p:cNvSpPr txBox="1"/>
          <p:nvPr/>
        </p:nvSpPr>
        <p:spPr>
          <a:xfrm>
            <a:off x="5562600" y="5870028"/>
            <a:ext cx="6096000" cy="538609"/>
          </a:xfrm>
          <a:prstGeom prst="rect">
            <a:avLst/>
          </a:prstGeom>
          <a:noFill/>
        </p:spPr>
        <p:txBody>
          <a:bodyPr wrap="square">
            <a:spAutoFit/>
          </a:bodyPr>
          <a:lstStyle/>
          <a:p>
            <a:pPr algn="ctr"/>
            <a:r>
              <a:rPr lang="en-US" sz="2900" b="1" dirty="0"/>
              <a:t>https://smrd2025.efomp.org/</a:t>
            </a:r>
            <a:endParaRPr lang="en-DE" sz="2900" b="1" dirty="0"/>
          </a:p>
        </p:txBody>
      </p:sp>
    </p:spTree>
    <p:extLst>
      <p:ext uri="{BB962C8B-B14F-4D97-AF65-F5344CB8AC3E}">
        <p14:creationId xmlns:p14="http://schemas.microsoft.com/office/powerpoint/2010/main" val="383628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8D5691-095B-4816-BDFB-F24D278CCC8F}"/>
              </a:ext>
            </a:extLst>
          </p:cNvPr>
          <p:cNvSpPr>
            <a:spLocks noGrp="1"/>
          </p:cNvSpPr>
          <p:nvPr>
            <p:ph type="dt" sz="half" idx="10"/>
          </p:nvPr>
        </p:nvSpPr>
        <p:spPr/>
        <p:txBody>
          <a:bodyPr/>
          <a:lstStyle/>
          <a:p>
            <a:r>
              <a:rPr lang="en-US" dirty="0"/>
              <a:t>03.04.2025</a:t>
            </a:r>
          </a:p>
        </p:txBody>
      </p:sp>
      <p:sp>
        <p:nvSpPr>
          <p:cNvPr id="4" name="Footer Placeholder 3">
            <a:extLst>
              <a:ext uri="{FF2B5EF4-FFF2-40B4-BE49-F238E27FC236}">
                <a16:creationId xmlns:a16="http://schemas.microsoft.com/office/drawing/2014/main" id="{541A02FC-ED14-4383-8339-ABDFB6A27CF9}"/>
              </a:ext>
            </a:extLst>
          </p:cNvPr>
          <p:cNvSpPr>
            <a:spLocks noGrp="1"/>
          </p:cNvSpPr>
          <p:nvPr>
            <p:ph type="ftr" sz="quarter" idx="11"/>
          </p:nvPr>
        </p:nvSpPr>
        <p:spPr/>
        <p:txBody>
          <a:bodyPr/>
          <a:lstStyle/>
          <a:p>
            <a:r>
              <a:rPr lang="en-US" dirty="0"/>
              <a:t>Kick of Meeting: Thessaloniki</a:t>
            </a:r>
          </a:p>
        </p:txBody>
      </p:sp>
      <p:sp>
        <p:nvSpPr>
          <p:cNvPr id="5" name="Slide Number Placeholder 4">
            <a:extLst>
              <a:ext uri="{FF2B5EF4-FFF2-40B4-BE49-F238E27FC236}">
                <a16:creationId xmlns:a16="http://schemas.microsoft.com/office/drawing/2014/main" id="{79A43295-F619-46C8-B99C-7886C4F7EA4B}"/>
              </a:ext>
            </a:extLst>
          </p:cNvPr>
          <p:cNvSpPr>
            <a:spLocks noGrp="1"/>
          </p:cNvSpPr>
          <p:nvPr>
            <p:ph type="sldNum" sz="quarter" idx="12"/>
          </p:nvPr>
        </p:nvSpPr>
        <p:spPr/>
        <p:txBody>
          <a:bodyPr/>
          <a:lstStyle/>
          <a:p>
            <a:fld id="{26899373-B945-491D-B2CD-3E36A3252166}" type="slidenum">
              <a:rPr lang="en-US" smtClean="0"/>
              <a:pPr/>
              <a:t>31</a:t>
            </a:fld>
            <a:endParaRPr lang="en-US"/>
          </a:p>
        </p:txBody>
      </p:sp>
      <p:sp>
        <p:nvSpPr>
          <p:cNvPr id="6" name="Content Placeholder 5">
            <a:extLst>
              <a:ext uri="{FF2B5EF4-FFF2-40B4-BE49-F238E27FC236}">
                <a16:creationId xmlns:a16="http://schemas.microsoft.com/office/drawing/2014/main" id="{87773A70-27F0-41D3-89A2-A6ED4A82C8BD}"/>
              </a:ext>
            </a:extLst>
          </p:cNvPr>
          <p:cNvSpPr>
            <a:spLocks noGrp="1"/>
          </p:cNvSpPr>
          <p:nvPr>
            <p:ph idx="1"/>
          </p:nvPr>
        </p:nvSpPr>
        <p:spPr>
          <a:xfrm>
            <a:off x="3229303" y="2335377"/>
            <a:ext cx="4564117" cy="970127"/>
          </a:xfrm>
        </p:spPr>
        <p:txBody>
          <a:bodyPr>
            <a:normAutofit/>
          </a:bodyPr>
          <a:lstStyle/>
          <a:p>
            <a:pPr marL="0" indent="0">
              <a:buNone/>
            </a:pPr>
            <a:r>
              <a:rPr lang="en-US" sz="5000" dirty="0"/>
              <a:t>QUESTIONS ???</a:t>
            </a:r>
            <a:endParaRPr lang="en-DE" sz="5000" dirty="0"/>
          </a:p>
        </p:txBody>
      </p:sp>
    </p:spTree>
    <p:extLst>
      <p:ext uri="{BB962C8B-B14F-4D97-AF65-F5344CB8AC3E}">
        <p14:creationId xmlns:p14="http://schemas.microsoft.com/office/powerpoint/2010/main" val="768492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3C52-7DF0-4DAA-874E-4203E4C906F5}"/>
              </a:ext>
            </a:extLst>
          </p:cNvPr>
          <p:cNvSpPr>
            <a:spLocks noGrp="1"/>
          </p:cNvSpPr>
          <p:nvPr>
            <p:ph type="title"/>
          </p:nvPr>
        </p:nvSpPr>
        <p:spPr/>
        <p:txBody>
          <a:bodyPr/>
          <a:lstStyle/>
          <a:p>
            <a:endParaRPr lang="en-DE"/>
          </a:p>
        </p:txBody>
      </p:sp>
      <p:sp>
        <p:nvSpPr>
          <p:cNvPr id="3" name="Date Placeholder 2">
            <a:extLst>
              <a:ext uri="{FF2B5EF4-FFF2-40B4-BE49-F238E27FC236}">
                <a16:creationId xmlns:a16="http://schemas.microsoft.com/office/drawing/2014/main" id="{E98D5691-095B-4816-BDFB-F24D278CCC8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541A02FC-ED14-4383-8339-ABDFB6A27CF9}"/>
              </a:ext>
            </a:extLst>
          </p:cNvPr>
          <p:cNvSpPr>
            <a:spLocks noGrp="1"/>
          </p:cNvSpPr>
          <p:nvPr>
            <p:ph type="ftr" sz="quarter" idx="11"/>
          </p:nvPr>
        </p:nvSpPr>
        <p:spPr/>
        <p:txBody>
          <a:bodyPr/>
          <a:lstStyle/>
          <a:p>
            <a:r>
              <a:rPr lang="en-US"/>
              <a:t>Kick of Meeting</a:t>
            </a:r>
          </a:p>
        </p:txBody>
      </p:sp>
      <p:sp>
        <p:nvSpPr>
          <p:cNvPr id="5" name="Slide Number Placeholder 4">
            <a:extLst>
              <a:ext uri="{FF2B5EF4-FFF2-40B4-BE49-F238E27FC236}">
                <a16:creationId xmlns:a16="http://schemas.microsoft.com/office/drawing/2014/main" id="{79A43295-F619-46C8-B99C-7886C4F7EA4B}"/>
              </a:ext>
            </a:extLst>
          </p:cNvPr>
          <p:cNvSpPr>
            <a:spLocks noGrp="1"/>
          </p:cNvSpPr>
          <p:nvPr>
            <p:ph type="sldNum" sz="quarter" idx="12"/>
          </p:nvPr>
        </p:nvSpPr>
        <p:spPr/>
        <p:txBody>
          <a:bodyPr/>
          <a:lstStyle/>
          <a:p>
            <a:fld id="{26899373-B945-491D-B2CD-3E36A3252166}" type="slidenum">
              <a:rPr lang="en-US" smtClean="0"/>
              <a:pPr/>
              <a:t>32</a:t>
            </a:fld>
            <a:endParaRPr lang="en-US"/>
          </a:p>
        </p:txBody>
      </p:sp>
      <p:sp>
        <p:nvSpPr>
          <p:cNvPr id="6" name="Content Placeholder 5">
            <a:extLst>
              <a:ext uri="{FF2B5EF4-FFF2-40B4-BE49-F238E27FC236}">
                <a16:creationId xmlns:a16="http://schemas.microsoft.com/office/drawing/2014/main" id="{87773A70-27F0-41D3-89A2-A6ED4A82C8BD}"/>
              </a:ext>
            </a:extLst>
          </p:cNvPr>
          <p:cNvSpPr>
            <a:spLocks noGrp="1"/>
          </p:cNvSpPr>
          <p:nvPr>
            <p:ph idx="1"/>
          </p:nvPr>
        </p:nvSpPr>
        <p:spPr/>
        <p:txBody>
          <a:bodyPr/>
          <a:lstStyle/>
          <a:p>
            <a:endParaRPr lang="en-DE"/>
          </a:p>
        </p:txBody>
      </p:sp>
    </p:spTree>
    <p:extLst>
      <p:ext uri="{BB962C8B-B14F-4D97-AF65-F5344CB8AC3E}">
        <p14:creationId xmlns:p14="http://schemas.microsoft.com/office/powerpoint/2010/main" val="3179748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75A09D-21E7-4903-AE7C-232A0B6DE658}"/>
              </a:ext>
            </a:extLst>
          </p:cNvPr>
          <p:cNvSpPr>
            <a:spLocks noGrp="1"/>
          </p:cNvSpPr>
          <p:nvPr>
            <p:ph type="dt" sz="half" idx="10"/>
          </p:nvPr>
        </p:nvSpPr>
        <p:spPr/>
        <p:txBody>
          <a:bodyPr/>
          <a:lstStyle/>
          <a:p>
            <a:r>
              <a:rPr lang="en-US" dirty="0"/>
              <a:t>03.04.2025</a:t>
            </a:r>
          </a:p>
        </p:txBody>
      </p:sp>
      <p:sp>
        <p:nvSpPr>
          <p:cNvPr id="3" name="Footer Placeholder 2">
            <a:extLst>
              <a:ext uri="{FF2B5EF4-FFF2-40B4-BE49-F238E27FC236}">
                <a16:creationId xmlns:a16="http://schemas.microsoft.com/office/drawing/2014/main" id="{327740B6-387C-4172-8412-413E69DC2F2C}"/>
              </a:ext>
            </a:extLst>
          </p:cNvPr>
          <p:cNvSpPr>
            <a:spLocks noGrp="1"/>
          </p:cNvSpPr>
          <p:nvPr>
            <p:ph type="ftr" sz="quarter" idx="11"/>
          </p:nvPr>
        </p:nvSpPr>
        <p:spPr/>
        <p:txBody>
          <a:bodyPr/>
          <a:lstStyle/>
          <a:p>
            <a:r>
              <a:rPr lang="en-US" dirty="0"/>
              <a:t>Kick of Meeting: Thessaloniki</a:t>
            </a:r>
          </a:p>
        </p:txBody>
      </p:sp>
      <p:sp>
        <p:nvSpPr>
          <p:cNvPr id="4" name="Slide Number Placeholder 3">
            <a:extLst>
              <a:ext uri="{FF2B5EF4-FFF2-40B4-BE49-F238E27FC236}">
                <a16:creationId xmlns:a16="http://schemas.microsoft.com/office/drawing/2014/main" id="{34D3307D-B1F3-4320-92EA-68D386BC7D98}"/>
              </a:ext>
            </a:extLst>
          </p:cNvPr>
          <p:cNvSpPr>
            <a:spLocks noGrp="1"/>
          </p:cNvSpPr>
          <p:nvPr>
            <p:ph type="sldNum" sz="quarter" idx="12"/>
          </p:nvPr>
        </p:nvSpPr>
        <p:spPr/>
        <p:txBody>
          <a:bodyPr/>
          <a:lstStyle/>
          <a:p>
            <a:fld id="{26899373-B945-491D-B2CD-3E36A3252166}" type="slidenum">
              <a:rPr lang="en-US" smtClean="0"/>
              <a:pPr/>
              <a:t>33</a:t>
            </a:fld>
            <a:endParaRPr lang="en-US"/>
          </a:p>
        </p:txBody>
      </p:sp>
      <p:sp>
        <p:nvSpPr>
          <p:cNvPr id="5" name="Title 4">
            <a:extLst>
              <a:ext uri="{FF2B5EF4-FFF2-40B4-BE49-F238E27FC236}">
                <a16:creationId xmlns:a16="http://schemas.microsoft.com/office/drawing/2014/main" id="{31FC9177-765C-4FE7-90A8-7FBAC333D1EE}"/>
              </a:ext>
            </a:extLst>
          </p:cNvPr>
          <p:cNvSpPr>
            <a:spLocks noGrp="1"/>
          </p:cNvSpPr>
          <p:nvPr>
            <p:ph type="title"/>
          </p:nvPr>
        </p:nvSpPr>
        <p:spPr>
          <a:xfrm>
            <a:off x="1082144" y="2630105"/>
            <a:ext cx="10271655" cy="607796"/>
          </a:xfrm>
        </p:spPr>
        <p:txBody>
          <a:bodyPr/>
          <a:lstStyle/>
          <a:p>
            <a:pPr algn="ctr"/>
            <a:r>
              <a:rPr lang="en-US" sz="4600" dirty="0">
                <a:effectLst>
                  <a:outerShdw blurRad="38100" dist="38100" dir="2700000" algn="tl">
                    <a:srgbClr val="000000">
                      <a:alpha val="43137"/>
                    </a:srgbClr>
                  </a:outerShdw>
                </a:effectLst>
              </a:rPr>
              <a:t>Brief Introduction: </a:t>
            </a:r>
            <a:br>
              <a:rPr lang="en-US" sz="4600" dirty="0">
                <a:effectLst>
                  <a:outerShdw blurRad="38100" dist="38100" dir="2700000" algn="tl">
                    <a:srgbClr val="000000">
                      <a:alpha val="43137"/>
                    </a:srgbClr>
                  </a:outerShdw>
                </a:effectLst>
              </a:rPr>
            </a:br>
            <a:r>
              <a:rPr lang="en-US" sz="4600" dirty="0">
                <a:effectLst>
                  <a:outerShdw blurRad="38100" dist="38100" dir="2700000" algn="tl">
                    <a:srgbClr val="000000">
                      <a:alpha val="43137"/>
                    </a:srgbClr>
                  </a:outerShdw>
                </a:effectLst>
              </a:rPr>
              <a:t>Joao Seco and Martina </a:t>
            </a:r>
            <a:r>
              <a:rPr lang="en-US" sz="4600" dirty="0" err="1">
                <a:effectLst>
                  <a:outerShdw blurRad="38100" dist="38100" dir="2700000" algn="tl">
                    <a:srgbClr val="000000">
                      <a:alpha val="43137"/>
                    </a:srgbClr>
                  </a:outerShdw>
                </a:effectLst>
              </a:rPr>
              <a:t>Benešová</a:t>
            </a:r>
            <a:r>
              <a:rPr lang="en-US" sz="4600" dirty="0">
                <a:effectLst>
                  <a:outerShdw blurRad="38100" dist="38100" dir="2700000" algn="tl">
                    <a:srgbClr val="000000">
                      <a:alpha val="43137"/>
                    </a:srgbClr>
                  </a:outerShdw>
                </a:effectLst>
              </a:rPr>
              <a:t>-Schäfer</a:t>
            </a:r>
            <a:endParaRPr lang="en-DE" sz="4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48026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hteck 1"/>
          <p:cNvSpPr>
            <a:spLocks noChangeArrowheads="1"/>
          </p:cNvSpPr>
          <p:nvPr/>
        </p:nvSpPr>
        <p:spPr bwMode="auto">
          <a:xfrm>
            <a:off x="263352" y="1076912"/>
            <a:ext cx="9289032" cy="555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algn="just" eaLnBrk="0" hangingPunct="0">
              <a:lnSpc>
                <a:spcPct val="110000"/>
              </a:lnSpc>
              <a:spcAft>
                <a:spcPts val="600"/>
              </a:spcAft>
              <a:defRPr/>
            </a:pPr>
            <a:r>
              <a:rPr kumimoji="0" lang="en-US" sz="1700" b="1" i="0" u="sng" strike="noStrike" kern="1200" cap="none" spc="0" normalizeH="0" baseline="0" noProof="0" dirty="0">
                <a:ln>
                  <a:noFill/>
                </a:ln>
                <a:effectLst/>
                <a:uLnTx/>
                <a:uFillTx/>
                <a:latin typeface="Arial"/>
                <a:ea typeface="MS PGothic" pitchFamily="34" charset="-128"/>
                <a:cs typeface="Arial" panose="020B0604020202020204" pitchFamily="34" charset="0"/>
              </a:rPr>
              <a:t>Education and Training</a:t>
            </a:r>
          </a:p>
          <a:p>
            <a:pPr marL="0" indent="0" algn="just" eaLnBrk="0" hangingPunct="0">
              <a:lnSpc>
                <a:spcPct val="110000"/>
              </a:lnSpc>
              <a:spcAft>
                <a:spcPts val="600"/>
              </a:spcAft>
              <a:defRPr/>
            </a:pPr>
            <a:r>
              <a:rPr kumimoji="0" lang="en-US" sz="1700" b="1"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anose="020B0604020202020204" pitchFamily="34" charset="0"/>
              </a:rPr>
              <a:t>Bachelor </a:t>
            </a:r>
            <a:r>
              <a:rPr kumimoji="0" lang="en-US"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«Theoretical Physics» - Univ of Lisbon</a:t>
            </a:r>
            <a:endParaRPr kumimoji="0" lang="en-US" altLang="de-DE" sz="17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endParaRPr>
          </a:p>
          <a:p>
            <a:pPr marL="0" marR="0" lvl="0" indent="0" algn="just" defTabSz="914400" rtl="0" eaLnBrk="0" fontAlgn="base" latinLnBrk="0" hangingPunct="0">
              <a:lnSpc>
                <a:spcPct val="110000"/>
              </a:lnSpc>
              <a:spcBef>
                <a:spcPct val="0"/>
              </a:spcBef>
              <a:spcAft>
                <a:spcPts val="600"/>
              </a:spcAft>
              <a:buClrTx/>
              <a:buSzTx/>
              <a:tabLst/>
              <a:defRPr/>
            </a:pPr>
            <a:r>
              <a:rPr kumimoji="0" lang="en-US" sz="1700" b="1"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anose="020B0604020202020204" pitchFamily="34" charset="0"/>
              </a:rPr>
              <a:t>Master</a:t>
            </a:r>
            <a:r>
              <a:rPr kumimoji="0" lang="en-US"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 «Solid State and Condensed Matter Physics» - Univ of Lisbon/Univ of Paris</a:t>
            </a:r>
          </a:p>
          <a:p>
            <a:pPr marL="0" marR="0" lvl="0" indent="0" algn="just" defTabSz="914400" rtl="0" eaLnBrk="0" fontAlgn="base" latinLnBrk="0" hangingPunct="0">
              <a:lnSpc>
                <a:spcPct val="110000"/>
              </a:lnSpc>
              <a:spcBef>
                <a:spcPct val="0"/>
              </a:spcBef>
              <a:spcAft>
                <a:spcPts val="600"/>
              </a:spcAft>
              <a:buClrTx/>
              <a:buSzTx/>
              <a:tabLst/>
              <a:defRPr/>
            </a:pPr>
            <a:r>
              <a:rPr kumimoji="0" lang="en-US" sz="1700" b="1"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anose="020B0604020202020204" pitchFamily="34" charset="0"/>
              </a:rPr>
              <a:t>PhD</a:t>
            </a:r>
            <a:r>
              <a:rPr kumimoji="0" lang="en-US"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 «Medical Physics in area of Operations Research» - ICR, </a:t>
            </a:r>
            <a:r>
              <a:rPr kumimoji="0" lang="en-US" sz="1700" b="1" i="0" u="none" strike="noStrike" kern="1200" cap="none" spc="0" normalizeH="0" baseline="0" noProof="0" dirty="0" err="1">
                <a:ln>
                  <a:noFill/>
                </a:ln>
                <a:solidFill>
                  <a:srgbClr val="0047B9"/>
                </a:solidFill>
                <a:effectLst/>
                <a:uLnTx/>
                <a:uFillTx/>
                <a:latin typeface="Arial"/>
                <a:ea typeface="MS PGothic" pitchFamily="34" charset="-128"/>
                <a:cs typeface="Arial" panose="020B0604020202020204" pitchFamily="34" charset="0"/>
              </a:rPr>
              <a:t>Lond</a:t>
            </a:r>
            <a:r>
              <a:rPr lang="en-US" sz="1700" b="1" dirty="0">
                <a:solidFill>
                  <a:srgbClr val="0047B9"/>
                </a:solidFill>
                <a:latin typeface="Arial"/>
              </a:rPr>
              <a:t>on UK</a:t>
            </a:r>
            <a:endParaRPr kumimoji="0" lang="en-US"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endParaRPr>
          </a:p>
          <a:p>
            <a:pPr marL="0" marR="0" lvl="0" indent="0" algn="just" defTabSz="914400" rtl="0" eaLnBrk="0" fontAlgn="base" latinLnBrk="0" hangingPunct="0">
              <a:lnSpc>
                <a:spcPct val="125000"/>
              </a:lnSpc>
              <a:spcBef>
                <a:spcPct val="0"/>
              </a:spcBef>
              <a:spcAft>
                <a:spcPts val="600"/>
              </a:spcAft>
              <a:buClrTx/>
              <a:buSzTx/>
              <a:buFontTx/>
              <a:buNone/>
              <a:tabLst/>
              <a:defRPr/>
            </a:pPr>
            <a:endParaRPr kumimoji="0" lang="en-US" sz="1700" b="1" i="0" u="none" strike="noStrike" kern="1200" cap="none" spc="0" normalizeH="0" baseline="0" noProof="0" dirty="0">
              <a:ln>
                <a:noFill/>
              </a:ln>
              <a:effectLst/>
              <a:uLnTx/>
              <a:uFillTx/>
              <a:latin typeface="Arial"/>
              <a:ea typeface="MS PGothic" pitchFamily="34" charset="-128"/>
              <a:cs typeface="Arial" panose="020B0604020202020204" pitchFamily="34" charset="0"/>
            </a:endParaRPr>
          </a:p>
          <a:p>
            <a:pPr marL="0" marR="0" lvl="0" indent="0" algn="just" defTabSz="914400" rtl="0" eaLnBrk="0" fontAlgn="base" latinLnBrk="0" hangingPunct="0">
              <a:lnSpc>
                <a:spcPct val="125000"/>
              </a:lnSpc>
              <a:spcBef>
                <a:spcPct val="0"/>
              </a:spcBef>
              <a:spcAft>
                <a:spcPts val="600"/>
              </a:spcAft>
              <a:buClrTx/>
              <a:buSzTx/>
              <a:buFontTx/>
              <a:buNone/>
              <a:tabLst/>
              <a:defRPr/>
            </a:pPr>
            <a:r>
              <a:rPr kumimoji="0" lang="en-US" sz="1700" b="1" i="0" u="none" strike="noStrike" kern="1200" cap="none" spc="0" normalizeH="0" baseline="0" noProof="0" dirty="0">
                <a:ln>
                  <a:noFill/>
                </a:ln>
                <a:effectLst/>
                <a:uLnTx/>
                <a:uFillTx/>
                <a:latin typeface="Arial"/>
                <a:ea typeface="MS PGothic" pitchFamily="34" charset="-128"/>
                <a:cs typeface="Arial" panose="020B0604020202020204" pitchFamily="34" charset="0"/>
              </a:rPr>
              <a:t>Postdoctoral Experience</a:t>
            </a:r>
          </a:p>
          <a:p>
            <a:pPr marL="0" marR="0" lvl="0" indent="0" algn="just" defTabSz="914400" rtl="0" eaLnBrk="0" fontAlgn="base" latinLnBrk="0" hangingPunct="0">
              <a:lnSpc>
                <a:spcPct val="125000"/>
              </a:lnSpc>
              <a:spcBef>
                <a:spcPct val="0"/>
              </a:spcBef>
              <a:spcAft>
                <a:spcPts val="600"/>
              </a:spcAft>
              <a:buClrTx/>
              <a:buSzTx/>
              <a:tabLst/>
              <a:defRPr/>
            </a:pPr>
            <a:r>
              <a:rPr kumimoji="0" lang="en-US" sz="1700" b="1"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anose="020B0604020202020204" pitchFamily="34" charset="0"/>
              </a:rPr>
              <a:t>Postdoctoral Researcher </a:t>
            </a:r>
            <a:r>
              <a:rPr kumimoji="0" lang="en-US" altLang="de-DE"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a:t>
            </a:r>
            <a:r>
              <a:rPr kumimoji="0" lang="en-US"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Monte Carlo tools for Radiation Therapy</a:t>
            </a:r>
            <a:r>
              <a:rPr kumimoji="0" lang="en-US" altLang="de-DE"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 - ICR, London UK</a:t>
            </a:r>
          </a:p>
          <a:p>
            <a:pPr marL="0" marR="0" lvl="0" indent="0" algn="just" defTabSz="914400" rtl="0" eaLnBrk="0" fontAlgn="base" latinLnBrk="0" hangingPunct="0">
              <a:lnSpc>
                <a:spcPct val="125000"/>
              </a:lnSpc>
              <a:spcBef>
                <a:spcPct val="0"/>
              </a:spcBef>
              <a:spcAft>
                <a:spcPts val="600"/>
              </a:spcAft>
              <a:buClrTx/>
              <a:buSzTx/>
              <a:tabLst/>
              <a:defRPr/>
            </a:pPr>
            <a:endParaRPr kumimoji="0" lang="da-DK" altLang="de-DE" sz="17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endParaRPr>
          </a:p>
          <a:p>
            <a:pPr marL="0" marR="0" lvl="0" indent="0" algn="just" defTabSz="914400" rtl="0" eaLnBrk="0" fontAlgn="base" latinLnBrk="0" hangingPunct="0">
              <a:lnSpc>
                <a:spcPct val="110000"/>
              </a:lnSpc>
              <a:spcBef>
                <a:spcPct val="0"/>
              </a:spcBef>
              <a:spcAft>
                <a:spcPts val="600"/>
              </a:spcAft>
              <a:buClrTx/>
              <a:buSzTx/>
              <a:tabLst/>
              <a:defRPr/>
            </a:pPr>
            <a:r>
              <a:rPr kumimoji="0" lang="da-DK" altLang="de-DE" sz="1700" b="1"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anose="020B0604020202020204" pitchFamily="34" charset="0"/>
              </a:rPr>
              <a:t>Postdoctoral Researcher </a:t>
            </a:r>
            <a:r>
              <a:rPr kumimoji="0" lang="da-DK" altLang="de-DE"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«4D MC tools for Xray and Protons» - MGH/HMS Boston, USA</a:t>
            </a:r>
          </a:p>
          <a:p>
            <a:pPr marL="0" indent="0" algn="just" eaLnBrk="0" hangingPunct="0">
              <a:lnSpc>
                <a:spcPct val="110000"/>
              </a:lnSpc>
              <a:spcAft>
                <a:spcPts val="600"/>
              </a:spcAft>
              <a:defRPr/>
            </a:pPr>
            <a:r>
              <a:rPr kumimoji="0" lang="en-US" sz="1700" b="1"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anose="020B0604020202020204" pitchFamily="34" charset="0"/>
              </a:rPr>
              <a:t>DABR</a:t>
            </a:r>
            <a:r>
              <a:rPr kumimoji="0" lang="en-US"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 «Therapeutic Medical Physics» - Harvard Medical School (HMS), Boston USA </a:t>
            </a:r>
          </a:p>
          <a:p>
            <a:pPr marL="0" marR="0" lvl="0" indent="0" algn="just" defTabSz="914400" rtl="0" eaLnBrk="0" fontAlgn="base" latinLnBrk="0" hangingPunct="0">
              <a:lnSpc>
                <a:spcPct val="110000"/>
              </a:lnSpc>
              <a:spcBef>
                <a:spcPct val="0"/>
              </a:spcBef>
              <a:spcAft>
                <a:spcPts val="600"/>
              </a:spcAft>
              <a:buClrTx/>
              <a:buSzTx/>
              <a:tabLst/>
              <a:defRPr/>
            </a:pPr>
            <a:endParaRPr kumimoji="0" lang="da-DK" altLang="de-DE" sz="17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endParaRPr>
          </a:p>
          <a:p>
            <a:pPr marL="0" marR="0" lvl="0" indent="0" algn="just" defTabSz="914400" rtl="0" eaLnBrk="0" fontAlgn="base" latinLnBrk="0" hangingPunct="0">
              <a:lnSpc>
                <a:spcPct val="130000"/>
              </a:lnSpc>
              <a:spcBef>
                <a:spcPct val="0"/>
              </a:spcBef>
              <a:spcAft>
                <a:spcPts val="600"/>
              </a:spcAft>
              <a:buClrTx/>
              <a:buSzTx/>
              <a:buFontTx/>
              <a:buNone/>
              <a:tabLst/>
              <a:defRPr/>
            </a:pPr>
            <a:endParaRPr kumimoji="0" lang="da-DK" altLang="de-DE" sz="7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endParaRPr>
          </a:p>
          <a:p>
            <a:pPr marL="0" marR="0" lvl="0" indent="0" algn="just" defTabSz="914400" rtl="0" eaLnBrk="0" fontAlgn="base" latinLnBrk="0" hangingPunct="0">
              <a:lnSpc>
                <a:spcPct val="130000"/>
              </a:lnSpc>
              <a:spcBef>
                <a:spcPct val="0"/>
              </a:spcBef>
              <a:spcAft>
                <a:spcPts val="600"/>
              </a:spcAft>
              <a:buClrTx/>
              <a:buSzTx/>
              <a:buFontTx/>
              <a:buNone/>
              <a:tabLst/>
              <a:defRPr/>
            </a:pPr>
            <a:r>
              <a:rPr kumimoji="0" lang="da-DK" altLang="de-DE" sz="20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Professor Appointments (2016): </a:t>
            </a:r>
          </a:p>
          <a:p>
            <a:pPr marL="0" marR="0" lvl="0" indent="0" algn="just" defTabSz="914400" rtl="0" eaLnBrk="0" fontAlgn="base" latinLnBrk="0" hangingPunct="0">
              <a:lnSpc>
                <a:spcPct val="100000"/>
              </a:lnSpc>
              <a:spcBef>
                <a:spcPct val="0"/>
              </a:spcBef>
              <a:spcAft>
                <a:spcPts val="600"/>
              </a:spcAft>
              <a:buClrTx/>
              <a:buSzTx/>
              <a:tabLst/>
              <a:defRPr/>
            </a:pPr>
            <a:r>
              <a:rPr kumimoji="0" lang="da-DK" altLang="de-DE" sz="1700" b="1"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anose="020B0604020202020204" pitchFamily="34" charset="0"/>
              </a:rPr>
              <a:t>Division Head </a:t>
            </a:r>
            <a:r>
              <a:rPr kumimoji="0" lang="en-US" altLang="de-DE"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«Biomedical Physics in Radiation Oncology» DKFZ, Heidelberg </a:t>
            </a:r>
          </a:p>
          <a:p>
            <a:pPr marL="0" marR="0" lvl="0" indent="0" algn="just" defTabSz="914400" rtl="0" eaLnBrk="0" fontAlgn="base" latinLnBrk="0" hangingPunct="0">
              <a:lnSpc>
                <a:spcPct val="100000"/>
              </a:lnSpc>
              <a:spcBef>
                <a:spcPct val="0"/>
              </a:spcBef>
              <a:spcAft>
                <a:spcPts val="600"/>
              </a:spcAft>
              <a:buClrTx/>
              <a:buSzTx/>
              <a:tabLst/>
              <a:defRPr/>
            </a:pPr>
            <a:r>
              <a:rPr kumimoji="0" lang="da-DK" altLang="de-DE" sz="1700" b="1"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anose="020B0604020202020204" pitchFamily="34" charset="0"/>
              </a:rPr>
              <a:t>Chair of Medical Physics </a:t>
            </a:r>
            <a:r>
              <a:rPr kumimoji="0" lang="en-US" altLang="de-DE"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 Department of Physics and Astronomy, Univ Heidelberg</a:t>
            </a:r>
          </a:p>
        </p:txBody>
      </p:sp>
      <p:sp>
        <p:nvSpPr>
          <p:cNvPr id="12" name="Textfeld 21"/>
          <p:cNvSpPr txBox="1">
            <a:spLocks noChangeArrowheads="1"/>
          </p:cNvSpPr>
          <p:nvPr/>
        </p:nvSpPr>
        <p:spPr bwMode="auto">
          <a:xfrm>
            <a:off x="3965998" y="6606808"/>
            <a:ext cx="39302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eaLnBrk="0" hangingPunct="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eaLnBrk="0" hangingPunct="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cs typeface="Arial" panose="020B0604020202020204" pitchFamily="34" charset="0"/>
              </a:rPr>
              <a:t>Images from top to bottom: </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Arial" panose="020B0604020202020204" pitchFamily="34" charset="0"/>
              </a:rPr>
              <a:t>Heidelberg (</a:t>
            </a:r>
            <a:r>
              <a:rPr lang="en-US" altLang="en-US" sz="800" dirty="0">
                <a:solidFill>
                  <a:srgbClr val="000000"/>
                </a:solidFill>
                <a:latin typeface="Times" panose="02020603050405020304" pitchFamily="18" charset="0"/>
                <a:cs typeface="Arial" panose="020B0604020202020204" pitchFamily="34" charset="0"/>
              </a:rPr>
              <a:t>DE</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Arial" panose="020B0604020202020204" pitchFamily="34" charset="0"/>
              </a:rPr>
              <a:t>), Villigen (CH), Zürich (CH) and Berlin (D). </a:t>
            </a:r>
            <a:endParaRPr kumimoji="0" lang="de-DE" altLang="en-US" sz="800" b="0" i="0" u="none" strike="noStrike" kern="1200" cap="none" spc="0" normalizeH="0" baseline="0" noProof="0" dirty="0">
              <a:ln>
                <a:noFill/>
              </a:ln>
              <a:solidFill>
                <a:srgbClr val="000000"/>
              </a:solidFill>
              <a:effectLst/>
              <a:uLnTx/>
              <a:uFillTx/>
              <a:latin typeface="Times" panose="02020603050405020304" pitchFamily="18" charset="0"/>
            </a:endParaRPr>
          </a:p>
        </p:txBody>
      </p:sp>
      <p:sp>
        <p:nvSpPr>
          <p:cNvPr id="14" name="TextBox 61">
            <a:extLst>
              <a:ext uri="{FF2B5EF4-FFF2-40B4-BE49-F238E27FC236}">
                <a16:creationId xmlns:a16="http://schemas.microsoft.com/office/drawing/2014/main" id="{97B1989E-F425-40AA-819D-CB18B6BD2AAB}"/>
              </a:ext>
            </a:extLst>
          </p:cNvPr>
          <p:cNvSpPr txBox="1"/>
          <p:nvPr/>
        </p:nvSpPr>
        <p:spPr>
          <a:xfrm>
            <a:off x="2279576" y="291176"/>
            <a:ext cx="4349268" cy="4770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Education and Background</a:t>
            </a:r>
            <a:endParaRPr kumimoji="0" lang="de-CH"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endParaRPr>
          </a:p>
        </p:txBody>
      </p:sp>
      <p:sp>
        <p:nvSpPr>
          <p:cNvPr id="15" name="Rectangle 65">
            <a:extLst>
              <a:ext uri="{FF2B5EF4-FFF2-40B4-BE49-F238E27FC236}">
                <a16:creationId xmlns:a16="http://schemas.microsoft.com/office/drawing/2014/main" id="{0183BE10-E681-47D0-A85E-00015C327AB1}"/>
              </a:ext>
            </a:extLst>
          </p:cNvPr>
          <p:cNvSpPr/>
          <p:nvPr/>
        </p:nvSpPr>
        <p:spPr bwMode="auto">
          <a:xfrm>
            <a:off x="93600" y="116632"/>
            <a:ext cx="1853952" cy="501922"/>
          </a:xfrm>
          <a:prstGeom prst="rect">
            <a:avLst/>
          </a:prstGeom>
          <a:solidFill>
            <a:srgbClr val="0047B9"/>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de-DE" sz="300" b="0" i="0" u="none" strike="noStrike" kern="1200" cap="none" spc="0" normalizeH="0" baseline="0" noProof="0" dirty="0">
              <a:ln>
                <a:noFill/>
              </a:ln>
              <a:solidFill>
                <a:srgbClr val="FFFFFF"/>
              </a:solidFill>
              <a:effectLst/>
              <a:uLnTx/>
              <a:uFillTx/>
              <a:latin typeface="Arial"/>
              <a:ea typeface="ＭＳ Ｐゴシック" charset="0"/>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a:ea typeface="ＭＳ Ｐゴシック" charset="0"/>
                <a:cs typeface="+mn-cs"/>
              </a:rPr>
              <a:t>Joao Seco</a:t>
            </a:r>
          </a:p>
        </p:txBody>
      </p:sp>
      <p:cxnSp>
        <p:nvCxnSpPr>
          <p:cNvPr id="16" name="Straight Connector 31">
            <a:extLst>
              <a:ext uri="{FF2B5EF4-FFF2-40B4-BE49-F238E27FC236}">
                <a16:creationId xmlns:a16="http://schemas.microsoft.com/office/drawing/2014/main" id="{666B2119-6064-4D04-8146-64A6962EBDF9}"/>
              </a:ext>
            </a:extLst>
          </p:cNvPr>
          <p:cNvCxnSpPr>
            <a:cxnSpLocks noChangeShapeType="1"/>
          </p:cNvCxnSpPr>
          <p:nvPr/>
        </p:nvCxnSpPr>
        <p:spPr bwMode="auto">
          <a:xfrm>
            <a:off x="0" y="6597352"/>
            <a:ext cx="12192000" cy="0"/>
          </a:xfrm>
          <a:prstGeom prst="line">
            <a:avLst/>
          </a:prstGeom>
          <a:noFill/>
          <a:ln w="9525" algn="ctr">
            <a:solidFill>
              <a:srgbClr val="0047B9"/>
            </a:solidFill>
            <a:round/>
            <a:headEnd/>
            <a:tailEnd/>
          </a:ln>
          <a:extLst>
            <a:ext uri="{909E8E84-426E-40DD-AFC4-6F175D3DCCD1}">
              <a14:hiddenFill xmlns:a14="http://schemas.microsoft.com/office/drawing/2010/main">
                <a:noFill/>
              </a14:hiddenFill>
            </a:ext>
          </a:extLst>
        </p:spPr>
      </p:cxnSp>
      <p:pic>
        <p:nvPicPr>
          <p:cNvPr id="13" name="Picture 10">
            <a:extLst>
              <a:ext uri="{FF2B5EF4-FFF2-40B4-BE49-F238E27FC236}">
                <a16:creationId xmlns:a16="http://schemas.microsoft.com/office/drawing/2014/main" id="{82386965-80DA-47FD-A411-1245C704D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4432" y="5301208"/>
            <a:ext cx="2088232" cy="1210427"/>
          </a:xfrm>
          <a:prstGeom prst="rect">
            <a:avLst/>
          </a:prstGeom>
        </p:spPr>
      </p:pic>
      <p:pic>
        <p:nvPicPr>
          <p:cNvPr id="181250" name="Picture 2" descr="28,102 Lisbon Skyline Images, Stock Photos, and Vectors ...">
            <a:extLst>
              <a:ext uri="{FF2B5EF4-FFF2-40B4-BE49-F238E27FC236}">
                <a16:creationId xmlns:a16="http://schemas.microsoft.com/office/drawing/2014/main" id="{8566ED01-10C7-494C-B795-0A987D7F9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4432" y="1004904"/>
            <a:ext cx="2088232" cy="1415984"/>
          </a:xfrm>
          <a:prstGeom prst="rect">
            <a:avLst/>
          </a:prstGeom>
          <a:noFill/>
          <a:extLst>
            <a:ext uri="{909E8E84-426E-40DD-AFC4-6F175D3DCCD1}">
              <a14:hiddenFill xmlns:a14="http://schemas.microsoft.com/office/drawing/2010/main">
                <a:solidFill>
                  <a:srgbClr val="FFFFFF"/>
                </a:solidFill>
              </a14:hiddenFill>
            </a:ext>
          </a:extLst>
        </p:spPr>
      </p:pic>
      <p:pic>
        <p:nvPicPr>
          <p:cNvPr id="181252" name="Picture 4" descr="563,700+ London Stock Photos, Pictures &amp; Royalty-Free Images ...">
            <a:extLst>
              <a:ext uri="{FF2B5EF4-FFF2-40B4-BE49-F238E27FC236}">
                <a16:creationId xmlns:a16="http://schemas.microsoft.com/office/drawing/2014/main" id="{5E0892E0-045A-4663-BDA1-D2B3883015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432" y="2420888"/>
            <a:ext cx="2088232"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81254" name="Picture 6" descr="500+ Boston Pictures | Download Free Images on Unsplash">
            <a:extLst>
              <a:ext uri="{FF2B5EF4-FFF2-40B4-BE49-F238E27FC236}">
                <a16:creationId xmlns:a16="http://schemas.microsoft.com/office/drawing/2014/main" id="{3D688B52-C918-4C20-AD51-72CC8278E8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4433" y="3861048"/>
            <a:ext cx="2088232"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38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2000"/>
                                        <p:tgtEl>
                                          <p:spTgt spid="18">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circle(in)">
                                      <p:cBhvr>
                                        <p:cTn id="10" dur="2000"/>
                                        <p:tgtEl>
                                          <p:spTgt spid="18">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circle(in)">
                                      <p:cBhvr>
                                        <p:cTn id="13" dur="2000"/>
                                        <p:tgtEl>
                                          <p:spTgt spid="18">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181250"/>
                                        </p:tgtEl>
                                        <p:attrNameLst>
                                          <p:attrName>style.visibility</p:attrName>
                                        </p:attrNameLst>
                                      </p:cBhvr>
                                      <p:to>
                                        <p:strVal val="visible"/>
                                      </p:to>
                                    </p:set>
                                    <p:animEffect transition="in" filter="circle(in)">
                                      <p:cBhvr>
                                        <p:cTn id="16" dur="2000"/>
                                        <p:tgtEl>
                                          <p:spTgt spid="18125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8">
                                            <p:txEl>
                                              <p:pRg st="3" end="3"/>
                                            </p:txEl>
                                          </p:spTgt>
                                        </p:tgtEl>
                                        <p:attrNameLst>
                                          <p:attrName>style.visibility</p:attrName>
                                        </p:attrNameLst>
                                      </p:cBhvr>
                                      <p:to>
                                        <p:strVal val="visible"/>
                                      </p:to>
                                    </p:set>
                                    <p:animEffect transition="in" filter="circle(in)">
                                      <p:cBhvr>
                                        <p:cTn id="21" dur="2000"/>
                                        <p:tgtEl>
                                          <p:spTgt spid="18">
                                            <p:txEl>
                                              <p:pRg st="3" end="3"/>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18">
                                            <p:txEl>
                                              <p:pRg st="5" end="5"/>
                                            </p:txEl>
                                          </p:spTgt>
                                        </p:tgtEl>
                                        <p:attrNameLst>
                                          <p:attrName>style.visibility</p:attrName>
                                        </p:attrNameLst>
                                      </p:cBhvr>
                                      <p:to>
                                        <p:strVal val="visible"/>
                                      </p:to>
                                    </p:set>
                                    <p:animEffect transition="in" filter="circle(in)">
                                      <p:cBhvr>
                                        <p:cTn id="24" dur="2000"/>
                                        <p:tgtEl>
                                          <p:spTgt spid="18">
                                            <p:txEl>
                                              <p:pRg st="5" end="5"/>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18">
                                            <p:txEl>
                                              <p:pRg st="6" end="6"/>
                                            </p:txEl>
                                          </p:spTgt>
                                        </p:tgtEl>
                                        <p:attrNameLst>
                                          <p:attrName>style.visibility</p:attrName>
                                        </p:attrNameLst>
                                      </p:cBhvr>
                                      <p:to>
                                        <p:strVal val="visible"/>
                                      </p:to>
                                    </p:set>
                                    <p:animEffect transition="in" filter="circle(in)">
                                      <p:cBhvr>
                                        <p:cTn id="27" dur="2000"/>
                                        <p:tgtEl>
                                          <p:spTgt spid="18">
                                            <p:txEl>
                                              <p:pRg st="6" end="6"/>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181252"/>
                                        </p:tgtEl>
                                        <p:attrNameLst>
                                          <p:attrName>style.visibility</p:attrName>
                                        </p:attrNameLst>
                                      </p:cBhvr>
                                      <p:to>
                                        <p:strVal val="visible"/>
                                      </p:to>
                                    </p:set>
                                    <p:animEffect transition="in" filter="circle(in)">
                                      <p:cBhvr>
                                        <p:cTn id="30" dur="2000"/>
                                        <p:tgtEl>
                                          <p:spTgt spid="18125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8">
                                            <p:txEl>
                                              <p:pRg st="8" end="8"/>
                                            </p:txEl>
                                          </p:spTgt>
                                        </p:tgtEl>
                                        <p:attrNameLst>
                                          <p:attrName>style.visibility</p:attrName>
                                        </p:attrNameLst>
                                      </p:cBhvr>
                                      <p:to>
                                        <p:strVal val="visible"/>
                                      </p:to>
                                    </p:set>
                                    <p:animEffect transition="in" filter="circle(in)">
                                      <p:cBhvr>
                                        <p:cTn id="35" dur="2000"/>
                                        <p:tgtEl>
                                          <p:spTgt spid="18">
                                            <p:txEl>
                                              <p:pRg st="8" end="8"/>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18">
                                            <p:txEl>
                                              <p:pRg st="9" end="9"/>
                                            </p:txEl>
                                          </p:spTgt>
                                        </p:tgtEl>
                                        <p:attrNameLst>
                                          <p:attrName>style.visibility</p:attrName>
                                        </p:attrNameLst>
                                      </p:cBhvr>
                                      <p:to>
                                        <p:strVal val="visible"/>
                                      </p:to>
                                    </p:set>
                                    <p:animEffect transition="in" filter="circle(in)">
                                      <p:cBhvr>
                                        <p:cTn id="38" dur="2000"/>
                                        <p:tgtEl>
                                          <p:spTgt spid="18">
                                            <p:txEl>
                                              <p:pRg st="9" end="9"/>
                                            </p:txEl>
                                          </p:spTgt>
                                        </p:tgtEl>
                                      </p:cBhvr>
                                    </p:animEffect>
                                  </p:childTnLst>
                                </p:cTn>
                              </p:par>
                              <p:par>
                                <p:cTn id="39" presetID="6" presetClass="entr" presetSubtype="16" fill="hold" nodeType="withEffect">
                                  <p:stCondLst>
                                    <p:cond delay="0"/>
                                  </p:stCondLst>
                                  <p:childTnLst>
                                    <p:set>
                                      <p:cBhvr>
                                        <p:cTn id="40" dur="1" fill="hold">
                                          <p:stCondLst>
                                            <p:cond delay="0"/>
                                          </p:stCondLst>
                                        </p:cTn>
                                        <p:tgtEl>
                                          <p:spTgt spid="181254"/>
                                        </p:tgtEl>
                                        <p:attrNameLst>
                                          <p:attrName>style.visibility</p:attrName>
                                        </p:attrNameLst>
                                      </p:cBhvr>
                                      <p:to>
                                        <p:strVal val="visible"/>
                                      </p:to>
                                    </p:set>
                                    <p:animEffect transition="in" filter="circle(in)">
                                      <p:cBhvr>
                                        <p:cTn id="41" dur="2000"/>
                                        <p:tgtEl>
                                          <p:spTgt spid="181254"/>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8">
                                            <p:txEl>
                                              <p:pRg st="12" end="12"/>
                                            </p:txEl>
                                          </p:spTgt>
                                        </p:tgtEl>
                                        <p:attrNameLst>
                                          <p:attrName>style.visibility</p:attrName>
                                        </p:attrNameLst>
                                      </p:cBhvr>
                                      <p:to>
                                        <p:strVal val="visible"/>
                                      </p:to>
                                    </p:set>
                                    <p:animEffect transition="in" filter="circle(in)">
                                      <p:cBhvr>
                                        <p:cTn id="46" dur="2000"/>
                                        <p:tgtEl>
                                          <p:spTgt spid="18">
                                            <p:txEl>
                                              <p:pRg st="12" end="12"/>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18">
                                            <p:txEl>
                                              <p:pRg st="13" end="13"/>
                                            </p:txEl>
                                          </p:spTgt>
                                        </p:tgtEl>
                                        <p:attrNameLst>
                                          <p:attrName>style.visibility</p:attrName>
                                        </p:attrNameLst>
                                      </p:cBhvr>
                                      <p:to>
                                        <p:strVal val="visible"/>
                                      </p:to>
                                    </p:set>
                                    <p:animEffect transition="in" filter="circle(in)">
                                      <p:cBhvr>
                                        <p:cTn id="49" dur="2000"/>
                                        <p:tgtEl>
                                          <p:spTgt spid="18">
                                            <p:txEl>
                                              <p:pRg st="13" end="13"/>
                                            </p:txEl>
                                          </p:spTgt>
                                        </p:tgtEl>
                                      </p:cBhvr>
                                    </p:animEffect>
                                  </p:childTnLst>
                                </p:cTn>
                              </p:par>
                              <p:par>
                                <p:cTn id="50" presetID="6" presetClass="entr" presetSubtype="16" fill="hold" nodeType="withEffect">
                                  <p:stCondLst>
                                    <p:cond delay="0"/>
                                  </p:stCondLst>
                                  <p:childTnLst>
                                    <p:set>
                                      <p:cBhvr>
                                        <p:cTn id="51" dur="1" fill="hold">
                                          <p:stCondLst>
                                            <p:cond delay="0"/>
                                          </p:stCondLst>
                                        </p:cTn>
                                        <p:tgtEl>
                                          <p:spTgt spid="18">
                                            <p:txEl>
                                              <p:pRg st="14" end="14"/>
                                            </p:txEl>
                                          </p:spTgt>
                                        </p:tgtEl>
                                        <p:attrNameLst>
                                          <p:attrName>style.visibility</p:attrName>
                                        </p:attrNameLst>
                                      </p:cBhvr>
                                      <p:to>
                                        <p:strVal val="visible"/>
                                      </p:to>
                                    </p:set>
                                    <p:animEffect transition="in" filter="circle(in)">
                                      <p:cBhvr>
                                        <p:cTn id="52" dur="2000"/>
                                        <p:tgtEl>
                                          <p:spTgt spid="18">
                                            <p:txEl>
                                              <p:pRg st="14" end="14"/>
                                            </p:txEl>
                                          </p:spTgt>
                                        </p:tgtEl>
                                      </p:cBhvr>
                                    </p:animEffect>
                                  </p:childTnLst>
                                </p:cTn>
                              </p:par>
                              <p:par>
                                <p:cTn id="53" presetID="6" presetClass="entr" presetSubtype="16"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
          <p:cNvSpPr>
            <a:spLocks noChangeArrowheads="1"/>
          </p:cNvSpPr>
          <p:nvPr/>
        </p:nvSpPr>
        <p:spPr bwMode="auto">
          <a:xfrm>
            <a:off x="263352" y="1076912"/>
            <a:ext cx="9289032" cy="545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marR="0" lvl="0" indent="-285750" algn="just" defTabSz="914400" rtl="0" eaLnBrk="0" fontAlgn="base" latinLnBrk="0" hangingPunct="0">
              <a:lnSpc>
                <a:spcPct val="110000"/>
              </a:lnSpc>
              <a:spcBef>
                <a:spcPct val="0"/>
              </a:spcBef>
              <a:spcAft>
                <a:spcPts val="60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anose="020B0604020202020204" pitchFamily="34" charset="0"/>
              </a:rPr>
              <a:t>Bachelor </a:t>
            </a:r>
            <a:r>
              <a:rPr kumimoji="0" lang="en-US"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«Clinical &amp; Toxicological Analysis»</a:t>
            </a:r>
            <a:endParaRPr kumimoji="0" lang="en-US" altLang="de-DE" sz="17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endParaRPr>
          </a:p>
          <a:p>
            <a:pPr marL="285750" marR="0" lvl="0" indent="-285750" algn="just" defTabSz="914400" rtl="0" eaLnBrk="0" fontAlgn="base" latinLnBrk="0" hangingPunct="0">
              <a:lnSpc>
                <a:spcPct val="110000"/>
              </a:lnSpc>
              <a:spcBef>
                <a:spcPct val="0"/>
              </a:spcBef>
              <a:spcAft>
                <a:spcPts val="60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anose="020B0604020202020204" pitchFamily="34" charset="0"/>
              </a:rPr>
              <a:t>Magister</a:t>
            </a:r>
            <a:r>
              <a:rPr kumimoji="0" lang="en-US"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 «Nuclear Chemistry» </a:t>
            </a:r>
          </a:p>
          <a:p>
            <a:pPr marL="0" marR="0" lvl="0" indent="0" algn="just" defTabSz="914400" rtl="0" eaLnBrk="0" fontAlgn="base" latinLnBrk="0" hangingPunct="0">
              <a:lnSpc>
                <a:spcPct val="125000"/>
              </a:lnSpc>
              <a:spcBef>
                <a:spcPct val="0"/>
              </a:spcBef>
              <a:spcAft>
                <a:spcPts val="600"/>
              </a:spcAft>
              <a:buClrTx/>
              <a:buSzTx/>
              <a:buFontTx/>
              <a:buNone/>
              <a:tabLst/>
              <a:defRPr/>
            </a:pPr>
            <a:r>
              <a:rPr kumimoji="0" lang="en-US" altLang="de-DE" sz="14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Charles University, Department of Inorganic Chemistry, Prague, Czech Republic</a:t>
            </a:r>
          </a:p>
          <a:p>
            <a:pPr marL="0" marR="0" lvl="0" indent="0" algn="just" defTabSz="914400" rtl="0" eaLnBrk="0" fontAlgn="base" latinLnBrk="0" hangingPunct="0">
              <a:lnSpc>
                <a:spcPct val="130000"/>
              </a:lnSpc>
              <a:spcBef>
                <a:spcPct val="0"/>
              </a:spcBef>
              <a:spcAft>
                <a:spcPts val="600"/>
              </a:spcAft>
              <a:buClrTx/>
              <a:buSzTx/>
              <a:buFontTx/>
              <a:buNone/>
              <a:tabLst/>
              <a:defRPr/>
            </a:pPr>
            <a:endParaRPr kumimoji="0" lang="en-US" altLang="de-DE" sz="7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endParaRPr>
          </a:p>
          <a:p>
            <a:pPr marL="285750" marR="0" lvl="0" indent="-285750" algn="just" defTabSz="914400" rtl="0" eaLnBrk="0" fontAlgn="base" latinLnBrk="0" hangingPunct="0">
              <a:lnSpc>
                <a:spcPct val="120000"/>
              </a:lnSpc>
              <a:spcBef>
                <a:spcPct val="0"/>
              </a:spcBef>
              <a:spcAft>
                <a:spcPts val="600"/>
              </a:spcAft>
              <a:buClrTx/>
              <a:buSzTx/>
              <a:buFont typeface="Arial" panose="020B0604020202020204" pitchFamily="34" charset="0"/>
              <a:buChar char="•"/>
              <a:tabLst/>
              <a:defRPr/>
            </a:pPr>
            <a:r>
              <a:rPr kumimoji="0" lang="en-US" altLang="de-DE" sz="1700" b="1"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anose="020B0604020202020204" pitchFamily="34" charset="0"/>
              </a:rPr>
              <a:t>Ph.D. </a:t>
            </a:r>
            <a:r>
              <a:rPr kumimoji="0" lang="en-US" altLang="de-DE"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«Radiopharmaceutical Chemistry» </a:t>
            </a:r>
          </a:p>
          <a:p>
            <a:pPr marL="0" marR="0" lvl="0" indent="0" algn="just" defTabSz="914400" rtl="0" eaLnBrk="0" fontAlgn="base" latinLnBrk="0" hangingPunct="0">
              <a:lnSpc>
                <a:spcPct val="125000"/>
              </a:lnSpc>
              <a:spcBef>
                <a:spcPct val="0"/>
              </a:spcBef>
              <a:spcAft>
                <a:spcPts val="600"/>
              </a:spcAft>
              <a:buClrTx/>
              <a:buSzTx/>
              <a:buFontTx/>
              <a:buNone/>
              <a:tabLst/>
              <a:defRPr/>
            </a:pPr>
            <a:r>
              <a:rPr kumimoji="0" lang="en-US" altLang="de-DE" sz="14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Ruperto-Carola University, Faculty of Biosciences, Heidelberg, Germany</a:t>
            </a:r>
          </a:p>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en-US" altLang="de-DE" sz="14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German Cancer Research Center (DKFZ), Division of Radiopharmaceutical Chemistry, Heidelberg, Germany </a:t>
            </a:r>
          </a:p>
          <a:p>
            <a:pPr marL="0" marR="0" lvl="0" indent="0" algn="just" defTabSz="914400" rtl="0" eaLnBrk="0" fontAlgn="base" latinLnBrk="0" hangingPunct="0">
              <a:lnSpc>
                <a:spcPct val="130000"/>
              </a:lnSpc>
              <a:spcBef>
                <a:spcPct val="0"/>
              </a:spcBef>
              <a:spcAft>
                <a:spcPts val="600"/>
              </a:spcAft>
              <a:buClrTx/>
              <a:buSzTx/>
              <a:buFontTx/>
              <a:buNone/>
              <a:tabLst/>
              <a:defRPr/>
            </a:pPr>
            <a:endParaRPr kumimoji="0" lang="en-US" altLang="de-DE" sz="7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endParaRPr>
          </a:p>
          <a:p>
            <a:pPr marL="285750" marR="0" lvl="0" indent="-285750" algn="just" defTabSz="914400" rtl="0" eaLnBrk="0" fontAlgn="base" latinLnBrk="0" hangingPunct="0">
              <a:lnSpc>
                <a:spcPct val="110000"/>
              </a:lnSpc>
              <a:spcBef>
                <a:spcPct val="0"/>
              </a:spcBef>
              <a:spcAft>
                <a:spcPts val="60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anose="020B0604020202020204" pitchFamily="34" charset="0"/>
              </a:rPr>
              <a:t>Postdoctoral Researcher </a:t>
            </a:r>
            <a:r>
              <a:rPr kumimoji="0" lang="en-US" altLang="de-DE"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a:t>
            </a:r>
            <a:r>
              <a:rPr kumimoji="0" lang="en-US"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Radionuclide Production</a:t>
            </a:r>
            <a:r>
              <a:rPr kumimoji="0" lang="en-US" altLang="de-DE"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a:t>
            </a:r>
            <a:endParaRPr kumimoji="0" lang="da-DK" altLang="de-DE" sz="17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endParaRPr>
          </a:p>
          <a:p>
            <a:pPr marL="285750" marR="0" lvl="0" indent="-285750" algn="just" defTabSz="914400" rtl="0" eaLnBrk="0" fontAlgn="base" latinLnBrk="0" hangingPunct="0">
              <a:lnSpc>
                <a:spcPct val="110000"/>
              </a:lnSpc>
              <a:spcBef>
                <a:spcPct val="0"/>
              </a:spcBef>
              <a:spcAft>
                <a:spcPts val="600"/>
              </a:spcAft>
              <a:buClrTx/>
              <a:buSzTx/>
              <a:buFont typeface="Arial" panose="020B0604020202020204" pitchFamily="34" charset="0"/>
              <a:buChar char="•"/>
              <a:tabLst/>
              <a:defRPr/>
            </a:pPr>
            <a:r>
              <a:rPr kumimoji="0" lang="da-DK" altLang="de-DE" sz="1700" b="1"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anose="020B0604020202020204" pitchFamily="34" charset="0"/>
              </a:rPr>
              <a:t>Postdoctoral Researcher </a:t>
            </a:r>
            <a:r>
              <a:rPr kumimoji="0" lang="da-DK" altLang="de-DE"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«Drug Development»</a:t>
            </a:r>
            <a:endParaRPr kumimoji="0" lang="da-DK" altLang="de-DE" sz="17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endParaRPr>
          </a:p>
          <a:p>
            <a:pPr marL="0" marR="0" lvl="0" indent="0" algn="just" defTabSz="914400" rtl="0" eaLnBrk="0" fontAlgn="base" latinLnBrk="0" hangingPunct="0">
              <a:lnSpc>
                <a:spcPct val="125000"/>
              </a:lnSpc>
              <a:spcBef>
                <a:spcPct val="0"/>
              </a:spcBef>
              <a:spcAft>
                <a:spcPts val="600"/>
              </a:spcAft>
              <a:buClrTx/>
              <a:buSzTx/>
              <a:buFontTx/>
              <a:buNone/>
              <a:tabLst/>
              <a:defRPr/>
            </a:pPr>
            <a:r>
              <a:rPr kumimoji="0" lang="da-DK" altLang="de-DE" sz="14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Paul Scherrer Institute (PSI), Center for Radiopharmarmaceutical Sciences, Villigen, </a:t>
            </a:r>
            <a:r>
              <a:rPr kumimoji="0" lang="da-DK" altLang="de-DE" sz="1400" b="1" i="0" u="none" strike="noStrike" kern="1200" cap="none" spc="0" normalizeH="0" baseline="0" noProof="0" dirty="0">
                <a:ln>
                  <a:noFill/>
                </a:ln>
                <a:effectLst/>
                <a:uLnTx/>
                <a:uFillTx/>
                <a:latin typeface="Arial"/>
                <a:ea typeface="MS PGothic" pitchFamily="34" charset="-128"/>
                <a:cs typeface="Arial" panose="020B0604020202020204" pitchFamily="34" charset="0"/>
              </a:rPr>
              <a:t>Switzerland + ITM </a:t>
            </a:r>
            <a:r>
              <a:rPr kumimoji="0" lang="en-US" altLang="de-DE" sz="1400" b="1" i="0" u="none" strike="noStrike" kern="1200" cap="none" spc="0" normalizeH="0" baseline="0" noProof="0" dirty="0">
                <a:ln>
                  <a:noFill/>
                </a:ln>
                <a:effectLst/>
                <a:uLnTx/>
                <a:uFillTx/>
                <a:latin typeface="Arial"/>
                <a:ea typeface="MS PGothic" pitchFamily="34" charset="-128"/>
                <a:cs typeface="Arial" panose="020B0604020202020204" pitchFamily="34" charset="0"/>
              </a:rPr>
              <a:t>Swiss Federal Institute of Technology (ETH), Institute of Pharm. Sciences, Zürich, Switzerland </a:t>
            </a:r>
            <a:r>
              <a:rPr kumimoji="0" lang="da-DK" altLang="de-DE" sz="1400" b="1" i="0" u="none" strike="noStrike" kern="1200" cap="none" spc="0" normalizeH="0" baseline="0" noProof="0" dirty="0">
                <a:ln>
                  <a:noFill/>
                </a:ln>
                <a:effectLst/>
                <a:uLnTx/>
                <a:uFillTx/>
                <a:latin typeface="Arial"/>
                <a:ea typeface="MS PGothic" pitchFamily="34" charset="-128"/>
                <a:cs typeface="Arial" panose="020B0604020202020204" pitchFamily="34" charset="0"/>
              </a:rPr>
              <a:t>+ Merck &amp; Cie</a:t>
            </a:r>
            <a:endParaRPr kumimoji="0" lang="en-US" altLang="de-DE" sz="1400" b="1" i="0" u="none" strike="noStrike" kern="1200" cap="none" spc="0" normalizeH="0" baseline="0" noProof="0" dirty="0">
              <a:ln>
                <a:noFill/>
              </a:ln>
              <a:effectLst/>
              <a:uLnTx/>
              <a:uFillTx/>
              <a:latin typeface="Arial"/>
              <a:ea typeface="MS PGothic" pitchFamily="34" charset="-128"/>
              <a:cs typeface="Arial" panose="020B0604020202020204" pitchFamily="34" charset="0"/>
            </a:endParaRPr>
          </a:p>
          <a:p>
            <a:pPr marL="0" marR="0" lvl="0" indent="0" algn="just" defTabSz="914400" rtl="0" eaLnBrk="0" fontAlgn="base" latinLnBrk="0" hangingPunct="0">
              <a:lnSpc>
                <a:spcPct val="130000"/>
              </a:lnSpc>
              <a:spcBef>
                <a:spcPct val="0"/>
              </a:spcBef>
              <a:spcAft>
                <a:spcPts val="600"/>
              </a:spcAft>
              <a:buClrTx/>
              <a:buSzTx/>
              <a:buFontTx/>
              <a:buNone/>
              <a:tabLst/>
              <a:defRPr/>
            </a:pPr>
            <a:endParaRPr kumimoji="0" lang="da-DK" altLang="de-DE" sz="7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endParaRPr>
          </a:p>
          <a:p>
            <a:pPr marL="285750" marR="0" lvl="0" indent="-28575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da-DK" altLang="de-DE" sz="1700" b="1"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anose="020B0604020202020204" pitchFamily="34" charset="0"/>
              </a:rPr>
              <a:t>Junior Research Group Leader </a:t>
            </a:r>
            <a:r>
              <a:rPr kumimoji="0" lang="en-US" altLang="de-DE"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«Molecular Biology of Systemic Radiotherapy»</a:t>
            </a:r>
          </a:p>
          <a:p>
            <a:pPr marL="285750" marR="0" lvl="0" indent="-28575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da-DK" altLang="de-DE" sz="1700" b="1" i="0" u="none" strike="noStrike" kern="1200" cap="none" spc="0" normalizeH="0" baseline="0" noProof="0" dirty="0">
                <a:ln>
                  <a:noFill/>
                </a:ln>
                <a:solidFill>
                  <a:srgbClr val="000000">
                    <a:lumMod val="50000"/>
                    <a:lumOff val="50000"/>
                  </a:srgbClr>
                </a:solidFill>
                <a:effectLst/>
                <a:uLnTx/>
                <a:uFillTx/>
                <a:latin typeface="Arial"/>
                <a:ea typeface="MS PGothic" pitchFamily="34" charset="-128"/>
                <a:cs typeface="Arial" panose="020B0604020202020204" pitchFamily="34" charset="0"/>
              </a:rPr>
              <a:t>Junior Research Group Leader </a:t>
            </a:r>
            <a:r>
              <a:rPr kumimoji="0" lang="en-US" altLang="de-DE" sz="1700" b="1" i="0" u="none" strike="noStrike" kern="1200" cap="none" spc="0" normalizeH="0" baseline="0" noProof="0" dirty="0">
                <a:ln>
                  <a:noFill/>
                </a:ln>
                <a:solidFill>
                  <a:srgbClr val="0047B9"/>
                </a:solidFill>
                <a:effectLst/>
                <a:uLnTx/>
                <a:uFillTx/>
                <a:latin typeface="Arial"/>
                <a:ea typeface="MS PGothic" pitchFamily="34" charset="-128"/>
                <a:cs typeface="Arial" panose="020B0604020202020204" pitchFamily="34" charset="0"/>
              </a:rPr>
              <a:t>«Translational Radiotheranostics»</a:t>
            </a:r>
          </a:p>
          <a:p>
            <a:pPr marL="0" marR="0" lvl="0" indent="0" algn="just" defTabSz="914400" rtl="0" eaLnBrk="0" fontAlgn="base" latinLnBrk="0" hangingPunct="0">
              <a:lnSpc>
                <a:spcPct val="125000"/>
              </a:lnSpc>
              <a:spcBef>
                <a:spcPct val="0"/>
              </a:spcBef>
              <a:spcAft>
                <a:spcPts val="600"/>
              </a:spcAft>
              <a:buClrTx/>
              <a:buSzTx/>
              <a:buFontTx/>
              <a:buNone/>
              <a:tabLst/>
              <a:defRPr/>
            </a:pPr>
            <a:r>
              <a:rPr kumimoji="0" lang="en-US" altLang="de-DE" sz="1400" b="1" i="0" u="none" strike="noStrike" kern="1200" cap="none" spc="0" normalizeH="0" baseline="0" noProof="0" dirty="0">
                <a:ln>
                  <a:noFill/>
                </a:ln>
                <a:effectLst/>
                <a:uLnTx/>
                <a:uFillTx/>
                <a:latin typeface="Arial"/>
                <a:ea typeface="MS PGothic" pitchFamily="34" charset="-128"/>
                <a:cs typeface="Arial" panose="020B0604020202020204" pitchFamily="34" charset="0"/>
              </a:rPr>
              <a:t>Bayer, Targeted </a:t>
            </a:r>
            <a:r>
              <a:rPr kumimoji="0" lang="en-US" altLang="de-DE" sz="14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Alpha Therapies (T</a:t>
            </a:r>
            <a:r>
              <a:rPr kumimoji="0" lang="el-GR" altLang="de-DE" sz="14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α</a:t>
            </a:r>
            <a:r>
              <a:rPr kumimoji="0" lang="en-US" altLang="de-DE" sz="14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T) Unit, Berlin, Germany</a:t>
            </a:r>
          </a:p>
          <a:p>
            <a:pPr marL="0" marR="0" lvl="0" indent="0" algn="just" defTabSz="914400" rtl="0" eaLnBrk="0" fontAlgn="base" latinLnBrk="0" hangingPunct="0">
              <a:lnSpc>
                <a:spcPct val="125000"/>
              </a:lnSpc>
              <a:spcBef>
                <a:spcPct val="0"/>
              </a:spcBef>
              <a:spcAft>
                <a:spcPts val="600"/>
              </a:spcAft>
              <a:buClrTx/>
              <a:buSzTx/>
              <a:buFontTx/>
              <a:buNone/>
              <a:tabLst/>
              <a:defRPr/>
            </a:pPr>
            <a:r>
              <a:rPr kumimoji="0" lang="en-US" altLang="de-DE" sz="1400" b="1" i="0" u="none" strike="noStrike" kern="120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German Cancer Research Center (DKFZ), Heidelberg, Germany</a:t>
            </a:r>
          </a:p>
        </p:txBody>
      </p:sp>
      <p:pic>
        <p:nvPicPr>
          <p:cNvPr id="28" name="Picture 2" descr="C:\Users\Benesova_m.PSICH\Desktop\Charles Uni presentation\PSI.png"/>
          <p:cNvPicPr>
            <a:picLocks noChangeAspect="1" noChangeArrowheads="1"/>
          </p:cNvPicPr>
          <p:nvPr/>
        </p:nvPicPr>
        <p:blipFill rotWithShape="1">
          <a:blip r:embed="rId3">
            <a:extLst>
              <a:ext uri="{28A0092B-C50C-407E-A947-70E740481C1C}">
                <a14:useLocalDpi xmlns:a14="http://schemas.microsoft.com/office/drawing/2010/main" val="0"/>
              </a:ext>
            </a:extLst>
          </a:blip>
          <a:srcRect l="1590" t="1888" b="13490"/>
          <a:stretch/>
        </p:blipFill>
        <p:spPr bwMode="auto">
          <a:xfrm>
            <a:off x="9696400" y="2492896"/>
            <a:ext cx="2167592" cy="121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C:\Users\Benesova_m.PSICH\Desktop\sta_hoenggerberg_luftbild_001_web.jpg"/>
          <p:cNvPicPr>
            <a:picLocks noChangeAspect="1" noChangeArrowheads="1"/>
          </p:cNvPicPr>
          <p:nvPr/>
        </p:nvPicPr>
        <p:blipFill rotWithShape="1">
          <a:blip r:embed="rId4">
            <a:extLst>
              <a:ext uri="{28A0092B-C50C-407E-A947-70E740481C1C}">
                <a14:useLocalDpi xmlns:a14="http://schemas.microsoft.com/office/drawing/2010/main" val="0"/>
              </a:ext>
            </a:extLst>
          </a:blip>
          <a:srcRect l="23074"/>
          <a:stretch/>
        </p:blipFill>
        <p:spPr bwMode="auto">
          <a:xfrm>
            <a:off x="9696400" y="3834506"/>
            <a:ext cx="2165148" cy="122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21"/>
          <p:cNvSpPr txBox="1">
            <a:spLocks noChangeArrowheads="1"/>
          </p:cNvSpPr>
          <p:nvPr/>
        </p:nvSpPr>
        <p:spPr bwMode="auto">
          <a:xfrm>
            <a:off x="3965998" y="6606808"/>
            <a:ext cx="39302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eaLnBrk="0" hangingPunct="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eaLnBrk="0" hangingPunct="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000000"/>
                </a:solidFill>
                <a:effectLst/>
                <a:uLnTx/>
                <a:uFillTx/>
                <a:latin typeface="Times" panose="02020603050405020304" pitchFamily="18" charset="0"/>
                <a:cs typeface="Arial" panose="020B0604020202020204" pitchFamily="34" charset="0"/>
              </a:rPr>
              <a:t>Images from top to bottom: </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Arial" panose="020B0604020202020204" pitchFamily="34" charset="0"/>
              </a:rPr>
              <a:t>Heidelberg (</a:t>
            </a:r>
            <a:r>
              <a:rPr lang="en-US" altLang="en-US" sz="800" dirty="0">
                <a:solidFill>
                  <a:srgbClr val="000000"/>
                </a:solidFill>
                <a:latin typeface="Times" panose="02020603050405020304" pitchFamily="18" charset="0"/>
                <a:cs typeface="Arial" panose="020B0604020202020204" pitchFamily="34" charset="0"/>
              </a:rPr>
              <a:t>DE</a:t>
            </a:r>
            <a:r>
              <a:rPr kumimoji="0" lang="en-US" altLang="en-US" sz="800" b="0" i="0" u="none" strike="noStrike" kern="1200" cap="none" spc="0" normalizeH="0" baseline="0" noProof="0" dirty="0">
                <a:ln>
                  <a:noFill/>
                </a:ln>
                <a:solidFill>
                  <a:srgbClr val="000000"/>
                </a:solidFill>
                <a:effectLst/>
                <a:uLnTx/>
                <a:uFillTx/>
                <a:latin typeface="Times" panose="02020603050405020304" pitchFamily="18" charset="0"/>
                <a:cs typeface="Arial" panose="020B0604020202020204" pitchFamily="34" charset="0"/>
              </a:rPr>
              <a:t>), Villigen (CH), Zürich (CH) and Berlin (D). </a:t>
            </a:r>
            <a:endParaRPr kumimoji="0" lang="de-DE" altLang="en-US" sz="800" b="0" i="0" u="none" strike="noStrike" kern="1200" cap="none" spc="0" normalizeH="0" baseline="0" noProof="0" dirty="0">
              <a:ln>
                <a:noFill/>
              </a:ln>
              <a:solidFill>
                <a:srgbClr val="000000"/>
              </a:solidFill>
              <a:effectLst/>
              <a:uLnTx/>
              <a:uFillTx/>
              <a:latin typeface="Times"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2440" y="5188363"/>
            <a:ext cx="2165148" cy="1224365"/>
          </a:xfrm>
          <a:prstGeom prst="rect">
            <a:avLst/>
          </a:prstGeom>
        </p:spPr>
      </p:pic>
      <p:sp>
        <p:nvSpPr>
          <p:cNvPr id="14" name="TextBox 61">
            <a:extLst>
              <a:ext uri="{FF2B5EF4-FFF2-40B4-BE49-F238E27FC236}">
                <a16:creationId xmlns:a16="http://schemas.microsoft.com/office/drawing/2014/main" id="{97B1989E-F425-40AA-819D-CB18B6BD2AAB}"/>
              </a:ext>
            </a:extLst>
          </p:cNvPr>
          <p:cNvSpPr txBox="1"/>
          <p:nvPr/>
        </p:nvSpPr>
        <p:spPr>
          <a:xfrm>
            <a:off x="2279576" y="291176"/>
            <a:ext cx="4349268" cy="4770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Education and Background</a:t>
            </a:r>
            <a:endParaRPr kumimoji="0" lang="de-CH"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endParaRPr>
          </a:p>
        </p:txBody>
      </p:sp>
      <p:sp>
        <p:nvSpPr>
          <p:cNvPr id="15" name="Rectangle 65">
            <a:extLst>
              <a:ext uri="{FF2B5EF4-FFF2-40B4-BE49-F238E27FC236}">
                <a16:creationId xmlns:a16="http://schemas.microsoft.com/office/drawing/2014/main" id="{0183BE10-E681-47D0-A85E-00015C327AB1}"/>
              </a:ext>
            </a:extLst>
          </p:cNvPr>
          <p:cNvSpPr/>
          <p:nvPr/>
        </p:nvSpPr>
        <p:spPr bwMode="auto">
          <a:xfrm>
            <a:off x="93600" y="116632"/>
            <a:ext cx="1853952" cy="501922"/>
          </a:xfrm>
          <a:prstGeom prst="rect">
            <a:avLst/>
          </a:prstGeom>
          <a:solidFill>
            <a:srgbClr val="0047B9"/>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de-DE" sz="300" b="0" i="0" u="none" strike="noStrike" kern="1200" cap="none" spc="0" normalizeH="0" baseline="0" noProof="0" dirty="0">
              <a:ln>
                <a:noFill/>
              </a:ln>
              <a:solidFill>
                <a:srgbClr val="FFFFFF"/>
              </a:solidFill>
              <a:effectLst/>
              <a:uLnTx/>
              <a:uFillTx/>
              <a:latin typeface="Arial"/>
              <a:ea typeface="ＭＳ Ｐゴシック" charset="0"/>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Arial"/>
                <a:ea typeface="ＭＳ Ｐゴシック" charset="0"/>
                <a:cs typeface="+mn-cs"/>
              </a:rPr>
              <a:t>Martina </a:t>
            </a:r>
            <a:r>
              <a:rPr kumimoji="0" lang="de-DE" sz="1000" b="0" i="0" u="none" strike="noStrike" kern="1200" cap="none" spc="0" normalizeH="0" baseline="0" noProof="0" dirty="0" err="1">
                <a:ln>
                  <a:noFill/>
                </a:ln>
                <a:solidFill>
                  <a:srgbClr val="FFFFFF"/>
                </a:solidFill>
                <a:effectLst/>
                <a:uLnTx/>
                <a:uFillTx/>
                <a:latin typeface="Arial"/>
                <a:ea typeface="ＭＳ Ｐゴシック" charset="0"/>
                <a:cs typeface="+mn-cs"/>
              </a:rPr>
              <a:t>Benešová</a:t>
            </a:r>
            <a:r>
              <a:rPr kumimoji="0" lang="de-DE" sz="1000" b="0" i="0" u="none" strike="noStrike" kern="1200" cap="none" spc="0" normalizeH="0" baseline="0" noProof="0" dirty="0">
                <a:ln>
                  <a:noFill/>
                </a:ln>
                <a:solidFill>
                  <a:srgbClr val="FFFFFF"/>
                </a:solidFill>
                <a:effectLst/>
                <a:uLnTx/>
                <a:uFillTx/>
                <a:latin typeface="Arial"/>
                <a:ea typeface="ＭＳ Ｐゴシック" charset="0"/>
                <a:cs typeface="+mn-cs"/>
              </a:rPr>
              <a:t>-Schäfer</a:t>
            </a:r>
          </a:p>
        </p:txBody>
      </p:sp>
      <p:cxnSp>
        <p:nvCxnSpPr>
          <p:cNvPr id="16" name="Straight Connector 31">
            <a:extLst>
              <a:ext uri="{FF2B5EF4-FFF2-40B4-BE49-F238E27FC236}">
                <a16:creationId xmlns:a16="http://schemas.microsoft.com/office/drawing/2014/main" id="{666B2119-6064-4D04-8146-64A6962EBDF9}"/>
              </a:ext>
            </a:extLst>
          </p:cNvPr>
          <p:cNvCxnSpPr>
            <a:cxnSpLocks noChangeShapeType="1"/>
          </p:cNvCxnSpPr>
          <p:nvPr/>
        </p:nvCxnSpPr>
        <p:spPr bwMode="auto">
          <a:xfrm>
            <a:off x="0" y="6597352"/>
            <a:ext cx="12192000" cy="0"/>
          </a:xfrm>
          <a:prstGeom prst="line">
            <a:avLst/>
          </a:prstGeom>
          <a:noFill/>
          <a:ln w="9525" algn="ctr">
            <a:solidFill>
              <a:srgbClr val="0047B9"/>
            </a:solidFill>
            <a:round/>
            <a:headEnd/>
            <a:tailEnd/>
          </a:ln>
          <a:extLst>
            <a:ext uri="{909E8E84-426E-40DD-AFC4-6F175D3DCCD1}">
              <a14:hiddenFill xmlns:a14="http://schemas.microsoft.com/office/drawing/2010/main">
                <a:noFill/>
              </a14:hiddenFill>
            </a:ext>
          </a:extLst>
        </p:spPr>
      </p:cxnSp>
      <p:pic>
        <p:nvPicPr>
          <p:cNvPr id="13" name="Picture 10">
            <a:extLst>
              <a:ext uri="{FF2B5EF4-FFF2-40B4-BE49-F238E27FC236}">
                <a16:creationId xmlns:a16="http://schemas.microsoft.com/office/drawing/2014/main" id="{82386965-80DA-47FD-A411-1245C704D5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6400" y="1148175"/>
            <a:ext cx="2161188" cy="1210427"/>
          </a:xfrm>
          <a:prstGeom prst="rect">
            <a:avLst/>
          </a:prstGeom>
        </p:spPr>
      </p:pic>
    </p:spTree>
    <p:extLst>
      <p:ext uri="{BB962C8B-B14F-4D97-AF65-F5344CB8AC3E}">
        <p14:creationId xmlns:p14="http://schemas.microsoft.com/office/powerpoint/2010/main" val="416173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xEl>
                                              <p:pRg st="4" end="4"/>
                                            </p:txEl>
                                          </p:spTgt>
                                        </p:tgtEl>
                                        <p:attrNameLst>
                                          <p:attrName>style.visibility</p:attrName>
                                        </p:attrNameLst>
                                      </p:cBhvr>
                                      <p:to>
                                        <p:strVal val="visible"/>
                                      </p:to>
                                    </p:set>
                                    <p:animEffect transition="in" filter="circle(in)">
                                      <p:cBhvr>
                                        <p:cTn id="7" dur="2000"/>
                                        <p:tgtEl>
                                          <p:spTgt spid="18">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8">
                                            <p:txEl>
                                              <p:pRg st="5" end="5"/>
                                            </p:txEl>
                                          </p:spTgt>
                                        </p:tgtEl>
                                        <p:attrNameLst>
                                          <p:attrName>style.visibility</p:attrName>
                                        </p:attrNameLst>
                                      </p:cBhvr>
                                      <p:to>
                                        <p:strVal val="visible"/>
                                      </p:to>
                                    </p:set>
                                    <p:animEffect transition="in" filter="circle(in)">
                                      <p:cBhvr>
                                        <p:cTn id="10" dur="2000"/>
                                        <p:tgtEl>
                                          <p:spTgt spid="18">
                                            <p:txEl>
                                              <p:pRg st="5" end="5"/>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18">
                                            <p:txEl>
                                              <p:pRg st="6" end="6"/>
                                            </p:txEl>
                                          </p:spTgt>
                                        </p:tgtEl>
                                        <p:attrNameLst>
                                          <p:attrName>style.visibility</p:attrName>
                                        </p:attrNameLst>
                                      </p:cBhvr>
                                      <p:to>
                                        <p:strVal val="visible"/>
                                      </p:to>
                                    </p:set>
                                    <p:animEffect transition="in" filter="circle(in)">
                                      <p:cBhvr>
                                        <p:cTn id="13" dur="2000"/>
                                        <p:tgtEl>
                                          <p:spTgt spid="18">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8">
                                            <p:txEl>
                                              <p:pRg st="8" end="8"/>
                                            </p:txEl>
                                          </p:spTgt>
                                        </p:tgtEl>
                                        <p:attrNameLst>
                                          <p:attrName>style.visibility</p:attrName>
                                        </p:attrNameLst>
                                      </p:cBhvr>
                                      <p:to>
                                        <p:strVal val="visible"/>
                                      </p:to>
                                    </p:set>
                                    <p:animEffect transition="in" filter="circle(in)">
                                      <p:cBhvr>
                                        <p:cTn id="18" dur="2000"/>
                                        <p:tgtEl>
                                          <p:spTgt spid="18">
                                            <p:txEl>
                                              <p:pRg st="8" end="8"/>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18">
                                            <p:txEl>
                                              <p:pRg st="9" end="9"/>
                                            </p:txEl>
                                          </p:spTgt>
                                        </p:tgtEl>
                                        <p:attrNameLst>
                                          <p:attrName>style.visibility</p:attrName>
                                        </p:attrNameLst>
                                      </p:cBhvr>
                                      <p:to>
                                        <p:strVal val="visible"/>
                                      </p:to>
                                    </p:set>
                                    <p:animEffect transition="in" filter="circle(in)">
                                      <p:cBhvr>
                                        <p:cTn id="21" dur="2000"/>
                                        <p:tgtEl>
                                          <p:spTgt spid="18">
                                            <p:txEl>
                                              <p:pRg st="9" end="9"/>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18">
                                            <p:txEl>
                                              <p:pRg st="10" end="10"/>
                                            </p:txEl>
                                          </p:spTgt>
                                        </p:tgtEl>
                                        <p:attrNameLst>
                                          <p:attrName>style.visibility</p:attrName>
                                        </p:attrNameLst>
                                      </p:cBhvr>
                                      <p:to>
                                        <p:strVal val="visible"/>
                                      </p:to>
                                    </p:set>
                                    <p:animEffect transition="in" filter="circle(in)">
                                      <p:cBhvr>
                                        <p:cTn id="24" dur="2000"/>
                                        <p:tgtEl>
                                          <p:spTgt spid="18">
                                            <p:txEl>
                                              <p:pRg st="10" end="1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8">
                                            <p:txEl>
                                              <p:pRg st="12" end="12"/>
                                            </p:txEl>
                                          </p:spTgt>
                                        </p:tgtEl>
                                        <p:attrNameLst>
                                          <p:attrName>style.visibility</p:attrName>
                                        </p:attrNameLst>
                                      </p:cBhvr>
                                      <p:to>
                                        <p:strVal val="visible"/>
                                      </p:to>
                                    </p:set>
                                    <p:animEffect transition="in" filter="circle(in)">
                                      <p:cBhvr>
                                        <p:cTn id="29" dur="2000"/>
                                        <p:tgtEl>
                                          <p:spTgt spid="18">
                                            <p:txEl>
                                              <p:pRg st="12" end="12"/>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18">
                                            <p:txEl>
                                              <p:pRg st="13" end="13"/>
                                            </p:txEl>
                                          </p:spTgt>
                                        </p:tgtEl>
                                        <p:attrNameLst>
                                          <p:attrName>style.visibility</p:attrName>
                                        </p:attrNameLst>
                                      </p:cBhvr>
                                      <p:to>
                                        <p:strVal val="visible"/>
                                      </p:to>
                                    </p:set>
                                    <p:animEffect transition="in" filter="circle(in)">
                                      <p:cBhvr>
                                        <p:cTn id="32" dur="2000"/>
                                        <p:tgtEl>
                                          <p:spTgt spid="18">
                                            <p:txEl>
                                              <p:pRg st="13" end="13"/>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18">
                                            <p:txEl>
                                              <p:pRg st="14" end="14"/>
                                            </p:txEl>
                                          </p:spTgt>
                                        </p:tgtEl>
                                        <p:attrNameLst>
                                          <p:attrName>style.visibility</p:attrName>
                                        </p:attrNameLst>
                                      </p:cBhvr>
                                      <p:to>
                                        <p:strVal val="visible"/>
                                      </p:to>
                                    </p:set>
                                    <p:animEffect transition="in" filter="circle(in)">
                                      <p:cBhvr>
                                        <p:cTn id="35" dur="2000"/>
                                        <p:tgtEl>
                                          <p:spTgt spid="18">
                                            <p:txEl>
                                              <p:pRg st="14" end="14"/>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18">
                                            <p:txEl>
                                              <p:pRg st="15" end="15"/>
                                            </p:txEl>
                                          </p:spTgt>
                                        </p:tgtEl>
                                        <p:attrNameLst>
                                          <p:attrName>style.visibility</p:attrName>
                                        </p:attrNameLst>
                                      </p:cBhvr>
                                      <p:to>
                                        <p:strVal val="visible"/>
                                      </p:to>
                                    </p:set>
                                    <p:animEffect transition="in" filter="circle(in)">
                                      <p:cBhvr>
                                        <p:cTn id="38" dur="2000"/>
                                        <p:tgtEl>
                                          <p:spTgt spid="1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B2DA5-8E41-A5EE-0681-AC54D2DD04AA}"/>
              </a:ext>
            </a:extLst>
          </p:cNvPr>
          <p:cNvSpPr>
            <a:spLocks noGrp="1"/>
          </p:cNvSpPr>
          <p:nvPr>
            <p:ph type="title"/>
          </p:nvPr>
        </p:nvSpPr>
        <p:spPr/>
        <p:txBody>
          <a:bodyPr/>
          <a:lstStyle/>
          <a:p>
            <a:r>
              <a:rPr lang="en-US" b="0" dirty="0" err="1">
                <a:latin typeface="+mn-lt"/>
              </a:rPr>
              <a:t>WPx</a:t>
            </a:r>
            <a:r>
              <a:rPr lang="en-US" b="0" dirty="0">
                <a:latin typeface="+mn-lt"/>
              </a:rPr>
              <a:t>: </a:t>
            </a:r>
            <a:r>
              <a:rPr lang="en-US" dirty="0"/>
              <a:t>title</a:t>
            </a:r>
            <a:endParaRPr lang="en-US" b="0" dirty="0">
              <a:latin typeface="+mn-lt"/>
            </a:endParaRPr>
          </a:p>
        </p:txBody>
      </p:sp>
      <p:graphicFrame>
        <p:nvGraphicFramePr>
          <p:cNvPr id="6" name="Table 5">
            <a:extLst>
              <a:ext uri="{FF2B5EF4-FFF2-40B4-BE49-F238E27FC236}">
                <a16:creationId xmlns:a16="http://schemas.microsoft.com/office/drawing/2014/main" id="{1DB0635F-491B-A0C9-89A1-67A8E9456723}"/>
              </a:ext>
            </a:extLst>
          </p:cNvPr>
          <p:cNvGraphicFramePr>
            <a:graphicFrameLocks noGrp="1"/>
          </p:cNvGraphicFramePr>
          <p:nvPr>
            <p:extLst>
              <p:ext uri="{D42A27DB-BD31-4B8C-83A1-F6EECF244321}">
                <p14:modId xmlns:p14="http://schemas.microsoft.com/office/powerpoint/2010/main" val="4151773549"/>
              </p:ext>
            </p:extLst>
          </p:nvPr>
        </p:nvGraphicFramePr>
        <p:xfrm>
          <a:off x="838200" y="3587947"/>
          <a:ext cx="10451593" cy="2035612"/>
        </p:xfrm>
        <a:graphic>
          <a:graphicData uri="http://schemas.openxmlformats.org/drawingml/2006/table">
            <a:tbl>
              <a:tblPr firstRow="1" bandRow="1">
                <a:tableStyleId>{93296810-A885-4BE3-A3E7-6D5BEEA58F35}</a:tableStyleId>
              </a:tblPr>
              <a:tblGrid>
                <a:gridCol w="10451593">
                  <a:extLst>
                    <a:ext uri="{9D8B030D-6E8A-4147-A177-3AD203B41FA5}">
                      <a16:colId xmlns:a16="http://schemas.microsoft.com/office/drawing/2014/main" val="3340189213"/>
                    </a:ext>
                  </a:extLst>
                </a:gridCol>
              </a:tblGrid>
              <a:tr h="306541">
                <a:tc>
                  <a:txBody>
                    <a:bodyPr/>
                    <a:lstStyle/>
                    <a:p>
                      <a:r>
                        <a:rPr lang="en-GB" sz="1800" b="1" kern="1200" dirty="0">
                          <a:solidFill>
                            <a:schemeClr val="tx1"/>
                          </a:solidFill>
                          <a:effectLst/>
                          <a:latin typeface="+mn-lt"/>
                          <a:ea typeface="+mn-ea"/>
                          <a:cs typeface="+mn-cs"/>
                        </a:rPr>
                        <a:t>Objectives</a:t>
                      </a:r>
                    </a:p>
                  </a:txBody>
                  <a:tcPr>
                    <a:lnB w="12700" cap="flat" cmpd="sng" algn="ctr">
                      <a:solidFill>
                        <a:schemeClr val="bg1"/>
                      </a:solidFill>
                      <a:prstDash val="solid"/>
                      <a:round/>
                      <a:headEnd type="none" w="med" len="med"/>
                      <a:tailEnd type="none" w="med" len="med"/>
                    </a:lnB>
                    <a:solidFill>
                      <a:srgbClr val="8FAADD"/>
                    </a:solidFill>
                  </a:tcPr>
                </a:tc>
                <a:extLst>
                  <a:ext uri="{0D108BD9-81ED-4DB2-BD59-A6C34878D82A}">
                    <a16:rowId xmlns:a16="http://schemas.microsoft.com/office/drawing/2014/main" val="1341679032"/>
                  </a:ext>
                </a:extLst>
              </a:tr>
              <a:tr h="1669852">
                <a:tc>
                  <a:txBody>
                    <a:bodyPr/>
                    <a:lstStyle/>
                    <a:p>
                      <a:pPr marL="342900" indent="-342900">
                        <a:buAutoNum type="alphaLcParenR"/>
                      </a:pPr>
                      <a:endParaRPr lang="en-GB" sz="1400" kern="1200" dirty="0">
                        <a:solidFill>
                          <a:schemeClr val="dk1"/>
                        </a:solidFill>
                        <a:effectLst/>
                        <a:latin typeface="+mn-lt"/>
                        <a:ea typeface="+mn-ea"/>
                        <a:cs typeface="+mn-cs"/>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7078302"/>
                  </a:ext>
                </a:extLst>
              </a:tr>
            </a:tbl>
          </a:graphicData>
        </a:graphic>
      </p:graphicFrame>
      <p:sp>
        <p:nvSpPr>
          <p:cNvPr id="3" name="Footer Placeholder 2"/>
          <p:cNvSpPr>
            <a:spLocks noGrp="1"/>
          </p:cNvSpPr>
          <p:nvPr>
            <p:ph type="ftr" sz="quarter" idx="11"/>
          </p:nvPr>
        </p:nvSpPr>
        <p:spPr/>
        <p:txBody>
          <a:bodyPr/>
          <a:lstStyle/>
          <a:p>
            <a:r>
              <a:rPr lang="en-US"/>
              <a:t>Kick of Meeting</a:t>
            </a:r>
            <a:endParaRPr lang="en-US" dirty="0"/>
          </a:p>
        </p:txBody>
      </p:sp>
      <p:sp>
        <p:nvSpPr>
          <p:cNvPr id="11" name="Date Placeholder 10"/>
          <p:cNvSpPr>
            <a:spLocks noGrp="1"/>
          </p:cNvSpPr>
          <p:nvPr>
            <p:ph type="dt" sz="half" idx="10"/>
          </p:nvPr>
        </p:nvSpPr>
        <p:spPr/>
        <p:txBody>
          <a:bodyPr/>
          <a:lstStyle/>
          <a:p>
            <a:endParaRPr lang="en-US"/>
          </a:p>
        </p:txBody>
      </p:sp>
      <p:sp>
        <p:nvSpPr>
          <p:cNvPr id="12" name="Slide Number Placeholder 11"/>
          <p:cNvSpPr>
            <a:spLocks noGrp="1"/>
          </p:cNvSpPr>
          <p:nvPr>
            <p:ph type="sldNum" sz="quarter" idx="12"/>
          </p:nvPr>
        </p:nvSpPr>
        <p:spPr/>
        <p:txBody>
          <a:bodyPr/>
          <a:lstStyle/>
          <a:p>
            <a:fld id="{26899373-B945-491D-B2CD-3E36A3252166}" type="slidenum">
              <a:rPr lang="en-US" smtClean="0"/>
              <a:t>36</a:t>
            </a:fld>
            <a:endParaRPr lang="en-US"/>
          </a:p>
        </p:txBody>
      </p:sp>
      <p:graphicFrame>
        <p:nvGraphicFramePr>
          <p:cNvPr id="7" name="Table 6">
            <a:extLst>
              <a:ext uri="{FF2B5EF4-FFF2-40B4-BE49-F238E27FC236}">
                <a16:creationId xmlns:a16="http://schemas.microsoft.com/office/drawing/2014/main" id="{AA43675A-8B29-5F0C-A477-C9B86F95FFF6}"/>
              </a:ext>
            </a:extLst>
          </p:cNvPr>
          <p:cNvGraphicFramePr>
            <a:graphicFrameLocks noGrp="1"/>
          </p:cNvGraphicFramePr>
          <p:nvPr>
            <p:extLst>
              <p:ext uri="{D42A27DB-BD31-4B8C-83A1-F6EECF244321}">
                <p14:modId xmlns:p14="http://schemas.microsoft.com/office/powerpoint/2010/main" val="81684178"/>
              </p:ext>
            </p:extLst>
          </p:nvPr>
        </p:nvGraphicFramePr>
        <p:xfrm>
          <a:off x="1072661" y="1343769"/>
          <a:ext cx="9972058" cy="1926284"/>
        </p:xfrm>
        <a:graphic>
          <a:graphicData uri="http://schemas.openxmlformats.org/drawingml/2006/table">
            <a:tbl>
              <a:tblPr firstRow="1" firstCol="1" lastRow="1" lastCol="1" bandRow="1" bandCol="1">
                <a:tableStyleId>{5C22544A-7EE6-4342-B048-85BDC9FD1C3A}</a:tableStyleId>
              </a:tblPr>
              <a:tblGrid>
                <a:gridCol w="2397497">
                  <a:extLst>
                    <a:ext uri="{9D8B030D-6E8A-4147-A177-3AD203B41FA5}">
                      <a16:colId xmlns:a16="http://schemas.microsoft.com/office/drawing/2014/main" val="1261072848"/>
                    </a:ext>
                  </a:extLst>
                </a:gridCol>
                <a:gridCol w="2397497">
                  <a:extLst>
                    <a:ext uri="{9D8B030D-6E8A-4147-A177-3AD203B41FA5}">
                      <a16:colId xmlns:a16="http://schemas.microsoft.com/office/drawing/2014/main" val="547673723"/>
                    </a:ext>
                  </a:extLst>
                </a:gridCol>
                <a:gridCol w="2397497">
                  <a:extLst>
                    <a:ext uri="{9D8B030D-6E8A-4147-A177-3AD203B41FA5}">
                      <a16:colId xmlns:a16="http://schemas.microsoft.com/office/drawing/2014/main" val="2451133925"/>
                    </a:ext>
                  </a:extLst>
                </a:gridCol>
                <a:gridCol w="2779567">
                  <a:extLst>
                    <a:ext uri="{9D8B030D-6E8A-4147-A177-3AD203B41FA5}">
                      <a16:colId xmlns:a16="http://schemas.microsoft.com/office/drawing/2014/main" val="3532060725"/>
                    </a:ext>
                  </a:extLst>
                </a:gridCol>
              </a:tblGrid>
              <a:tr h="481571">
                <a:tc>
                  <a:txBody>
                    <a:bodyPr/>
                    <a:lstStyle/>
                    <a:p>
                      <a:pPr marL="92075" indent="0" algn="l" defTabSz="914400" rtl="0" eaLnBrk="1" latinLnBrk="0" hangingPunct="1">
                        <a:spcBef>
                          <a:spcPts val="200"/>
                        </a:spcBef>
                        <a:spcAft>
                          <a:spcPts val="0"/>
                        </a:spcAft>
                        <a:tabLst/>
                      </a:pPr>
                      <a:r>
                        <a:rPr lang="en-US" sz="1800" b="1" kern="1200" dirty="0">
                          <a:solidFill>
                            <a:schemeClr val="tx1"/>
                          </a:solidFill>
                          <a:latin typeface="+mn-lt"/>
                          <a:ea typeface="+mn-ea"/>
                          <a:cs typeface="Calibri" panose="020F0502020204030204" pitchFamily="34" charset="0"/>
                        </a:rPr>
                        <a:t>WP</a:t>
                      </a:r>
                      <a:endParaRPr lang="en-GR" sz="1800" b="1" kern="1200" dirty="0">
                        <a:solidFill>
                          <a:schemeClr val="tx1"/>
                        </a:solidFill>
                        <a:latin typeface="+mn-lt"/>
                        <a:ea typeface="+mn-ea"/>
                        <a:cs typeface="Calibri" panose="020F0502020204030204" pitchFamily="34" charset="0"/>
                      </a:endParaRPr>
                    </a:p>
                  </a:txBody>
                  <a:tcPr marL="0" marR="0" marT="0" marB="0" anchor="ctr">
                    <a:solidFill>
                      <a:srgbClr val="8FAADD"/>
                    </a:solidFill>
                  </a:tcPr>
                </a:tc>
                <a:tc>
                  <a:txBody>
                    <a:bodyPr/>
                    <a:lstStyle/>
                    <a:p>
                      <a:pPr marL="40640">
                        <a:spcBef>
                          <a:spcPts val="205"/>
                        </a:spcBef>
                      </a:pPr>
                      <a:endParaRPr lang="en-GR" sz="1800" dirty="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solidFill>
                      <a:srgbClr val="DAE2F4"/>
                    </a:solidFill>
                  </a:tcPr>
                </a:tc>
                <a:tc>
                  <a:txBody>
                    <a:bodyPr/>
                    <a:lstStyle/>
                    <a:p>
                      <a:r>
                        <a:rPr lang="en-GB" sz="1800" b="1" kern="1200" dirty="0">
                          <a:solidFill>
                            <a:schemeClr val="tx1"/>
                          </a:solidFill>
                          <a:latin typeface="Calibri" panose="020F0502020204030204" pitchFamily="34" charset="0"/>
                          <a:ea typeface="+mn-ea"/>
                          <a:cs typeface="Calibri" panose="020F0502020204030204" pitchFamily="34" charset="0"/>
                        </a:rPr>
                        <a:t>WP Leader:</a:t>
                      </a:r>
                      <a:endParaRPr lang="en-US" sz="18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solidFill>
                      <a:srgbClr val="8FAADD"/>
                    </a:solidFill>
                  </a:tcPr>
                </a:tc>
                <a:tc>
                  <a:txBody>
                    <a:bodyPr/>
                    <a:lstStyle/>
                    <a:p>
                      <a:pPr marL="40005">
                        <a:spcBef>
                          <a:spcPts val="205"/>
                        </a:spcBef>
                      </a:pPr>
                      <a:r>
                        <a:rPr lang="en-US" sz="1800" dirty="0">
                          <a:solidFill>
                            <a:schemeClr val="tx1"/>
                          </a:solidFill>
                          <a:effectLst/>
                          <a:latin typeface="+mn-lt"/>
                        </a:rPr>
                        <a:t> </a:t>
                      </a:r>
                      <a:endParaRPr lang="en-GR" sz="1800" dirty="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solidFill>
                      <a:srgbClr val="DAE2F4"/>
                    </a:solidFill>
                  </a:tcPr>
                </a:tc>
                <a:extLst>
                  <a:ext uri="{0D108BD9-81ED-4DB2-BD59-A6C34878D82A}">
                    <a16:rowId xmlns:a16="http://schemas.microsoft.com/office/drawing/2014/main" val="3086953335"/>
                  </a:ext>
                </a:extLst>
              </a:tr>
              <a:tr h="481571">
                <a:tc>
                  <a:txBody>
                    <a:bodyPr/>
                    <a:lstStyle/>
                    <a:p>
                      <a:pPr marL="41275">
                        <a:spcBef>
                          <a:spcPts val="195"/>
                        </a:spcBef>
                        <a:spcAft>
                          <a:spcPts val="0"/>
                        </a:spcAft>
                      </a:pPr>
                      <a:r>
                        <a:rPr lang="en-US" sz="1800" b="1" kern="1200" dirty="0">
                          <a:solidFill>
                            <a:schemeClr val="tx1"/>
                          </a:solidFill>
                          <a:effectLst/>
                          <a:latin typeface="+mn-lt"/>
                          <a:ea typeface="+mn-ea"/>
                          <a:cs typeface="+mn-cs"/>
                        </a:rPr>
                        <a:t>Work Package Name</a:t>
                      </a:r>
                      <a:r>
                        <a:rPr lang="en-GR" sz="1800" dirty="0">
                          <a:solidFill>
                            <a:schemeClr val="tx1"/>
                          </a:solidFill>
                          <a:effectLst/>
                          <a:latin typeface="+mn-lt"/>
                        </a:rPr>
                        <a:t> </a:t>
                      </a:r>
                      <a:endParaRPr lang="en-GR" sz="1800" dirty="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solidFill>
                      <a:srgbClr val="8FAADD"/>
                    </a:solidFill>
                  </a:tcPr>
                </a:tc>
                <a:tc gridSpan="3">
                  <a:txBody>
                    <a:bodyPr/>
                    <a:lstStyle/>
                    <a:p>
                      <a:pPr marL="40640">
                        <a:spcBef>
                          <a:spcPts val="205"/>
                        </a:spcBef>
                      </a:pPr>
                      <a:endParaRPr lang="en-GR" sz="1800" dirty="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solidFill>
                      <a:srgbClr val="DAE2F4"/>
                    </a:solidFill>
                  </a:tcPr>
                </a:tc>
                <a:tc hMerge="1">
                  <a:txBody>
                    <a:bodyPr/>
                    <a:lstStyle/>
                    <a:p>
                      <a:endParaRPr lang="en-GR"/>
                    </a:p>
                  </a:txBody>
                  <a:tcPr/>
                </a:tc>
                <a:tc hMerge="1">
                  <a:txBody>
                    <a:bodyPr/>
                    <a:lstStyle/>
                    <a:p>
                      <a:endParaRPr lang="en-GR"/>
                    </a:p>
                  </a:txBody>
                  <a:tcPr/>
                </a:tc>
                <a:extLst>
                  <a:ext uri="{0D108BD9-81ED-4DB2-BD59-A6C34878D82A}">
                    <a16:rowId xmlns:a16="http://schemas.microsoft.com/office/drawing/2014/main" val="3993008848"/>
                  </a:ext>
                </a:extLst>
              </a:tr>
              <a:tr h="481571">
                <a:tc>
                  <a:txBody>
                    <a:bodyPr/>
                    <a:lstStyle/>
                    <a:p>
                      <a:pPr marL="41275">
                        <a:spcBef>
                          <a:spcPts val="195"/>
                        </a:spcBef>
                        <a:spcAft>
                          <a:spcPts val="0"/>
                        </a:spcAft>
                      </a:pPr>
                      <a:r>
                        <a:rPr lang="en-US" sz="1800" dirty="0">
                          <a:solidFill>
                            <a:schemeClr val="tx1"/>
                          </a:solidFill>
                          <a:effectLst/>
                          <a:latin typeface="+mn-lt"/>
                        </a:rPr>
                        <a:t>Start </a:t>
                      </a:r>
                      <a:r>
                        <a:rPr lang="en-US" sz="1800" spc="-10" dirty="0">
                          <a:solidFill>
                            <a:schemeClr val="tx1"/>
                          </a:solidFill>
                          <a:effectLst/>
                          <a:latin typeface="+mn-lt"/>
                        </a:rPr>
                        <a:t>Month</a:t>
                      </a:r>
                      <a:endParaRPr lang="en-GR" sz="1800" dirty="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solidFill>
                      <a:srgbClr val="8FAADD"/>
                    </a:solidFill>
                  </a:tcPr>
                </a:tc>
                <a:tc>
                  <a:txBody>
                    <a:bodyPr/>
                    <a:lstStyle/>
                    <a:p>
                      <a:pPr marL="40640" marR="33655" algn="ctr">
                        <a:spcBef>
                          <a:spcPts val="205"/>
                        </a:spcBef>
                        <a:spcAft>
                          <a:spcPts val="0"/>
                        </a:spcAft>
                      </a:pPr>
                      <a:endParaRPr lang="en-GR" sz="1800" b="1" dirty="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solidFill>
                      <a:srgbClr val="DAE2F4"/>
                    </a:solidFill>
                  </a:tcPr>
                </a:tc>
                <a:tc>
                  <a:txBody>
                    <a:bodyPr/>
                    <a:lstStyle/>
                    <a:p>
                      <a:pPr marL="40640">
                        <a:spcBef>
                          <a:spcPts val="195"/>
                        </a:spcBef>
                      </a:pPr>
                      <a:r>
                        <a:rPr lang="en-US" sz="1800" b="1" dirty="0">
                          <a:solidFill>
                            <a:schemeClr val="tx1"/>
                          </a:solidFill>
                          <a:effectLst/>
                          <a:latin typeface="+mn-lt"/>
                        </a:rPr>
                        <a:t>End</a:t>
                      </a:r>
                      <a:r>
                        <a:rPr lang="en-US" sz="1800" b="1" spc="-25" dirty="0">
                          <a:solidFill>
                            <a:schemeClr val="tx1"/>
                          </a:solidFill>
                          <a:effectLst/>
                          <a:latin typeface="+mn-lt"/>
                        </a:rPr>
                        <a:t> </a:t>
                      </a:r>
                      <a:r>
                        <a:rPr lang="en-US" sz="1800" b="1" spc="-10" dirty="0">
                          <a:solidFill>
                            <a:schemeClr val="tx1"/>
                          </a:solidFill>
                          <a:effectLst/>
                          <a:latin typeface="+mn-lt"/>
                        </a:rPr>
                        <a:t>Month</a:t>
                      </a:r>
                      <a:endParaRPr lang="en-GR" sz="1800" b="1" dirty="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solidFill>
                      <a:srgbClr val="8FAADD"/>
                    </a:solidFill>
                  </a:tcPr>
                </a:tc>
                <a:tc>
                  <a:txBody>
                    <a:bodyPr/>
                    <a:lstStyle/>
                    <a:p>
                      <a:pPr marL="40640" marR="34290" algn="ctr">
                        <a:spcBef>
                          <a:spcPts val="205"/>
                        </a:spcBef>
                        <a:spcAft>
                          <a:spcPts val="0"/>
                        </a:spcAft>
                      </a:pPr>
                      <a:endParaRPr lang="en-GR" sz="1800" dirty="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solidFill>
                      <a:srgbClr val="DAE2F4"/>
                    </a:solidFill>
                  </a:tcPr>
                </a:tc>
                <a:extLst>
                  <a:ext uri="{0D108BD9-81ED-4DB2-BD59-A6C34878D82A}">
                    <a16:rowId xmlns:a16="http://schemas.microsoft.com/office/drawing/2014/main" val="2191916216"/>
                  </a:ext>
                </a:extLst>
              </a:tr>
              <a:tr h="481571">
                <a:tc>
                  <a:txBody>
                    <a:bodyPr/>
                    <a:lstStyle/>
                    <a:p>
                      <a:pPr marL="41275">
                        <a:spcBef>
                          <a:spcPts val="195"/>
                        </a:spcBef>
                        <a:spcAft>
                          <a:spcPts val="0"/>
                        </a:spcAft>
                      </a:pPr>
                      <a:r>
                        <a:rPr lang="en-GR" sz="1800" dirty="0">
                          <a:solidFill>
                            <a:schemeClr val="tx1"/>
                          </a:solidFill>
                          <a:effectLst/>
                          <a:latin typeface="+mn-lt"/>
                          <a:ea typeface="Times New Roman" panose="02020603050405020304" pitchFamily="18" charset="0"/>
                          <a:cs typeface="Times New Roman" panose="02020603050405020304" pitchFamily="18" charset="0"/>
                        </a:rPr>
                        <a:t>Effort</a:t>
                      </a:r>
                    </a:p>
                  </a:txBody>
                  <a:tcPr marL="0" marR="0" marT="0" marB="0" anchor="ctr">
                    <a:solidFill>
                      <a:srgbClr val="8FAADD"/>
                    </a:solidFill>
                  </a:tcPr>
                </a:tc>
                <a:tc>
                  <a:txBody>
                    <a:bodyPr/>
                    <a:lstStyle/>
                    <a:p>
                      <a:pPr marL="40640" marR="33655" algn="ctr">
                        <a:spcBef>
                          <a:spcPts val="205"/>
                        </a:spcBef>
                        <a:spcAft>
                          <a:spcPts val="0"/>
                        </a:spcAft>
                      </a:pPr>
                      <a:endParaRPr lang="en-GR" sz="1800" dirty="0">
                        <a:solidFill>
                          <a:schemeClr val="tx1"/>
                        </a:solidFill>
                        <a:effectLst/>
                        <a:latin typeface="+mn-lt"/>
                        <a:ea typeface="Times New Roman" panose="02020603050405020304" pitchFamily="18" charset="0"/>
                        <a:cs typeface="Times New Roman" panose="02020603050405020304" pitchFamily="18" charset="0"/>
                      </a:endParaRPr>
                    </a:p>
                  </a:txBody>
                  <a:tcPr marL="0" marR="0" marT="0" marB="0" anchor="ctr">
                    <a:solidFill>
                      <a:srgbClr val="DAE2F4"/>
                    </a:solidFill>
                  </a:tcPr>
                </a:tc>
                <a:tc>
                  <a:txBody>
                    <a:bodyPr/>
                    <a:lstStyle/>
                    <a:p>
                      <a:pPr marL="40640" marR="0" lvl="0" indent="0" algn="l" defTabSz="914400" rtl="0" eaLnBrk="1" fontAlgn="auto" latinLnBrk="0" hangingPunct="1">
                        <a:lnSpc>
                          <a:spcPct val="100000"/>
                        </a:lnSpc>
                        <a:spcBef>
                          <a:spcPts val="195"/>
                        </a:spcBef>
                        <a:spcAft>
                          <a:spcPts val="0"/>
                        </a:spcAft>
                        <a:buClrTx/>
                        <a:buSzTx/>
                        <a:buFontTx/>
                        <a:buNone/>
                        <a:tabLst/>
                        <a:defRPr/>
                      </a:pPr>
                      <a:r>
                        <a:rPr lang="en-GB" sz="1800" b="1" kern="1200" dirty="0">
                          <a:solidFill>
                            <a:schemeClr val="tx1"/>
                          </a:solidFill>
                          <a:latin typeface="Calibri" panose="020F0502020204030204" pitchFamily="34" charset="0"/>
                          <a:ea typeface="+mn-ea"/>
                          <a:cs typeface="Calibri" panose="020F0502020204030204" pitchFamily="34" charset="0"/>
                        </a:rPr>
                        <a:t>WP Contributors:</a:t>
                      </a:r>
                      <a:endParaRPr lang="en-US" sz="1800" b="1" kern="1200" dirty="0">
                        <a:solidFill>
                          <a:schemeClr val="tx1"/>
                        </a:solidFill>
                        <a:latin typeface="Calibri" panose="020F0502020204030204" pitchFamily="34" charset="0"/>
                        <a:ea typeface="+mn-ea"/>
                        <a:cs typeface="Calibri" panose="020F0502020204030204" pitchFamily="34" charset="0"/>
                      </a:endParaRPr>
                    </a:p>
                  </a:txBody>
                  <a:tcPr marL="0" marR="0" marT="0" marB="0" anchor="ctr">
                    <a:solidFill>
                      <a:srgbClr val="8FAADD"/>
                    </a:solidFill>
                  </a:tcPr>
                </a:tc>
                <a:tc>
                  <a:txBody>
                    <a:bodyPr/>
                    <a:lstStyle/>
                    <a:p>
                      <a:pPr marL="40640" marR="34290" lvl="0" indent="0" algn="ctr" defTabSz="914400" rtl="0" eaLnBrk="1" fontAlgn="auto" latinLnBrk="0" hangingPunct="1">
                        <a:lnSpc>
                          <a:spcPct val="100000"/>
                        </a:lnSpc>
                        <a:spcBef>
                          <a:spcPts val="205"/>
                        </a:spcBef>
                        <a:spcAft>
                          <a:spcPts val="0"/>
                        </a:spcAft>
                        <a:buClrTx/>
                        <a:buSzTx/>
                        <a:buFontTx/>
                        <a:buNone/>
                        <a:tabLst/>
                        <a:defRPr/>
                      </a:pPr>
                      <a:r>
                        <a:rPr lang="en-US" b="0" i="1" dirty="0">
                          <a:solidFill>
                            <a:schemeClr val="tx1"/>
                          </a:solidFill>
                          <a:latin typeface="Calibri" panose="020F0502020204030204" pitchFamily="34" charset="0"/>
                          <a:cs typeface="Calibri" panose="020F0502020204030204" pitchFamily="34" charset="0"/>
                        </a:rPr>
                        <a:t>(Institutes)</a:t>
                      </a:r>
                    </a:p>
                  </a:txBody>
                  <a:tcPr marL="0" marR="0" marT="0" marB="0" anchor="ctr">
                    <a:solidFill>
                      <a:srgbClr val="DAE2F4"/>
                    </a:solidFill>
                  </a:tcPr>
                </a:tc>
                <a:extLst>
                  <a:ext uri="{0D108BD9-81ED-4DB2-BD59-A6C34878D82A}">
                    <a16:rowId xmlns:a16="http://schemas.microsoft.com/office/drawing/2014/main" val="2250355929"/>
                  </a:ext>
                </a:extLst>
              </a:tr>
            </a:tbl>
          </a:graphicData>
        </a:graphic>
      </p:graphicFrame>
    </p:spTree>
    <p:extLst>
      <p:ext uri="{BB962C8B-B14F-4D97-AF65-F5344CB8AC3E}">
        <p14:creationId xmlns:p14="http://schemas.microsoft.com/office/powerpoint/2010/main" val="1526317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B2DA5-8E41-A5EE-0681-AC54D2DD04AA}"/>
              </a:ext>
            </a:extLst>
          </p:cNvPr>
          <p:cNvSpPr>
            <a:spLocks noGrp="1"/>
          </p:cNvSpPr>
          <p:nvPr>
            <p:ph type="title"/>
          </p:nvPr>
        </p:nvSpPr>
        <p:spPr/>
        <p:txBody>
          <a:bodyPr/>
          <a:lstStyle/>
          <a:p>
            <a:r>
              <a:rPr lang="en-US" b="0" dirty="0" err="1">
                <a:latin typeface="+mn-lt"/>
              </a:rPr>
              <a:t>WPx</a:t>
            </a:r>
            <a:r>
              <a:rPr lang="en-US" b="0" dirty="0">
                <a:latin typeface="+mn-lt"/>
              </a:rPr>
              <a:t>: </a:t>
            </a:r>
            <a:r>
              <a:rPr lang="en-US" dirty="0"/>
              <a:t>title</a:t>
            </a:r>
            <a:endParaRPr lang="en-US" b="0" dirty="0">
              <a:latin typeface="+mn-lt"/>
            </a:endParaRPr>
          </a:p>
        </p:txBody>
      </p:sp>
      <p:graphicFrame>
        <p:nvGraphicFramePr>
          <p:cNvPr id="6" name="Table 5">
            <a:extLst>
              <a:ext uri="{FF2B5EF4-FFF2-40B4-BE49-F238E27FC236}">
                <a16:creationId xmlns:a16="http://schemas.microsoft.com/office/drawing/2014/main" id="{1DB0635F-491B-A0C9-89A1-67A8E9456723}"/>
              </a:ext>
            </a:extLst>
          </p:cNvPr>
          <p:cNvGraphicFramePr>
            <a:graphicFrameLocks noGrp="1"/>
          </p:cNvGraphicFramePr>
          <p:nvPr>
            <p:extLst>
              <p:ext uri="{D42A27DB-BD31-4B8C-83A1-F6EECF244321}">
                <p14:modId xmlns:p14="http://schemas.microsoft.com/office/powerpoint/2010/main" val="477890940"/>
              </p:ext>
            </p:extLst>
          </p:nvPr>
        </p:nvGraphicFramePr>
        <p:xfrm>
          <a:off x="838200" y="2231450"/>
          <a:ext cx="10658857" cy="3066501"/>
        </p:xfrm>
        <a:graphic>
          <a:graphicData uri="http://schemas.openxmlformats.org/drawingml/2006/table">
            <a:tbl>
              <a:tblPr firstRow="1" bandRow="1">
                <a:tableStyleId>{93296810-A885-4BE3-A3E7-6D5BEEA58F35}</a:tableStyleId>
              </a:tblPr>
              <a:tblGrid>
                <a:gridCol w="841129">
                  <a:extLst>
                    <a:ext uri="{9D8B030D-6E8A-4147-A177-3AD203B41FA5}">
                      <a16:colId xmlns:a16="http://schemas.microsoft.com/office/drawing/2014/main" val="3518219904"/>
                    </a:ext>
                  </a:extLst>
                </a:gridCol>
                <a:gridCol w="7598652">
                  <a:extLst>
                    <a:ext uri="{9D8B030D-6E8A-4147-A177-3AD203B41FA5}">
                      <a16:colId xmlns:a16="http://schemas.microsoft.com/office/drawing/2014/main" val="3340189213"/>
                    </a:ext>
                  </a:extLst>
                </a:gridCol>
                <a:gridCol w="2219076">
                  <a:extLst>
                    <a:ext uri="{9D8B030D-6E8A-4147-A177-3AD203B41FA5}">
                      <a16:colId xmlns:a16="http://schemas.microsoft.com/office/drawing/2014/main" val="829850536"/>
                    </a:ext>
                  </a:extLst>
                </a:gridCol>
              </a:tblGrid>
              <a:tr h="4264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alibri" panose="020F0502020204030204" pitchFamily="34" charset="0"/>
                          <a:cs typeface="Calibri" panose="020F0502020204030204" pitchFamily="34" charset="0"/>
                        </a:rPr>
                        <a:t>Tasks</a:t>
                      </a:r>
                      <a:endParaRPr lang="en-US" sz="2000" dirty="0">
                        <a:solidFill>
                          <a:schemeClr val="tx1"/>
                        </a:solidFill>
                        <a:latin typeface="Calibri" panose="020F0502020204030204" pitchFamily="34" charset="0"/>
                        <a:cs typeface="Calibri" panose="020F0502020204030204" pitchFamily="34" charset="0"/>
                      </a:endParaRPr>
                    </a:p>
                  </a:txBody>
                  <a:tcPr>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sz="2000" b="0" dirty="0">
                          <a:solidFill>
                            <a:schemeClr val="tx1"/>
                          </a:solidFill>
                          <a:latin typeface="Calibri" panose="020F0502020204030204" pitchFamily="34" charset="0"/>
                          <a:cs typeface="Calibri" panose="020F0502020204030204" pitchFamily="34" charset="0"/>
                        </a:rPr>
                        <a:t> Title</a:t>
                      </a:r>
                    </a:p>
                  </a:txBody>
                  <a:tcP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r>
                        <a:rPr lang="en-US" sz="2000" b="1" dirty="0">
                          <a:solidFill>
                            <a:schemeClr val="tx1"/>
                          </a:solidFill>
                          <a:latin typeface="Calibri" panose="020F0502020204030204" pitchFamily="34" charset="0"/>
                          <a:cs typeface="Calibri" panose="020F0502020204030204" pitchFamily="34" charset="0"/>
                        </a:rPr>
                        <a:t>Task Leader</a:t>
                      </a:r>
                    </a:p>
                  </a:txBody>
                  <a:tcPr>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41679032"/>
                  </a:ext>
                </a:extLst>
              </a:tr>
              <a:tr h="2640095">
                <a:tc>
                  <a:txBody>
                    <a:bodyPr/>
                    <a:lstStyle/>
                    <a:p>
                      <a:endParaRPr lang="en-US" sz="2000" dirty="0">
                        <a:solidFill>
                          <a:schemeClr val="tx1"/>
                        </a:solidFill>
                        <a:latin typeface="Calibri" panose="020F0502020204030204" pitchFamily="34" charset="0"/>
                        <a:cs typeface="Calibri" panose="020F0502020204030204" pitchFamily="34" charset="0"/>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endParaRPr lang="en-US" sz="2000" dirty="0">
                        <a:solidFill>
                          <a:schemeClr val="tx1"/>
                        </a:solidFill>
                        <a:latin typeface="Calibri" panose="020F0502020204030204" pitchFamily="34" charset="0"/>
                        <a:cs typeface="Calibri" panose="020F0502020204030204" pitchFamily="34" charset="0"/>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endParaRPr lang="en-US" sz="2000" dirty="0">
                        <a:solidFill>
                          <a:schemeClr val="tx1"/>
                        </a:solidFill>
                        <a:latin typeface="Calibri" panose="020F0502020204030204" pitchFamily="34" charset="0"/>
                        <a:cs typeface="Calibri" panose="020F0502020204030204" pitchFamily="34" charset="0"/>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7078302"/>
                  </a:ext>
                </a:extLst>
              </a:tr>
            </a:tbl>
          </a:graphicData>
        </a:graphic>
      </p:graphicFrame>
      <p:sp>
        <p:nvSpPr>
          <p:cNvPr id="3" name="Footer Placeholder 2"/>
          <p:cNvSpPr>
            <a:spLocks noGrp="1"/>
          </p:cNvSpPr>
          <p:nvPr>
            <p:ph type="ftr" sz="quarter" idx="11"/>
          </p:nvPr>
        </p:nvSpPr>
        <p:spPr/>
        <p:txBody>
          <a:bodyPr/>
          <a:lstStyle/>
          <a:p>
            <a:r>
              <a:rPr lang="en-US"/>
              <a:t>Kick of Meeting</a:t>
            </a:r>
            <a:endParaRPr lang="en-US" dirty="0"/>
          </a:p>
        </p:txBody>
      </p:sp>
      <p:sp>
        <p:nvSpPr>
          <p:cNvPr id="11" name="Date Placeholder 10"/>
          <p:cNvSpPr>
            <a:spLocks noGrp="1"/>
          </p:cNvSpPr>
          <p:nvPr>
            <p:ph type="dt" sz="half" idx="10"/>
          </p:nvPr>
        </p:nvSpPr>
        <p:spPr/>
        <p:txBody>
          <a:bodyPr/>
          <a:lstStyle/>
          <a:p>
            <a:endParaRPr lang="en-US"/>
          </a:p>
        </p:txBody>
      </p:sp>
      <p:sp>
        <p:nvSpPr>
          <p:cNvPr id="12" name="Slide Number Placeholder 11"/>
          <p:cNvSpPr>
            <a:spLocks noGrp="1"/>
          </p:cNvSpPr>
          <p:nvPr>
            <p:ph type="sldNum" sz="quarter" idx="12"/>
          </p:nvPr>
        </p:nvSpPr>
        <p:spPr/>
        <p:txBody>
          <a:bodyPr/>
          <a:lstStyle/>
          <a:p>
            <a:fld id="{26899373-B945-491D-B2CD-3E36A3252166}" type="slidenum">
              <a:rPr lang="en-US" smtClean="0"/>
              <a:t>37</a:t>
            </a:fld>
            <a:endParaRPr lang="en-US"/>
          </a:p>
        </p:txBody>
      </p:sp>
    </p:spTree>
    <p:extLst>
      <p:ext uri="{BB962C8B-B14F-4D97-AF65-F5344CB8AC3E}">
        <p14:creationId xmlns:p14="http://schemas.microsoft.com/office/powerpoint/2010/main" val="2529392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22FE-DF29-8C73-9035-2FB18300E61A}"/>
              </a:ext>
            </a:extLst>
          </p:cNvPr>
          <p:cNvSpPr>
            <a:spLocks noGrp="1"/>
          </p:cNvSpPr>
          <p:nvPr>
            <p:ph type="title"/>
          </p:nvPr>
        </p:nvSpPr>
        <p:spPr/>
        <p:txBody>
          <a:bodyPr/>
          <a:lstStyle/>
          <a:p>
            <a:r>
              <a:rPr lang="en-GB" dirty="0" err="1"/>
              <a:t>WPx</a:t>
            </a:r>
            <a:r>
              <a:rPr lang="en-GB" dirty="0"/>
              <a:t> </a:t>
            </a:r>
            <a:r>
              <a:rPr lang="en-GR" dirty="0"/>
              <a:t> Deliverables</a:t>
            </a:r>
          </a:p>
        </p:txBody>
      </p:sp>
      <p:sp>
        <p:nvSpPr>
          <p:cNvPr id="3" name="Date Placeholder 2">
            <a:extLst>
              <a:ext uri="{FF2B5EF4-FFF2-40B4-BE49-F238E27FC236}">
                <a16:creationId xmlns:a16="http://schemas.microsoft.com/office/drawing/2014/main" id="{A7E1EA5D-A434-FDED-66D9-39B52468C407}"/>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0F55F44E-FD56-5300-07C8-F31943786248}"/>
              </a:ext>
            </a:extLst>
          </p:cNvPr>
          <p:cNvSpPr>
            <a:spLocks noGrp="1"/>
          </p:cNvSpPr>
          <p:nvPr>
            <p:ph type="ftr" sz="quarter" idx="11"/>
          </p:nvPr>
        </p:nvSpPr>
        <p:spPr/>
        <p:txBody>
          <a:bodyPr/>
          <a:lstStyle/>
          <a:p>
            <a:r>
              <a:rPr lang="en-US"/>
              <a:t>Kick of Meeting</a:t>
            </a:r>
          </a:p>
        </p:txBody>
      </p:sp>
      <p:sp>
        <p:nvSpPr>
          <p:cNvPr id="5" name="Slide Number Placeholder 4">
            <a:extLst>
              <a:ext uri="{FF2B5EF4-FFF2-40B4-BE49-F238E27FC236}">
                <a16:creationId xmlns:a16="http://schemas.microsoft.com/office/drawing/2014/main" id="{171998B0-110F-3649-D2F1-32C6571131BD}"/>
              </a:ext>
            </a:extLst>
          </p:cNvPr>
          <p:cNvSpPr>
            <a:spLocks noGrp="1"/>
          </p:cNvSpPr>
          <p:nvPr>
            <p:ph type="sldNum" sz="quarter" idx="12"/>
          </p:nvPr>
        </p:nvSpPr>
        <p:spPr/>
        <p:txBody>
          <a:bodyPr/>
          <a:lstStyle/>
          <a:p>
            <a:fld id="{26899373-B945-491D-B2CD-3E36A3252166}" type="slidenum">
              <a:rPr lang="en-US" smtClean="0"/>
              <a:pPr/>
              <a:t>38</a:t>
            </a:fld>
            <a:endParaRPr lang="en-US"/>
          </a:p>
        </p:txBody>
      </p:sp>
      <p:graphicFrame>
        <p:nvGraphicFramePr>
          <p:cNvPr id="12" name="Content Placeholder 6">
            <a:extLst>
              <a:ext uri="{FF2B5EF4-FFF2-40B4-BE49-F238E27FC236}">
                <a16:creationId xmlns:a16="http://schemas.microsoft.com/office/drawing/2014/main" id="{2F92B8D3-B989-3AC9-39D8-D65784B46EBF}"/>
              </a:ext>
            </a:extLst>
          </p:cNvPr>
          <p:cNvGraphicFramePr>
            <a:graphicFrameLocks noGrp="1"/>
          </p:cNvGraphicFramePr>
          <p:nvPr>
            <p:ph idx="1"/>
            <p:extLst>
              <p:ext uri="{D42A27DB-BD31-4B8C-83A1-F6EECF244321}">
                <p14:modId xmlns:p14="http://schemas.microsoft.com/office/powerpoint/2010/main" val="115400702"/>
              </p:ext>
            </p:extLst>
          </p:nvPr>
        </p:nvGraphicFramePr>
        <p:xfrm>
          <a:off x="729464" y="1523253"/>
          <a:ext cx="10511560" cy="2377440"/>
        </p:xfrm>
        <a:graphic>
          <a:graphicData uri="http://schemas.openxmlformats.org/drawingml/2006/table">
            <a:tbl>
              <a:tblPr firstRow="1" bandRow="1">
                <a:tableStyleId>{0660B408-B3CF-4A94-85FC-2B1E0A45F4A2}</a:tableStyleId>
              </a:tblPr>
              <a:tblGrid>
                <a:gridCol w="795254">
                  <a:extLst>
                    <a:ext uri="{9D8B030D-6E8A-4147-A177-3AD203B41FA5}">
                      <a16:colId xmlns:a16="http://schemas.microsoft.com/office/drawing/2014/main" val="2852197201"/>
                    </a:ext>
                  </a:extLst>
                </a:gridCol>
                <a:gridCol w="5558834">
                  <a:extLst>
                    <a:ext uri="{9D8B030D-6E8A-4147-A177-3AD203B41FA5}">
                      <a16:colId xmlns:a16="http://schemas.microsoft.com/office/drawing/2014/main" val="3928486459"/>
                    </a:ext>
                  </a:extLst>
                </a:gridCol>
                <a:gridCol w="1341120">
                  <a:extLst>
                    <a:ext uri="{9D8B030D-6E8A-4147-A177-3AD203B41FA5}">
                      <a16:colId xmlns:a16="http://schemas.microsoft.com/office/drawing/2014/main" val="3726839052"/>
                    </a:ext>
                  </a:extLst>
                </a:gridCol>
                <a:gridCol w="1560576">
                  <a:extLst>
                    <a:ext uri="{9D8B030D-6E8A-4147-A177-3AD203B41FA5}">
                      <a16:colId xmlns:a16="http://schemas.microsoft.com/office/drawing/2014/main" val="3532897688"/>
                    </a:ext>
                  </a:extLst>
                </a:gridCol>
                <a:gridCol w="1255776">
                  <a:extLst>
                    <a:ext uri="{9D8B030D-6E8A-4147-A177-3AD203B41FA5}">
                      <a16:colId xmlns:a16="http://schemas.microsoft.com/office/drawing/2014/main" val="2951129741"/>
                    </a:ext>
                  </a:extLst>
                </a:gridCol>
              </a:tblGrid>
              <a:tr h="370840">
                <a:tc>
                  <a:txBody>
                    <a:bodyPr/>
                    <a:lstStyle/>
                    <a:p>
                      <a:r>
                        <a:rPr lang="en-GB" dirty="0">
                          <a:solidFill>
                            <a:schemeClr val="bg1"/>
                          </a:solidFill>
                        </a:rPr>
                        <a:t>Del.</a:t>
                      </a:r>
                      <a:endParaRPr lang="en-US" dirty="0">
                        <a:solidFill>
                          <a:schemeClr val="bg1"/>
                        </a:solidFill>
                        <a:latin typeface="Calibri" panose="020F0502020204030204" pitchFamily="34" charset="0"/>
                        <a:cs typeface="Calibri" panose="020F0502020204030204" pitchFamily="34" charset="0"/>
                      </a:endParaRPr>
                    </a:p>
                  </a:txBody>
                  <a:tcPr>
                    <a:solidFill>
                      <a:srgbClr val="002060"/>
                    </a:solidFill>
                  </a:tcPr>
                </a:tc>
                <a:tc>
                  <a:txBody>
                    <a:bodyPr/>
                    <a:lstStyle/>
                    <a:p>
                      <a:r>
                        <a:rPr lang="en-GB" dirty="0">
                          <a:solidFill>
                            <a:schemeClr val="bg1"/>
                          </a:solidFill>
                        </a:rPr>
                        <a:t>Title</a:t>
                      </a:r>
                    </a:p>
                  </a:txBody>
                  <a:tcPr>
                    <a:solidFill>
                      <a:srgbClr val="002060"/>
                    </a:solidFill>
                  </a:tcPr>
                </a:tc>
                <a:tc>
                  <a:txBody>
                    <a:bodyPr/>
                    <a:lstStyle/>
                    <a:p>
                      <a:r>
                        <a:rPr lang="en-GB" dirty="0">
                          <a:solidFill>
                            <a:schemeClr val="bg1"/>
                          </a:solidFill>
                        </a:rPr>
                        <a:t>Lead Partner</a:t>
                      </a:r>
                      <a:endParaRPr lang="en-US" dirty="0">
                        <a:solidFill>
                          <a:schemeClr val="bg1"/>
                        </a:solidFill>
                        <a:latin typeface="Calibri" panose="020F0502020204030204" pitchFamily="34" charset="0"/>
                        <a:cs typeface="Calibri" panose="020F0502020204030204" pitchFamily="34" charset="0"/>
                      </a:endParaRPr>
                    </a:p>
                  </a:txBody>
                  <a:tcPr>
                    <a:solidFill>
                      <a:srgbClr val="002060"/>
                    </a:solidFill>
                  </a:tcPr>
                </a:tc>
                <a:tc>
                  <a:txBody>
                    <a:bodyPr/>
                    <a:lstStyle/>
                    <a:p>
                      <a:pPr algn="ctr"/>
                      <a:r>
                        <a:rPr lang="en-GB" dirty="0">
                          <a:solidFill>
                            <a:schemeClr val="bg1"/>
                          </a:solidFill>
                        </a:rPr>
                        <a:t>Dissemination Level</a:t>
                      </a:r>
                      <a:endParaRPr lang="en-US" dirty="0">
                        <a:solidFill>
                          <a:schemeClr val="bg1"/>
                        </a:solidFill>
                        <a:latin typeface="Calibri" panose="020F0502020204030204" pitchFamily="34" charset="0"/>
                        <a:cs typeface="Calibri" panose="020F0502020204030204" pitchFamily="34" charset="0"/>
                      </a:endParaRPr>
                    </a:p>
                  </a:txBody>
                  <a:tcPr>
                    <a:solidFill>
                      <a:srgbClr val="002060"/>
                    </a:solidFill>
                  </a:tcPr>
                </a:tc>
                <a:tc>
                  <a:txBody>
                    <a:bodyPr/>
                    <a:lstStyle/>
                    <a:p>
                      <a:pPr algn="ctr"/>
                      <a:r>
                        <a:rPr lang="en-GB" dirty="0">
                          <a:solidFill>
                            <a:schemeClr val="bg1"/>
                          </a:solidFill>
                        </a:rPr>
                        <a:t>Due On</a:t>
                      </a:r>
                      <a:endParaRPr lang="en-US" dirty="0">
                        <a:solidFill>
                          <a:schemeClr val="bg1"/>
                        </a:solidFill>
                        <a:latin typeface="Calibri" panose="020F0502020204030204" pitchFamily="34" charset="0"/>
                        <a:cs typeface="Calibri" panose="020F0502020204030204" pitchFamily="34" charset="0"/>
                      </a:endParaRPr>
                    </a:p>
                  </a:txBody>
                  <a:tcPr>
                    <a:solidFill>
                      <a:srgbClr val="002060"/>
                    </a:solidFill>
                  </a:tcPr>
                </a:tc>
                <a:extLst>
                  <a:ext uri="{0D108BD9-81ED-4DB2-BD59-A6C34878D82A}">
                    <a16:rowId xmlns:a16="http://schemas.microsoft.com/office/drawing/2014/main" val="3022724730"/>
                  </a:ext>
                </a:extLst>
              </a:tr>
              <a:tr h="185420">
                <a:tc>
                  <a:txBody>
                    <a:bodyPr/>
                    <a:lstStyle/>
                    <a:p>
                      <a:pPr algn="ctr"/>
                      <a:endParaRPr lang="en-US" sz="1600" dirty="0">
                        <a:latin typeface="+mn-lt"/>
                        <a:cs typeface="Calibri" panose="020F0502020204030204" pitchFamily="34" charset="0"/>
                      </a:endParaRPr>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GB" sz="1600" b="0" i="0" u="none" strike="noStrike" kern="1200" dirty="0">
                        <a:solidFill>
                          <a:srgbClr val="000000"/>
                        </a:solidFill>
                        <a:effectLst/>
                        <a:latin typeface="+mn-lt"/>
                        <a:ea typeface="+mn-ea"/>
                        <a:cs typeface="+mn-cs"/>
                      </a:endParaRPr>
                    </a:p>
                  </a:txBody>
                  <a:tcPr/>
                </a:tc>
                <a:tc>
                  <a:txBody>
                    <a:bodyPr/>
                    <a:lstStyle/>
                    <a:p>
                      <a:endParaRPr lang="en-US" sz="1600" dirty="0">
                        <a:latin typeface="+mn-lt"/>
                        <a:cs typeface="Calibri" panose="020F0502020204030204" pitchFamily="34" charset="0"/>
                      </a:endParaRPr>
                    </a:p>
                  </a:txBody>
                  <a:tcPr/>
                </a:tc>
                <a:tc>
                  <a:txBody>
                    <a:bodyPr/>
                    <a:lstStyle/>
                    <a:p>
                      <a:pPr algn="ctr"/>
                      <a:endParaRPr lang="en-US" sz="1600" dirty="0">
                        <a:latin typeface="+mn-lt"/>
                        <a:cs typeface="Calibri" panose="020F0502020204030204" pitchFamily="34" charset="0"/>
                      </a:endParaRPr>
                    </a:p>
                  </a:txBody>
                  <a:tcPr/>
                </a:tc>
                <a:tc>
                  <a:txBody>
                    <a:bodyPr/>
                    <a:lstStyle/>
                    <a:p>
                      <a:pPr algn="ctr"/>
                      <a:endParaRPr lang="en-US" sz="1600" dirty="0">
                        <a:latin typeface="+mn-lt"/>
                        <a:cs typeface="Calibri" panose="020F0502020204030204" pitchFamily="34" charset="0"/>
                      </a:endParaRPr>
                    </a:p>
                  </a:txBody>
                  <a:tcPr/>
                </a:tc>
                <a:extLst>
                  <a:ext uri="{0D108BD9-81ED-4DB2-BD59-A6C34878D82A}">
                    <a16:rowId xmlns:a16="http://schemas.microsoft.com/office/drawing/2014/main" val="1109676589"/>
                  </a:ext>
                </a:extLst>
              </a:tr>
              <a:tr h="185420">
                <a:tc>
                  <a:txBody>
                    <a:bodyPr/>
                    <a:lstStyle/>
                    <a:p>
                      <a:pPr algn="ctr" fontAlgn="ctr"/>
                      <a:endParaRPr lang="en-GB" sz="1600" kern="1200" dirty="0">
                        <a:solidFill>
                          <a:schemeClr val="dk1"/>
                        </a:solidFill>
                        <a:latin typeface="+mn-lt"/>
                        <a:ea typeface="+mn-ea"/>
                        <a:cs typeface="+mn-cs"/>
                      </a:endParaRPr>
                    </a:p>
                  </a:txBody>
                  <a:tcPr marL="9525" marR="9525" marT="9525" marB="0" anchor="ctr"/>
                </a:tc>
                <a:tc>
                  <a:txBody>
                    <a:bodyPr/>
                    <a:lstStyle/>
                    <a:p>
                      <a:pPr marL="95250" indent="0" algn="l" fontAlgn="ctr">
                        <a:tabLst/>
                      </a:pPr>
                      <a:endParaRPr lang="en-GB" sz="1600" b="0" i="0" u="none" strike="noStrike" dirty="0">
                        <a:solidFill>
                          <a:srgbClr val="000000"/>
                        </a:solidFill>
                        <a:effectLst/>
                        <a:latin typeface="+mn-lt"/>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i="0" u="none" strike="noStrike" dirty="0">
                        <a:solidFill>
                          <a:srgbClr val="000000"/>
                        </a:solidFill>
                        <a:effectLst/>
                        <a:latin typeface="+mn-lt"/>
                      </a:endParaRPr>
                    </a:p>
                  </a:txBody>
                  <a:tcPr/>
                </a:tc>
                <a:tc>
                  <a:txBody>
                    <a:bodyPr/>
                    <a:lstStyle/>
                    <a:p>
                      <a:pPr algn="ctr"/>
                      <a:endParaRPr lang="en-US" sz="1600" dirty="0">
                        <a:latin typeface="+mn-lt"/>
                        <a:cs typeface="Calibri" panose="020F0502020204030204" pitchFamily="34" charset="0"/>
                      </a:endParaRPr>
                    </a:p>
                  </a:txBody>
                  <a:tcPr/>
                </a:tc>
                <a:tc>
                  <a:txBody>
                    <a:bodyPr/>
                    <a:lstStyle/>
                    <a:p>
                      <a:pPr algn="ctr"/>
                      <a:endParaRPr lang="en-US" sz="1600" dirty="0">
                        <a:latin typeface="+mn-lt"/>
                        <a:cs typeface="Calibri" panose="020F0502020204030204" pitchFamily="34" charset="0"/>
                      </a:endParaRPr>
                    </a:p>
                  </a:txBody>
                  <a:tcPr/>
                </a:tc>
                <a:extLst>
                  <a:ext uri="{0D108BD9-81ED-4DB2-BD59-A6C34878D82A}">
                    <a16:rowId xmlns:a16="http://schemas.microsoft.com/office/drawing/2014/main" val="2193967612"/>
                  </a:ext>
                </a:extLst>
              </a:tr>
              <a:tr h="185420">
                <a:tc>
                  <a:txBody>
                    <a:bodyPr/>
                    <a:lstStyle/>
                    <a:p>
                      <a:pPr algn="ctr" fontAlgn="ctr"/>
                      <a:endParaRPr lang="en-GB" sz="1600" b="0" i="0" u="none" strike="noStrike" dirty="0">
                        <a:solidFill>
                          <a:srgbClr val="000000"/>
                        </a:solidFill>
                        <a:effectLst/>
                        <a:latin typeface="+mn-lt"/>
                      </a:endParaRPr>
                    </a:p>
                  </a:txBody>
                  <a:tcPr marL="9525" marR="9525" marT="9525" marB="0" anchor="ctr"/>
                </a:tc>
                <a:tc>
                  <a:txBody>
                    <a:bodyPr/>
                    <a:lstStyle/>
                    <a:p>
                      <a:pPr marL="95250" indent="0" algn="l" fontAlgn="ctr">
                        <a:tabLst/>
                      </a:pPr>
                      <a:endParaRPr lang="en-GB" sz="1600" b="0" i="0" u="none" strike="noStrike" dirty="0">
                        <a:solidFill>
                          <a:srgbClr val="000000"/>
                        </a:solidFill>
                        <a:effectLst/>
                        <a:latin typeface="+mn-lt"/>
                      </a:endParaRPr>
                    </a:p>
                  </a:txBody>
                  <a:tcPr marL="9525" marR="9525" marT="9525" marB="0" anchor="ctr"/>
                </a:tc>
                <a:tc>
                  <a:txBody>
                    <a:bodyPr/>
                    <a:lstStyle/>
                    <a:p>
                      <a:endParaRPr lang="en-US" sz="1600" dirty="0">
                        <a:latin typeface="+mn-lt"/>
                        <a:cs typeface="Calibri" panose="020F0502020204030204" pitchFamily="34" charset="0"/>
                      </a:endParaRPr>
                    </a:p>
                  </a:txBody>
                  <a:tcPr/>
                </a:tc>
                <a:tc>
                  <a:txBody>
                    <a:bodyPr/>
                    <a:lstStyle/>
                    <a:p>
                      <a:pPr algn="ctr"/>
                      <a:endParaRPr lang="en-US" sz="1600" dirty="0">
                        <a:latin typeface="+mn-lt"/>
                        <a:cs typeface="Calibri" panose="020F0502020204030204" pitchFamily="34" charset="0"/>
                      </a:endParaRPr>
                    </a:p>
                  </a:txBody>
                  <a:tcPr/>
                </a:tc>
                <a:tc>
                  <a:txBody>
                    <a:bodyPr/>
                    <a:lstStyle/>
                    <a:p>
                      <a:pPr algn="ctr"/>
                      <a:endParaRPr lang="en-US" sz="1600" dirty="0">
                        <a:latin typeface="+mn-lt"/>
                        <a:cs typeface="Calibri" panose="020F0502020204030204" pitchFamily="34" charset="0"/>
                      </a:endParaRPr>
                    </a:p>
                  </a:txBody>
                  <a:tcPr/>
                </a:tc>
                <a:extLst>
                  <a:ext uri="{0D108BD9-81ED-4DB2-BD59-A6C34878D82A}">
                    <a16:rowId xmlns:a16="http://schemas.microsoft.com/office/drawing/2014/main" val="2324532912"/>
                  </a:ext>
                </a:extLst>
              </a:tr>
              <a:tr h="185420">
                <a:tc>
                  <a:txBody>
                    <a:bodyPr/>
                    <a:lstStyle/>
                    <a:p>
                      <a:endParaRPr lang="en-US" dirty="0">
                        <a:latin typeface="Calibri" panose="020F0502020204030204" pitchFamily="34" charset="0"/>
                        <a:cs typeface="Calibri" panose="020F0502020204030204" pitchFamily="34" charset="0"/>
                      </a:endParaRPr>
                    </a:p>
                  </a:txBody>
                  <a:tcPr/>
                </a:tc>
                <a:tc>
                  <a:txBody>
                    <a:bodyPr/>
                    <a:lstStyle/>
                    <a:p>
                      <a:endParaRPr lang="en-US" dirty="0">
                        <a:latin typeface="Calibri" panose="020F0502020204030204" pitchFamily="34" charset="0"/>
                        <a:cs typeface="Calibri" panose="020F0502020204030204" pitchFamily="34" charset="0"/>
                      </a:endParaRPr>
                    </a:p>
                  </a:txBody>
                  <a:tcPr/>
                </a:tc>
                <a:tc>
                  <a:txBody>
                    <a:bodyPr/>
                    <a:lstStyle/>
                    <a:p>
                      <a:endParaRPr lang="en-US" dirty="0">
                        <a:latin typeface="Calibri" panose="020F0502020204030204" pitchFamily="34" charset="0"/>
                        <a:cs typeface="Calibri" panose="020F0502020204030204" pitchFamily="34" charset="0"/>
                      </a:endParaRPr>
                    </a:p>
                  </a:txBody>
                  <a:tcPr/>
                </a:tc>
                <a:tc>
                  <a:txBody>
                    <a:bodyPr/>
                    <a:lstStyle/>
                    <a:p>
                      <a:pPr algn="ctr"/>
                      <a:endParaRPr lang="en-US" dirty="0">
                        <a:latin typeface="Calibri" panose="020F0502020204030204" pitchFamily="34" charset="0"/>
                        <a:cs typeface="Calibri" panose="020F0502020204030204" pitchFamily="34" charset="0"/>
                      </a:endParaRPr>
                    </a:p>
                  </a:txBody>
                  <a:tcPr/>
                </a:tc>
                <a:tc>
                  <a:txBody>
                    <a:bodyPr/>
                    <a:lstStyle/>
                    <a:p>
                      <a:pPr algn="ct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92195877"/>
                  </a:ext>
                </a:extLst>
              </a:tr>
              <a:tr h="185420">
                <a:tc>
                  <a:txBody>
                    <a:bodyPr/>
                    <a:lstStyle/>
                    <a:p>
                      <a:endParaRPr lang="en-US" dirty="0">
                        <a:latin typeface="Calibri" panose="020F0502020204030204" pitchFamily="34" charset="0"/>
                        <a:cs typeface="Calibri" panose="020F0502020204030204" pitchFamily="34" charset="0"/>
                      </a:endParaRPr>
                    </a:p>
                  </a:txBody>
                  <a:tcPr/>
                </a:tc>
                <a:tc>
                  <a:txBody>
                    <a:bodyPr/>
                    <a:lstStyle/>
                    <a:p>
                      <a:endParaRPr lang="en-US" dirty="0">
                        <a:latin typeface="Calibri" panose="020F0502020204030204" pitchFamily="34" charset="0"/>
                        <a:cs typeface="Calibri" panose="020F0502020204030204" pitchFamily="34" charset="0"/>
                      </a:endParaRPr>
                    </a:p>
                  </a:txBody>
                  <a:tcPr/>
                </a:tc>
                <a:tc>
                  <a:txBody>
                    <a:bodyPr/>
                    <a:lstStyle/>
                    <a:p>
                      <a:endParaRPr lang="en-US" dirty="0">
                        <a:latin typeface="Calibri" panose="020F0502020204030204" pitchFamily="34" charset="0"/>
                        <a:cs typeface="Calibri" panose="020F0502020204030204" pitchFamily="34" charset="0"/>
                      </a:endParaRPr>
                    </a:p>
                  </a:txBody>
                  <a:tcPr/>
                </a:tc>
                <a:tc>
                  <a:txBody>
                    <a:bodyPr/>
                    <a:lstStyle/>
                    <a:p>
                      <a:pPr algn="ctr"/>
                      <a:endParaRPr lang="en-US" dirty="0">
                        <a:latin typeface="Calibri" panose="020F0502020204030204" pitchFamily="34" charset="0"/>
                        <a:cs typeface="Calibri" panose="020F0502020204030204" pitchFamily="34" charset="0"/>
                      </a:endParaRPr>
                    </a:p>
                  </a:txBody>
                  <a:tcPr/>
                </a:tc>
                <a:tc>
                  <a:txBody>
                    <a:bodyPr/>
                    <a:lstStyle/>
                    <a:p>
                      <a:pPr algn="ct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40097158"/>
                  </a:ext>
                </a:extLst>
              </a:tr>
            </a:tbl>
          </a:graphicData>
        </a:graphic>
      </p:graphicFrame>
    </p:spTree>
    <p:extLst>
      <p:ext uri="{BB962C8B-B14F-4D97-AF65-F5344CB8AC3E}">
        <p14:creationId xmlns:p14="http://schemas.microsoft.com/office/powerpoint/2010/main" val="4168471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73822-2477-CA1F-F9F7-64CA1F258325}"/>
              </a:ext>
            </a:extLst>
          </p:cNvPr>
          <p:cNvSpPr>
            <a:spLocks noGrp="1"/>
          </p:cNvSpPr>
          <p:nvPr>
            <p:ph type="title"/>
          </p:nvPr>
        </p:nvSpPr>
        <p:spPr/>
        <p:txBody>
          <a:bodyPr/>
          <a:lstStyle/>
          <a:p>
            <a:r>
              <a:rPr lang="en-GB" dirty="0"/>
              <a:t>DKFZ Interactions with other WPs</a:t>
            </a:r>
            <a:endParaRPr lang="en-US" dirty="0"/>
          </a:p>
        </p:txBody>
      </p:sp>
      <p:sp>
        <p:nvSpPr>
          <p:cNvPr id="3" name="Content Placeholder 2">
            <a:extLst>
              <a:ext uri="{FF2B5EF4-FFF2-40B4-BE49-F238E27FC236}">
                <a16:creationId xmlns:a16="http://schemas.microsoft.com/office/drawing/2014/main" id="{8ED1C473-FB65-6097-0EB0-D9D7FBDB60C9}"/>
              </a:ext>
            </a:extLst>
          </p:cNvPr>
          <p:cNvSpPr>
            <a:spLocks noGrp="1"/>
          </p:cNvSpPr>
          <p:nvPr>
            <p:ph idx="1"/>
          </p:nvPr>
        </p:nvSpPr>
        <p:spPr>
          <a:xfrm>
            <a:off x="838200" y="2493032"/>
            <a:ext cx="10515600" cy="4351338"/>
          </a:xfrm>
        </p:spPr>
        <p:txBody>
          <a:bodyPr/>
          <a:lstStyle/>
          <a:p>
            <a:r>
              <a:rPr lang="en-US" dirty="0"/>
              <a:t>T4.4 Leader. Collaborating within: WP4 UL, </a:t>
            </a:r>
            <a:r>
              <a:rPr lang="en-US" dirty="0" err="1"/>
              <a:t>Biokosmos</a:t>
            </a:r>
            <a:r>
              <a:rPr lang="en-US" dirty="0"/>
              <a:t>, GNP</a:t>
            </a:r>
          </a:p>
          <a:p>
            <a:r>
              <a:rPr lang="en-US" dirty="0"/>
              <a:t>T2.3 Secondments and good practices exchange (DKFZ, GSI, others)</a:t>
            </a:r>
          </a:p>
          <a:p>
            <a:r>
              <a:rPr lang="en-US" dirty="0"/>
              <a:t>T6.2 Master Classes in Particle Therapy (M7-M48) [Leader: GSI]</a:t>
            </a:r>
          </a:p>
          <a:p>
            <a:endParaRPr lang="en-US" dirty="0"/>
          </a:p>
          <a:p>
            <a:r>
              <a:rPr lang="en-US" dirty="0"/>
              <a:t>Additional Training possible via </a:t>
            </a:r>
          </a:p>
        </p:txBody>
      </p:sp>
      <p:sp>
        <p:nvSpPr>
          <p:cNvPr id="7" name="Footer Placeholder 6"/>
          <p:cNvSpPr>
            <a:spLocks noGrp="1"/>
          </p:cNvSpPr>
          <p:nvPr>
            <p:ph type="ftr" sz="quarter" idx="11"/>
          </p:nvPr>
        </p:nvSpPr>
        <p:spPr/>
        <p:txBody>
          <a:bodyPr/>
          <a:lstStyle/>
          <a:p>
            <a:r>
              <a:rPr lang="en-US" dirty="0"/>
              <a:t>Kick of Meeting: Thessaloniki</a:t>
            </a:r>
          </a:p>
        </p:txBody>
      </p:sp>
      <p:sp>
        <p:nvSpPr>
          <p:cNvPr id="8" name="Date Placeholder 7"/>
          <p:cNvSpPr>
            <a:spLocks noGrp="1"/>
          </p:cNvSpPr>
          <p:nvPr>
            <p:ph type="dt" sz="half" idx="10"/>
          </p:nvPr>
        </p:nvSpPr>
        <p:spPr/>
        <p:txBody>
          <a:bodyPr/>
          <a:lstStyle/>
          <a:p>
            <a:r>
              <a:rPr lang="en-US" dirty="0"/>
              <a:t>03.04.2025</a:t>
            </a:r>
          </a:p>
        </p:txBody>
      </p:sp>
      <p:sp>
        <p:nvSpPr>
          <p:cNvPr id="9" name="Slide Number Placeholder 8"/>
          <p:cNvSpPr>
            <a:spLocks noGrp="1"/>
          </p:cNvSpPr>
          <p:nvPr>
            <p:ph type="sldNum" sz="quarter" idx="12"/>
          </p:nvPr>
        </p:nvSpPr>
        <p:spPr/>
        <p:txBody>
          <a:bodyPr/>
          <a:lstStyle/>
          <a:p>
            <a:fld id="{26899373-B945-491D-B2CD-3E36A3252166}" type="slidenum">
              <a:rPr lang="en-US" smtClean="0"/>
              <a:t>4</a:t>
            </a:fld>
            <a:endParaRPr lang="en-US"/>
          </a:p>
        </p:txBody>
      </p:sp>
      <p:pic>
        <p:nvPicPr>
          <p:cNvPr id="10" name="Picture 9">
            <a:extLst>
              <a:ext uri="{FF2B5EF4-FFF2-40B4-BE49-F238E27FC236}">
                <a16:creationId xmlns:a16="http://schemas.microsoft.com/office/drawing/2014/main" id="{972AB202-EF70-4954-B240-899D5B575CAC}"/>
              </a:ext>
            </a:extLst>
          </p:cNvPr>
          <p:cNvPicPr>
            <a:picLocks noChangeAspect="1"/>
          </p:cNvPicPr>
          <p:nvPr/>
        </p:nvPicPr>
        <p:blipFill>
          <a:blip r:embed="rId2"/>
          <a:stretch>
            <a:fillRect/>
          </a:stretch>
        </p:blipFill>
        <p:spPr>
          <a:xfrm>
            <a:off x="5972503" y="4240018"/>
            <a:ext cx="5276193" cy="2079921"/>
          </a:xfrm>
          <a:prstGeom prst="rect">
            <a:avLst/>
          </a:prstGeom>
        </p:spPr>
      </p:pic>
      <p:pic>
        <p:nvPicPr>
          <p:cNvPr id="11" name="Picture 6" descr="Martina Benešová. Foto: Marek Kučera, Reportér magazín">
            <a:extLst>
              <a:ext uri="{FF2B5EF4-FFF2-40B4-BE49-F238E27FC236}">
                <a16:creationId xmlns:a16="http://schemas.microsoft.com/office/drawing/2014/main" id="{26B310A4-4417-4D77-822D-C333B79D1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838" y="1009332"/>
            <a:ext cx="2279605" cy="15164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099414B-B79C-4085-8935-44AD8091B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073" y="1009333"/>
            <a:ext cx="2389850" cy="1483699"/>
          </a:xfrm>
          <a:prstGeom prst="rect">
            <a:avLst/>
          </a:prstGeom>
        </p:spPr>
      </p:pic>
    </p:spTree>
    <p:extLst>
      <p:ext uri="{BB962C8B-B14F-4D97-AF65-F5344CB8AC3E}">
        <p14:creationId xmlns:p14="http://schemas.microsoft.com/office/powerpoint/2010/main" val="24880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E65430-BAF0-40B5-7C51-28F5C8A876DC}"/>
              </a:ext>
            </a:extLst>
          </p:cNvPr>
          <p:cNvSpPr>
            <a:spLocks noGrp="1"/>
          </p:cNvSpPr>
          <p:nvPr>
            <p:ph idx="1"/>
          </p:nvPr>
        </p:nvSpPr>
        <p:spPr>
          <a:xfrm>
            <a:off x="204953" y="1384191"/>
            <a:ext cx="5227760" cy="1970925"/>
          </a:xfrm>
        </p:spPr>
        <p:txBody>
          <a:bodyPr/>
          <a:lstStyle/>
          <a:p>
            <a:pPr marL="0" indent="0">
              <a:buNone/>
            </a:pPr>
            <a:r>
              <a:rPr lang="en-US" b="1" u="sng" dirty="0"/>
              <a:t>Training Component </a:t>
            </a:r>
            <a:r>
              <a:rPr lang="en-US" dirty="0"/>
              <a:t>– </a:t>
            </a:r>
          </a:p>
          <a:p>
            <a:pPr marL="0" indent="0">
              <a:buNone/>
            </a:pPr>
            <a:r>
              <a:rPr lang="en-US" dirty="0"/>
              <a:t>I'm currently the </a:t>
            </a:r>
            <a:r>
              <a:rPr lang="en-US" b="1" u="sng" dirty="0">
                <a:solidFill>
                  <a:srgbClr val="FF0000"/>
                </a:solidFill>
              </a:rPr>
              <a:t>Chair of ESMPE </a:t>
            </a:r>
            <a:r>
              <a:rPr lang="en-US" dirty="0"/>
              <a:t>European School of Medical Physics Experts (</a:t>
            </a:r>
            <a:r>
              <a:rPr lang="en-US" b="1" u="sng" dirty="0"/>
              <a:t>ESMPE</a:t>
            </a:r>
            <a:r>
              <a:rPr lang="en-US" dirty="0"/>
              <a:t>)</a:t>
            </a:r>
          </a:p>
          <a:p>
            <a:endParaRPr lang="en-US" dirty="0"/>
          </a:p>
        </p:txBody>
      </p:sp>
      <p:sp>
        <p:nvSpPr>
          <p:cNvPr id="7" name="Footer Placeholder 6"/>
          <p:cNvSpPr>
            <a:spLocks noGrp="1"/>
          </p:cNvSpPr>
          <p:nvPr>
            <p:ph type="ftr" sz="quarter" idx="11"/>
          </p:nvPr>
        </p:nvSpPr>
        <p:spPr/>
        <p:txBody>
          <a:bodyPr/>
          <a:lstStyle/>
          <a:p>
            <a:r>
              <a:rPr lang="en-US" dirty="0"/>
              <a:t>Kick of Meeting: Thessaloniki</a:t>
            </a:r>
          </a:p>
        </p:txBody>
      </p:sp>
      <p:sp>
        <p:nvSpPr>
          <p:cNvPr id="8" name="Date Placeholder 7"/>
          <p:cNvSpPr>
            <a:spLocks noGrp="1"/>
          </p:cNvSpPr>
          <p:nvPr>
            <p:ph type="dt" sz="half" idx="10"/>
          </p:nvPr>
        </p:nvSpPr>
        <p:spPr/>
        <p:txBody>
          <a:bodyPr/>
          <a:lstStyle/>
          <a:p>
            <a:r>
              <a:rPr lang="en-US" dirty="0"/>
              <a:t>03.04.2025</a:t>
            </a:r>
          </a:p>
        </p:txBody>
      </p:sp>
      <p:sp>
        <p:nvSpPr>
          <p:cNvPr id="9" name="Slide Number Placeholder 8"/>
          <p:cNvSpPr>
            <a:spLocks noGrp="1"/>
          </p:cNvSpPr>
          <p:nvPr>
            <p:ph type="sldNum" sz="quarter" idx="12"/>
          </p:nvPr>
        </p:nvSpPr>
        <p:spPr/>
        <p:txBody>
          <a:bodyPr/>
          <a:lstStyle/>
          <a:p>
            <a:fld id="{26899373-B945-491D-B2CD-3E36A3252166}" type="slidenum">
              <a:rPr lang="en-US" smtClean="0"/>
              <a:t>5</a:t>
            </a:fld>
            <a:endParaRPr lang="en-US"/>
          </a:p>
        </p:txBody>
      </p:sp>
      <p:pic>
        <p:nvPicPr>
          <p:cNvPr id="5" name="Picture 4">
            <a:extLst>
              <a:ext uri="{FF2B5EF4-FFF2-40B4-BE49-F238E27FC236}">
                <a16:creationId xmlns:a16="http://schemas.microsoft.com/office/drawing/2014/main" id="{8909AE18-B3BC-480C-8D92-A23D181155E2}"/>
              </a:ext>
            </a:extLst>
          </p:cNvPr>
          <p:cNvPicPr>
            <a:picLocks noChangeAspect="1"/>
          </p:cNvPicPr>
          <p:nvPr/>
        </p:nvPicPr>
        <p:blipFill>
          <a:blip r:embed="rId2"/>
          <a:stretch>
            <a:fillRect/>
          </a:stretch>
        </p:blipFill>
        <p:spPr>
          <a:xfrm>
            <a:off x="5118538" y="220717"/>
            <a:ext cx="6921063" cy="5701863"/>
          </a:xfrm>
          <a:prstGeom prst="rect">
            <a:avLst/>
          </a:prstGeom>
        </p:spPr>
      </p:pic>
      <p:pic>
        <p:nvPicPr>
          <p:cNvPr id="10" name="Picture 9">
            <a:extLst>
              <a:ext uri="{FF2B5EF4-FFF2-40B4-BE49-F238E27FC236}">
                <a16:creationId xmlns:a16="http://schemas.microsoft.com/office/drawing/2014/main" id="{8C2EB84D-6864-4F43-A6B4-3C62AF970722}"/>
              </a:ext>
            </a:extLst>
          </p:cNvPr>
          <p:cNvPicPr>
            <a:picLocks noChangeAspect="1"/>
          </p:cNvPicPr>
          <p:nvPr/>
        </p:nvPicPr>
        <p:blipFill>
          <a:blip r:embed="rId3"/>
          <a:stretch>
            <a:fillRect/>
          </a:stretch>
        </p:blipFill>
        <p:spPr>
          <a:xfrm>
            <a:off x="156520" y="3598887"/>
            <a:ext cx="4814874" cy="2079921"/>
          </a:xfrm>
          <a:prstGeom prst="rect">
            <a:avLst/>
          </a:prstGeom>
        </p:spPr>
      </p:pic>
      <p:sp>
        <p:nvSpPr>
          <p:cNvPr id="12" name="TextBox 11">
            <a:extLst>
              <a:ext uri="{FF2B5EF4-FFF2-40B4-BE49-F238E27FC236}">
                <a16:creationId xmlns:a16="http://schemas.microsoft.com/office/drawing/2014/main" id="{2F5A2A72-2D7A-464B-A43D-A5C222417661}"/>
              </a:ext>
            </a:extLst>
          </p:cNvPr>
          <p:cNvSpPr txBox="1"/>
          <p:nvPr/>
        </p:nvSpPr>
        <p:spPr>
          <a:xfrm>
            <a:off x="5562600" y="5870028"/>
            <a:ext cx="6096000" cy="538609"/>
          </a:xfrm>
          <a:prstGeom prst="rect">
            <a:avLst/>
          </a:prstGeom>
          <a:noFill/>
        </p:spPr>
        <p:txBody>
          <a:bodyPr wrap="square">
            <a:spAutoFit/>
          </a:bodyPr>
          <a:lstStyle/>
          <a:p>
            <a:pPr algn="ctr"/>
            <a:r>
              <a:rPr lang="en-US" sz="2900" b="1" dirty="0"/>
              <a:t>https://smrd2025.efomp.org/</a:t>
            </a:r>
            <a:endParaRPr lang="en-DE" sz="2900" b="1" dirty="0"/>
          </a:p>
        </p:txBody>
      </p:sp>
    </p:spTree>
    <p:extLst>
      <p:ext uri="{BB962C8B-B14F-4D97-AF65-F5344CB8AC3E}">
        <p14:creationId xmlns:p14="http://schemas.microsoft.com/office/powerpoint/2010/main" val="76977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3528524B-5597-4C7D-9F57-921401AB648E}"/>
              </a:ext>
            </a:extLst>
          </p:cNvPr>
          <p:cNvSpPr txBox="1">
            <a:spLocks/>
          </p:cNvSpPr>
          <p:nvPr/>
        </p:nvSpPr>
        <p:spPr>
          <a:xfrm>
            <a:off x="1082144" y="2630105"/>
            <a:ext cx="10271655" cy="6077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500" b="1" u="sng" dirty="0">
                <a:effectLst>
                  <a:outerShdw blurRad="38100" dist="38100" dir="2700000" algn="tl">
                    <a:srgbClr val="000000">
                      <a:alpha val="43137"/>
                    </a:srgbClr>
                  </a:outerShdw>
                </a:effectLst>
              </a:rPr>
              <a:t>Research Topics at the DKFZ </a:t>
            </a:r>
            <a:br>
              <a:rPr lang="en-US" sz="5500" b="1" u="sng" dirty="0">
                <a:effectLst>
                  <a:outerShdw blurRad="38100" dist="38100" dir="2700000" algn="tl">
                    <a:srgbClr val="000000">
                      <a:alpha val="43137"/>
                    </a:srgbClr>
                  </a:outerShdw>
                </a:effectLst>
              </a:rPr>
            </a:br>
            <a:endParaRPr lang="en-DE" sz="5500"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60994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61">
            <a:extLst>
              <a:ext uri="{FF2B5EF4-FFF2-40B4-BE49-F238E27FC236}">
                <a16:creationId xmlns:a16="http://schemas.microsoft.com/office/drawing/2014/main" id="{97B1989E-F425-40AA-819D-CB18B6BD2AAB}"/>
              </a:ext>
            </a:extLst>
          </p:cNvPr>
          <p:cNvSpPr txBox="1"/>
          <p:nvPr/>
        </p:nvSpPr>
        <p:spPr>
          <a:xfrm>
            <a:off x="2279576" y="291176"/>
            <a:ext cx="2337499" cy="4770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rPr>
              <a:t>DKFZ Science</a:t>
            </a:r>
            <a:endParaRPr kumimoji="0" lang="de-CH" altLang="en-US"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PGothic" pitchFamily="34" charset="-128"/>
              <a:cs typeface="Calibri" panose="020F0502020204030204" pitchFamily="34" charset="0"/>
            </a:endParaRPr>
          </a:p>
        </p:txBody>
      </p:sp>
      <p:sp>
        <p:nvSpPr>
          <p:cNvPr id="15" name="Rectangle 65">
            <a:extLst>
              <a:ext uri="{FF2B5EF4-FFF2-40B4-BE49-F238E27FC236}">
                <a16:creationId xmlns:a16="http://schemas.microsoft.com/office/drawing/2014/main" id="{0183BE10-E681-47D0-A85E-00015C327AB1}"/>
              </a:ext>
            </a:extLst>
          </p:cNvPr>
          <p:cNvSpPr/>
          <p:nvPr/>
        </p:nvSpPr>
        <p:spPr bwMode="auto">
          <a:xfrm>
            <a:off x="93600" y="116632"/>
            <a:ext cx="1853952" cy="501922"/>
          </a:xfrm>
          <a:prstGeom prst="rect">
            <a:avLst/>
          </a:prstGeom>
          <a:solidFill>
            <a:srgbClr val="0047B9"/>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de-DE" sz="300" b="0" i="0" u="none" strike="noStrike" kern="1200" cap="none" spc="0" normalizeH="0" baseline="0" noProof="0" dirty="0">
              <a:ln>
                <a:noFill/>
              </a:ln>
              <a:solidFill>
                <a:srgbClr val="FFFFFF"/>
              </a:solidFill>
              <a:effectLst/>
              <a:uLnTx/>
              <a:uFillTx/>
              <a:latin typeface="Arial"/>
              <a:ea typeface="ＭＳ Ｐゴシック" charset="0"/>
              <a:cs typeface="+mn-cs"/>
            </a:endParaRPr>
          </a:p>
          <a:p>
            <a:pPr eaLnBrk="0" fontAlgn="base" hangingPunct="0">
              <a:spcBef>
                <a:spcPts val="600"/>
              </a:spcBef>
              <a:spcAft>
                <a:spcPct val="0"/>
              </a:spcAft>
              <a:defRPr/>
            </a:pPr>
            <a:r>
              <a:rPr lang="de-DE" sz="1000" dirty="0">
                <a:solidFill>
                  <a:srgbClr val="FFFFFF"/>
                </a:solidFill>
                <a:latin typeface="Arial"/>
                <a:ea typeface="ＭＳ Ｐゴシック" charset="0"/>
              </a:rPr>
              <a:t>Seco/</a:t>
            </a:r>
            <a:r>
              <a:rPr kumimoji="0" lang="de-DE" sz="1000" b="0" i="0" u="none" strike="noStrike" kern="1200" cap="none" spc="0" normalizeH="0" baseline="0" noProof="0" dirty="0" err="1">
                <a:ln>
                  <a:noFill/>
                </a:ln>
                <a:solidFill>
                  <a:srgbClr val="FFFFFF"/>
                </a:solidFill>
                <a:effectLst/>
                <a:uLnTx/>
                <a:uFillTx/>
                <a:latin typeface="Arial"/>
                <a:ea typeface="ＭＳ Ｐゴシック" charset="0"/>
                <a:cs typeface="+mn-cs"/>
              </a:rPr>
              <a:t>Benešová</a:t>
            </a:r>
            <a:r>
              <a:rPr kumimoji="0" lang="de-DE" sz="1000" b="0" i="0" u="none" strike="noStrike" kern="1200" cap="none" spc="0" normalizeH="0" baseline="0" noProof="0" dirty="0">
                <a:ln>
                  <a:noFill/>
                </a:ln>
                <a:solidFill>
                  <a:srgbClr val="FFFFFF"/>
                </a:solidFill>
                <a:effectLst/>
                <a:uLnTx/>
                <a:uFillTx/>
                <a:latin typeface="Arial"/>
                <a:ea typeface="ＭＳ Ｐゴシック" charset="0"/>
                <a:cs typeface="+mn-cs"/>
              </a:rPr>
              <a:t>-Schäfer</a:t>
            </a:r>
          </a:p>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de-DE" sz="1000" b="0" i="0" u="none" strike="noStrike" kern="1200" cap="none" spc="0" normalizeH="0" baseline="0" noProof="0" dirty="0">
              <a:ln>
                <a:noFill/>
              </a:ln>
              <a:solidFill>
                <a:srgbClr val="FFFFFF"/>
              </a:solidFill>
              <a:effectLst/>
              <a:uLnTx/>
              <a:uFillTx/>
              <a:latin typeface="Arial"/>
              <a:ea typeface="ＭＳ Ｐゴシック" charset="0"/>
              <a:cs typeface="+mn-cs"/>
            </a:endParaRPr>
          </a:p>
        </p:txBody>
      </p:sp>
      <p:cxnSp>
        <p:nvCxnSpPr>
          <p:cNvPr id="16" name="Straight Connector 31">
            <a:extLst>
              <a:ext uri="{FF2B5EF4-FFF2-40B4-BE49-F238E27FC236}">
                <a16:creationId xmlns:a16="http://schemas.microsoft.com/office/drawing/2014/main" id="{666B2119-6064-4D04-8146-64A6962EBDF9}"/>
              </a:ext>
            </a:extLst>
          </p:cNvPr>
          <p:cNvCxnSpPr>
            <a:cxnSpLocks noChangeShapeType="1"/>
          </p:cNvCxnSpPr>
          <p:nvPr/>
        </p:nvCxnSpPr>
        <p:spPr bwMode="auto">
          <a:xfrm>
            <a:off x="0" y="6597352"/>
            <a:ext cx="12192000" cy="0"/>
          </a:xfrm>
          <a:prstGeom prst="line">
            <a:avLst/>
          </a:prstGeom>
          <a:noFill/>
          <a:ln w="9525" algn="ctr">
            <a:solidFill>
              <a:srgbClr val="0047B9"/>
            </a:solidFill>
            <a:round/>
            <a:headEnd/>
            <a:tailEnd/>
          </a:ln>
          <a:extLst>
            <a:ext uri="{909E8E84-426E-40DD-AFC4-6F175D3DCCD1}">
              <a14:hiddenFill xmlns:a14="http://schemas.microsoft.com/office/drawing/2010/main">
                <a:noFill/>
              </a14:hiddenFill>
            </a:ext>
          </a:extLst>
        </p:spPr>
      </p:cxnSp>
      <p:pic>
        <p:nvPicPr>
          <p:cNvPr id="67" name="Grafik 66">
            <a:extLst>
              <a:ext uri="{FF2B5EF4-FFF2-40B4-BE49-F238E27FC236}">
                <a16:creationId xmlns:a16="http://schemas.microsoft.com/office/drawing/2014/main" id="{81862C48-B1F1-41D1-AFDD-E4859AF13FA7}"/>
              </a:ext>
            </a:extLst>
          </p:cNvPr>
          <p:cNvPicPr>
            <a:picLocks noChangeAspect="1"/>
          </p:cNvPicPr>
          <p:nvPr/>
        </p:nvPicPr>
        <p:blipFill rotWithShape="1">
          <a:blip r:embed="rId3"/>
          <a:srcRect l="5245" r="5701"/>
          <a:stretch/>
        </p:blipFill>
        <p:spPr>
          <a:xfrm>
            <a:off x="263352" y="1463011"/>
            <a:ext cx="4104457" cy="4621169"/>
          </a:xfrm>
          <a:prstGeom prst="rect">
            <a:avLst/>
          </a:prstGeom>
        </p:spPr>
      </p:pic>
      <p:pic>
        <p:nvPicPr>
          <p:cNvPr id="68" name="Grafik 67">
            <a:extLst>
              <a:ext uri="{FF2B5EF4-FFF2-40B4-BE49-F238E27FC236}">
                <a16:creationId xmlns:a16="http://schemas.microsoft.com/office/drawing/2014/main" id="{7E6DF076-7F85-46EE-913C-50EFEC9ED1FA}"/>
              </a:ext>
            </a:extLst>
          </p:cNvPr>
          <p:cNvPicPr>
            <a:picLocks noChangeAspect="1"/>
          </p:cNvPicPr>
          <p:nvPr/>
        </p:nvPicPr>
        <p:blipFill rotWithShape="1">
          <a:blip r:embed="rId4"/>
          <a:srcRect l="2746" r="3260"/>
          <a:stretch/>
        </p:blipFill>
        <p:spPr>
          <a:xfrm>
            <a:off x="4511825" y="1463010"/>
            <a:ext cx="7392144" cy="4621169"/>
          </a:xfrm>
          <a:prstGeom prst="rect">
            <a:avLst/>
          </a:prstGeom>
        </p:spPr>
      </p:pic>
      <p:sp>
        <p:nvSpPr>
          <p:cNvPr id="7" name="Textfeld 21">
            <a:extLst>
              <a:ext uri="{FF2B5EF4-FFF2-40B4-BE49-F238E27FC236}">
                <a16:creationId xmlns:a16="http://schemas.microsoft.com/office/drawing/2014/main" id="{90E6BD10-F521-4C58-B618-D8130D11103A}"/>
              </a:ext>
            </a:extLst>
          </p:cNvPr>
          <p:cNvSpPr txBox="1">
            <a:spLocks noChangeArrowheads="1"/>
          </p:cNvSpPr>
          <p:nvPr/>
        </p:nvSpPr>
        <p:spPr bwMode="auto">
          <a:xfrm>
            <a:off x="3965998" y="6606808"/>
            <a:ext cx="39302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10000"/>
              </a:lnSpc>
              <a:buClr>
                <a:schemeClr val="accent2"/>
              </a:buClr>
              <a:defRPr sz="1700">
                <a:solidFill>
                  <a:schemeClr val="tx1"/>
                </a:solidFill>
                <a:latin typeface="Arial Narrow" panose="020B0606020202030204" pitchFamily="34" charset="0"/>
                <a:ea typeface="ヒラギノ角ゴ Pro W3"/>
                <a:cs typeface="Arial Narrow" panose="020B0606020202030204" pitchFamily="34" charset="0"/>
              </a:defRPr>
            </a:lvl1pPr>
            <a:lvl2pPr marL="742950" indent="-285750" eaLnBrk="0" hangingPunct="0">
              <a:lnSpc>
                <a:spcPct val="110000"/>
              </a:lnSpc>
              <a:buClr>
                <a:schemeClr val="tx1"/>
              </a:buClr>
              <a:buSzPct val="80000"/>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2pPr>
            <a:lvl3pPr marL="1143000" indent="-228600" eaLnBrk="0" hangingPunct="0">
              <a:lnSpc>
                <a:spcPct val="110000"/>
              </a:lnSpc>
              <a:buFont typeface="Times" panose="02020603050405020304" pitchFamily="18" charset="0"/>
              <a:buChar char="–"/>
              <a:defRPr sz="1700">
                <a:solidFill>
                  <a:schemeClr val="tx1"/>
                </a:solidFill>
                <a:latin typeface="Arial Narrow" panose="020B0606020202030204" pitchFamily="34" charset="0"/>
                <a:ea typeface="ヒラギノ角ゴ Pro W3"/>
                <a:cs typeface="MS PGothic" panose="020B0600070205080204" pitchFamily="34" charset="-128"/>
              </a:defRPr>
            </a:lvl3pPr>
            <a:lvl4pPr marL="16002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4pPr>
            <a:lvl5pPr marL="2057400" indent="-228600" eaLnBrk="0" hangingPunct="0">
              <a:lnSpc>
                <a:spcPct val="110000"/>
              </a:lnSpc>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5pPr>
            <a:lvl6pPr marL="25146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6pPr>
            <a:lvl7pPr marL="29718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7pPr>
            <a:lvl8pPr marL="34290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8pPr>
            <a:lvl9pPr marL="3886200" indent="-228600" eaLnBrk="0" fontAlgn="base" hangingPunct="0">
              <a:lnSpc>
                <a:spcPct val="110000"/>
              </a:lnSpc>
              <a:spcBef>
                <a:spcPct val="0"/>
              </a:spcBef>
              <a:spcAft>
                <a:spcPct val="0"/>
              </a:spcAft>
              <a:buFont typeface="Lucida Grande"/>
              <a:buChar char="–"/>
              <a:defRPr sz="1700">
                <a:solidFill>
                  <a:schemeClr val="tx1"/>
                </a:solidFill>
                <a:latin typeface="Arial Narrow" panose="020B0606020202030204" pitchFamily="34" charset="0"/>
                <a:ea typeface="ヒラギノ角ゴ Pro W3"/>
                <a:cs typeface="Arial Narrow" panose="020B0606020202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800" i="0" u="none" strike="noStrike" kern="1200" cap="none" spc="0" normalizeH="0" baseline="0" noProof="0" dirty="0">
                <a:ln>
                  <a:noFill/>
                </a:ln>
                <a:solidFill>
                  <a:srgbClr val="000000"/>
                </a:solidFill>
                <a:effectLst/>
                <a:uLnTx/>
                <a:uFillTx/>
                <a:latin typeface="Times" panose="02020603050405020304" pitchFamily="18" charset="0"/>
                <a:cs typeface="Arial" panose="020B0604020202020204" pitchFamily="34" charset="0"/>
              </a:rPr>
              <a:t>www.dkfz.de</a:t>
            </a:r>
            <a:endParaRPr kumimoji="0" lang="de-DE" altLang="en-US" sz="800" i="0" u="none" strike="noStrike" kern="1200" cap="none" spc="0" normalizeH="0" baseline="0" noProof="0" dirty="0">
              <a:ln>
                <a:noFill/>
              </a:ln>
              <a:solidFill>
                <a:srgbClr val="000000"/>
              </a:solidFill>
              <a:effectLst/>
              <a:uLnTx/>
              <a:uFillTx/>
              <a:latin typeface="Times" panose="02020603050405020304" pitchFamily="18" charset="0"/>
            </a:endParaRPr>
          </a:p>
        </p:txBody>
      </p:sp>
      <p:sp>
        <p:nvSpPr>
          <p:cNvPr id="2" name="Oval 1">
            <a:extLst>
              <a:ext uri="{FF2B5EF4-FFF2-40B4-BE49-F238E27FC236}">
                <a16:creationId xmlns:a16="http://schemas.microsoft.com/office/drawing/2014/main" id="{7336A313-23A1-4A68-8B8B-3F9611CFE83A}"/>
              </a:ext>
            </a:extLst>
          </p:cNvPr>
          <p:cNvSpPr/>
          <p:nvPr/>
        </p:nvSpPr>
        <p:spPr>
          <a:xfrm>
            <a:off x="441434" y="1776251"/>
            <a:ext cx="2133600" cy="18235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40999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circle(in)">
                                      <p:cBhvr>
                                        <p:cTn id="12" dur="2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3528524B-5597-4C7D-9F57-921401AB648E}"/>
              </a:ext>
            </a:extLst>
          </p:cNvPr>
          <p:cNvSpPr txBox="1">
            <a:spLocks/>
          </p:cNvSpPr>
          <p:nvPr/>
        </p:nvSpPr>
        <p:spPr>
          <a:xfrm>
            <a:off x="1082144" y="2630105"/>
            <a:ext cx="10271655" cy="6077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dirty="0">
                <a:effectLst>
                  <a:outerShdw blurRad="38100" dist="38100" dir="2700000" algn="tl">
                    <a:srgbClr val="000000">
                      <a:alpha val="43137"/>
                    </a:srgbClr>
                  </a:outerShdw>
                </a:effectLst>
              </a:rPr>
              <a:t>Expertise in Radiation Biology and Single Cell Analysis of Radiation Effects</a:t>
            </a:r>
          </a:p>
          <a:p>
            <a:pPr algn="ctr"/>
            <a:r>
              <a:rPr kumimoji="0" lang="en-US" sz="4800" b="1" i="0" u="none" strike="noStrike" kern="1200" cap="none" spc="0" normalizeH="0" baseline="0" noProof="0" dirty="0">
                <a:ln>
                  <a:noFill/>
                </a:ln>
                <a:solidFill>
                  <a:srgbClr val="FFC000"/>
                </a:solidFill>
                <a:effectLst/>
                <a:uLnTx/>
                <a:uFillTx/>
                <a:latin typeface="Arial"/>
                <a:ea typeface="ＭＳ Ｐゴシック"/>
                <a:cs typeface="+mn-cs"/>
              </a:rPr>
              <a:t>Seco Lab</a:t>
            </a:r>
            <a:endParaRPr lang="en-DE" sz="46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C929D49A-DDDC-4C8C-8556-7E165C9300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479" y="4745761"/>
            <a:ext cx="3379637" cy="2098192"/>
          </a:xfrm>
          <a:prstGeom prst="rect">
            <a:avLst/>
          </a:prstGeom>
        </p:spPr>
      </p:pic>
    </p:spTree>
    <p:extLst>
      <p:ext uri="{BB962C8B-B14F-4D97-AF65-F5344CB8AC3E}">
        <p14:creationId xmlns:p14="http://schemas.microsoft.com/office/powerpoint/2010/main" val="1526553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777" y="548680"/>
            <a:ext cx="3457575"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038" y="1052736"/>
            <a:ext cx="382905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096" y="1857772"/>
            <a:ext cx="3609265"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537" y="2348880"/>
            <a:ext cx="4695825"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83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1520</TotalTime>
  <Words>2559</Words>
  <Application>Microsoft Office PowerPoint</Application>
  <PresentationFormat>Widescreen</PresentationFormat>
  <Paragraphs>405</Paragraphs>
  <Slides>38</Slides>
  <Notes>16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7" baseType="lpstr">
      <vt:lpstr>Arial</vt:lpstr>
      <vt:lpstr>Arial Narrow</vt:lpstr>
      <vt:lpstr>Calibri</vt:lpstr>
      <vt:lpstr>Calibri Light</vt:lpstr>
      <vt:lpstr>Times</vt:lpstr>
      <vt:lpstr>Times New Roman</vt:lpstr>
      <vt:lpstr>Times Roman</vt:lpstr>
      <vt:lpstr>Office Theme</vt:lpstr>
      <vt:lpstr>CS ChemDraw Drawing</vt:lpstr>
      <vt:lpstr>PowerPoint Presentation</vt:lpstr>
      <vt:lpstr>PowerPoint Presentation</vt:lpstr>
      <vt:lpstr>PowerPoint Presentation</vt:lpstr>
      <vt:lpstr>DKFZ Interactions with other 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RNA Sequencing???</vt:lpstr>
      <vt:lpstr>Trip back to Biology Lessons in School!</vt:lpstr>
      <vt:lpstr>Reasons to study RNA sequencing…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DKFZ Interactions with other WPs</vt:lpstr>
      <vt:lpstr>PowerPoint Presentation</vt:lpstr>
      <vt:lpstr>PowerPoint Presentation</vt:lpstr>
      <vt:lpstr>PowerPoint Presentation</vt:lpstr>
      <vt:lpstr>Brief Introduction:  Joao Seco and Martina Benešová-Schäfer</vt:lpstr>
      <vt:lpstr>PowerPoint Presentation</vt:lpstr>
      <vt:lpstr>PowerPoint Presentation</vt:lpstr>
      <vt:lpstr>WPx: title</vt:lpstr>
      <vt:lpstr>WPx: title</vt:lpstr>
      <vt:lpstr>WPx  Deliverables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Dimitra Tsirigoti</dc:creator>
  <cp:lastModifiedBy>Seco, Joao</cp:lastModifiedBy>
  <cp:revision>82</cp:revision>
  <dcterms:created xsi:type="dcterms:W3CDTF">2022-09-26T12:30:27Z</dcterms:created>
  <dcterms:modified xsi:type="dcterms:W3CDTF">2025-04-03T07:37:29Z</dcterms:modified>
</cp:coreProperties>
</file>