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301" r:id="rId6"/>
    <p:sldId id="275" r:id="rId7"/>
    <p:sldId id="298" r:id="rId8"/>
    <p:sldId id="258" r:id="rId9"/>
    <p:sldId id="267" r:id="rId10"/>
    <p:sldId id="274" r:id="rId11"/>
    <p:sldId id="278" r:id="rId12"/>
    <p:sldId id="277" r:id="rId13"/>
    <p:sldId id="279" r:id="rId14"/>
    <p:sldId id="280" r:id="rId15"/>
    <p:sldId id="300" r:id="rId16"/>
    <p:sldId id="283" r:id="rId17"/>
    <p:sldId id="281" r:id="rId18"/>
    <p:sldId id="284" r:id="rId19"/>
    <p:sldId id="285" r:id="rId20"/>
    <p:sldId id="273" r:id="rId21"/>
    <p:sldId id="292" r:id="rId22"/>
    <p:sldId id="293" r:id="rId23"/>
    <p:sldId id="294" r:id="rId24"/>
    <p:sldId id="295" r:id="rId25"/>
    <p:sldId id="286" r:id="rId26"/>
    <p:sldId id="287" r:id="rId27"/>
    <p:sldId id="276" r:id="rId28"/>
    <p:sldId id="288" r:id="rId29"/>
    <p:sldId id="289" r:id="rId30"/>
    <p:sldId id="290" r:id="rId31"/>
    <p:sldId id="291" r:id="rId32"/>
    <p:sldId id="304" r:id="rId33"/>
    <p:sldId id="266" r:id="rId34"/>
    <p:sldId id="305" r:id="rId35"/>
    <p:sldId id="306" r:id="rId36"/>
    <p:sldId id="282" r:id="rId37"/>
    <p:sldId id="264" r:id="rId38"/>
    <p:sldId id="302" r:id="rId39"/>
    <p:sldId id="265" r:id="rId40"/>
    <p:sldId id="303" r:id="rId41"/>
    <p:sldId id="297" r:id="rId42"/>
    <p:sldId id="268" r:id="rId43"/>
    <p:sldId id="269" r:id="rId44"/>
    <p:sldId id="270" r:id="rId45"/>
    <p:sldId id="271" r:id="rId46"/>
    <p:sldId id="2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A32347-C3AC-4277-A13F-BD2F546D4948}">
          <p14:sldIdLst>
            <p14:sldId id="256"/>
            <p14:sldId id="301"/>
            <p14:sldId id="275"/>
            <p14:sldId id="298"/>
            <p14:sldId id="258"/>
            <p14:sldId id="267"/>
            <p14:sldId id="274"/>
            <p14:sldId id="278"/>
            <p14:sldId id="277"/>
            <p14:sldId id="279"/>
            <p14:sldId id="280"/>
            <p14:sldId id="300"/>
            <p14:sldId id="283"/>
            <p14:sldId id="281"/>
            <p14:sldId id="284"/>
            <p14:sldId id="285"/>
            <p14:sldId id="273"/>
            <p14:sldId id="292"/>
            <p14:sldId id="293"/>
            <p14:sldId id="294"/>
            <p14:sldId id="295"/>
            <p14:sldId id="286"/>
            <p14:sldId id="287"/>
            <p14:sldId id="276"/>
            <p14:sldId id="288"/>
            <p14:sldId id="289"/>
            <p14:sldId id="290"/>
            <p14:sldId id="291"/>
            <p14:sldId id="304"/>
            <p14:sldId id="266"/>
            <p14:sldId id="305"/>
            <p14:sldId id="306"/>
            <p14:sldId id="282"/>
            <p14:sldId id="264"/>
            <p14:sldId id="302"/>
            <p14:sldId id="265"/>
            <p14:sldId id="303"/>
            <p14:sldId id="297"/>
            <p14:sldId id="268"/>
            <p14:sldId id="269"/>
            <p14:sldId id="270"/>
            <p14:sldId id="271"/>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73778-572A-8044-0FB7-854444A91865}" name="Tina Vodopivec" initials="TV" userId="S::tina.vodopivec@cosylab.com::b0a4fc9d-73ab-42db-9f19-9b66528b21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2F4"/>
    <a:srgbClr val="8FAADD"/>
    <a:srgbClr val="011893"/>
    <a:srgbClr val="7A81FF"/>
    <a:srgbClr val="64B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ADFE3-6897-4BB8-BE5C-DB67A6980D0F}"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B8B11-338B-477B-BAB7-1189CB95AF3C}" type="slidenum">
              <a:rPr lang="en-US" smtClean="0"/>
              <a:t>‹#›</a:t>
            </a:fld>
            <a:endParaRPr lang="en-US"/>
          </a:p>
        </p:txBody>
      </p:sp>
    </p:spTree>
    <p:extLst>
      <p:ext uri="{BB962C8B-B14F-4D97-AF65-F5344CB8AC3E}">
        <p14:creationId xmlns:p14="http://schemas.microsoft.com/office/powerpoint/2010/main" val="253040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Person months me Kostos </a:t>
            </a:r>
          </a:p>
          <a:p>
            <a:r>
              <a:rPr lang="en-US"/>
              <a:t>Appendix</a:t>
            </a:r>
            <a:endParaRPr lang="fr-FR"/>
          </a:p>
        </p:txBody>
      </p:sp>
      <p:sp>
        <p:nvSpPr>
          <p:cNvPr id="4" name="Espace réservé du numéro de diapositive 3"/>
          <p:cNvSpPr>
            <a:spLocks noGrp="1"/>
          </p:cNvSpPr>
          <p:nvPr>
            <p:ph type="sldNum" sz="quarter" idx="5"/>
          </p:nvPr>
        </p:nvSpPr>
        <p:spPr/>
        <p:txBody>
          <a:bodyPr/>
          <a:lstStyle/>
          <a:p>
            <a:fld id="{373B8B11-338B-477B-BAB7-1189CB95AF3C}" type="slidenum">
              <a:rPr lang="en-US" smtClean="0"/>
              <a:t>7</a:t>
            </a:fld>
            <a:endParaRPr lang="en-US"/>
          </a:p>
        </p:txBody>
      </p:sp>
    </p:spTree>
    <p:extLst>
      <p:ext uri="{BB962C8B-B14F-4D97-AF65-F5344CB8AC3E}">
        <p14:creationId xmlns:p14="http://schemas.microsoft.com/office/powerpoint/2010/main" val="160569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Longevity</a:t>
            </a:r>
            <a:r>
              <a:rPr lang="en-US" sz="1200" dirty="0"/>
              <a:t>. The facility is expected to be in operation for several decades. The design of the control system must allow continued operation throughout the lifetime of the facility. It needs to be possible to efficiently adapt the control system to the requirements and technological changes during the lifetime of the facility.</a:t>
            </a:r>
          </a:p>
          <a:p>
            <a:r>
              <a:rPr lang="en-US" sz="1200" b="1" dirty="0"/>
              <a:t>Modularity</a:t>
            </a:r>
            <a:r>
              <a:rPr lang="en-US" sz="1200" dirty="0"/>
              <a:t>. Each part of the control system should be as independent as possible. If it is changed the unintended impact on the other subsystems must be minimal.</a:t>
            </a:r>
          </a:p>
          <a:p>
            <a:r>
              <a:rPr lang="en-US" sz="1200" b="1" dirty="0"/>
              <a:t>Scalability: </a:t>
            </a:r>
            <a:r>
              <a:rPr lang="en-US" sz="1200" dirty="0"/>
              <a:t>Ensure the control system can handle increased loads and expanded functionalities as the facility grows or its operational requirements change. This includes the ability to integrate new technologies and accommodate additional subsystems without significant redesign.</a:t>
            </a:r>
          </a:p>
          <a:p>
            <a:r>
              <a:rPr lang="en-US" sz="1200" b="1" dirty="0"/>
              <a:t>Performance</a:t>
            </a:r>
            <a:r>
              <a:rPr lang="en-US" sz="1200" dirty="0"/>
              <a:t>. Some subsystems may require fast data acquisition and/or short response times. The control system needs to be designed in such a way that it facilitates the desired performance.</a:t>
            </a:r>
          </a:p>
          <a:p>
            <a:r>
              <a:rPr lang="en-US" sz="1200" b="1" dirty="0"/>
              <a:t>Data Access</a:t>
            </a:r>
            <a:r>
              <a:rPr lang="en-US" sz="1200" dirty="0"/>
              <a:t>. The control system needs to expose all necessary data to the users and keep the required information stored for as long as needed.</a:t>
            </a:r>
          </a:p>
          <a:p>
            <a:r>
              <a:rPr lang="en-US" sz="1200" b="1" dirty="0"/>
              <a:t>Usability</a:t>
            </a:r>
            <a:r>
              <a:rPr lang="en-US" sz="1200" dirty="0"/>
              <a:t>. For all the users (engineers, operators, physicists), the control system must be as intuitive to comprehend as possible. The UI interface should be coherent, and functions documented.</a:t>
            </a:r>
          </a:p>
          <a:p>
            <a:endParaRPr lang="sl-SI" dirty="0"/>
          </a:p>
        </p:txBody>
      </p:sp>
      <p:sp>
        <p:nvSpPr>
          <p:cNvPr id="4" name="Slide Number Placeholder 3"/>
          <p:cNvSpPr>
            <a:spLocks noGrp="1"/>
          </p:cNvSpPr>
          <p:nvPr>
            <p:ph type="sldNum" sz="quarter" idx="5"/>
          </p:nvPr>
        </p:nvSpPr>
        <p:spPr/>
        <p:txBody>
          <a:bodyPr/>
          <a:lstStyle/>
          <a:p>
            <a:fld id="{373B8B11-338B-477B-BAB7-1189CB95AF3C}" type="slidenum">
              <a:rPr lang="en-US" smtClean="0"/>
              <a:t>17</a:t>
            </a:fld>
            <a:endParaRPr lang="en-US"/>
          </a:p>
        </p:txBody>
      </p:sp>
    </p:spTree>
    <p:extLst>
      <p:ext uri="{BB962C8B-B14F-4D97-AF65-F5344CB8AC3E}">
        <p14:creationId xmlns:p14="http://schemas.microsoft.com/office/powerpoint/2010/main" val="395427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F204F-B83E-F8E4-9D15-54AC44DA1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5F92E-EAD3-BE42-E5DB-1CBEFF083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F5A21-3369-872D-B5C8-BA46EF173C87}"/>
              </a:ext>
            </a:extLst>
          </p:cNvPr>
          <p:cNvSpPr>
            <a:spLocks noGrp="1"/>
          </p:cNvSpPr>
          <p:nvPr>
            <p:ph type="body" idx="1"/>
          </p:nvPr>
        </p:nvSpPr>
        <p:spPr/>
        <p:txBody>
          <a:bodyPr/>
          <a:lstStyle/>
          <a:p>
            <a:r>
              <a:rPr lang="en-US" sz="1200" b="1" err="1"/>
              <a:t>a.k.a</a:t>
            </a:r>
            <a:r>
              <a:rPr lang="en-US" sz="1200" b="1"/>
              <a:t> – table of content</a:t>
            </a:r>
          </a:p>
          <a:p>
            <a:endParaRPr lang="sl-SI"/>
          </a:p>
        </p:txBody>
      </p:sp>
      <p:sp>
        <p:nvSpPr>
          <p:cNvPr id="4" name="Slide Number Placeholder 3">
            <a:extLst>
              <a:ext uri="{FF2B5EF4-FFF2-40B4-BE49-F238E27FC236}">
                <a16:creationId xmlns:a16="http://schemas.microsoft.com/office/drawing/2014/main" id="{065A86AA-1D3B-26B7-3781-B921B377C865}"/>
              </a:ext>
            </a:extLst>
          </p:cNvPr>
          <p:cNvSpPr>
            <a:spLocks noGrp="1"/>
          </p:cNvSpPr>
          <p:nvPr>
            <p:ph type="sldNum" sz="quarter" idx="5"/>
          </p:nvPr>
        </p:nvSpPr>
        <p:spPr/>
        <p:txBody>
          <a:bodyPr/>
          <a:lstStyle/>
          <a:p>
            <a:fld id="{373B8B11-338B-477B-BAB7-1189CB95AF3C}" type="slidenum">
              <a:rPr lang="en-US" smtClean="0"/>
              <a:t>18</a:t>
            </a:fld>
            <a:endParaRPr lang="en-US"/>
          </a:p>
        </p:txBody>
      </p:sp>
    </p:spTree>
    <p:extLst>
      <p:ext uri="{BB962C8B-B14F-4D97-AF65-F5344CB8AC3E}">
        <p14:creationId xmlns:p14="http://schemas.microsoft.com/office/powerpoint/2010/main" val="424962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1E6F-7FCC-8531-A448-181487C67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7CE52-FCFC-8B1F-1A47-32C3DAFE5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C6747-46D2-AAFA-7947-B31304C1DF6C}"/>
              </a:ext>
            </a:extLst>
          </p:cNvPr>
          <p:cNvSpPr>
            <a:spLocks noGrp="1"/>
          </p:cNvSpPr>
          <p:nvPr>
            <p:ph type="body" idx="1"/>
          </p:nvPr>
        </p:nvSpPr>
        <p:spPr/>
        <p:txBody>
          <a:bodyPr/>
          <a:lstStyle/>
          <a:p>
            <a:r>
              <a:rPr lang="en-US" sz="1200" b="1" err="1"/>
              <a:t>a.k.a</a:t>
            </a:r>
            <a:r>
              <a:rPr lang="en-US" sz="1200" b="1"/>
              <a:t> – table of content</a:t>
            </a:r>
          </a:p>
          <a:p>
            <a:endParaRPr lang="sl-SI"/>
          </a:p>
        </p:txBody>
      </p:sp>
      <p:sp>
        <p:nvSpPr>
          <p:cNvPr id="4" name="Slide Number Placeholder 3">
            <a:extLst>
              <a:ext uri="{FF2B5EF4-FFF2-40B4-BE49-F238E27FC236}">
                <a16:creationId xmlns:a16="http://schemas.microsoft.com/office/drawing/2014/main" id="{1658FE90-9158-F883-8B56-1FCC2DE370E0}"/>
              </a:ext>
            </a:extLst>
          </p:cNvPr>
          <p:cNvSpPr>
            <a:spLocks noGrp="1"/>
          </p:cNvSpPr>
          <p:nvPr>
            <p:ph type="sldNum" sz="quarter" idx="5"/>
          </p:nvPr>
        </p:nvSpPr>
        <p:spPr/>
        <p:txBody>
          <a:bodyPr/>
          <a:lstStyle/>
          <a:p>
            <a:fld id="{373B8B11-338B-477B-BAB7-1189CB95AF3C}" type="slidenum">
              <a:rPr lang="en-US" smtClean="0"/>
              <a:t>19</a:t>
            </a:fld>
            <a:endParaRPr lang="en-US"/>
          </a:p>
        </p:txBody>
      </p:sp>
    </p:spTree>
    <p:extLst>
      <p:ext uri="{BB962C8B-B14F-4D97-AF65-F5344CB8AC3E}">
        <p14:creationId xmlns:p14="http://schemas.microsoft.com/office/powerpoint/2010/main" val="35312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AD43-133B-1B96-CCB2-D260B8ED1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84ADA-CF7A-EE7B-C635-6A0E6A76A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F151E-76C5-0C35-6EAF-0A289A3553DD}"/>
              </a:ext>
            </a:extLst>
          </p:cNvPr>
          <p:cNvSpPr>
            <a:spLocks noGrp="1"/>
          </p:cNvSpPr>
          <p:nvPr>
            <p:ph type="body" idx="1"/>
          </p:nvPr>
        </p:nvSpPr>
        <p:spPr/>
        <p:txBody>
          <a:bodyPr/>
          <a:lstStyle/>
          <a:p>
            <a:r>
              <a:rPr lang="en-US" sz="1200" b="1" err="1"/>
              <a:t>a.k.a</a:t>
            </a:r>
            <a:r>
              <a:rPr lang="en-US" sz="1200" b="1"/>
              <a:t> – table of content</a:t>
            </a:r>
          </a:p>
          <a:p>
            <a:endParaRPr lang="sl-SI"/>
          </a:p>
        </p:txBody>
      </p:sp>
      <p:sp>
        <p:nvSpPr>
          <p:cNvPr id="4" name="Slide Number Placeholder 3">
            <a:extLst>
              <a:ext uri="{FF2B5EF4-FFF2-40B4-BE49-F238E27FC236}">
                <a16:creationId xmlns:a16="http://schemas.microsoft.com/office/drawing/2014/main" id="{39C4AF33-5ED8-A8CD-E121-70F10960A79B}"/>
              </a:ext>
            </a:extLst>
          </p:cNvPr>
          <p:cNvSpPr>
            <a:spLocks noGrp="1"/>
          </p:cNvSpPr>
          <p:nvPr>
            <p:ph type="sldNum" sz="quarter" idx="5"/>
          </p:nvPr>
        </p:nvSpPr>
        <p:spPr/>
        <p:txBody>
          <a:bodyPr/>
          <a:lstStyle/>
          <a:p>
            <a:fld id="{373B8B11-338B-477B-BAB7-1189CB95AF3C}" type="slidenum">
              <a:rPr lang="en-US" smtClean="0"/>
              <a:t>20</a:t>
            </a:fld>
            <a:endParaRPr lang="en-US"/>
          </a:p>
        </p:txBody>
      </p:sp>
    </p:spTree>
    <p:extLst>
      <p:ext uri="{BB962C8B-B14F-4D97-AF65-F5344CB8AC3E}">
        <p14:creationId xmlns:p14="http://schemas.microsoft.com/office/powerpoint/2010/main" val="353610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78928-EE6B-17D7-8D4B-6B41D596E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09779-1D90-65A5-D7F0-E4F11BC31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AE810-8303-5600-3B56-CEA1B136FE4E}"/>
              </a:ext>
            </a:extLst>
          </p:cNvPr>
          <p:cNvSpPr>
            <a:spLocks noGrp="1"/>
          </p:cNvSpPr>
          <p:nvPr>
            <p:ph type="body" idx="1"/>
          </p:nvPr>
        </p:nvSpPr>
        <p:spPr/>
        <p:txBody>
          <a:bodyPr/>
          <a:lstStyle/>
          <a:p>
            <a:r>
              <a:rPr lang="en-US" sz="1200" b="1" err="1"/>
              <a:t>a.k.a</a:t>
            </a:r>
            <a:r>
              <a:rPr lang="en-US" sz="1200" b="1"/>
              <a:t> – table of content</a:t>
            </a:r>
          </a:p>
          <a:p>
            <a:r>
              <a:rPr lang="en-US" b="1">
                <a:ea typeface="Calibri"/>
                <a:cs typeface="Calibri"/>
              </a:rPr>
              <a:t>Who do we count on: ti majo največ časa na to pisano in so zdej prepoznani, lahko da kdo preveč/premalo - ampak kdorkoli, ki dela </a:t>
            </a:r>
            <a:r>
              <a:rPr lang="en-US" b="1" err="1">
                <a:ea typeface="Calibri"/>
                <a:cs typeface="Calibri"/>
              </a:rPr>
              <a:t>na</a:t>
            </a:r>
            <a:r>
              <a:rPr lang="en-US" b="1">
                <a:ea typeface="Calibri"/>
                <a:cs typeface="Calibri"/>
              </a:rPr>
              <a:t> </a:t>
            </a:r>
            <a:r>
              <a:rPr lang="en-US" b="1" err="1">
                <a:ea typeface="Calibri"/>
                <a:cs typeface="Calibri"/>
              </a:rPr>
              <a:t>dizajnu</a:t>
            </a:r>
            <a:r>
              <a:rPr lang="en-US" b="1">
                <a:ea typeface="Calibri"/>
                <a:cs typeface="Calibri"/>
              </a:rPr>
              <a:t> </a:t>
            </a:r>
            <a:r>
              <a:rPr lang="en-US" b="1" err="1">
                <a:ea typeface="Calibri"/>
                <a:cs typeface="Calibri"/>
              </a:rPr>
              <a:t>pospeševalnika</a:t>
            </a:r>
            <a:r>
              <a:rPr lang="en-US" b="1">
                <a:ea typeface="Calibri"/>
                <a:cs typeface="Calibri"/>
              </a:rPr>
              <a:t>, </a:t>
            </a:r>
            <a:r>
              <a:rPr lang="en-US" b="1" err="1">
                <a:ea typeface="Calibri"/>
                <a:cs typeface="Calibri"/>
              </a:rPr>
              <a:t>rabimo</a:t>
            </a:r>
            <a:r>
              <a:rPr lang="en-US" b="1">
                <a:ea typeface="Calibri"/>
                <a:cs typeface="Calibri"/>
              </a:rPr>
              <a:t> </a:t>
            </a:r>
            <a:r>
              <a:rPr lang="en-US" b="1" err="1">
                <a:ea typeface="Calibri"/>
                <a:cs typeface="Calibri"/>
              </a:rPr>
              <a:t>inpute</a:t>
            </a:r>
            <a:r>
              <a:rPr lang="en-US" b="1">
                <a:ea typeface="Calibri"/>
                <a:cs typeface="Calibri"/>
              </a:rPr>
              <a:t>.</a:t>
            </a:r>
          </a:p>
          <a:p>
            <a:endParaRPr lang="en-US" b="1">
              <a:ea typeface="Calibri"/>
              <a:cs typeface="Calibri"/>
            </a:endParaRPr>
          </a:p>
        </p:txBody>
      </p:sp>
      <p:sp>
        <p:nvSpPr>
          <p:cNvPr id="4" name="Slide Number Placeholder 3">
            <a:extLst>
              <a:ext uri="{FF2B5EF4-FFF2-40B4-BE49-F238E27FC236}">
                <a16:creationId xmlns:a16="http://schemas.microsoft.com/office/drawing/2014/main" id="{FDDEFB29-38EB-BAC1-F1A6-55EDAB885B79}"/>
              </a:ext>
            </a:extLst>
          </p:cNvPr>
          <p:cNvSpPr>
            <a:spLocks noGrp="1"/>
          </p:cNvSpPr>
          <p:nvPr>
            <p:ph type="sldNum" sz="quarter" idx="5"/>
          </p:nvPr>
        </p:nvSpPr>
        <p:spPr/>
        <p:txBody>
          <a:bodyPr/>
          <a:lstStyle/>
          <a:p>
            <a:fld id="{373B8B11-338B-477B-BAB7-1189CB95AF3C}" type="slidenum">
              <a:rPr lang="en-US" smtClean="0"/>
              <a:t>21</a:t>
            </a:fld>
            <a:endParaRPr lang="en-US"/>
          </a:p>
        </p:txBody>
      </p:sp>
    </p:spTree>
    <p:extLst>
      <p:ext uri="{BB962C8B-B14F-4D97-AF65-F5344CB8AC3E}">
        <p14:creationId xmlns:p14="http://schemas.microsoft.com/office/powerpoint/2010/main" val="55056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Propose a first meeting in May, at CERN, with YFOS and CERN experts.</a:t>
            </a:r>
            <a:endParaRPr lang="fr-FR" dirty="0"/>
          </a:p>
        </p:txBody>
      </p:sp>
      <p:sp>
        <p:nvSpPr>
          <p:cNvPr id="4" name="Espace réservé du numéro de diapositive 3"/>
          <p:cNvSpPr>
            <a:spLocks noGrp="1"/>
          </p:cNvSpPr>
          <p:nvPr>
            <p:ph type="sldNum" sz="quarter" idx="5"/>
          </p:nvPr>
        </p:nvSpPr>
        <p:spPr/>
        <p:txBody>
          <a:bodyPr/>
          <a:lstStyle/>
          <a:p>
            <a:fld id="{373B8B11-338B-477B-BAB7-1189CB95AF3C}" type="slidenum">
              <a:rPr lang="en-US" smtClean="0"/>
              <a:t>39</a:t>
            </a:fld>
            <a:endParaRPr lang="en-US"/>
          </a:p>
        </p:txBody>
      </p:sp>
    </p:spTree>
    <p:extLst>
      <p:ext uri="{BB962C8B-B14F-4D97-AF65-F5344CB8AC3E}">
        <p14:creationId xmlns:p14="http://schemas.microsoft.com/office/powerpoint/2010/main" val="4277883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FDEA6F-4F13-5E0E-3C9D-70B5451FCA4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DD2D0D-42A6-C608-0C1D-AB202D7A9E1C}"/>
              </a:ext>
            </a:extLst>
          </p:cNvPr>
          <p:cNvSpPr txBox="1"/>
          <p:nvPr userDrawn="1"/>
        </p:nvSpPr>
        <p:spPr>
          <a:xfrm>
            <a:off x="2552303" y="2576582"/>
            <a:ext cx="7087389" cy="369332"/>
          </a:xfrm>
          <a:prstGeom prst="rect">
            <a:avLst/>
          </a:prstGeom>
          <a:noFill/>
        </p:spPr>
        <p:txBody>
          <a:bodyPr wrap="square" rtlCol="0">
            <a:spAutoFit/>
          </a:bodyPr>
          <a:lstStyle/>
          <a:p>
            <a:pPr algn="ctr"/>
            <a:r>
              <a:rPr lang="en-GB" sz="1800" b="1">
                <a:solidFill>
                  <a:srgbClr val="011893"/>
                </a:solidFill>
                <a:effectLst/>
                <a:latin typeface="Calibri" panose="020F0502020204030204" pitchFamily="34" charset="0"/>
                <a:ea typeface="Times New Roman" panose="02020603050405020304" pitchFamily="18" charset="0"/>
                <a:cs typeface="Times New Roman" panose="02020603050405020304" pitchFamily="18" charset="0"/>
              </a:rPr>
              <a:t>Innovative Facility for Isotope </a:t>
            </a:r>
            <a:r>
              <a:rPr lang="en-GB" sz="1800" b="1" err="1">
                <a:solidFill>
                  <a:srgbClr val="011893"/>
                </a:solidFill>
                <a:effectLst/>
                <a:latin typeface="Calibri" panose="020F0502020204030204" pitchFamily="34" charset="0"/>
                <a:ea typeface="Times New Roman" panose="02020603050405020304" pitchFamily="18" charset="0"/>
                <a:cs typeface="Times New Roman" panose="02020603050405020304" pitchFamily="18" charset="0"/>
              </a:rPr>
              <a:t>GENeration</a:t>
            </a:r>
            <a:r>
              <a:rPr lang="en-GB" sz="1800" b="1">
                <a:solidFill>
                  <a:srgbClr val="011893"/>
                </a:solidFill>
                <a:effectLst/>
                <a:latin typeface="Calibri" panose="020F0502020204030204" pitchFamily="34" charset="0"/>
                <a:ea typeface="Times New Roman" panose="02020603050405020304" pitchFamily="18" charset="0"/>
                <a:cs typeface="Times New Roman" panose="02020603050405020304" pitchFamily="18" charset="0"/>
              </a:rPr>
              <a:t> with Efficient Ion Accelerator</a:t>
            </a:r>
            <a:endParaRPr lang="en-US">
              <a:solidFill>
                <a:srgbClr val="011893"/>
              </a:solidFill>
            </a:endParaRPr>
          </a:p>
        </p:txBody>
      </p:sp>
      <p:sp>
        <p:nvSpPr>
          <p:cNvPr id="2" name="Title 1">
            <a:extLst>
              <a:ext uri="{FF2B5EF4-FFF2-40B4-BE49-F238E27FC236}">
                <a16:creationId xmlns:a16="http://schemas.microsoft.com/office/drawing/2014/main" id="{2679748A-C7D2-184A-3814-038D63455251}"/>
              </a:ext>
            </a:extLst>
          </p:cNvPr>
          <p:cNvSpPr>
            <a:spLocks noGrp="1"/>
          </p:cNvSpPr>
          <p:nvPr>
            <p:ph type="title" hasCustomPrompt="1"/>
          </p:nvPr>
        </p:nvSpPr>
        <p:spPr>
          <a:xfrm>
            <a:off x="1523998" y="3602036"/>
            <a:ext cx="9144001" cy="607796"/>
          </a:xfrm>
        </p:spPr>
        <p:txBody>
          <a:bodyPr>
            <a:noAutofit/>
          </a:bodyPr>
          <a:lstStyle>
            <a:lvl1pPr algn="l">
              <a:defRPr sz="3600" b="1"/>
            </a:lvl1pPr>
          </a:lstStyle>
          <a:p>
            <a:r>
              <a:rPr lang="el-GR"/>
              <a:t>Τ</a:t>
            </a:r>
            <a:r>
              <a:rPr lang="en-US"/>
              <a:t>his is the title of the presentation</a:t>
            </a:r>
          </a:p>
        </p:txBody>
      </p:sp>
      <p:sp>
        <p:nvSpPr>
          <p:cNvPr id="7" name="Text Placeholder 6"/>
          <p:cNvSpPr>
            <a:spLocks noGrp="1"/>
          </p:cNvSpPr>
          <p:nvPr>
            <p:ph type="body" sz="quarter" idx="13" hasCustomPrompt="1"/>
          </p:nvPr>
        </p:nvSpPr>
        <p:spPr>
          <a:xfrm>
            <a:off x="1523998" y="4312223"/>
            <a:ext cx="9144000" cy="466725"/>
          </a:xfrm>
        </p:spPr>
        <p:txBody>
          <a:bodyPr anchor="ctr">
            <a:normAutofit/>
          </a:bodyPr>
          <a:lstStyle>
            <a:lvl1pPr marL="0" indent="0">
              <a:buNone/>
              <a:defRPr sz="2400" baseline="0"/>
            </a:lvl1pPr>
          </a:lstStyle>
          <a:p>
            <a:pPr lvl="0"/>
            <a:r>
              <a:rPr lang="en-US"/>
              <a:t>Presenter, Affiliation</a:t>
            </a:r>
          </a:p>
        </p:txBody>
      </p:sp>
      <p:sp>
        <p:nvSpPr>
          <p:cNvPr id="9" name="Text Placeholder 8"/>
          <p:cNvSpPr>
            <a:spLocks noGrp="1"/>
          </p:cNvSpPr>
          <p:nvPr>
            <p:ph type="body" sz="quarter" idx="14" hasCustomPrompt="1"/>
          </p:nvPr>
        </p:nvSpPr>
        <p:spPr>
          <a:xfrm>
            <a:off x="1523998" y="4890864"/>
            <a:ext cx="9144000" cy="1016000"/>
          </a:xfrm>
        </p:spPr>
        <p:txBody>
          <a:bodyPr anchor="ctr">
            <a:normAutofit/>
          </a:bodyPr>
          <a:lstStyle>
            <a:lvl1pPr marL="0" indent="0">
              <a:spcBef>
                <a:spcPts val="300"/>
              </a:spcBef>
              <a:buNone/>
              <a:defRPr sz="1600" b="1">
                <a:solidFill>
                  <a:schemeClr val="tx1">
                    <a:lumMod val="65000"/>
                    <a:lumOff val="35000"/>
                  </a:schemeClr>
                </a:solidFill>
              </a:defRPr>
            </a:lvl1pPr>
          </a:lstStyle>
          <a:p>
            <a:pPr lvl="0"/>
            <a:r>
              <a:rPr lang="en-US"/>
              <a:t>Kick-off meeting</a:t>
            </a:r>
          </a:p>
          <a:p>
            <a:pPr lvl="0"/>
            <a:r>
              <a:rPr lang="en-US" b="0"/>
              <a:t>XX-XX Month 2022</a:t>
            </a:r>
          </a:p>
          <a:p>
            <a:pPr lvl="0"/>
            <a:r>
              <a:rPr lang="en-US" b="0"/>
              <a:t>City, Country</a:t>
            </a:r>
            <a:endParaRPr lang="en-US"/>
          </a:p>
        </p:txBody>
      </p:sp>
      <p:pic>
        <p:nvPicPr>
          <p:cNvPr id="3" name="Picture 2">
            <a:extLst>
              <a:ext uri="{FF2B5EF4-FFF2-40B4-BE49-F238E27FC236}">
                <a16:creationId xmlns:a16="http://schemas.microsoft.com/office/drawing/2014/main" id="{03E00D0B-8525-E572-2C0B-7988D5355C45}"/>
              </a:ext>
            </a:extLst>
          </p:cNvPr>
          <p:cNvPicPr>
            <a:picLocks noChangeAspect="1"/>
          </p:cNvPicPr>
          <p:nvPr userDrawn="1"/>
        </p:nvPicPr>
        <p:blipFill>
          <a:blip r:embed="rId2"/>
          <a:stretch>
            <a:fillRect/>
          </a:stretch>
        </p:blipFill>
        <p:spPr>
          <a:xfrm>
            <a:off x="5294088" y="1060534"/>
            <a:ext cx="1603818" cy="1516047"/>
          </a:xfrm>
          <a:prstGeom prst="rect">
            <a:avLst/>
          </a:prstGeom>
        </p:spPr>
      </p:pic>
      <p:grpSp>
        <p:nvGrpSpPr>
          <p:cNvPr id="11" name="Group 10">
            <a:extLst>
              <a:ext uri="{FF2B5EF4-FFF2-40B4-BE49-F238E27FC236}">
                <a16:creationId xmlns:a16="http://schemas.microsoft.com/office/drawing/2014/main" id="{03FC6591-F30E-5DD4-FF77-C92BF294AC02}"/>
              </a:ext>
            </a:extLst>
          </p:cNvPr>
          <p:cNvGrpSpPr/>
          <p:nvPr userDrawn="1"/>
        </p:nvGrpSpPr>
        <p:grpSpPr>
          <a:xfrm>
            <a:off x="255178" y="6395543"/>
            <a:ext cx="11617735" cy="367706"/>
            <a:chOff x="269465" y="692828"/>
            <a:chExt cx="12136847" cy="367706"/>
          </a:xfrm>
        </p:grpSpPr>
        <p:sp>
          <p:nvSpPr>
            <p:cNvPr id="6" name="TextBox 5">
              <a:extLst>
                <a:ext uri="{FF2B5EF4-FFF2-40B4-BE49-F238E27FC236}">
                  <a16:creationId xmlns:a16="http://schemas.microsoft.com/office/drawing/2014/main" id="{F44B5C7F-5E7B-AD75-DFEC-F74614A6F0A0}"/>
                </a:ext>
              </a:extLst>
            </p:cNvPr>
            <p:cNvSpPr txBox="1"/>
            <p:nvPr/>
          </p:nvSpPr>
          <p:spPr>
            <a:xfrm>
              <a:off x="906822" y="756639"/>
              <a:ext cx="11499490" cy="276999"/>
            </a:xfrm>
            <a:prstGeom prst="rect">
              <a:avLst/>
            </a:prstGeom>
            <a:noFill/>
          </p:spPr>
          <p:txBody>
            <a:bodyPr wrap="square" rtlCol="0" anchor="ctr">
              <a:spAutoFit/>
            </a:bodyPr>
            <a:lstStyle/>
            <a:p>
              <a:r>
                <a:rPr lang="en-US" sz="1200">
                  <a:solidFill>
                    <a:schemeClr val="bg1"/>
                  </a:solidFill>
                </a:rPr>
                <a:t>This project has received funding from the European Union’s Horizon Europe Framework </a:t>
              </a:r>
              <a:r>
                <a:rPr lang="en-US" sz="1200" err="1">
                  <a:solidFill>
                    <a:schemeClr val="bg1"/>
                  </a:solidFill>
                </a:rPr>
                <a:t>Programme</a:t>
              </a:r>
              <a:r>
                <a:rPr lang="en-US" sz="1200">
                  <a:solidFill>
                    <a:schemeClr val="bg1"/>
                  </a:solidFill>
                </a:rPr>
                <a:t> for Research and Innovation under grant agreement no </a:t>
              </a:r>
              <a:r>
                <a:rPr lang="en-GR" sz="1200" b="0" i="0">
                  <a:solidFill>
                    <a:schemeClr val="bg1"/>
                  </a:solidFill>
                  <a:effectLst/>
                  <a:latin typeface="Arial" panose="020B0604020202020204" pitchFamily="34" charset="0"/>
                </a:rPr>
                <a:t>101186921</a:t>
              </a:r>
              <a:r>
                <a:rPr lang="en-US" sz="1200">
                  <a:solidFill>
                    <a:schemeClr val="bg1"/>
                  </a:solidFill>
                </a:rPr>
                <a:t>. </a:t>
              </a:r>
            </a:p>
          </p:txBody>
        </p:sp>
        <p:pic>
          <p:nvPicPr>
            <p:cNvPr id="8" name="Picture 7">
              <a:extLst>
                <a:ext uri="{FF2B5EF4-FFF2-40B4-BE49-F238E27FC236}">
                  <a16:creationId xmlns:a16="http://schemas.microsoft.com/office/drawing/2014/main" id="{444D1AAC-04E0-2973-1DF7-E12B583E43C4}"/>
                </a:ext>
              </a:extLst>
            </p:cNvPr>
            <p:cNvPicPr>
              <a:picLocks noChangeAspect="1"/>
            </p:cNvPicPr>
            <p:nvPr userDrawn="1"/>
          </p:nvPicPr>
          <p:blipFill>
            <a:blip r:embed="rId3"/>
            <a:stretch>
              <a:fillRect/>
            </a:stretch>
          </p:blipFill>
          <p:spPr>
            <a:xfrm>
              <a:off x="269465" y="692828"/>
              <a:ext cx="637357" cy="367706"/>
            </a:xfrm>
            <a:prstGeom prst="rect">
              <a:avLst/>
            </a:prstGeom>
          </p:spPr>
        </p:pic>
      </p:grpSp>
    </p:spTree>
    <p:extLst>
      <p:ext uri="{BB962C8B-B14F-4D97-AF65-F5344CB8AC3E}">
        <p14:creationId xmlns:p14="http://schemas.microsoft.com/office/powerpoint/2010/main" val="71329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88C02BC-1EF5-262A-E929-EDA6223BA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51F7BE-BB5D-EB82-30A3-0C014FE60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346A0-1B4A-E94D-8E8D-2C03F2C98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6356B-6C8D-ACF1-0554-CD8B019F9EFD}"/>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6" name="Footer Placeholder 5">
            <a:extLst>
              <a:ext uri="{FF2B5EF4-FFF2-40B4-BE49-F238E27FC236}">
                <a16:creationId xmlns:a16="http://schemas.microsoft.com/office/drawing/2014/main" id="{5B2A2541-F183-707B-BC63-DC00B0C6B990}"/>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7" name="Slide Number Placeholder 6">
            <a:extLst>
              <a:ext uri="{FF2B5EF4-FFF2-40B4-BE49-F238E27FC236}">
                <a16:creationId xmlns:a16="http://schemas.microsoft.com/office/drawing/2014/main" id="{C92DB811-173F-9B6A-17C8-3EE2E83E530A}"/>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340152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D26B798-DB7E-8D15-446E-AC4F48C1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7474D-012C-A8E9-2281-0833591F1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7DF05A-AFF8-13E0-365E-DDED06DFE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643F7-3496-F37C-FAA0-3C758B3BA738}"/>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6" name="Footer Placeholder 5">
            <a:extLst>
              <a:ext uri="{FF2B5EF4-FFF2-40B4-BE49-F238E27FC236}">
                <a16:creationId xmlns:a16="http://schemas.microsoft.com/office/drawing/2014/main" id="{625D1A3E-8377-087E-38E5-177F346DF53C}"/>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7" name="Slide Number Placeholder 6">
            <a:extLst>
              <a:ext uri="{FF2B5EF4-FFF2-40B4-BE49-F238E27FC236}">
                <a16:creationId xmlns:a16="http://schemas.microsoft.com/office/drawing/2014/main" id="{3191A32D-FAFB-43CF-DDD5-6AE5420AFB9F}"/>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73384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A9F7CC-941F-4B82-A445-473E0E173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72864E-E7FF-DBAC-8D7F-C62F095A3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A14D5-6D72-4D04-4AF4-21991C073A64}"/>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5" name="Footer Placeholder 4">
            <a:extLst>
              <a:ext uri="{FF2B5EF4-FFF2-40B4-BE49-F238E27FC236}">
                <a16:creationId xmlns:a16="http://schemas.microsoft.com/office/drawing/2014/main" id="{A280FEAD-5893-1778-69A1-BD80A355BB58}"/>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6" name="Slide Number Placeholder 5">
            <a:extLst>
              <a:ext uri="{FF2B5EF4-FFF2-40B4-BE49-F238E27FC236}">
                <a16:creationId xmlns:a16="http://schemas.microsoft.com/office/drawing/2014/main" id="{B02E79BA-BFF0-4519-6B33-C99CBC029AAE}"/>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307591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1B933A-ED84-7B8B-CC96-F2D4A6D24703}"/>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B1D0BC3-9034-E610-E37A-75F1E25BAE9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03/04/2025</a:t>
            </a:r>
          </a:p>
        </p:txBody>
      </p:sp>
      <p:sp>
        <p:nvSpPr>
          <p:cNvPr id="4" name="Footer Placeholder 3">
            <a:extLst>
              <a:ext uri="{FF2B5EF4-FFF2-40B4-BE49-F238E27FC236}">
                <a16:creationId xmlns:a16="http://schemas.microsoft.com/office/drawing/2014/main" id="{33796C78-84E1-6F23-8C68-6F4BC4EDE0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IFIGENEIA Kick of Meeting</a:t>
            </a:r>
          </a:p>
        </p:txBody>
      </p:sp>
      <p:sp>
        <p:nvSpPr>
          <p:cNvPr id="5" name="Slide Number Placeholder 4">
            <a:extLst>
              <a:ext uri="{FF2B5EF4-FFF2-40B4-BE49-F238E27FC236}">
                <a16:creationId xmlns:a16="http://schemas.microsoft.com/office/drawing/2014/main" id="{3B7F5A96-2A44-A0FD-7853-1B8BFEA32F8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899373-B945-491D-B2CD-3E36A3252166}" type="slidenum">
              <a:rPr lang="en-US" smtClean="0"/>
              <a:pPr/>
              <a:t>‹#›</a:t>
            </a:fld>
            <a:endParaRPr lang="en-US"/>
          </a:p>
        </p:txBody>
      </p:sp>
      <p:sp>
        <p:nvSpPr>
          <p:cNvPr id="10" name="Title 1">
            <a:extLst>
              <a:ext uri="{FF2B5EF4-FFF2-40B4-BE49-F238E27FC236}">
                <a16:creationId xmlns:a16="http://schemas.microsoft.com/office/drawing/2014/main" id="{6C7E2148-24EC-922F-E8B2-3C4DAA10E6D0}"/>
              </a:ext>
            </a:extLst>
          </p:cNvPr>
          <p:cNvSpPr>
            <a:spLocks noGrp="1"/>
          </p:cNvSpPr>
          <p:nvPr>
            <p:ph type="title"/>
          </p:nvPr>
        </p:nvSpPr>
        <p:spPr>
          <a:xfrm>
            <a:off x="1901952" y="365126"/>
            <a:ext cx="9451848" cy="607796"/>
          </a:xfrm>
        </p:spPr>
        <p:txBody>
          <a:bodyPr>
            <a:noAutofit/>
          </a:bodyPr>
          <a:lstStyle>
            <a:lvl1pPr algn="r">
              <a:defRPr sz="3600" b="1"/>
            </a:lvl1pPr>
          </a:lstStyle>
          <a:p>
            <a:r>
              <a:rPr lang="en-US"/>
              <a:t>Click to edit Master title style</a:t>
            </a:r>
          </a:p>
        </p:txBody>
      </p:sp>
      <p:cxnSp>
        <p:nvCxnSpPr>
          <p:cNvPr id="11" name="Straight Connector 10">
            <a:extLst>
              <a:ext uri="{FF2B5EF4-FFF2-40B4-BE49-F238E27FC236}">
                <a16:creationId xmlns:a16="http://schemas.microsoft.com/office/drawing/2014/main" id="{E76A0739-235D-16C5-7CCE-3D2CAC39F8B9}"/>
              </a:ext>
            </a:extLst>
          </p:cNvPr>
          <p:cNvCxnSpPr/>
          <p:nvPr userDrawn="1"/>
        </p:nvCxnSpPr>
        <p:spPr>
          <a:xfrm>
            <a:off x="1901952" y="972922"/>
            <a:ext cx="9443923" cy="0"/>
          </a:xfrm>
          <a:prstGeom prst="line">
            <a:avLst/>
          </a:prstGeom>
          <a:ln>
            <a:solidFill>
              <a:srgbClr val="011893"/>
            </a:solidFill>
          </a:ln>
        </p:spPr>
        <p:style>
          <a:lnRef idx="3">
            <a:schemeClr val="accent6"/>
          </a:lnRef>
          <a:fillRef idx="0">
            <a:schemeClr val="accent6"/>
          </a:fillRef>
          <a:effectRef idx="2">
            <a:schemeClr val="accent6"/>
          </a:effectRef>
          <a:fontRef idx="minor">
            <a:schemeClr val="tx1"/>
          </a:fontRef>
        </p:style>
      </p:cxnSp>
      <p:sp>
        <p:nvSpPr>
          <p:cNvPr id="13" name="Content Placeholder 2">
            <a:extLst>
              <a:ext uri="{FF2B5EF4-FFF2-40B4-BE49-F238E27FC236}">
                <a16:creationId xmlns:a16="http://schemas.microsoft.com/office/drawing/2014/main" id="{B9110E54-9DAE-69C7-1142-42683159090C}"/>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B62C545-BA23-EDC1-3C34-8308A42CF52F}"/>
              </a:ext>
            </a:extLst>
          </p:cNvPr>
          <p:cNvPicPr>
            <a:picLocks noChangeAspect="1"/>
          </p:cNvPicPr>
          <p:nvPr userDrawn="1"/>
        </p:nvPicPr>
        <p:blipFill>
          <a:blip r:embed="rId2"/>
          <a:stretch>
            <a:fillRect/>
          </a:stretch>
        </p:blipFill>
        <p:spPr>
          <a:xfrm>
            <a:off x="92598" y="187582"/>
            <a:ext cx="1281843" cy="1211692"/>
          </a:xfrm>
          <a:prstGeom prst="rect">
            <a:avLst/>
          </a:prstGeom>
        </p:spPr>
      </p:pic>
    </p:spTree>
    <p:extLst>
      <p:ext uri="{BB962C8B-B14F-4D97-AF65-F5344CB8AC3E}">
        <p14:creationId xmlns:p14="http://schemas.microsoft.com/office/powerpoint/2010/main" val="100650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CCD3FB-A20C-8E8D-A845-0671FB5FE9FD}"/>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DBE15AF-CFEC-CEE7-4E78-40C2E47A2FE3}"/>
              </a:ext>
            </a:extLst>
          </p:cNvPr>
          <p:cNvSpPr>
            <a:spLocks noGrp="1"/>
          </p:cNvSpPr>
          <p:nvPr>
            <p:ph type="title"/>
          </p:nvPr>
        </p:nvSpPr>
        <p:spPr>
          <a:xfrm>
            <a:off x="1901952" y="365126"/>
            <a:ext cx="9451848" cy="607796"/>
          </a:xfrm>
        </p:spPr>
        <p:txBody>
          <a:bodyPr>
            <a:noAutofit/>
          </a:bodyPr>
          <a:lstStyle>
            <a:lvl1pPr algn="r">
              <a:defRPr sz="3600" b="1"/>
            </a:lvl1pPr>
          </a:lstStyle>
          <a:p>
            <a:endParaRPr lang="en-US"/>
          </a:p>
        </p:txBody>
      </p:sp>
      <p:sp>
        <p:nvSpPr>
          <p:cNvPr id="4" name="Date Placeholder 3">
            <a:extLst>
              <a:ext uri="{FF2B5EF4-FFF2-40B4-BE49-F238E27FC236}">
                <a16:creationId xmlns:a16="http://schemas.microsoft.com/office/drawing/2014/main" id="{AD212E19-B836-3B38-2982-F394B7AF389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03/04/2025</a:t>
            </a:r>
          </a:p>
        </p:txBody>
      </p:sp>
      <p:sp>
        <p:nvSpPr>
          <p:cNvPr id="5" name="Footer Placeholder 4">
            <a:extLst>
              <a:ext uri="{FF2B5EF4-FFF2-40B4-BE49-F238E27FC236}">
                <a16:creationId xmlns:a16="http://schemas.microsoft.com/office/drawing/2014/main" id="{08EFACF9-F3EB-4F52-543B-6759A1A6685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IFIGENEIA Kick of Meeting</a:t>
            </a:r>
          </a:p>
        </p:txBody>
      </p:sp>
      <p:sp>
        <p:nvSpPr>
          <p:cNvPr id="6" name="Slide Number Placeholder 5">
            <a:extLst>
              <a:ext uri="{FF2B5EF4-FFF2-40B4-BE49-F238E27FC236}">
                <a16:creationId xmlns:a16="http://schemas.microsoft.com/office/drawing/2014/main" id="{9977BDBF-E40A-4001-103F-FE1D1DB5FCA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899373-B945-491D-B2CD-3E36A3252166}" type="slidenum">
              <a:rPr lang="en-US" smtClean="0"/>
              <a:pPr/>
              <a:t>‹#›</a:t>
            </a:fld>
            <a:endParaRPr lang="en-US"/>
          </a:p>
        </p:txBody>
      </p:sp>
      <p:cxnSp>
        <p:nvCxnSpPr>
          <p:cNvPr id="9" name="Straight Connector 8">
            <a:extLst>
              <a:ext uri="{FF2B5EF4-FFF2-40B4-BE49-F238E27FC236}">
                <a16:creationId xmlns:a16="http://schemas.microsoft.com/office/drawing/2014/main" id="{DEC63696-F35E-030D-DD36-A02F81F13806}"/>
              </a:ext>
            </a:extLst>
          </p:cNvPr>
          <p:cNvCxnSpPr/>
          <p:nvPr userDrawn="1"/>
        </p:nvCxnSpPr>
        <p:spPr>
          <a:xfrm>
            <a:off x="1901952" y="972922"/>
            <a:ext cx="9443923" cy="0"/>
          </a:xfrm>
          <a:prstGeom prst="line">
            <a:avLst/>
          </a:prstGeom>
          <a:ln>
            <a:solidFill>
              <a:srgbClr val="011893"/>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EA836595-A045-7975-6709-CBF60C9DEE54}"/>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61FB1754-D93A-4BE1-6301-65FBFA704B9F}"/>
              </a:ext>
            </a:extLst>
          </p:cNvPr>
          <p:cNvPicPr>
            <a:picLocks noChangeAspect="1"/>
          </p:cNvPicPr>
          <p:nvPr userDrawn="1"/>
        </p:nvPicPr>
        <p:blipFill>
          <a:blip r:embed="rId2"/>
          <a:stretch>
            <a:fillRect/>
          </a:stretch>
        </p:blipFill>
        <p:spPr>
          <a:xfrm>
            <a:off x="92598" y="187582"/>
            <a:ext cx="1281843" cy="1211692"/>
          </a:xfrm>
          <a:prstGeom prst="rect">
            <a:avLst/>
          </a:prstGeom>
        </p:spPr>
      </p:pic>
    </p:spTree>
    <p:extLst>
      <p:ext uri="{BB962C8B-B14F-4D97-AF65-F5344CB8AC3E}">
        <p14:creationId xmlns:p14="http://schemas.microsoft.com/office/powerpoint/2010/main" val="54073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CCD3FB-A20C-8E8D-A845-0671FB5FE9FD}"/>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E3519EB-EA96-7194-4B04-DED78E34F9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12E19-B836-3B38-2982-F394B7AF389A}"/>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5" name="Footer Placeholder 4">
            <a:extLst>
              <a:ext uri="{FF2B5EF4-FFF2-40B4-BE49-F238E27FC236}">
                <a16:creationId xmlns:a16="http://schemas.microsoft.com/office/drawing/2014/main" id="{08EFACF9-F3EB-4F52-543B-6759A1A6685E}"/>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6" name="Slide Number Placeholder 5">
            <a:extLst>
              <a:ext uri="{FF2B5EF4-FFF2-40B4-BE49-F238E27FC236}">
                <a16:creationId xmlns:a16="http://schemas.microsoft.com/office/drawing/2014/main" id="{9977BDBF-E40A-4001-103F-FE1D1DB5FCAD}"/>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cxnSp>
        <p:nvCxnSpPr>
          <p:cNvPr id="9" name="Straight Connector 8">
            <a:extLst>
              <a:ext uri="{FF2B5EF4-FFF2-40B4-BE49-F238E27FC236}">
                <a16:creationId xmlns:a16="http://schemas.microsoft.com/office/drawing/2014/main" id="{DEC63696-F35E-030D-DD36-A02F81F13806}"/>
              </a:ext>
            </a:extLst>
          </p:cNvPr>
          <p:cNvCxnSpPr/>
          <p:nvPr userDrawn="1"/>
        </p:nvCxnSpPr>
        <p:spPr>
          <a:xfrm>
            <a:off x="1901952" y="972922"/>
            <a:ext cx="9443923" cy="0"/>
          </a:xfrm>
          <a:prstGeom prst="line">
            <a:avLst/>
          </a:prstGeom>
          <a:ln>
            <a:solidFill>
              <a:srgbClr val="011893"/>
            </a:solidFill>
          </a:ln>
        </p:spPr>
        <p:style>
          <a:lnRef idx="3">
            <a:schemeClr val="accent6"/>
          </a:lnRef>
          <a:fillRef idx="0">
            <a:schemeClr val="accent6"/>
          </a:fillRef>
          <a:effectRef idx="2">
            <a:schemeClr val="accent6"/>
          </a:effectRef>
          <a:fontRef idx="minor">
            <a:schemeClr val="tx1"/>
          </a:fontRef>
        </p:style>
      </p:cxnSp>
      <p:sp>
        <p:nvSpPr>
          <p:cNvPr id="10" name="Title 1">
            <a:extLst>
              <a:ext uri="{FF2B5EF4-FFF2-40B4-BE49-F238E27FC236}">
                <a16:creationId xmlns:a16="http://schemas.microsoft.com/office/drawing/2014/main" id="{457B6031-25FB-00DD-76E8-50524986840B}"/>
              </a:ext>
            </a:extLst>
          </p:cNvPr>
          <p:cNvSpPr>
            <a:spLocks noGrp="1"/>
          </p:cNvSpPr>
          <p:nvPr>
            <p:ph type="title"/>
          </p:nvPr>
        </p:nvSpPr>
        <p:spPr>
          <a:xfrm>
            <a:off x="1863604" y="387149"/>
            <a:ext cx="9482271" cy="587776"/>
          </a:xfrm>
        </p:spPr>
        <p:txBody>
          <a:bodyPr>
            <a:normAutofit/>
          </a:bodyPr>
          <a:lstStyle>
            <a:lvl1pPr algn="r">
              <a:defRPr sz="2800" b="1"/>
            </a:lvl1pPr>
          </a:lstStyle>
          <a:p>
            <a:endParaRPr lang="en-US"/>
          </a:p>
        </p:txBody>
      </p:sp>
      <p:pic>
        <p:nvPicPr>
          <p:cNvPr id="2" name="Picture 1">
            <a:extLst>
              <a:ext uri="{FF2B5EF4-FFF2-40B4-BE49-F238E27FC236}">
                <a16:creationId xmlns:a16="http://schemas.microsoft.com/office/drawing/2014/main" id="{95C87FB0-7E87-D944-C804-BB8A42B67E26}"/>
              </a:ext>
            </a:extLst>
          </p:cNvPr>
          <p:cNvPicPr>
            <a:picLocks noChangeAspect="1"/>
          </p:cNvPicPr>
          <p:nvPr userDrawn="1"/>
        </p:nvPicPr>
        <p:blipFill>
          <a:blip r:embed="rId2"/>
          <a:stretch>
            <a:fillRect/>
          </a:stretch>
        </p:blipFill>
        <p:spPr>
          <a:xfrm>
            <a:off x="92598" y="187582"/>
            <a:ext cx="1281843" cy="1211692"/>
          </a:xfrm>
          <a:prstGeom prst="rect">
            <a:avLst/>
          </a:prstGeom>
        </p:spPr>
      </p:pic>
    </p:spTree>
    <p:extLst>
      <p:ext uri="{BB962C8B-B14F-4D97-AF65-F5344CB8AC3E}">
        <p14:creationId xmlns:p14="http://schemas.microsoft.com/office/powerpoint/2010/main" val="10884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41D13E3D-773A-AE48-CA05-A47760194B56}"/>
              </a:ext>
            </a:extLst>
          </p:cNvPr>
          <p:cNvCxnSpPr/>
          <p:nvPr userDrawn="1"/>
        </p:nvCxnSpPr>
        <p:spPr>
          <a:xfrm>
            <a:off x="1901952" y="972922"/>
            <a:ext cx="9443923" cy="0"/>
          </a:xfrm>
          <a:prstGeom prst="line">
            <a:avLst/>
          </a:prstGeom>
          <a:ln>
            <a:solidFill>
              <a:srgbClr val="011893"/>
            </a:solidFill>
          </a:ln>
        </p:spPr>
        <p:style>
          <a:lnRef idx="3">
            <a:schemeClr val="accent6"/>
          </a:lnRef>
          <a:fillRef idx="0">
            <a:schemeClr val="accent6"/>
          </a:fillRef>
          <a:effectRef idx="2">
            <a:schemeClr val="accent6"/>
          </a:effectRef>
          <a:fontRef idx="minor">
            <a:schemeClr val="tx1"/>
          </a:fontRef>
        </p:style>
      </p:cxnSp>
      <p:sp>
        <p:nvSpPr>
          <p:cNvPr id="4" name="Date Placeholder 3">
            <a:extLst>
              <a:ext uri="{FF2B5EF4-FFF2-40B4-BE49-F238E27FC236}">
                <a16:creationId xmlns:a16="http://schemas.microsoft.com/office/drawing/2014/main" id="{467DB7EA-2FC3-C697-9BC8-EDB4A44776A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03/04/2025</a:t>
            </a:r>
          </a:p>
        </p:txBody>
      </p:sp>
      <p:sp>
        <p:nvSpPr>
          <p:cNvPr id="5" name="Footer Placeholder 4">
            <a:extLst>
              <a:ext uri="{FF2B5EF4-FFF2-40B4-BE49-F238E27FC236}">
                <a16:creationId xmlns:a16="http://schemas.microsoft.com/office/drawing/2014/main" id="{8392531A-44EE-A469-D34F-480CBEFBE357}"/>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IFIGENEIA Kick of Meeting</a:t>
            </a:r>
          </a:p>
        </p:txBody>
      </p:sp>
      <p:sp>
        <p:nvSpPr>
          <p:cNvPr id="6" name="Slide Number Placeholder 5">
            <a:extLst>
              <a:ext uri="{FF2B5EF4-FFF2-40B4-BE49-F238E27FC236}">
                <a16:creationId xmlns:a16="http://schemas.microsoft.com/office/drawing/2014/main" id="{DDC554FC-33F5-0957-81FE-67070CE9757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899373-B945-491D-B2CD-3E36A3252166}" type="slidenum">
              <a:rPr lang="en-US" smtClean="0"/>
              <a:pPr/>
              <a:t>‹#›</a:t>
            </a:fld>
            <a:endParaRPr lang="en-US"/>
          </a:p>
        </p:txBody>
      </p:sp>
      <p:graphicFrame>
        <p:nvGraphicFramePr>
          <p:cNvPr id="7" name="Table 6">
            <a:extLst>
              <a:ext uri="{FF2B5EF4-FFF2-40B4-BE49-F238E27FC236}">
                <a16:creationId xmlns:a16="http://schemas.microsoft.com/office/drawing/2014/main" id="{D39DE320-E42A-C10C-5879-F4BBD8B0D015}"/>
              </a:ext>
            </a:extLst>
          </p:cNvPr>
          <p:cNvGraphicFramePr>
            <a:graphicFrameLocks noGrp="1"/>
          </p:cNvGraphicFramePr>
          <p:nvPr userDrawn="1">
            <p:extLst>
              <p:ext uri="{D42A27DB-BD31-4B8C-83A1-F6EECF244321}">
                <p14:modId xmlns:p14="http://schemas.microsoft.com/office/powerpoint/2010/main" val="1673357837"/>
              </p:ext>
            </p:extLst>
          </p:nvPr>
        </p:nvGraphicFramePr>
        <p:xfrm>
          <a:off x="838200" y="3047564"/>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8" name="Table 7">
            <a:extLst>
              <a:ext uri="{FF2B5EF4-FFF2-40B4-BE49-F238E27FC236}">
                <a16:creationId xmlns:a16="http://schemas.microsoft.com/office/drawing/2014/main" id="{05CD18D2-02A2-096A-4FD5-59BD666BB4AE}"/>
              </a:ext>
            </a:extLst>
          </p:cNvPr>
          <p:cNvGraphicFramePr>
            <a:graphicFrameLocks noGrp="1"/>
          </p:cNvGraphicFramePr>
          <p:nvPr userDrawn="1">
            <p:extLst>
              <p:ext uri="{D42A27DB-BD31-4B8C-83A1-F6EECF244321}">
                <p14:modId xmlns:p14="http://schemas.microsoft.com/office/powerpoint/2010/main" val="3873055170"/>
              </p:ext>
            </p:extLst>
          </p:nvPr>
        </p:nvGraphicFramePr>
        <p:xfrm>
          <a:off x="4431322" y="3047564"/>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WP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WP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9" name="Table 8">
            <a:extLst>
              <a:ext uri="{FF2B5EF4-FFF2-40B4-BE49-F238E27FC236}">
                <a16:creationId xmlns:a16="http://schemas.microsoft.com/office/drawing/2014/main" id="{25A21045-D8E3-5011-56BE-5324991FC01E}"/>
              </a:ext>
            </a:extLst>
          </p:cNvPr>
          <p:cNvGraphicFramePr>
            <a:graphicFrameLocks noGrp="1"/>
          </p:cNvGraphicFramePr>
          <p:nvPr userDrawn="1">
            <p:extLst>
              <p:ext uri="{D42A27DB-BD31-4B8C-83A1-F6EECF244321}">
                <p14:modId xmlns:p14="http://schemas.microsoft.com/office/powerpoint/2010/main" val="3749070500"/>
              </p:ext>
            </p:extLst>
          </p:nvPr>
        </p:nvGraphicFramePr>
        <p:xfrm>
          <a:off x="838199" y="4029391"/>
          <a:ext cx="10515599" cy="1983189"/>
        </p:xfrm>
        <a:graphic>
          <a:graphicData uri="http://schemas.openxmlformats.org/drawingml/2006/table">
            <a:tbl>
              <a:tblPr firstRow="1" bandRow="1">
                <a:tableStyleId>{93296810-A885-4BE3-A3E7-6D5BEEA58F35}</a:tableStyleId>
              </a:tblPr>
              <a:tblGrid>
                <a:gridCol w="2703591">
                  <a:extLst>
                    <a:ext uri="{9D8B030D-6E8A-4147-A177-3AD203B41FA5}">
                      <a16:colId xmlns:a16="http://schemas.microsoft.com/office/drawing/2014/main" val="3518219904"/>
                    </a:ext>
                  </a:extLst>
                </a:gridCol>
                <a:gridCol w="7812008">
                  <a:extLst>
                    <a:ext uri="{9D8B030D-6E8A-4147-A177-3AD203B41FA5}">
                      <a16:colId xmlns:a16="http://schemas.microsoft.com/office/drawing/2014/main" val="3340189213"/>
                    </a:ext>
                  </a:extLst>
                </a:gridCol>
              </a:tblGrid>
              <a:tr h="661063">
                <a:tc>
                  <a:txBody>
                    <a:bodyPr/>
                    <a:lstStyle/>
                    <a:p>
                      <a:r>
                        <a:rPr lang="en-GB">
                          <a:solidFill>
                            <a:schemeClr val="tx1"/>
                          </a:solidFill>
                          <a:latin typeface="Calibri" panose="020F0502020204030204" pitchFamily="34" charset="0"/>
                          <a:cs typeface="Calibri" panose="020F0502020204030204" pitchFamily="34" charset="0"/>
                        </a:rPr>
                        <a:t>Tasks:</a:t>
                      </a:r>
                      <a:endParaRPr lang="en-US">
                        <a:solidFill>
                          <a:schemeClr val="tx1"/>
                        </a:solidFill>
                        <a:latin typeface="Calibri" panose="020F0502020204030204" pitchFamily="34" charset="0"/>
                        <a:cs typeface="Calibri" panose="020F0502020204030204" pitchFamily="34" charset="0"/>
                      </a:endParaRPr>
                    </a:p>
                  </a:txBody>
                  <a:tcPr anchor="ct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661063">
                <a:tc>
                  <a:txBody>
                    <a:bodyPr/>
                    <a:lstStyle/>
                    <a:p>
                      <a:r>
                        <a:rPr lang="en-GB" b="1">
                          <a:solidFill>
                            <a:schemeClr val="tx1"/>
                          </a:solidFill>
                          <a:latin typeface="Calibri" panose="020F0502020204030204" pitchFamily="34" charset="0"/>
                          <a:cs typeface="Calibri" panose="020F0502020204030204" pitchFamily="34" charset="0"/>
                        </a:rPr>
                        <a:t>Deliverables:</a:t>
                      </a:r>
                      <a:endParaRPr lang="en-US" b="1">
                        <a:solidFill>
                          <a:schemeClr val="tx1"/>
                        </a:solidFill>
                        <a:latin typeface="Calibri" panose="020F0502020204030204" pitchFamily="34" charset="0"/>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7830847"/>
                  </a:ext>
                </a:extLst>
              </a:tr>
              <a:tr h="661063">
                <a:tc>
                  <a:txBody>
                    <a:bodyPr/>
                    <a:lstStyle/>
                    <a:p>
                      <a:r>
                        <a:rPr lang="en-GB" b="1">
                          <a:solidFill>
                            <a:schemeClr val="tx1"/>
                          </a:solidFill>
                          <a:latin typeface="Calibri" panose="020F0502020204030204" pitchFamily="34" charset="0"/>
                          <a:cs typeface="Calibri" panose="020F0502020204030204" pitchFamily="34" charset="0"/>
                        </a:rPr>
                        <a:t>Milestones:</a:t>
                      </a:r>
                      <a:endParaRPr lang="en-US" b="1">
                        <a:solidFill>
                          <a:schemeClr val="tx1"/>
                        </a:solidFill>
                        <a:latin typeface="Calibri" panose="020F0502020204030204" pitchFamily="34" charset="0"/>
                        <a:cs typeface="Calibri" panose="020F0502020204030204" pitchFamily="34" charset="0"/>
                      </a:endParaRPr>
                    </a:p>
                  </a:txBody>
                  <a:tcPr anchor="ct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endParaRPr lang="en-US">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971797973"/>
                  </a:ext>
                </a:extLst>
              </a:tr>
            </a:tbl>
          </a:graphicData>
        </a:graphic>
      </p:graphicFrame>
      <p:sp>
        <p:nvSpPr>
          <p:cNvPr id="15" name="Title 1">
            <a:extLst>
              <a:ext uri="{FF2B5EF4-FFF2-40B4-BE49-F238E27FC236}">
                <a16:creationId xmlns:a16="http://schemas.microsoft.com/office/drawing/2014/main" id="{BDBE15AF-CFEC-CEE7-4E78-40C2E47A2FE3}"/>
              </a:ext>
            </a:extLst>
          </p:cNvPr>
          <p:cNvSpPr>
            <a:spLocks noGrp="1"/>
          </p:cNvSpPr>
          <p:nvPr>
            <p:ph type="title"/>
          </p:nvPr>
        </p:nvSpPr>
        <p:spPr>
          <a:xfrm>
            <a:off x="1901952" y="365126"/>
            <a:ext cx="9451848" cy="607796"/>
          </a:xfrm>
        </p:spPr>
        <p:txBody>
          <a:bodyPr>
            <a:noAutofit/>
          </a:bodyPr>
          <a:lstStyle>
            <a:lvl1pPr algn="r">
              <a:defRPr sz="3600" b="1"/>
            </a:lvl1pPr>
          </a:lstStyle>
          <a:p>
            <a:endParaRPr lang="en-US"/>
          </a:p>
        </p:txBody>
      </p:sp>
      <p:sp>
        <p:nvSpPr>
          <p:cNvPr id="3" name="Text Placeholder 2"/>
          <p:cNvSpPr>
            <a:spLocks noGrp="1"/>
          </p:cNvSpPr>
          <p:nvPr>
            <p:ph type="body" sz="quarter" idx="13"/>
          </p:nvPr>
        </p:nvSpPr>
        <p:spPr>
          <a:xfrm>
            <a:off x="2428875" y="3047563"/>
            <a:ext cx="1768475" cy="370325"/>
          </a:xfrm>
        </p:spPr>
        <p:txBody>
          <a:bodyPr anchor="ctr">
            <a:noAutofit/>
          </a:bodyPr>
          <a:lstStyle>
            <a:lvl1pPr marL="0" indent="0">
              <a:buNone/>
              <a:defRPr sz="1800"/>
            </a:lvl1pPr>
          </a:lstStyle>
          <a:p>
            <a:pPr lvl="0"/>
            <a:r>
              <a:rPr lang="en-US"/>
              <a:t>Edit</a:t>
            </a:r>
            <a:endParaRPr lang="en-GB"/>
          </a:p>
        </p:txBody>
      </p:sp>
      <p:sp>
        <p:nvSpPr>
          <p:cNvPr id="16" name="Text Placeholder 2"/>
          <p:cNvSpPr>
            <a:spLocks noGrp="1"/>
          </p:cNvSpPr>
          <p:nvPr>
            <p:ph type="body" sz="quarter" idx="14"/>
          </p:nvPr>
        </p:nvSpPr>
        <p:spPr>
          <a:xfrm>
            <a:off x="2428387" y="3417888"/>
            <a:ext cx="1768475" cy="370325"/>
          </a:xfrm>
        </p:spPr>
        <p:txBody>
          <a:bodyPr anchor="ctr">
            <a:noAutofit/>
          </a:bodyPr>
          <a:lstStyle>
            <a:lvl1pPr marL="0" indent="0">
              <a:buNone/>
              <a:defRPr sz="1800"/>
            </a:lvl1pPr>
          </a:lstStyle>
          <a:p>
            <a:pPr lvl="0"/>
            <a:r>
              <a:rPr lang="en-US"/>
              <a:t>Edit</a:t>
            </a:r>
            <a:endParaRPr lang="en-GB"/>
          </a:p>
        </p:txBody>
      </p:sp>
      <p:sp>
        <p:nvSpPr>
          <p:cNvPr id="17" name="Text Placeholder 2"/>
          <p:cNvSpPr>
            <a:spLocks noGrp="1"/>
          </p:cNvSpPr>
          <p:nvPr>
            <p:ph type="body" sz="quarter" idx="15"/>
          </p:nvPr>
        </p:nvSpPr>
        <p:spPr>
          <a:xfrm>
            <a:off x="6915150" y="3047563"/>
            <a:ext cx="4430725" cy="370325"/>
          </a:xfrm>
        </p:spPr>
        <p:txBody>
          <a:bodyPr anchor="ctr">
            <a:noAutofit/>
          </a:bodyPr>
          <a:lstStyle>
            <a:lvl1pPr marL="0" indent="0">
              <a:buNone/>
              <a:defRPr sz="1800"/>
            </a:lvl1pPr>
          </a:lstStyle>
          <a:p>
            <a:pPr lvl="0"/>
            <a:r>
              <a:rPr lang="en-US"/>
              <a:t>Edit</a:t>
            </a:r>
            <a:endParaRPr lang="en-GB"/>
          </a:p>
        </p:txBody>
      </p:sp>
      <p:sp>
        <p:nvSpPr>
          <p:cNvPr id="18" name="Text Placeholder 2"/>
          <p:cNvSpPr>
            <a:spLocks noGrp="1"/>
          </p:cNvSpPr>
          <p:nvPr>
            <p:ph type="body" sz="quarter" idx="16"/>
          </p:nvPr>
        </p:nvSpPr>
        <p:spPr>
          <a:xfrm>
            <a:off x="6927036" y="3417888"/>
            <a:ext cx="4430725" cy="370325"/>
          </a:xfrm>
        </p:spPr>
        <p:txBody>
          <a:bodyPr anchor="ctr">
            <a:noAutofit/>
          </a:bodyPr>
          <a:lstStyle>
            <a:lvl1pPr marL="0" indent="0">
              <a:buNone/>
              <a:defRPr sz="1800"/>
            </a:lvl1pPr>
          </a:lstStyle>
          <a:p>
            <a:pPr lvl="0"/>
            <a:r>
              <a:rPr lang="en-US"/>
              <a:t>Edit</a:t>
            </a:r>
            <a:endParaRPr lang="en-GB"/>
          </a:p>
        </p:txBody>
      </p:sp>
      <p:sp>
        <p:nvSpPr>
          <p:cNvPr id="19" name="Text Placeholder 2"/>
          <p:cNvSpPr>
            <a:spLocks noGrp="1"/>
          </p:cNvSpPr>
          <p:nvPr>
            <p:ph type="body" sz="quarter" idx="17"/>
          </p:nvPr>
        </p:nvSpPr>
        <p:spPr>
          <a:xfrm>
            <a:off x="3547085" y="4076425"/>
            <a:ext cx="7779740" cy="562250"/>
          </a:xfrm>
        </p:spPr>
        <p:txBody>
          <a:bodyPr anchor="ctr">
            <a:noAutofit/>
          </a:bodyPr>
          <a:lstStyle>
            <a:lvl1pPr marL="0" indent="0">
              <a:buNone/>
              <a:defRPr sz="1800"/>
            </a:lvl1pPr>
          </a:lstStyle>
          <a:p>
            <a:pPr lvl="0"/>
            <a:r>
              <a:rPr lang="en-US"/>
              <a:t>Edit</a:t>
            </a:r>
            <a:endParaRPr lang="en-GB"/>
          </a:p>
        </p:txBody>
      </p:sp>
      <p:sp>
        <p:nvSpPr>
          <p:cNvPr id="20" name="Text Placeholder 2"/>
          <p:cNvSpPr>
            <a:spLocks noGrp="1"/>
          </p:cNvSpPr>
          <p:nvPr>
            <p:ph type="body" sz="quarter" idx="18"/>
          </p:nvPr>
        </p:nvSpPr>
        <p:spPr>
          <a:xfrm>
            <a:off x="3562350" y="4753852"/>
            <a:ext cx="7764475" cy="562250"/>
          </a:xfrm>
        </p:spPr>
        <p:txBody>
          <a:bodyPr anchor="ctr">
            <a:noAutofit/>
          </a:bodyPr>
          <a:lstStyle>
            <a:lvl1pPr marL="0" indent="0">
              <a:buNone/>
              <a:defRPr sz="1800"/>
            </a:lvl1pPr>
          </a:lstStyle>
          <a:p>
            <a:pPr lvl="0"/>
            <a:r>
              <a:rPr lang="en-US"/>
              <a:t>Edit</a:t>
            </a:r>
            <a:endParaRPr lang="en-GB"/>
          </a:p>
        </p:txBody>
      </p:sp>
      <p:sp>
        <p:nvSpPr>
          <p:cNvPr id="21" name="Text Placeholder 2"/>
          <p:cNvSpPr>
            <a:spLocks noGrp="1"/>
          </p:cNvSpPr>
          <p:nvPr>
            <p:ph type="body" sz="quarter" idx="19"/>
          </p:nvPr>
        </p:nvSpPr>
        <p:spPr>
          <a:xfrm>
            <a:off x="3562349" y="5383216"/>
            <a:ext cx="7764475" cy="562250"/>
          </a:xfrm>
        </p:spPr>
        <p:txBody>
          <a:bodyPr anchor="ctr">
            <a:noAutofit/>
          </a:bodyPr>
          <a:lstStyle>
            <a:lvl1pPr marL="0" indent="0">
              <a:buNone/>
              <a:defRPr sz="1800"/>
            </a:lvl1pPr>
          </a:lstStyle>
          <a:p>
            <a:pPr lvl="0"/>
            <a:r>
              <a:rPr lang="en-US"/>
              <a:t>Edit</a:t>
            </a:r>
            <a:endParaRPr lang="en-GB"/>
          </a:p>
        </p:txBody>
      </p:sp>
      <p:pic>
        <p:nvPicPr>
          <p:cNvPr id="2" name="Picture 1">
            <a:extLst>
              <a:ext uri="{FF2B5EF4-FFF2-40B4-BE49-F238E27FC236}">
                <a16:creationId xmlns:a16="http://schemas.microsoft.com/office/drawing/2014/main" id="{9149885A-6C2B-C314-3917-098380F902BC}"/>
              </a:ext>
            </a:extLst>
          </p:cNvPr>
          <p:cNvPicPr>
            <a:picLocks noChangeAspect="1"/>
          </p:cNvPicPr>
          <p:nvPr userDrawn="1"/>
        </p:nvPicPr>
        <p:blipFill>
          <a:blip r:embed="rId2"/>
          <a:stretch>
            <a:fillRect/>
          </a:stretch>
        </p:blipFill>
        <p:spPr>
          <a:xfrm>
            <a:off x="92598" y="187582"/>
            <a:ext cx="1281843" cy="1211692"/>
          </a:xfrm>
          <a:prstGeom prst="rect">
            <a:avLst/>
          </a:prstGeom>
        </p:spPr>
      </p:pic>
    </p:spTree>
    <p:extLst>
      <p:ext uri="{BB962C8B-B14F-4D97-AF65-F5344CB8AC3E}">
        <p14:creationId xmlns:p14="http://schemas.microsoft.com/office/powerpoint/2010/main" val="347368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F5C4A5D-7B47-37AE-938A-743AE0612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85754-2B1D-7FF8-8347-9F3C1DED2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553BDB-58ED-E75F-5546-5FCF69929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932E86-C6A9-D551-8152-C91953DD044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03/04/2025</a:t>
            </a:r>
          </a:p>
        </p:txBody>
      </p:sp>
      <p:sp>
        <p:nvSpPr>
          <p:cNvPr id="6" name="Footer Placeholder 5">
            <a:extLst>
              <a:ext uri="{FF2B5EF4-FFF2-40B4-BE49-F238E27FC236}">
                <a16:creationId xmlns:a16="http://schemas.microsoft.com/office/drawing/2014/main" id="{3C38E8DF-69FE-2641-5FFC-071952ACD61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IFIGENEIA Kick of Meeting</a:t>
            </a:r>
          </a:p>
        </p:txBody>
      </p:sp>
      <p:sp>
        <p:nvSpPr>
          <p:cNvPr id="7" name="Slide Number Placeholder 6">
            <a:extLst>
              <a:ext uri="{FF2B5EF4-FFF2-40B4-BE49-F238E27FC236}">
                <a16:creationId xmlns:a16="http://schemas.microsoft.com/office/drawing/2014/main" id="{92105F4A-BB03-C401-30D1-6C74858820DE}"/>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57517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760CD5C-E2F2-E6AF-710C-D8D4E6780B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836E4B-1584-AAB0-B901-1F2CF9F81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DF46D-5502-FE59-6974-D178B1AA1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FF8AAB-38B4-C246-9F94-7D94BCF65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780EE-DD18-EB6B-5A34-2D8AAB3D28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1AB3E-1E86-B6D0-2A92-4A820FC6B88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03/04/2025</a:t>
            </a:r>
          </a:p>
        </p:txBody>
      </p:sp>
      <p:sp>
        <p:nvSpPr>
          <p:cNvPr id="8" name="Footer Placeholder 7">
            <a:extLst>
              <a:ext uri="{FF2B5EF4-FFF2-40B4-BE49-F238E27FC236}">
                <a16:creationId xmlns:a16="http://schemas.microsoft.com/office/drawing/2014/main" id="{092F629A-5C90-3B44-722A-8453167F985A}"/>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IFIGENEIA Kick of Meeting</a:t>
            </a:r>
          </a:p>
        </p:txBody>
      </p:sp>
      <p:sp>
        <p:nvSpPr>
          <p:cNvPr id="9" name="Slide Number Placeholder 8">
            <a:extLst>
              <a:ext uri="{FF2B5EF4-FFF2-40B4-BE49-F238E27FC236}">
                <a16:creationId xmlns:a16="http://schemas.microsoft.com/office/drawing/2014/main" id="{DF98B887-3B1D-421C-5477-2D8C44823EA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41803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22D785C-E024-7850-E8B3-4664A791B9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2264D2-B2C2-F067-16FE-93176DAEDAD6}"/>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4" name="Footer Placeholder 3">
            <a:extLst>
              <a:ext uri="{FF2B5EF4-FFF2-40B4-BE49-F238E27FC236}">
                <a16:creationId xmlns:a16="http://schemas.microsoft.com/office/drawing/2014/main" id="{3352489A-033D-4D00-169F-BAC7696325D3}"/>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5" name="Slide Number Placeholder 4">
            <a:extLst>
              <a:ext uri="{FF2B5EF4-FFF2-40B4-BE49-F238E27FC236}">
                <a16:creationId xmlns:a16="http://schemas.microsoft.com/office/drawing/2014/main" id="{26C9069C-564D-E947-C61C-3F140C52F19F}"/>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223599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900FC-BCED-B8D0-63DC-6E88549AF974}"/>
              </a:ext>
            </a:extLst>
          </p:cNvPr>
          <p:cNvSpPr/>
          <p:nvPr userDrawn="1"/>
        </p:nvSpPr>
        <p:spPr>
          <a:xfrm>
            <a:off x="0" y="6300792"/>
            <a:ext cx="12192000" cy="557208"/>
          </a:xfrm>
          <a:prstGeom prst="rect">
            <a:avLst/>
          </a:prstGeom>
          <a:solidFill>
            <a:srgbClr val="011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Date Placeholder 1">
            <a:extLst>
              <a:ext uri="{FF2B5EF4-FFF2-40B4-BE49-F238E27FC236}">
                <a16:creationId xmlns:a16="http://schemas.microsoft.com/office/drawing/2014/main" id="{FDF48A02-A6DE-8AA7-9B8E-CED24A5E6C98}"/>
              </a:ext>
            </a:extLst>
          </p:cNvPr>
          <p:cNvSpPr>
            <a:spLocks noGrp="1"/>
          </p:cNvSpPr>
          <p:nvPr>
            <p:ph type="dt" sz="half" idx="10"/>
          </p:nvPr>
        </p:nvSpPr>
        <p:spPr>
          <a:xfrm>
            <a:off x="838200" y="6356350"/>
            <a:ext cx="2743200" cy="365125"/>
          </a:xfrm>
          <a:prstGeom prst="rect">
            <a:avLst/>
          </a:prstGeom>
          <a:solidFill>
            <a:srgbClr val="011893"/>
          </a:solidFill>
        </p:spPr>
        <p:txBody>
          <a:bodyPr/>
          <a:lstStyle>
            <a:lvl1pPr>
              <a:defRPr>
                <a:solidFill>
                  <a:schemeClr val="bg1"/>
                </a:solidFill>
              </a:defRPr>
            </a:lvl1pPr>
          </a:lstStyle>
          <a:p>
            <a:r>
              <a:rPr lang="en-US"/>
              <a:t>03/04/2025</a:t>
            </a:r>
          </a:p>
        </p:txBody>
      </p:sp>
      <p:sp>
        <p:nvSpPr>
          <p:cNvPr id="3" name="Footer Placeholder 2">
            <a:extLst>
              <a:ext uri="{FF2B5EF4-FFF2-40B4-BE49-F238E27FC236}">
                <a16:creationId xmlns:a16="http://schemas.microsoft.com/office/drawing/2014/main" id="{777F25AB-F193-06C0-57A6-2DD9B2483709}"/>
              </a:ext>
            </a:extLst>
          </p:cNvPr>
          <p:cNvSpPr>
            <a:spLocks noGrp="1"/>
          </p:cNvSpPr>
          <p:nvPr>
            <p:ph type="ftr" sz="quarter" idx="11"/>
          </p:nvPr>
        </p:nvSpPr>
        <p:spPr>
          <a:xfrm>
            <a:off x="4038600" y="6356350"/>
            <a:ext cx="4114800" cy="365125"/>
          </a:xfrm>
          <a:prstGeom prst="rect">
            <a:avLst/>
          </a:prstGeom>
          <a:solidFill>
            <a:srgbClr val="011893"/>
          </a:solidFill>
        </p:spPr>
        <p:txBody>
          <a:bodyPr/>
          <a:lstStyle>
            <a:lvl1pPr>
              <a:defRPr>
                <a:solidFill>
                  <a:schemeClr val="bg1"/>
                </a:solidFill>
              </a:defRPr>
            </a:lvl1pPr>
          </a:lstStyle>
          <a:p>
            <a:r>
              <a:rPr lang="en-US"/>
              <a:t>IFIGENEIA Kick of Meeting</a:t>
            </a:r>
          </a:p>
        </p:txBody>
      </p:sp>
      <p:sp>
        <p:nvSpPr>
          <p:cNvPr id="4" name="Slide Number Placeholder 3">
            <a:extLst>
              <a:ext uri="{FF2B5EF4-FFF2-40B4-BE49-F238E27FC236}">
                <a16:creationId xmlns:a16="http://schemas.microsoft.com/office/drawing/2014/main" id="{A18EA480-BBBE-1D77-0AE6-ECC9B6988701}"/>
              </a:ext>
            </a:extLst>
          </p:cNvPr>
          <p:cNvSpPr>
            <a:spLocks noGrp="1"/>
          </p:cNvSpPr>
          <p:nvPr>
            <p:ph type="sldNum" sz="quarter" idx="12"/>
          </p:nvPr>
        </p:nvSpPr>
        <p:spPr>
          <a:xfrm>
            <a:off x="8610600" y="6356350"/>
            <a:ext cx="2743200" cy="365125"/>
          </a:xfrm>
          <a:prstGeom prst="rect">
            <a:avLst/>
          </a:prstGeom>
          <a:solidFill>
            <a:srgbClr val="011893"/>
          </a:solidFill>
        </p:spPr>
        <p:txBody>
          <a:bodyPr/>
          <a:lstStyle>
            <a:lvl1pPr>
              <a:defRPr>
                <a:solidFill>
                  <a:schemeClr val="bg1"/>
                </a:solidFill>
              </a:defRPr>
            </a:lvl1pPr>
          </a:lstStyle>
          <a:p>
            <a:fld id="{26899373-B945-491D-B2CD-3E36A3252166}" type="slidenum">
              <a:rPr lang="en-US" smtClean="0"/>
              <a:pPr/>
              <a:t>‹#›</a:t>
            </a:fld>
            <a:endParaRPr lang="en-US"/>
          </a:p>
        </p:txBody>
      </p:sp>
    </p:spTree>
    <p:extLst>
      <p:ext uri="{BB962C8B-B14F-4D97-AF65-F5344CB8AC3E}">
        <p14:creationId xmlns:p14="http://schemas.microsoft.com/office/powerpoint/2010/main" val="271404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763FE-A13A-B2B4-969B-EC155A70A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24EDFB-4E1B-7257-7A01-C8B158584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r>
              <a:rPr lang="en-US"/>
              <a:t>03/04/2025</a:t>
            </a:r>
            <a:endParaRPr lang="en-GB"/>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GB"/>
              <a:t>IFIGENEIA Kick of Meeting</a:t>
            </a: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4EAD0B9B-D103-442D-B90A-D370B8C68431}" type="slidenum">
              <a:rPr lang="en-GB" smtClean="0"/>
              <a:pPr/>
              <a:t>‹#›</a:t>
            </a:fld>
            <a:endParaRPr lang="en-GB"/>
          </a:p>
        </p:txBody>
      </p:sp>
    </p:spTree>
    <p:extLst>
      <p:ext uri="{BB962C8B-B14F-4D97-AF65-F5344CB8AC3E}">
        <p14:creationId xmlns:p14="http://schemas.microsoft.com/office/powerpoint/2010/main" val="144383232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C5EAEF-F432-02AF-F58A-CF0206C2C0E5}"/>
              </a:ext>
            </a:extLst>
          </p:cNvPr>
          <p:cNvSpPr txBox="1">
            <a:spLocks/>
          </p:cNvSpPr>
          <p:nvPr/>
        </p:nvSpPr>
        <p:spPr>
          <a:xfrm>
            <a:off x="1524000" y="3167483"/>
            <a:ext cx="9144000" cy="698397"/>
          </a:xfrm>
          <a:prstGeom prst="rect">
            <a:avLst/>
          </a:prstGeom>
        </p:spPr>
        <p:txBody>
          <a:bodyPr anchor="b">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t>WP3: LINAC design dedicated to radioisotope production and other societal applications</a:t>
            </a:r>
            <a:endParaRPr lang="en-US" sz="3200" dirty="0">
              <a:latin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D635FEDA-D11D-CBB8-DC80-63ED51434A22}"/>
              </a:ext>
            </a:extLst>
          </p:cNvPr>
          <p:cNvSpPr txBox="1">
            <a:spLocks/>
          </p:cNvSpPr>
          <p:nvPr/>
        </p:nvSpPr>
        <p:spPr>
          <a:xfrm>
            <a:off x="1524000" y="3892085"/>
            <a:ext cx="9144000" cy="52701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u="sng" dirty="0">
                <a:latin typeface="+mj-lt"/>
                <a:cs typeface="Calibri" panose="020F0502020204030204" pitchFamily="34" charset="0"/>
              </a:rPr>
              <a:t>Fanouria Antoniou</a:t>
            </a:r>
            <a:r>
              <a:rPr lang="en-US" sz="2200" baseline="30000" dirty="0">
                <a:latin typeface="+mj-lt"/>
                <a:cs typeface="Calibri" panose="020F0502020204030204" pitchFamily="34" charset="0"/>
              </a:rPr>
              <a:t>1,2</a:t>
            </a:r>
            <a:r>
              <a:rPr kumimoji="0" lang="fr-FR" altLang="fr-FR" sz="2200" b="0" i="0" strike="noStrike" cap="none" normalizeH="0" baseline="0" dirty="0">
                <a:ln>
                  <a:noFill/>
                </a:ln>
                <a:solidFill>
                  <a:srgbClr val="000000"/>
                </a:solidFill>
                <a:effectLst/>
                <a:latin typeface="+mj-lt"/>
              </a:rPr>
              <a:t>, </a:t>
            </a:r>
            <a:r>
              <a:rPr lang="en-US" sz="2200" dirty="0">
                <a:latin typeface="+mj-lt"/>
                <a:cs typeface="Calibri" panose="020F0502020204030204" pitchFamily="34" charset="0"/>
              </a:rPr>
              <a:t>Amer Ajanovic</a:t>
            </a:r>
            <a:r>
              <a:rPr lang="en-US" sz="2200" baseline="30000" dirty="0">
                <a:solidFill>
                  <a:srgbClr val="000000"/>
                </a:solidFill>
                <a:latin typeface="+mj-lt"/>
                <a:cs typeface="Calibri" panose="020F0502020204030204" pitchFamily="34" charset="0"/>
              </a:rPr>
              <a:t> 8</a:t>
            </a:r>
            <a:r>
              <a:rPr lang="en-US" sz="2200" dirty="0">
                <a:latin typeface="+mj-lt"/>
                <a:cs typeface="Calibri" panose="020F0502020204030204" pitchFamily="34" charset="0"/>
              </a:rPr>
              <a:t>, </a:t>
            </a:r>
            <a:r>
              <a:rPr kumimoji="0" lang="fr-FR" altLang="fr-FR" sz="2200" b="0" i="0" strike="noStrike" cap="none" normalizeH="0" baseline="0" dirty="0" err="1">
                <a:ln>
                  <a:noFill/>
                </a:ln>
                <a:solidFill>
                  <a:srgbClr val="000000"/>
                </a:solidFill>
                <a:effectLst/>
                <a:latin typeface="+mj-lt"/>
              </a:rPr>
              <a:t>Andrej</a:t>
            </a:r>
            <a:r>
              <a:rPr kumimoji="0" lang="fr-FR" altLang="fr-FR" sz="2200" b="0" i="0" strike="noStrike" cap="none" normalizeH="0" baseline="0" dirty="0">
                <a:ln>
                  <a:noFill/>
                </a:ln>
                <a:solidFill>
                  <a:srgbClr val="000000"/>
                </a:solidFill>
                <a:effectLst/>
                <a:latin typeface="+mj-lt"/>
              </a:rPr>
              <a:t> </a:t>
            </a:r>
            <a:r>
              <a:rPr kumimoji="0" lang="fr-FR" altLang="fr-FR" sz="2200" b="0" i="0" strike="noStrike" cap="none" normalizeH="0" baseline="0" dirty="0" err="1">
                <a:ln>
                  <a:noFill/>
                </a:ln>
                <a:solidFill>
                  <a:srgbClr val="000000"/>
                </a:solidFill>
                <a:effectLst/>
                <a:latin typeface="+mj-lt"/>
              </a:rPr>
              <a:t>Debenjak</a:t>
            </a:r>
            <a:r>
              <a:rPr kumimoji="0" lang="en-US" altLang="fr-FR" sz="2200" b="0" i="0" strike="noStrike" cap="none" normalizeH="0" baseline="30000" dirty="0">
                <a:ln>
                  <a:noFill/>
                </a:ln>
                <a:solidFill>
                  <a:srgbClr val="000000"/>
                </a:solidFill>
                <a:effectLst/>
                <a:latin typeface="+mj-lt"/>
                <a:cs typeface="Calibri" panose="020F0502020204030204" pitchFamily="34" charset="0"/>
              </a:rPr>
              <a:t>3</a:t>
            </a:r>
            <a:r>
              <a:rPr kumimoji="0" lang="fr-FR" altLang="fr-FR" sz="2200" b="0" i="0" strike="noStrike" cap="none" normalizeH="0" baseline="0" dirty="0">
                <a:ln>
                  <a:noFill/>
                </a:ln>
                <a:solidFill>
                  <a:srgbClr val="000000"/>
                </a:solidFill>
                <a:effectLst/>
                <a:latin typeface="+mj-lt"/>
              </a:rPr>
              <a:t> , Andreas </a:t>
            </a:r>
            <a:r>
              <a:rPr kumimoji="0" lang="fr-FR" altLang="fr-FR" sz="2200" b="0" i="0" strike="noStrike" cap="none" normalizeH="0" baseline="0" dirty="0" err="1">
                <a:ln>
                  <a:noFill/>
                </a:ln>
                <a:solidFill>
                  <a:srgbClr val="000000"/>
                </a:solidFill>
                <a:effectLst/>
                <a:latin typeface="+mj-lt"/>
              </a:rPr>
              <a:t>Karydas</a:t>
            </a:r>
            <a:r>
              <a:rPr kumimoji="0" lang="en-US" altLang="fr-FR" sz="2200" b="0" i="0" strike="noStrike" cap="none" normalizeH="0" baseline="30000" dirty="0">
                <a:ln>
                  <a:noFill/>
                </a:ln>
                <a:solidFill>
                  <a:srgbClr val="000000"/>
                </a:solidFill>
                <a:effectLst/>
                <a:latin typeface="+mj-lt"/>
                <a:cs typeface="Calibri" panose="020F0502020204030204" pitchFamily="34" charset="0"/>
              </a:rPr>
              <a:t>4</a:t>
            </a:r>
            <a:r>
              <a:rPr kumimoji="0" lang="fr-FR" altLang="fr-FR" sz="2200" b="0" i="0" strike="noStrike" cap="none" normalizeH="0" baseline="0" dirty="0">
                <a:ln>
                  <a:noFill/>
                </a:ln>
                <a:solidFill>
                  <a:srgbClr val="000000"/>
                </a:solidFill>
                <a:effectLst/>
                <a:latin typeface="+mj-lt"/>
              </a:rPr>
              <a:t>, Christos </a:t>
            </a:r>
            <a:r>
              <a:rPr kumimoji="0" lang="fr-FR" altLang="fr-FR" sz="2200" b="0" i="0" strike="noStrike" cap="none" normalizeH="0" baseline="0" dirty="0" err="1">
                <a:ln>
                  <a:noFill/>
                </a:ln>
                <a:solidFill>
                  <a:srgbClr val="000000"/>
                </a:solidFill>
                <a:effectLst/>
                <a:latin typeface="+mj-lt"/>
              </a:rPr>
              <a:t>Katsifas</a:t>
            </a:r>
            <a:r>
              <a:rPr lang="en-US" altLang="fr-FR" sz="2200" baseline="30000" dirty="0">
                <a:solidFill>
                  <a:srgbClr val="000000"/>
                </a:solidFill>
                <a:latin typeface="+mj-lt"/>
                <a:cs typeface="Calibri" panose="020F0502020204030204" pitchFamily="34" charset="0"/>
              </a:rPr>
              <a:t>6</a:t>
            </a:r>
            <a:r>
              <a:rPr kumimoji="0" lang="fr-FR" altLang="fr-FR" sz="2200" b="0" i="0" strike="noStrike" cap="none" normalizeH="0" baseline="0" dirty="0">
                <a:ln>
                  <a:noFill/>
                </a:ln>
                <a:solidFill>
                  <a:srgbClr val="000000"/>
                </a:solidFill>
                <a:effectLst/>
                <a:latin typeface="+mj-lt"/>
              </a:rPr>
              <a:t>, </a:t>
            </a:r>
            <a:r>
              <a:rPr kumimoji="0" lang="fr-FR" altLang="fr-FR" sz="2200" b="0" i="0" strike="noStrike" cap="none" normalizeH="0" baseline="0" dirty="0" err="1">
                <a:ln>
                  <a:noFill/>
                </a:ln>
                <a:solidFill>
                  <a:srgbClr val="000000"/>
                </a:solidFill>
                <a:effectLst/>
                <a:latin typeface="+mj-lt"/>
              </a:rPr>
              <a:t>Anastasios</a:t>
            </a:r>
            <a:r>
              <a:rPr kumimoji="0" lang="fr-FR" altLang="fr-FR" sz="2200" b="0" i="0" strike="noStrike" cap="none" normalizeH="0" baseline="0" dirty="0">
                <a:ln>
                  <a:noFill/>
                </a:ln>
                <a:solidFill>
                  <a:srgbClr val="000000"/>
                </a:solidFill>
                <a:effectLst/>
                <a:latin typeface="+mj-lt"/>
              </a:rPr>
              <a:t> </a:t>
            </a:r>
            <a:r>
              <a:rPr kumimoji="0" lang="fr-FR" altLang="fr-FR" sz="2200" b="0" i="0" strike="noStrike" cap="none" normalizeH="0" baseline="0" dirty="0" err="1">
                <a:ln>
                  <a:noFill/>
                </a:ln>
                <a:solidFill>
                  <a:srgbClr val="000000"/>
                </a:solidFill>
                <a:effectLst/>
                <a:latin typeface="+mj-lt"/>
              </a:rPr>
              <a:t>Lagogiannis</a:t>
            </a:r>
            <a:r>
              <a:rPr kumimoji="0" lang="en-US" altLang="fr-FR" sz="2200" b="0" i="0" strike="noStrike" cap="none" normalizeH="0" baseline="30000" dirty="0">
                <a:ln>
                  <a:noFill/>
                </a:ln>
                <a:solidFill>
                  <a:srgbClr val="000000"/>
                </a:solidFill>
                <a:effectLst/>
                <a:latin typeface="+mj-lt"/>
                <a:cs typeface="Calibri" panose="020F0502020204030204" pitchFamily="34" charset="0"/>
              </a:rPr>
              <a:t>4</a:t>
            </a:r>
            <a:r>
              <a:rPr kumimoji="0" lang="fr-FR" altLang="fr-FR" sz="2200" b="0" i="0" strike="noStrike" cap="none" normalizeH="0" baseline="0" dirty="0">
                <a:ln>
                  <a:noFill/>
                </a:ln>
                <a:solidFill>
                  <a:srgbClr val="000000"/>
                </a:solidFill>
                <a:effectLst/>
                <a:latin typeface="+mj-lt"/>
              </a:rPr>
              <a:t>, </a:t>
            </a:r>
            <a:r>
              <a:rPr kumimoji="0" lang="fr-FR" altLang="fr-FR" sz="2200" b="0" i="0" strike="noStrike" cap="none" normalizeH="0" baseline="0" dirty="0" err="1">
                <a:ln>
                  <a:noFill/>
                </a:ln>
                <a:solidFill>
                  <a:srgbClr val="000000"/>
                </a:solidFill>
                <a:effectLst/>
                <a:latin typeface="+mj-lt"/>
              </a:rPr>
              <a:t>Theano</a:t>
            </a:r>
            <a:r>
              <a:rPr lang="fr-FR" altLang="fr-FR" sz="2200" dirty="0">
                <a:solidFill>
                  <a:srgbClr val="000000"/>
                </a:solidFill>
                <a:latin typeface="+mj-lt"/>
              </a:rPr>
              <a:t> </a:t>
            </a:r>
            <a:r>
              <a:rPr lang="fr-FR" altLang="fr-FR" sz="2200" dirty="0" err="1">
                <a:solidFill>
                  <a:srgbClr val="000000"/>
                </a:solidFill>
                <a:latin typeface="+mj-lt"/>
              </a:rPr>
              <a:t>Lampoudi</a:t>
            </a:r>
            <a:r>
              <a:rPr lang="en-US" altLang="fr-FR" sz="2200" baseline="30000" dirty="0">
                <a:solidFill>
                  <a:srgbClr val="000000"/>
                </a:solidFill>
                <a:latin typeface="+mj-lt"/>
                <a:cs typeface="Calibri" panose="020F0502020204030204" pitchFamily="34" charset="0"/>
              </a:rPr>
              <a:t>5</a:t>
            </a:r>
            <a:r>
              <a:rPr kumimoji="0" lang="fr-FR" altLang="fr-FR" sz="2200" b="0" i="0" strike="noStrike" cap="none" normalizeH="0" baseline="0" dirty="0">
                <a:ln>
                  <a:noFill/>
                </a:ln>
                <a:solidFill>
                  <a:srgbClr val="000000"/>
                </a:solidFill>
                <a:effectLst/>
                <a:latin typeface="+mj-lt"/>
              </a:rPr>
              <a:t>, </a:t>
            </a:r>
            <a:r>
              <a:rPr kumimoji="0" lang="fr-FR" altLang="fr-FR" sz="2200" b="0" i="0" strike="noStrike" cap="none" normalizeH="0" baseline="0" dirty="0" err="1">
                <a:ln>
                  <a:noFill/>
                </a:ln>
                <a:solidFill>
                  <a:srgbClr val="000000"/>
                </a:solidFill>
                <a:effectLst/>
                <a:latin typeface="+mj-lt"/>
              </a:rPr>
              <a:t>Dimitris</a:t>
            </a:r>
            <a:r>
              <a:rPr lang="fr-FR" altLang="fr-FR" sz="2200" dirty="0">
                <a:solidFill>
                  <a:srgbClr val="000000"/>
                </a:solidFill>
                <a:latin typeface="+mj-lt"/>
              </a:rPr>
              <a:t> </a:t>
            </a:r>
            <a:r>
              <a:rPr lang="fr-FR" altLang="fr-FR" sz="2200" dirty="0" err="1">
                <a:solidFill>
                  <a:srgbClr val="000000"/>
                </a:solidFill>
                <a:latin typeface="+mj-lt"/>
              </a:rPr>
              <a:t>Lampoudis</a:t>
            </a:r>
            <a:r>
              <a:rPr lang="en-US" altLang="fr-FR" sz="2200" baseline="30000" dirty="0">
                <a:solidFill>
                  <a:srgbClr val="000000"/>
                </a:solidFill>
                <a:latin typeface="+mj-lt"/>
                <a:cs typeface="Calibri" panose="020F0502020204030204" pitchFamily="34" charset="0"/>
              </a:rPr>
              <a:t>5</a:t>
            </a:r>
            <a:r>
              <a:rPr lang="fr-FR" altLang="fr-FR" sz="2200" dirty="0">
                <a:solidFill>
                  <a:srgbClr val="000000"/>
                </a:solidFill>
                <a:latin typeface="+mj-lt"/>
              </a:rPr>
              <a:t>, </a:t>
            </a:r>
            <a:r>
              <a:rPr kumimoji="0" lang="fr-FR" altLang="fr-FR" sz="2200" b="0" i="0" strike="noStrike" cap="none" normalizeH="0" baseline="0" dirty="0">
                <a:ln>
                  <a:noFill/>
                </a:ln>
                <a:solidFill>
                  <a:srgbClr val="000000"/>
                </a:solidFill>
                <a:effectLst/>
                <a:latin typeface="+mj-lt"/>
              </a:rPr>
              <a:t>Alessandra Lombardi</a:t>
            </a:r>
            <a:r>
              <a:rPr kumimoji="0" lang="en-US" altLang="fr-FR" sz="2200" b="0" i="0" strike="noStrike" cap="none" normalizeH="0" baseline="30000" dirty="0">
                <a:ln>
                  <a:noFill/>
                </a:ln>
                <a:solidFill>
                  <a:srgbClr val="000000"/>
                </a:solidFill>
                <a:effectLst/>
                <a:latin typeface="+mj-lt"/>
                <a:cs typeface="Calibri" panose="020F0502020204030204" pitchFamily="34" charset="0"/>
              </a:rPr>
              <a:t>2</a:t>
            </a:r>
            <a:r>
              <a:rPr lang="en-US" sz="2200" dirty="0">
                <a:latin typeface="+mj-lt"/>
                <a:cs typeface="Calibri" panose="020F0502020204030204" pitchFamily="34" charset="0"/>
              </a:rPr>
              <a:t>, Yannis Papaphilippou</a:t>
            </a:r>
            <a:r>
              <a:rPr lang="en-US" sz="2200" baseline="30000" dirty="0">
                <a:latin typeface="+mj-lt"/>
                <a:cs typeface="Calibri" panose="020F0502020204030204" pitchFamily="34" charset="0"/>
              </a:rPr>
              <a:t>2</a:t>
            </a:r>
            <a:r>
              <a:rPr lang="en-US" sz="2200" dirty="0">
                <a:latin typeface="+mj-lt"/>
                <a:cs typeface="Calibri" panose="020F0502020204030204" pitchFamily="34" charset="0"/>
              </a:rPr>
              <a:t>, Primož Pelicon</a:t>
            </a:r>
            <a:r>
              <a:rPr lang="en-US" sz="2200" baseline="30000" dirty="0">
                <a:latin typeface="+mj-lt"/>
                <a:cs typeface="Calibri" panose="020F0502020204030204" pitchFamily="34" charset="0"/>
              </a:rPr>
              <a:t>7</a:t>
            </a:r>
            <a:r>
              <a:rPr lang="en-US" sz="2200" dirty="0">
                <a:latin typeface="+mj-lt"/>
                <a:cs typeface="Calibri" panose="020F0502020204030204" pitchFamily="34" charset="0"/>
              </a:rPr>
              <a:t>, Chara Petridou</a:t>
            </a:r>
            <a:r>
              <a:rPr lang="en-US" sz="2200" baseline="30000" dirty="0">
                <a:latin typeface="+mj-lt"/>
                <a:cs typeface="Calibri" panose="020F0502020204030204" pitchFamily="34" charset="0"/>
              </a:rPr>
              <a:t>1</a:t>
            </a:r>
            <a:r>
              <a:rPr lang="en-US" sz="2200" dirty="0">
                <a:latin typeface="+mj-lt"/>
                <a:cs typeface="Calibri" panose="020F0502020204030204" pitchFamily="34" charset="0"/>
              </a:rPr>
              <a:t>, Dimos Sampsonidis</a:t>
            </a:r>
            <a:r>
              <a:rPr lang="en-US" sz="2200" baseline="30000" dirty="0">
                <a:latin typeface="+mj-lt"/>
                <a:cs typeface="Calibri" panose="020F0502020204030204" pitchFamily="34" charset="0"/>
              </a:rPr>
              <a:t>1</a:t>
            </a:r>
            <a:r>
              <a:rPr lang="en-US" sz="2200" dirty="0">
                <a:latin typeface="+mj-lt"/>
                <a:cs typeface="Calibri" panose="020F0502020204030204" pitchFamily="34" charset="0"/>
              </a:rPr>
              <a:t>, Spyros Tzamarias</a:t>
            </a:r>
            <a:r>
              <a:rPr lang="en-US" sz="2200" baseline="30000" dirty="0">
                <a:latin typeface="+mj-lt"/>
                <a:cs typeface="Calibri" panose="020F0502020204030204" pitchFamily="34" charset="0"/>
              </a:rPr>
              <a:t>1</a:t>
            </a:r>
            <a:r>
              <a:rPr lang="en-US" sz="2200" dirty="0">
                <a:latin typeface="+mj-lt"/>
                <a:cs typeface="Calibri" panose="020F0502020204030204" pitchFamily="34" charset="0"/>
              </a:rPr>
              <a:t>,</a:t>
            </a:r>
            <a:r>
              <a:rPr kumimoji="0" lang="fr-FR" altLang="fr-FR" sz="2200" b="0" i="0" strike="noStrike" cap="none" normalizeH="0" baseline="0" dirty="0">
                <a:ln>
                  <a:noFill/>
                </a:ln>
                <a:solidFill>
                  <a:srgbClr val="000000"/>
                </a:solidFill>
                <a:effectLst/>
                <a:latin typeface="+mj-lt"/>
              </a:rPr>
              <a:t>Tina </a:t>
            </a:r>
            <a:r>
              <a:rPr kumimoji="0" lang="fr-FR" altLang="fr-FR" sz="2200" b="0" i="0" strike="noStrike" cap="none" normalizeH="0" baseline="0" dirty="0" err="1">
                <a:ln>
                  <a:noFill/>
                </a:ln>
                <a:solidFill>
                  <a:srgbClr val="000000"/>
                </a:solidFill>
                <a:effectLst/>
                <a:latin typeface="+mj-lt"/>
              </a:rPr>
              <a:t>Vodopivec</a:t>
            </a:r>
            <a:r>
              <a:rPr kumimoji="0" lang="en-US" altLang="fr-FR" sz="2200" b="0" i="0" strike="noStrike" cap="none" normalizeH="0" baseline="30000" dirty="0">
                <a:ln>
                  <a:noFill/>
                </a:ln>
                <a:solidFill>
                  <a:srgbClr val="000000"/>
                </a:solidFill>
                <a:effectLst/>
                <a:latin typeface="+mj-lt"/>
                <a:cs typeface="Calibri" panose="020F0502020204030204" pitchFamily="34" charset="0"/>
              </a:rPr>
              <a:t>3</a:t>
            </a:r>
            <a:endParaRPr lang="fr-FR" altLang="fr-FR" sz="2200" dirty="0">
              <a:solidFill>
                <a:srgbClr val="000000"/>
              </a:solidFill>
              <a:latin typeface="+mj-lt"/>
              <a:cs typeface="Calibri" panose="020F0502020204030204" pitchFamily="34" charset="0"/>
            </a:endParaRPr>
          </a:p>
          <a:p>
            <a:r>
              <a:rPr lang="en-US" sz="2200" baseline="30000" dirty="0">
                <a:latin typeface="+mj-lt"/>
                <a:cs typeface="Calibri" panose="020F0502020204030204" pitchFamily="34" charset="0"/>
              </a:rPr>
              <a:t>1</a:t>
            </a:r>
            <a:r>
              <a:rPr lang="fr-FR" sz="2200" dirty="0">
                <a:solidFill>
                  <a:srgbClr val="000000"/>
                </a:solidFill>
                <a:latin typeface="+mj-lt"/>
                <a:cs typeface="Calibri" panose="020F0502020204030204" pitchFamily="34" charset="0"/>
              </a:rPr>
              <a:t>AUTH, </a:t>
            </a:r>
            <a:r>
              <a:rPr lang="en-US" sz="2200" baseline="30000" dirty="0">
                <a:solidFill>
                  <a:srgbClr val="000000"/>
                </a:solidFill>
                <a:latin typeface="+mj-lt"/>
                <a:cs typeface="Calibri" panose="020F0502020204030204" pitchFamily="34" charset="0"/>
              </a:rPr>
              <a:t>2</a:t>
            </a:r>
            <a:r>
              <a:rPr lang="fr-FR" sz="2200" dirty="0">
                <a:solidFill>
                  <a:srgbClr val="000000"/>
                </a:solidFill>
                <a:latin typeface="+mj-lt"/>
                <a:cs typeface="Calibri" panose="020F0502020204030204" pitchFamily="34" charset="0"/>
              </a:rPr>
              <a:t>CERN, </a:t>
            </a:r>
            <a:r>
              <a:rPr lang="en-US" sz="2200" baseline="30000" dirty="0">
                <a:solidFill>
                  <a:srgbClr val="000000"/>
                </a:solidFill>
                <a:latin typeface="+mj-lt"/>
                <a:cs typeface="Calibri" panose="020F0502020204030204" pitchFamily="34" charset="0"/>
              </a:rPr>
              <a:t>3</a:t>
            </a:r>
            <a:r>
              <a:rPr lang="fr-FR" sz="2200" dirty="0">
                <a:solidFill>
                  <a:srgbClr val="000000"/>
                </a:solidFill>
                <a:latin typeface="+mj-lt"/>
                <a:cs typeface="Calibri" panose="020F0502020204030204" pitchFamily="34" charset="0"/>
              </a:rPr>
              <a:t>COSYLAB, </a:t>
            </a:r>
            <a:r>
              <a:rPr lang="en-US" sz="2200" baseline="30000" dirty="0">
                <a:solidFill>
                  <a:srgbClr val="000000"/>
                </a:solidFill>
                <a:latin typeface="+mj-lt"/>
                <a:cs typeface="Calibri" panose="020F0502020204030204" pitchFamily="34" charset="0"/>
              </a:rPr>
              <a:t>4</a:t>
            </a:r>
            <a:r>
              <a:rPr lang="fr-FR" sz="2200" dirty="0">
                <a:solidFill>
                  <a:srgbClr val="000000"/>
                </a:solidFill>
                <a:latin typeface="+mj-lt"/>
                <a:cs typeface="Calibri" panose="020F0502020204030204" pitchFamily="34" charset="0"/>
              </a:rPr>
              <a:t>NCSRD , </a:t>
            </a:r>
            <a:r>
              <a:rPr lang="en-US" sz="2200" baseline="30000" dirty="0">
                <a:solidFill>
                  <a:srgbClr val="000000"/>
                </a:solidFill>
                <a:latin typeface="+mj-lt"/>
                <a:cs typeface="Calibri" panose="020F0502020204030204" pitchFamily="34" charset="0"/>
              </a:rPr>
              <a:t>5</a:t>
            </a:r>
            <a:r>
              <a:rPr lang="fr-FR" sz="2200" dirty="0">
                <a:solidFill>
                  <a:srgbClr val="000000"/>
                </a:solidFill>
                <a:latin typeface="+mj-lt"/>
                <a:cs typeface="Calibri" panose="020F0502020204030204" pitchFamily="34" charset="0"/>
              </a:rPr>
              <a:t>YFOS , </a:t>
            </a:r>
            <a:r>
              <a:rPr lang="en-US" sz="2200" baseline="30000" dirty="0">
                <a:solidFill>
                  <a:srgbClr val="000000"/>
                </a:solidFill>
                <a:latin typeface="+mj-lt"/>
                <a:cs typeface="Calibri" panose="020F0502020204030204" pitchFamily="34" charset="0"/>
              </a:rPr>
              <a:t>6</a:t>
            </a:r>
            <a:r>
              <a:rPr lang="fr-FR" sz="2200" dirty="0">
                <a:solidFill>
                  <a:srgbClr val="000000"/>
                </a:solidFill>
                <a:latin typeface="+mj-lt"/>
                <a:cs typeface="Calibri" panose="020F0502020204030204" pitchFamily="34" charset="0"/>
              </a:rPr>
              <a:t>AMTH , </a:t>
            </a:r>
            <a:r>
              <a:rPr lang="en-US" sz="2200" baseline="30000" dirty="0">
                <a:solidFill>
                  <a:srgbClr val="000000"/>
                </a:solidFill>
                <a:latin typeface="+mj-lt"/>
                <a:cs typeface="Calibri" panose="020F0502020204030204" pitchFamily="34" charset="0"/>
              </a:rPr>
              <a:t>7</a:t>
            </a:r>
            <a:r>
              <a:rPr lang="fr-FR" sz="2200" dirty="0">
                <a:solidFill>
                  <a:srgbClr val="000000"/>
                </a:solidFill>
                <a:latin typeface="+mj-lt"/>
                <a:cs typeface="Calibri" panose="020F0502020204030204" pitchFamily="34" charset="0"/>
              </a:rPr>
              <a:t>IJS, </a:t>
            </a:r>
            <a:r>
              <a:rPr lang="en-US" sz="2200" baseline="30000" dirty="0">
                <a:solidFill>
                  <a:srgbClr val="000000"/>
                </a:solidFill>
                <a:latin typeface="+mj-lt"/>
                <a:cs typeface="Calibri" panose="020F0502020204030204" pitchFamily="34" charset="0"/>
              </a:rPr>
              <a:t>8</a:t>
            </a:r>
            <a:r>
              <a:rPr lang="fr-FR" sz="2200" dirty="0">
                <a:solidFill>
                  <a:srgbClr val="000000"/>
                </a:solidFill>
                <a:latin typeface="+mj-lt"/>
                <a:cs typeface="Calibri" panose="020F0502020204030204" pitchFamily="34" charset="0"/>
              </a:rPr>
              <a:t>UNSA</a:t>
            </a:r>
            <a:endParaRPr kumimoji="0" lang="fr-FR" altLang="fr-FR" sz="2200" b="0" i="0" strike="noStrike" cap="none" normalizeH="0" dirty="0">
              <a:ln>
                <a:noFill/>
              </a:ln>
              <a:solidFill>
                <a:schemeClr val="tx1"/>
              </a:solidFill>
              <a:effectLst/>
              <a:latin typeface="+mj-lt"/>
            </a:endParaRPr>
          </a:p>
          <a:p>
            <a:pPr algn="l"/>
            <a:endParaRPr kumimoji="0" lang="fr-FR" altLang="fr-FR" sz="2200" b="0" i="0" strike="noStrike" cap="none" normalizeH="0" dirty="0">
              <a:ln>
                <a:noFill/>
              </a:ln>
              <a:solidFill>
                <a:schemeClr val="tx1"/>
              </a:solidFill>
              <a:effectLst/>
              <a:latin typeface="+mj-lt"/>
            </a:endParaRPr>
          </a:p>
          <a:p>
            <a:pPr algn="l"/>
            <a:endParaRPr kumimoji="0" lang="fr-FR" altLang="fr-FR" sz="2200" b="0" i="0" strike="noStrike" cap="none" normalizeH="0" dirty="0">
              <a:ln>
                <a:noFill/>
              </a:ln>
              <a:solidFill>
                <a:schemeClr val="tx1"/>
              </a:solidFill>
              <a:effectLst/>
              <a:latin typeface="+mj-lt"/>
            </a:endParaRPr>
          </a:p>
          <a:p>
            <a:pPr algn="l"/>
            <a:endParaRPr kumimoji="0" lang="fr-FR" altLang="fr-FR" sz="2200" b="0" i="0" strike="noStrike" cap="none" normalizeH="0" dirty="0">
              <a:ln>
                <a:noFill/>
              </a:ln>
              <a:solidFill>
                <a:schemeClr val="tx1"/>
              </a:solidFill>
              <a:effectLst/>
              <a:latin typeface="+mj-lt"/>
            </a:endParaRPr>
          </a:p>
          <a:p>
            <a:pPr algn="l"/>
            <a:r>
              <a:rPr lang="en-US" sz="2200" dirty="0">
                <a:latin typeface="+mj-lt"/>
                <a:cs typeface="Calibri" panose="020F0502020204030204" pitchFamily="34" charset="0"/>
              </a:rPr>
              <a:t> </a:t>
            </a:r>
          </a:p>
        </p:txBody>
      </p:sp>
      <p:sp>
        <p:nvSpPr>
          <p:cNvPr id="9" name="Subtitle 2">
            <a:extLst>
              <a:ext uri="{FF2B5EF4-FFF2-40B4-BE49-F238E27FC236}">
                <a16:creationId xmlns:a16="http://schemas.microsoft.com/office/drawing/2014/main" id="{7576D105-DFD0-2D91-A790-C6F122FB8588}"/>
              </a:ext>
            </a:extLst>
          </p:cNvPr>
          <p:cNvSpPr txBox="1">
            <a:spLocks/>
          </p:cNvSpPr>
          <p:nvPr/>
        </p:nvSpPr>
        <p:spPr>
          <a:xfrm>
            <a:off x="258874" y="5438607"/>
            <a:ext cx="9144000" cy="7754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1600" b="1" dirty="0">
                <a:solidFill>
                  <a:schemeClr val="tx1">
                    <a:lumMod val="65000"/>
                    <a:lumOff val="35000"/>
                  </a:schemeClr>
                </a:solidFill>
                <a:latin typeface="Calibri" panose="020F0502020204030204" pitchFamily="34" charset="0"/>
                <a:cs typeface="Calibri" panose="020F0502020204030204" pitchFamily="34" charset="0"/>
              </a:rPr>
              <a:t>Kick-off meeting</a:t>
            </a:r>
          </a:p>
          <a:p>
            <a:pPr lvl="0" algn="l">
              <a:lnSpc>
                <a:spcPct val="100000"/>
              </a:lnSpc>
              <a:spcBef>
                <a:spcPts val="0"/>
              </a:spcBef>
            </a:pPr>
            <a:r>
              <a:rPr lang="en-US" sz="1600" dirty="0">
                <a:solidFill>
                  <a:schemeClr val="tx1">
                    <a:lumMod val="65000"/>
                    <a:lumOff val="35000"/>
                  </a:schemeClr>
                </a:solidFill>
                <a:latin typeface="Calibri" panose="020F0502020204030204" pitchFamily="34" charset="0"/>
                <a:cs typeface="Calibri" panose="020F0502020204030204" pitchFamily="34" charset="0"/>
              </a:rPr>
              <a:t>3-4 April 2025</a:t>
            </a:r>
          </a:p>
          <a:p>
            <a:pPr lvl="0" algn="l">
              <a:lnSpc>
                <a:spcPct val="100000"/>
              </a:lnSpc>
              <a:spcBef>
                <a:spcPts val="0"/>
              </a:spcBef>
            </a:pPr>
            <a:r>
              <a:rPr lang="en-US" sz="1600" dirty="0">
                <a:solidFill>
                  <a:schemeClr val="tx1">
                    <a:lumMod val="65000"/>
                    <a:lumOff val="35000"/>
                  </a:schemeClr>
                </a:solidFill>
                <a:latin typeface="Calibri" panose="020F0502020204030204" pitchFamily="34" charset="0"/>
                <a:cs typeface="Calibri" panose="020F0502020204030204" pitchFamily="34" charset="0"/>
              </a:rPr>
              <a:t>Thessaloniki, Greece</a:t>
            </a:r>
          </a:p>
        </p:txBody>
      </p:sp>
    </p:spTree>
    <p:extLst>
      <p:ext uri="{BB962C8B-B14F-4D97-AF65-F5344CB8AC3E}">
        <p14:creationId xmlns:p14="http://schemas.microsoft.com/office/powerpoint/2010/main" val="279123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9E5C-8AB7-2817-BA52-055BC53B1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E6E6E-3760-6179-7421-7E13A98C04C5}"/>
              </a:ext>
            </a:extLst>
          </p:cNvPr>
          <p:cNvSpPr>
            <a:spLocks noGrp="1"/>
          </p:cNvSpPr>
          <p:nvPr>
            <p:ph type="title"/>
          </p:nvPr>
        </p:nvSpPr>
        <p:spPr/>
        <p:txBody>
          <a:bodyPr/>
          <a:lstStyle/>
          <a:p>
            <a:r>
              <a:rPr lang="en-GB"/>
              <a:t>T3.2 Description</a:t>
            </a:r>
            <a:endParaRPr lang="en-US"/>
          </a:p>
        </p:txBody>
      </p:sp>
      <p:sp>
        <p:nvSpPr>
          <p:cNvPr id="3" name="Content Placeholder 2">
            <a:extLst>
              <a:ext uri="{FF2B5EF4-FFF2-40B4-BE49-F238E27FC236}">
                <a16:creationId xmlns:a16="http://schemas.microsoft.com/office/drawing/2014/main" id="{F7F381B0-A58A-DAC5-F91E-7896809CCD8B}"/>
              </a:ext>
            </a:extLst>
          </p:cNvPr>
          <p:cNvSpPr>
            <a:spLocks noGrp="1"/>
          </p:cNvSpPr>
          <p:nvPr>
            <p:ph idx="1"/>
          </p:nvPr>
        </p:nvSpPr>
        <p:spPr>
          <a:xfrm>
            <a:off x="838200" y="1825625"/>
            <a:ext cx="10515600" cy="4351338"/>
          </a:xfrm>
        </p:spPr>
        <p:txBody>
          <a:bodyPr>
            <a:normAutofit/>
          </a:bodyPr>
          <a:lstStyle/>
          <a:p>
            <a:r>
              <a:rPr lang="en-US" sz="2000" dirty="0"/>
              <a:t>Design different options of a </a:t>
            </a:r>
            <a:r>
              <a:rPr lang="en-US" sz="2000" b="1" dirty="0"/>
              <a:t>LINAC, proton/helium accelerator,</a:t>
            </a:r>
            <a:r>
              <a:rPr lang="en-US" sz="2000" dirty="0"/>
              <a:t> capable of energies reaching up to 20 MeV/u. </a:t>
            </a:r>
          </a:p>
          <a:p>
            <a:r>
              <a:rPr lang="en-US" sz="2000" dirty="0"/>
              <a:t>Relevant parameters will be decided upon through collaboration with experts, </a:t>
            </a:r>
            <a:r>
              <a:rPr lang="en-US" sz="2000" b="1" dirty="0"/>
              <a:t>defining the accelerator parameters</a:t>
            </a:r>
            <a:r>
              <a:rPr lang="en-US" sz="2000" dirty="0"/>
              <a:t> including the current repetition rate, pulse length, and final energy. </a:t>
            </a:r>
          </a:p>
          <a:p>
            <a:r>
              <a:rPr lang="en-US" sz="2000" dirty="0"/>
              <a:t>An </a:t>
            </a:r>
            <a:r>
              <a:rPr lang="en-US" sz="2000" b="1" dirty="0"/>
              <a:t>end-to-end dedicated simulation of all parts of the accelerator:</a:t>
            </a:r>
            <a:r>
              <a:rPr lang="en-US" sz="2000" dirty="0"/>
              <a:t> the source, the radiofrequency quadrupole (RFQ), standard drift-tube LINAC (DTL), or inter-digital H-mode (IH) DTL, with adaptations made to meet target requirements. </a:t>
            </a:r>
          </a:p>
          <a:p>
            <a:pPr marL="0" indent="0">
              <a:buNone/>
            </a:pPr>
            <a:endParaRPr lang="en-US" sz="2000" dirty="0"/>
          </a:p>
          <a:p>
            <a:pPr>
              <a:buFont typeface="Wingdings" panose="05000000000000000000" pitchFamily="2" charset="2"/>
              <a:buChar char="Ø"/>
            </a:pPr>
            <a:r>
              <a:rPr lang="en-US" sz="2000" dirty="0"/>
              <a:t>Past demonstrations have proven the high current capability necessary for the proton accelerator. More studies required for the heavy ion accelerator.</a:t>
            </a:r>
            <a:endParaRPr lang="en-US" sz="3200" dirty="0">
              <a:effectLst/>
              <a:latin typeface="Helvetica" pitchFamily="2" charset="0"/>
            </a:endParaRPr>
          </a:p>
        </p:txBody>
      </p:sp>
      <p:sp>
        <p:nvSpPr>
          <p:cNvPr id="4" name="Date Placeholder 3">
            <a:extLst>
              <a:ext uri="{FF2B5EF4-FFF2-40B4-BE49-F238E27FC236}">
                <a16:creationId xmlns:a16="http://schemas.microsoft.com/office/drawing/2014/main" id="{9B913B06-5A6B-14FD-1920-0129BC5F851C}"/>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CF2E057E-0F7E-808D-4C1B-4B89B4BAB922}"/>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DF57697B-CE48-816F-D21A-5D3A76534AAF}"/>
              </a:ext>
            </a:extLst>
          </p:cNvPr>
          <p:cNvSpPr>
            <a:spLocks noGrp="1"/>
          </p:cNvSpPr>
          <p:nvPr>
            <p:ph type="sldNum" sz="quarter" idx="12"/>
          </p:nvPr>
        </p:nvSpPr>
        <p:spPr/>
        <p:txBody>
          <a:bodyPr/>
          <a:lstStyle/>
          <a:p>
            <a:fld id="{26899373-B945-491D-B2CD-3E36A3252166}" type="slidenum">
              <a:rPr lang="en-US" smtClean="0"/>
              <a:t>10</a:t>
            </a:fld>
            <a:endParaRPr lang="en-US"/>
          </a:p>
        </p:txBody>
      </p:sp>
      <p:sp>
        <p:nvSpPr>
          <p:cNvPr id="8" name="TextBox 7">
            <a:extLst>
              <a:ext uri="{FF2B5EF4-FFF2-40B4-BE49-F238E27FC236}">
                <a16:creationId xmlns:a16="http://schemas.microsoft.com/office/drawing/2014/main" id="{66D8155A-D689-916B-D922-8A02C4386BFE}"/>
              </a:ext>
            </a:extLst>
          </p:cNvPr>
          <p:cNvSpPr txBox="1"/>
          <p:nvPr/>
        </p:nvSpPr>
        <p:spPr>
          <a:xfrm>
            <a:off x="1901950" y="972921"/>
            <a:ext cx="9451848" cy="400110"/>
          </a:xfrm>
          <a:prstGeom prst="rect">
            <a:avLst/>
          </a:prstGeom>
          <a:noFill/>
        </p:spPr>
        <p:txBody>
          <a:bodyPr wrap="square">
            <a:spAutoFit/>
          </a:bodyPr>
          <a:lstStyle/>
          <a:p>
            <a:pPr algn="r"/>
            <a:r>
              <a:rPr lang="en-US" sz="2000" b="1" dirty="0">
                <a:solidFill>
                  <a:schemeClr val="accent1">
                    <a:lumMod val="75000"/>
                  </a:schemeClr>
                </a:solidFill>
              </a:rPr>
              <a:t>T3.2 Beam parameters and hardware specifications for different operational scenarios </a:t>
            </a:r>
            <a:endParaRPr lang="en-GR" sz="2000" b="1" dirty="0">
              <a:solidFill>
                <a:schemeClr val="accent1">
                  <a:lumMod val="75000"/>
                </a:schemeClr>
              </a:solidFill>
            </a:endParaRPr>
          </a:p>
        </p:txBody>
      </p:sp>
      <p:sp>
        <p:nvSpPr>
          <p:cNvPr id="9" name="TextBox 8">
            <a:extLst>
              <a:ext uri="{FF2B5EF4-FFF2-40B4-BE49-F238E27FC236}">
                <a16:creationId xmlns:a16="http://schemas.microsoft.com/office/drawing/2014/main" id="{B76D2191-BFBA-2D75-955D-6893F5EDFA06}"/>
              </a:ext>
            </a:extLst>
          </p:cNvPr>
          <p:cNvSpPr txBox="1"/>
          <p:nvPr/>
        </p:nvSpPr>
        <p:spPr>
          <a:xfrm>
            <a:off x="5259888" y="5712659"/>
            <a:ext cx="6093912" cy="369332"/>
          </a:xfrm>
          <a:prstGeom prst="rect">
            <a:avLst/>
          </a:prstGeom>
          <a:noFill/>
        </p:spPr>
        <p:txBody>
          <a:bodyPr wrap="square">
            <a:spAutoFit/>
          </a:bodyPr>
          <a:lstStyle/>
          <a:p>
            <a:pPr algn="r"/>
            <a:r>
              <a:rPr lang="en-US" b="1" i="1" dirty="0">
                <a:solidFill>
                  <a:schemeClr val="accent1"/>
                </a:solidFill>
              </a:rPr>
              <a:t>Task Leader: CERN</a:t>
            </a:r>
          </a:p>
        </p:txBody>
      </p:sp>
    </p:spTree>
    <p:extLst>
      <p:ext uri="{BB962C8B-B14F-4D97-AF65-F5344CB8AC3E}">
        <p14:creationId xmlns:p14="http://schemas.microsoft.com/office/powerpoint/2010/main" val="31056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D5CF-6121-1277-D337-C4773AF70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D1B01-5BBA-FA30-ABEA-64D9729C4279}"/>
              </a:ext>
            </a:extLst>
          </p:cNvPr>
          <p:cNvSpPr>
            <a:spLocks noGrp="1"/>
          </p:cNvSpPr>
          <p:nvPr>
            <p:ph type="title"/>
          </p:nvPr>
        </p:nvSpPr>
        <p:spPr/>
        <p:txBody>
          <a:bodyPr/>
          <a:lstStyle/>
          <a:p>
            <a:r>
              <a:rPr lang="en-US" sz="2800" b="1"/>
              <a:t>T3.2 Beam parameters and hardware specifications for different operational scenarios </a:t>
            </a:r>
            <a:endParaRPr lang="en-GR" sz="2800" b="1"/>
          </a:p>
        </p:txBody>
      </p:sp>
      <p:graphicFrame>
        <p:nvGraphicFramePr>
          <p:cNvPr id="4" name="Table 3">
            <a:extLst>
              <a:ext uri="{FF2B5EF4-FFF2-40B4-BE49-F238E27FC236}">
                <a16:creationId xmlns:a16="http://schemas.microsoft.com/office/drawing/2014/main" id="{ACC5221F-B06D-0971-0B92-6298B282C7E7}"/>
              </a:ext>
            </a:extLst>
          </p:cNvPr>
          <p:cNvGraphicFramePr>
            <a:graphicFrameLocks noGrp="1"/>
          </p:cNvGraphicFramePr>
          <p:nvPr>
            <p:extLst>
              <p:ext uri="{D42A27DB-BD31-4B8C-83A1-F6EECF244321}">
                <p14:modId xmlns:p14="http://schemas.microsoft.com/office/powerpoint/2010/main" val="2131430718"/>
              </p:ext>
            </p:extLst>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M1</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M36</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034AE5F7-C7AF-85CF-E01F-8AB0E0DC4889}"/>
              </a:ext>
            </a:extLst>
          </p:cNvPr>
          <p:cNvGraphicFramePr>
            <a:graphicFrameLocks noGrp="1"/>
          </p:cNvGraphicFramePr>
          <p:nvPr>
            <p:extLst>
              <p:ext uri="{D42A27DB-BD31-4B8C-83A1-F6EECF244321}">
                <p14:modId xmlns:p14="http://schemas.microsoft.com/office/powerpoint/2010/main" val="4049168317"/>
              </p:ext>
            </p:extLst>
          </p:nvPr>
        </p:nvGraphicFramePr>
        <p:xfrm>
          <a:off x="4431323" y="1414015"/>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CERN</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AUTH, UCY, UNSA, DKFZ, CERN</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a:extLst>
              <a:ext uri="{FF2B5EF4-FFF2-40B4-BE49-F238E27FC236}">
                <a16:creationId xmlns:a16="http://schemas.microsoft.com/office/drawing/2014/main" id="{93322A33-27AF-2CBD-A40D-9599609C3744}"/>
              </a:ext>
            </a:extLst>
          </p:cNvPr>
          <p:cNvSpPr>
            <a:spLocks noGrp="1"/>
          </p:cNvSpPr>
          <p:nvPr>
            <p:ph type="dt" sz="half" idx="10"/>
          </p:nvPr>
        </p:nvSpPr>
        <p:spPr/>
        <p:txBody>
          <a:bodyPr/>
          <a:lstStyle/>
          <a:p>
            <a:r>
              <a:rPr lang="en-US"/>
              <a:t>03/04/2025</a:t>
            </a:r>
          </a:p>
        </p:txBody>
      </p:sp>
      <p:sp>
        <p:nvSpPr>
          <p:cNvPr id="7" name="Footer Placeholder 6">
            <a:extLst>
              <a:ext uri="{FF2B5EF4-FFF2-40B4-BE49-F238E27FC236}">
                <a16:creationId xmlns:a16="http://schemas.microsoft.com/office/drawing/2014/main" id="{A608046F-1575-E333-C043-F992B427C260}"/>
              </a:ext>
            </a:extLst>
          </p:cNvPr>
          <p:cNvSpPr>
            <a:spLocks noGrp="1"/>
          </p:cNvSpPr>
          <p:nvPr>
            <p:ph type="ftr" sz="quarter" idx="11"/>
          </p:nvPr>
        </p:nvSpPr>
        <p:spPr/>
        <p:txBody>
          <a:bodyPr/>
          <a:lstStyle/>
          <a:p>
            <a:r>
              <a:rPr lang="en-US"/>
              <a:t>IFIGENEIA Kick of Meeting</a:t>
            </a:r>
          </a:p>
        </p:txBody>
      </p:sp>
      <p:sp>
        <p:nvSpPr>
          <p:cNvPr id="8" name="Slide Number Placeholder 7">
            <a:extLst>
              <a:ext uri="{FF2B5EF4-FFF2-40B4-BE49-F238E27FC236}">
                <a16:creationId xmlns:a16="http://schemas.microsoft.com/office/drawing/2014/main" id="{1E5575EA-6DEF-34EF-8E7A-18FA3E1DC612}"/>
              </a:ext>
            </a:extLst>
          </p:cNvPr>
          <p:cNvSpPr>
            <a:spLocks noGrp="1"/>
          </p:cNvSpPr>
          <p:nvPr>
            <p:ph type="sldNum" sz="quarter" idx="12"/>
          </p:nvPr>
        </p:nvSpPr>
        <p:spPr/>
        <p:txBody>
          <a:bodyPr/>
          <a:lstStyle/>
          <a:p>
            <a:fld id="{26899373-B945-491D-B2CD-3E36A3252166}" type="slidenum">
              <a:rPr lang="en-US" smtClean="0"/>
              <a:t>11</a:t>
            </a:fld>
            <a:endParaRPr lang="en-US"/>
          </a:p>
        </p:txBody>
      </p:sp>
      <p:graphicFrame>
        <p:nvGraphicFramePr>
          <p:cNvPr id="9" name="Content Placeholder 6">
            <a:extLst>
              <a:ext uri="{FF2B5EF4-FFF2-40B4-BE49-F238E27FC236}">
                <a16:creationId xmlns:a16="http://schemas.microsoft.com/office/drawing/2014/main" id="{AD0C16DB-D560-D8C5-5AEE-0822F932A6DC}"/>
              </a:ext>
            </a:extLst>
          </p:cNvPr>
          <p:cNvGraphicFramePr>
            <a:graphicFrameLocks noGrp="1"/>
          </p:cNvGraphicFramePr>
          <p:nvPr>
            <p:ph idx="1"/>
            <p:extLst>
              <p:ext uri="{D42A27DB-BD31-4B8C-83A1-F6EECF244321}">
                <p14:modId xmlns:p14="http://schemas.microsoft.com/office/powerpoint/2010/main" val="2904233977"/>
              </p:ext>
            </p:extLst>
          </p:nvPr>
        </p:nvGraphicFramePr>
        <p:xfrm>
          <a:off x="838199" y="2379476"/>
          <a:ext cx="10515601" cy="94996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a:solidFill>
                            <a:srgbClr val="002060"/>
                          </a:solidFill>
                        </a:rPr>
                        <a:t>Del.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a:solidFill>
                            <a:srgbClr val="002060"/>
                          </a:solidFill>
                        </a:rPr>
                        <a:t>Deliverable </a:t>
                      </a:r>
                      <a:r>
                        <a:rPr lang="en-GB">
                          <a:solidFill>
                            <a:srgbClr val="002060"/>
                          </a:solidFill>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Diss. Level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r>
                        <a:rPr lang="en-US" sz="1600">
                          <a:latin typeface="+mn-lt"/>
                          <a:cs typeface="Calibri" panose="020F0502020204030204" pitchFamily="34" charset="0"/>
                        </a:rPr>
                        <a:t>D3.3</a:t>
                      </a:r>
                    </a:p>
                  </a:txBody>
                  <a:tcPr/>
                </a:tc>
                <a:tc>
                  <a:txBody>
                    <a:bodyPr/>
                    <a:lstStyle/>
                    <a:p>
                      <a:pPr algn="l"/>
                      <a:r>
                        <a:rPr lang="en-US" sz="1600">
                          <a:latin typeface="+mn-lt"/>
                        </a:rPr>
                        <a:t>Beam parameters and hardware specifications </a:t>
                      </a:r>
                      <a:r>
                        <a:rPr lang="fr-FR" sz="1600">
                          <a:latin typeface="+mn-lt"/>
                        </a:rPr>
                        <a:t>(Document, report)</a:t>
                      </a:r>
                      <a:endParaRPr lang="en-US" sz="1600">
                        <a:latin typeface="Calibri" panose="020F0502020204030204" pitchFamily="34" charset="0"/>
                        <a:cs typeface="Calibri" panose="020F0502020204030204" pitchFamily="34" charset="0"/>
                      </a:endParaRPr>
                    </a:p>
                  </a:txBody>
                  <a:tcPr/>
                </a:tc>
                <a:tc>
                  <a:txBody>
                    <a:bodyPr/>
                    <a:lstStyle/>
                    <a:p>
                      <a:r>
                        <a:rPr lang="en-US" sz="1600">
                          <a:latin typeface="+mn-lt"/>
                          <a:cs typeface="Calibri" panose="020F0502020204030204" pitchFamily="34" charset="0"/>
                        </a:rPr>
                        <a:t>AUTH</a:t>
                      </a:r>
                    </a:p>
                  </a:txBody>
                  <a:tcPr/>
                </a:tc>
                <a:tc>
                  <a:txBody>
                    <a:bodyPr/>
                    <a:lstStyle/>
                    <a:p>
                      <a:pPr algn="ctr"/>
                      <a:endParaRPr lang="en-US" sz="1600">
                        <a:latin typeface="+mn-lt"/>
                        <a:cs typeface="Calibri" panose="020F0502020204030204" pitchFamily="34" charset="0"/>
                      </a:endParaRPr>
                    </a:p>
                  </a:txBody>
                  <a:tcPr/>
                </a:tc>
                <a:tc>
                  <a:txBody>
                    <a:bodyPr/>
                    <a:lstStyle/>
                    <a:p>
                      <a:pPr algn="ctr"/>
                      <a:r>
                        <a:rPr lang="en-US" sz="1600">
                          <a:latin typeface="+mn-lt"/>
                          <a:cs typeface="Calibri" panose="020F0502020204030204" pitchFamily="34" charset="0"/>
                        </a:rPr>
                        <a:t>M24</a:t>
                      </a:r>
                    </a:p>
                  </a:txBody>
                  <a:tcPr/>
                </a:tc>
                <a:extLst>
                  <a:ext uri="{0D108BD9-81ED-4DB2-BD59-A6C34878D82A}">
                    <a16:rowId xmlns:a16="http://schemas.microsoft.com/office/drawing/2014/main" val="1109676589"/>
                  </a:ext>
                </a:extLst>
              </a:tr>
            </a:tbl>
          </a:graphicData>
        </a:graphic>
      </p:graphicFrame>
      <p:graphicFrame>
        <p:nvGraphicFramePr>
          <p:cNvPr id="10" name="Content Placeholder 6">
            <a:extLst>
              <a:ext uri="{FF2B5EF4-FFF2-40B4-BE49-F238E27FC236}">
                <a16:creationId xmlns:a16="http://schemas.microsoft.com/office/drawing/2014/main" id="{A141E753-B0B1-E814-5380-299521F08FAD}"/>
              </a:ext>
            </a:extLst>
          </p:cNvPr>
          <p:cNvGraphicFramePr>
            <a:graphicFrameLocks/>
          </p:cNvGraphicFramePr>
          <p:nvPr>
            <p:extLst>
              <p:ext uri="{D42A27DB-BD31-4B8C-83A1-F6EECF244321}">
                <p14:modId xmlns:p14="http://schemas.microsoft.com/office/powerpoint/2010/main" val="399524311"/>
              </p:ext>
            </p:extLst>
          </p:nvPr>
        </p:nvGraphicFramePr>
        <p:xfrm>
          <a:off x="847830" y="3977876"/>
          <a:ext cx="10515600" cy="100584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a:solidFill>
                            <a:srgbClr val="002060"/>
                          </a:solidFill>
                        </a:rPr>
                        <a:t>Mx</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a:solidFill>
                            <a:srgbClr val="002060"/>
                          </a:solidFill>
                          <a:latin typeface="+mn-lt"/>
                          <a:ea typeface="+mn-ea"/>
                          <a:cs typeface="+mn-cs"/>
                        </a:rPr>
                        <a:t>Milestone </a:t>
                      </a:r>
                      <a:r>
                        <a:rPr lang="en-GB" sz="1800" b="1" kern="1200">
                          <a:solidFill>
                            <a:srgbClr val="002060"/>
                          </a:solidFill>
                          <a:latin typeface="+mn-lt"/>
                          <a:ea typeface="+mn-ea"/>
                          <a:cs typeface="+mn-cs"/>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Mean of verification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endParaRPr lang="en-US">
                        <a:latin typeface="Calibri" panose="020F0502020204030204" pitchFamily="34" charset="0"/>
                        <a:cs typeface="Calibri" panose="020F0502020204030204" pitchFamily="34" charset="0"/>
                      </a:endParaRPr>
                    </a:p>
                  </a:txBody>
                  <a:tcPr/>
                </a:tc>
                <a:tc>
                  <a:txBody>
                    <a:bodyPr/>
                    <a:lstStyle/>
                    <a:p>
                      <a:pPr algn="l"/>
                      <a:r>
                        <a:rPr lang="en-US" sz="1800">
                          <a:latin typeface="+mn-lt"/>
                        </a:rPr>
                        <a:t>Beam parameters and hardware specifications</a:t>
                      </a:r>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endParaRPr lang="en-US">
                        <a:latin typeface="Calibri" panose="020F0502020204030204" pitchFamily="34" charset="0"/>
                        <a:cs typeface="Calibri" panose="020F0502020204030204" pitchFamily="34" charset="0"/>
                      </a:endParaRPr>
                    </a:p>
                  </a:txBody>
                  <a:tcPr/>
                </a:tc>
                <a:tc>
                  <a:txBody>
                    <a:bodyPr/>
                    <a:lstStyle/>
                    <a:p>
                      <a:pPr algn="ctr"/>
                      <a:r>
                        <a:rPr lang="en-US">
                          <a:latin typeface="Calibri" panose="020F0502020204030204" pitchFamily="34" charset="0"/>
                          <a:cs typeface="Calibri" panose="020F0502020204030204" pitchFamily="34" charset="0"/>
                        </a:rPr>
                        <a:t>M24</a:t>
                      </a:r>
                    </a:p>
                  </a:txBody>
                  <a:tcPr/>
                </a:tc>
                <a:extLst>
                  <a:ext uri="{0D108BD9-81ED-4DB2-BD59-A6C34878D82A}">
                    <a16:rowId xmlns:a16="http://schemas.microsoft.com/office/drawing/2014/main" val="465665717"/>
                  </a:ext>
                </a:extLst>
              </a:tr>
            </a:tbl>
          </a:graphicData>
        </a:graphic>
      </p:graphicFrame>
    </p:spTree>
    <p:extLst>
      <p:ext uri="{BB962C8B-B14F-4D97-AF65-F5344CB8AC3E}">
        <p14:creationId xmlns:p14="http://schemas.microsoft.com/office/powerpoint/2010/main" val="302491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200E7-2F5B-A8B4-214A-1FC4BB804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83A99-7C2A-6AC7-F19E-BF00B42E38EA}"/>
              </a:ext>
            </a:extLst>
          </p:cNvPr>
          <p:cNvSpPr>
            <a:spLocks noGrp="1"/>
          </p:cNvSpPr>
          <p:nvPr>
            <p:ph type="title"/>
          </p:nvPr>
        </p:nvSpPr>
        <p:spPr/>
        <p:txBody>
          <a:bodyPr/>
          <a:lstStyle/>
          <a:p>
            <a:r>
              <a:rPr lang="en-US" dirty="0"/>
              <a:t>T3.2 Methodology</a:t>
            </a:r>
          </a:p>
        </p:txBody>
      </p:sp>
      <p:sp>
        <p:nvSpPr>
          <p:cNvPr id="3" name="Date Placeholder 2">
            <a:extLst>
              <a:ext uri="{FF2B5EF4-FFF2-40B4-BE49-F238E27FC236}">
                <a16:creationId xmlns:a16="http://schemas.microsoft.com/office/drawing/2014/main" id="{07D55DDF-B9FC-958A-104C-DA2ACD544334}"/>
              </a:ext>
            </a:extLst>
          </p:cNvPr>
          <p:cNvSpPr>
            <a:spLocks noGrp="1"/>
          </p:cNvSpPr>
          <p:nvPr>
            <p:ph type="dt" sz="half" idx="10"/>
          </p:nvPr>
        </p:nvSpPr>
        <p:spPr/>
        <p:txBody>
          <a:bodyPr/>
          <a:lstStyle/>
          <a:p>
            <a:r>
              <a:rPr lang="en-US"/>
              <a:t>03/04/2025</a:t>
            </a:r>
          </a:p>
        </p:txBody>
      </p:sp>
      <p:sp>
        <p:nvSpPr>
          <p:cNvPr id="4" name="Footer Placeholder 3">
            <a:extLst>
              <a:ext uri="{FF2B5EF4-FFF2-40B4-BE49-F238E27FC236}">
                <a16:creationId xmlns:a16="http://schemas.microsoft.com/office/drawing/2014/main" id="{7219B005-FC2D-17FA-4B0B-06D5F58BB658}"/>
              </a:ext>
            </a:extLst>
          </p:cNvPr>
          <p:cNvSpPr>
            <a:spLocks noGrp="1"/>
          </p:cNvSpPr>
          <p:nvPr>
            <p:ph type="ftr" sz="quarter" idx="11"/>
          </p:nvPr>
        </p:nvSpPr>
        <p:spPr/>
        <p:txBody>
          <a:bodyPr/>
          <a:lstStyle/>
          <a:p>
            <a:r>
              <a:rPr lang="en-US"/>
              <a:t>IFIGENEIA Kick of Meeting</a:t>
            </a:r>
          </a:p>
        </p:txBody>
      </p:sp>
      <p:sp>
        <p:nvSpPr>
          <p:cNvPr id="5" name="Slide Number Placeholder 4">
            <a:extLst>
              <a:ext uri="{FF2B5EF4-FFF2-40B4-BE49-F238E27FC236}">
                <a16:creationId xmlns:a16="http://schemas.microsoft.com/office/drawing/2014/main" id="{0EA33AB6-D426-1F03-9023-66D5B49E6784}"/>
              </a:ext>
            </a:extLst>
          </p:cNvPr>
          <p:cNvSpPr>
            <a:spLocks noGrp="1"/>
          </p:cNvSpPr>
          <p:nvPr>
            <p:ph type="sldNum" sz="quarter" idx="12"/>
          </p:nvPr>
        </p:nvSpPr>
        <p:spPr/>
        <p:txBody>
          <a:bodyPr/>
          <a:lstStyle/>
          <a:p>
            <a:fld id="{26899373-B945-491D-B2CD-3E36A3252166}" type="slidenum">
              <a:rPr lang="en-US" smtClean="0"/>
              <a:pPr/>
              <a:t>12</a:t>
            </a:fld>
            <a:endParaRPr lang="en-US"/>
          </a:p>
        </p:txBody>
      </p:sp>
      <p:sp>
        <p:nvSpPr>
          <p:cNvPr id="6" name="Content Placeholder 5">
            <a:extLst>
              <a:ext uri="{FF2B5EF4-FFF2-40B4-BE49-F238E27FC236}">
                <a16:creationId xmlns:a16="http://schemas.microsoft.com/office/drawing/2014/main" id="{E551E801-73E3-BBEE-BE39-9218EC3AD81C}"/>
              </a:ext>
            </a:extLst>
          </p:cNvPr>
          <p:cNvSpPr>
            <a:spLocks noGrp="1"/>
          </p:cNvSpPr>
          <p:nvPr>
            <p:ph idx="1"/>
          </p:nvPr>
        </p:nvSpPr>
        <p:spPr>
          <a:xfrm>
            <a:off x="525050" y="1650261"/>
            <a:ext cx="10873636" cy="4351338"/>
          </a:xfrm>
        </p:spPr>
        <p:txBody>
          <a:bodyPr>
            <a:noAutofit/>
          </a:bodyPr>
          <a:lstStyle/>
          <a:p>
            <a:pPr marL="285750" indent="-285750">
              <a:buFont typeface="Symbol" panose="05050102010706020507" pitchFamily="18" charset="2"/>
              <a:buChar char=""/>
            </a:pPr>
            <a:r>
              <a:rPr lang="fr-FR" sz="2000" b="1" dirty="0">
                <a:solidFill>
                  <a:srgbClr val="242424"/>
                </a:solidFill>
                <a:effectLst/>
                <a:ea typeface="Times New Roman" panose="02020603050405020304" pitchFamily="18" charset="0"/>
              </a:rPr>
              <a:t>Option 1 – 352 MHz proton </a:t>
            </a:r>
            <a:r>
              <a:rPr lang="fr-FR" sz="2000" b="1" dirty="0" err="1">
                <a:solidFill>
                  <a:srgbClr val="242424"/>
                </a:solidFill>
                <a:effectLst/>
                <a:ea typeface="Times New Roman" panose="02020603050405020304" pitchFamily="18" charset="0"/>
              </a:rPr>
              <a:t>accelerator</a:t>
            </a:r>
            <a:r>
              <a:rPr lang="fr-FR" sz="2000" b="1" dirty="0">
                <a:solidFill>
                  <a:srgbClr val="242424"/>
                </a:solidFill>
                <a:effectLst/>
                <a:ea typeface="Times New Roman" panose="02020603050405020304" pitchFamily="18" charset="0"/>
              </a:rPr>
              <a:t> – up to 20 MeV</a:t>
            </a:r>
            <a:endParaRPr lang="fr-FR" sz="2000" dirty="0">
              <a:effectLst/>
              <a:ea typeface="Times New Roman" panose="02020603050405020304" pitchFamily="18" charset="0"/>
            </a:endParaRPr>
          </a:p>
          <a:p>
            <a:pPr lvl="1">
              <a:buFont typeface="Symbol" panose="05050102010706020507" pitchFamily="18" charset="2"/>
              <a:buChar char=""/>
            </a:pPr>
            <a:r>
              <a:rPr lang="fr-FR" sz="2000" dirty="0" err="1">
                <a:solidFill>
                  <a:srgbClr val="242424"/>
                </a:solidFill>
                <a:effectLst/>
                <a:ea typeface="Times New Roman" panose="02020603050405020304" pitchFamily="18" charset="0"/>
              </a:rPr>
              <a:t>Define</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parameters</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together</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with</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target</a:t>
            </a:r>
            <a:r>
              <a:rPr lang="fr-FR" sz="2000" dirty="0">
                <a:solidFill>
                  <a:srgbClr val="242424"/>
                </a:solidFill>
                <a:effectLst/>
                <a:ea typeface="Times New Roman" panose="02020603050405020304" pitchFamily="18" charset="0"/>
              </a:rPr>
              <a:t> experts : </a:t>
            </a:r>
            <a:r>
              <a:rPr lang="fr-FR" sz="2000" dirty="0" err="1">
                <a:solidFill>
                  <a:srgbClr val="242424"/>
                </a:solidFill>
                <a:effectLst/>
                <a:ea typeface="Times New Roman" panose="02020603050405020304" pitchFamily="18" charset="0"/>
              </a:rPr>
              <a:t>current</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repetition</a:t>
            </a:r>
            <a:r>
              <a:rPr lang="fr-FR" sz="2000" dirty="0">
                <a:solidFill>
                  <a:srgbClr val="242424"/>
                </a:solidFill>
                <a:effectLst/>
                <a:ea typeface="Times New Roman" panose="02020603050405020304" pitchFamily="18" charset="0"/>
              </a:rPr>
              <a:t> rate pulse </a:t>
            </a:r>
            <a:r>
              <a:rPr lang="fr-FR" sz="2000" dirty="0" err="1">
                <a:solidFill>
                  <a:srgbClr val="242424"/>
                </a:solidFill>
                <a:effectLst/>
                <a:ea typeface="Times New Roman" panose="02020603050405020304" pitchFamily="18" charset="0"/>
              </a:rPr>
              <a:t>length</a:t>
            </a:r>
            <a:r>
              <a:rPr lang="fr-FR" sz="2000" dirty="0">
                <a:solidFill>
                  <a:srgbClr val="242424"/>
                </a:solidFill>
                <a:effectLst/>
                <a:ea typeface="Times New Roman" panose="02020603050405020304" pitchFamily="18" charset="0"/>
              </a:rPr>
              <a:t> final </a:t>
            </a:r>
            <a:r>
              <a:rPr lang="fr-FR" sz="2000" dirty="0" err="1">
                <a:solidFill>
                  <a:srgbClr val="242424"/>
                </a:solidFill>
                <a:effectLst/>
                <a:ea typeface="Times New Roman" panose="02020603050405020304" pitchFamily="18" charset="0"/>
              </a:rPr>
              <a:t>energy</a:t>
            </a:r>
            <a:endParaRPr lang="fr-FR" sz="2000" dirty="0">
              <a:effectLst/>
              <a:ea typeface="Times New Roman" panose="02020603050405020304" pitchFamily="18" charset="0"/>
            </a:endParaRPr>
          </a:p>
          <a:p>
            <a:pPr lvl="1">
              <a:buFont typeface="Symbol" panose="05050102010706020507" pitchFamily="18" charset="2"/>
              <a:buChar char=""/>
            </a:pPr>
            <a:r>
              <a:rPr lang="fr-FR" sz="2000" dirty="0">
                <a:solidFill>
                  <a:srgbClr val="242424"/>
                </a:solidFill>
                <a:effectLst/>
                <a:ea typeface="Times New Roman" panose="02020603050405020304" pitchFamily="18" charset="0"/>
              </a:rPr>
              <a:t>End to end simulation of source , </a:t>
            </a:r>
            <a:r>
              <a:rPr lang="fr-FR" sz="2000" dirty="0" err="1">
                <a:solidFill>
                  <a:srgbClr val="242424"/>
                </a:solidFill>
                <a:effectLst/>
                <a:ea typeface="Times New Roman" panose="02020603050405020304" pitchFamily="18" charset="0"/>
              </a:rPr>
              <a:t>radiofrequency</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quadrupole</a:t>
            </a:r>
            <a:r>
              <a:rPr lang="fr-FR" sz="2000" dirty="0">
                <a:solidFill>
                  <a:srgbClr val="242424"/>
                </a:solidFill>
                <a:effectLst/>
                <a:ea typeface="Times New Roman" panose="02020603050405020304" pitchFamily="18" charset="0"/>
              </a:rPr>
              <a:t>, drift tube </a:t>
            </a:r>
            <a:r>
              <a:rPr lang="fr-FR" sz="2000" dirty="0" err="1">
                <a:solidFill>
                  <a:srgbClr val="242424"/>
                </a:solidFill>
                <a:effectLst/>
                <a:ea typeface="Times New Roman" panose="02020603050405020304" pitchFamily="18" charset="0"/>
              </a:rPr>
              <a:t>linacs</a:t>
            </a:r>
            <a:r>
              <a:rPr lang="fr-FR" sz="2000" dirty="0">
                <a:solidFill>
                  <a:srgbClr val="242424"/>
                </a:solidFill>
                <a:effectLst/>
                <a:ea typeface="Times New Roman" panose="02020603050405020304" pitchFamily="18" charset="0"/>
              </a:rPr>
              <a:t> or IH.  </a:t>
            </a:r>
          </a:p>
          <a:p>
            <a:pPr lvl="2">
              <a:buFont typeface="Symbol" panose="05050102010706020507" pitchFamily="18" charset="2"/>
              <a:buChar char=""/>
            </a:pPr>
            <a:r>
              <a:rPr lang="fr-FR" dirty="0">
                <a:solidFill>
                  <a:srgbClr val="242424"/>
                </a:solidFill>
                <a:effectLst/>
                <a:ea typeface="Times New Roman" panose="02020603050405020304" pitchFamily="18" charset="0"/>
              </a:rPr>
              <a:t>Structures are </a:t>
            </a:r>
            <a:r>
              <a:rPr lang="fr-FR" dirty="0" err="1">
                <a:solidFill>
                  <a:srgbClr val="242424"/>
                </a:solidFill>
                <a:effectLst/>
                <a:ea typeface="Times New Roman" panose="02020603050405020304" pitchFamily="18" charset="0"/>
              </a:rPr>
              <a:t>already</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designed</a:t>
            </a:r>
            <a:r>
              <a:rPr lang="fr-FR" dirty="0">
                <a:solidFill>
                  <a:srgbClr val="242424"/>
                </a:solidFill>
                <a:ea typeface="Times New Roman" panose="02020603050405020304" pitchFamily="18" charset="0"/>
              </a:rPr>
              <a:t>,</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we</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need</a:t>
            </a:r>
            <a:r>
              <a:rPr lang="fr-FR" dirty="0">
                <a:solidFill>
                  <a:srgbClr val="242424"/>
                </a:solidFill>
                <a:effectLst/>
                <a:ea typeface="Times New Roman" panose="02020603050405020304" pitchFamily="18" charset="0"/>
              </a:rPr>
              <a:t> a </a:t>
            </a:r>
            <a:r>
              <a:rPr lang="fr-FR" dirty="0" err="1">
                <a:solidFill>
                  <a:srgbClr val="242424"/>
                </a:solidFill>
                <a:effectLst/>
                <a:ea typeface="Times New Roman" panose="02020603050405020304" pitchFamily="18" charset="0"/>
              </a:rPr>
              <a:t>throughout</a:t>
            </a:r>
            <a:r>
              <a:rPr lang="fr-FR" dirty="0">
                <a:solidFill>
                  <a:srgbClr val="242424"/>
                </a:solidFill>
                <a:effectLst/>
                <a:ea typeface="Times New Roman" panose="02020603050405020304" pitchFamily="18" charset="0"/>
              </a:rPr>
              <a:t> simulation and </a:t>
            </a:r>
            <a:r>
              <a:rPr lang="fr-FR" dirty="0" err="1">
                <a:solidFill>
                  <a:srgbClr val="242424"/>
                </a:solidFill>
                <a:effectLst/>
                <a:ea typeface="Times New Roman" panose="02020603050405020304" pitchFamily="18" charset="0"/>
              </a:rPr>
              <a:t>adapt</a:t>
            </a:r>
            <a:r>
              <a:rPr lang="fr-FR" dirty="0">
                <a:solidFill>
                  <a:srgbClr val="242424"/>
                </a:solidFill>
                <a:effectLst/>
                <a:ea typeface="Times New Roman" panose="02020603050405020304" pitchFamily="18" charset="0"/>
              </a:rPr>
              <a:t> the </a:t>
            </a:r>
            <a:r>
              <a:rPr lang="fr-FR" dirty="0" err="1">
                <a:solidFill>
                  <a:srgbClr val="242424"/>
                </a:solidFill>
                <a:effectLst/>
                <a:ea typeface="Times New Roman" panose="02020603050405020304" pitchFamily="18" charset="0"/>
              </a:rPr>
              <a:t>parameters</a:t>
            </a:r>
            <a:r>
              <a:rPr lang="fr-FR" dirty="0">
                <a:solidFill>
                  <a:srgbClr val="242424"/>
                </a:solidFill>
                <a:effectLst/>
                <a:ea typeface="Times New Roman" panose="02020603050405020304" pitchFamily="18" charset="0"/>
              </a:rPr>
              <a:t> to </a:t>
            </a:r>
            <a:r>
              <a:rPr lang="fr-FR" dirty="0" err="1">
                <a:solidFill>
                  <a:srgbClr val="242424"/>
                </a:solidFill>
                <a:effectLst/>
                <a:ea typeface="Times New Roman" panose="02020603050405020304" pitchFamily="18" charset="0"/>
              </a:rPr>
              <a:t>target</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needs</a:t>
            </a:r>
            <a:r>
              <a:rPr lang="fr-FR" dirty="0">
                <a:solidFill>
                  <a:srgbClr val="242424"/>
                </a:solidFill>
                <a:effectLst/>
                <a:ea typeface="Times New Roman" panose="02020603050405020304" pitchFamily="18" charset="0"/>
              </a:rPr>
              <a:t>. </a:t>
            </a:r>
          </a:p>
          <a:p>
            <a:pPr lvl="2">
              <a:buFont typeface="Symbol" panose="05050102010706020507" pitchFamily="18" charset="2"/>
              <a:buChar char=""/>
            </a:pPr>
            <a:r>
              <a:rPr lang="fr-FR" dirty="0">
                <a:solidFill>
                  <a:srgbClr val="242424"/>
                </a:solidFill>
                <a:effectLst/>
                <a:ea typeface="Times New Roman" panose="02020603050405020304" pitchFamily="18" charset="0"/>
              </a:rPr>
              <a:t>High </a:t>
            </a:r>
            <a:r>
              <a:rPr lang="fr-FR" dirty="0" err="1">
                <a:solidFill>
                  <a:srgbClr val="242424"/>
                </a:solidFill>
                <a:effectLst/>
                <a:ea typeface="Times New Roman" panose="02020603050405020304" pitchFamily="18" charset="0"/>
              </a:rPr>
              <a:t>current</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capability</a:t>
            </a:r>
            <a:r>
              <a:rPr lang="fr-FR" dirty="0">
                <a:solidFill>
                  <a:srgbClr val="242424"/>
                </a:solidFill>
                <a:effectLst/>
                <a:ea typeface="Times New Roman" panose="02020603050405020304" pitchFamily="18" charset="0"/>
              </a:rPr>
              <a:t> has </a:t>
            </a:r>
            <a:r>
              <a:rPr lang="fr-FR" dirty="0" err="1">
                <a:solidFill>
                  <a:srgbClr val="242424"/>
                </a:solidFill>
                <a:effectLst/>
                <a:ea typeface="Times New Roman" panose="02020603050405020304" pitchFamily="18" charset="0"/>
              </a:rPr>
              <a:t>already</a:t>
            </a:r>
            <a:r>
              <a:rPr lang="fr-FR" dirty="0">
                <a:solidFill>
                  <a:srgbClr val="242424"/>
                </a:solidFill>
                <a:effectLst/>
                <a:ea typeface="Times New Roman" panose="02020603050405020304" pitchFamily="18" charset="0"/>
              </a:rPr>
              <a:t> been </a:t>
            </a:r>
            <a:r>
              <a:rPr lang="fr-FR" dirty="0" err="1">
                <a:solidFill>
                  <a:srgbClr val="242424"/>
                </a:solidFill>
                <a:effectLst/>
                <a:ea typeface="Times New Roman" panose="02020603050405020304" pitchFamily="18" charset="0"/>
              </a:rPr>
              <a:t>demonstrated</a:t>
            </a:r>
            <a:endParaRPr lang="fr-FR" dirty="0">
              <a:effectLst/>
              <a:ea typeface="Times New Roman" panose="02020603050405020304" pitchFamily="18" charset="0"/>
            </a:endParaRPr>
          </a:p>
          <a:p>
            <a:pPr marL="285750" indent="-285750">
              <a:buFont typeface="Symbol" panose="05050102010706020507" pitchFamily="18" charset="2"/>
              <a:buChar char=""/>
            </a:pPr>
            <a:r>
              <a:rPr lang="fr-FR" sz="2000" b="1" dirty="0">
                <a:solidFill>
                  <a:srgbClr val="242424"/>
                </a:solidFill>
                <a:effectLst/>
                <a:ea typeface="Times New Roman" panose="02020603050405020304" pitchFamily="18" charset="0"/>
              </a:rPr>
              <a:t>Option 2 – 750 MHz proton and </a:t>
            </a:r>
            <a:r>
              <a:rPr lang="fr-FR" sz="2000" b="1" dirty="0" err="1">
                <a:solidFill>
                  <a:srgbClr val="242424"/>
                </a:solidFill>
                <a:effectLst/>
                <a:ea typeface="Times New Roman" panose="02020603050405020304" pitchFamily="18" charset="0"/>
              </a:rPr>
              <a:t>helium</a:t>
            </a:r>
            <a:r>
              <a:rPr lang="fr-FR" sz="2000" b="1" dirty="0">
                <a:solidFill>
                  <a:srgbClr val="242424"/>
                </a:solidFill>
                <a:effectLst/>
                <a:ea typeface="Times New Roman" panose="02020603050405020304" pitchFamily="18" charset="0"/>
              </a:rPr>
              <a:t> </a:t>
            </a:r>
            <a:r>
              <a:rPr lang="fr-FR" sz="2000" b="1" dirty="0" err="1">
                <a:solidFill>
                  <a:srgbClr val="242424"/>
                </a:solidFill>
                <a:effectLst/>
                <a:ea typeface="Times New Roman" panose="02020603050405020304" pitchFamily="18" charset="0"/>
              </a:rPr>
              <a:t>accelerator</a:t>
            </a:r>
            <a:r>
              <a:rPr lang="fr-FR" sz="2000" b="1" dirty="0">
                <a:solidFill>
                  <a:srgbClr val="242424"/>
                </a:solidFill>
                <a:effectLst/>
                <a:ea typeface="Times New Roman" panose="02020603050405020304" pitchFamily="18" charset="0"/>
              </a:rPr>
              <a:t> – up to 20 MeV/u</a:t>
            </a:r>
            <a:endParaRPr lang="fr-FR" sz="2000" dirty="0">
              <a:effectLst/>
              <a:ea typeface="Times New Roman" panose="02020603050405020304" pitchFamily="18" charset="0"/>
            </a:endParaRPr>
          </a:p>
          <a:p>
            <a:pPr lvl="1">
              <a:buFont typeface="Symbol" panose="05050102010706020507" pitchFamily="18" charset="2"/>
              <a:buChar char=""/>
            </a:pPr>
            <a:r>
              <a:rPr lang="fr-FR" sz="2000" dirty="0" err="1">
                <a:solidFill>
                  <a:srgbClr val="242424"/>
                </a:solidFill>
                <a:effectLst/>
                <a:ea typeface="Times New Roman" panose="02020603050405020304" pitchFamily="18" charset="0"/>
              </a:rPr>
              <a:t>Define</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parameters</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together</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with</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target</a:t>
            </a:r>
            <a:r>
              <a:rPr lang="fr-FR" sz="2000" dirty="0">
                <a:solidFill>
                  <a:srgbClr val="242424"/>
                </a:solidFill>
                <a:effectLst/>
                <a:ea typeface="Times New Roman" panose="02020603050405020304" pitchFamily="18" charset="0"/>
              </a:rPr>
              <a:t> experts : </a:t>
            </a:r>
            <a:r>
              <a:rPr lang="fr-FR" sz="2000" dirty="0" err="1">
                <a:solidFill>
                  <a:srgbClr val="242424"/>
                </a:solidFill>
                <a:effectLst/>
                <a:ea typeface="Times New Roman" panose="02020603050405020304" pitchFamily="18" charset="0"/>
              </a:rPr>
              <a:t>current</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repetition</a:t>
            </a:r>
            <a:r>
              <a:rPr lang="fr-FR" sz="2000" dirty="0">
                <a:solidFill>
                  <a:srgbClr val="242424"/>
                </a:solidFill>
                <a:effectLst/>
                <a:ea typeface="Times New Roman" panose="02020603050405020304" pitchFamily="18" charset="0"/>
              </a:rPr>
              <a:t> rate pulse </a:t>
            </a:r>
            <a:r>
              <a:rPr lang="fr-FR" sz="2000" dirty="0" err="1">
                <a:solidFill>
                  <a:srgbClr val="242424"/>
                </a:solidFill>
                <a:effectLst/>
                <a:ea typeface="Times New Roman" panose="02020603050405020304" pitchFamily="18" charset="0"/>
              </a:rPr>
              <a:t>length</a:t>
            </a:r>
            <a:r>
              <a:rPr lang="fr-FR" sz="2000" dirty="0">
                <a:solidFill>
                  <a:srgbClr val="242424"/>
                </a:solidFill>
                <a:effectLst/>
                <a:ea typeface="Times New Roman" panose="02020603050405020304" pitchFamily="18" charset="0"/>
              </a:rPr>
              <a:t> final </a:t>
            </a:r>
            <a:r>
              <a:rPr lang="fr-FR" sz="2000" dirty="0" err="1">
                <a:solidFill>
                  <a:srgbClr val="242424"/>
                </a:solidFill>
                <a:effectLst/>
                <a:ea typeface="Times New Roman" panose="02020603050405020304" pitchFamily="18" charset="0"/>
              </a:rPr>
              <a:t>energy</a:t>
            </a:r>
            <a:endParaRPr lang="fr-FR" sz="2000" dirty="0">
              <a:effectLst/>
              <a:ea typeface="Times New Roman" panose="02020603050405020304" pitchFamily="18" charset="0"/>
            </a:endParaRPr>
          </a:p>
          <a:p>
            <a:pPr lvl="1">
              <a:buFont typeface="Symbol" panose="05050102010706020507" pitchFamily="18" charset="2"/>
              <a:buChar char=""/>
            </a:pPr>
            <a:r>
              <a:rPr lang="fr-FR" sz="2000" dirty="0">
                <a:solidFill>
                  <a:srgbClr val="242424"/>
                </a:solidFill>
                <a:effectLst/>
                <a:ea typeface="Times New Roman" panose="02020603050405020304" pitchFamily="18" charset="0"/>
              </a:rPr>
              <a:t>End to end simulation of source , </a:t>
            </a:r>
            <a:r>
              <a:rPr lang="fr-FR" sz="2000" dirty="0" err="1">
                <a:solidFill>
                  <a:srgbClr val="242424"/>
                </a:solidFill>
                <a:effectLst/>
                <a:ea typeface="Times New Roman" panose="02020603050405020304" pitchFamily="18" charset="0"/>
              </a:rPr>
              <a:t>radiofrequency</a:t>
            </a:r>
            <a:r>
              <a:rPr lang="fr-FR" sz="2000" dirty="0">
                <a:solidFill>
                  <a:srgbClr val="242424"/>
                </a:solidFill>
                <a:effectLst/>
                <a:ea typeface="Times New Roman" panose="02020603050405020304" pitchFamily="18" charset="0"/>
              </a:rPr>
              <a:t> </a:t>
            </a:r>
            <a:r>
              <a:rPr lang="fr-FR" sz="2000" dirty="0" err="1">
                <a:solidFill>
                  <a:srgbClr val="242424"/>
                </a:solidFill>
                <a:effectLst/>
                <a:ea typeface="Times New Roman" panose="02020603050405020304" pitchFamily="18" charset="0"/>
              </a:rPr>
              <a:t>quadrupole</a:t>
            </a:r>
            <a:r>
              <a:rPr lang="fr-FR" sz="2000" dirty="0">
                <a:solidFill>
                  <a:srgbClr val="242424"/>
                </a:solidFill>
                <a:effectLst/>
                <a:ea typeface="Times New Roman" panose="02020603050405020304" pitchFamily="18" charset="0"/>
              </a:rPr>
              <a:t>, drift tube </a:t>
            </a:r>
            <a:r>
              <a:rPr lang="fr-FR" sz="2000" dirty="0" err="1">
                <a:solidFill>
                  <a:srgbClr val="242424"/>
                </a:solidFill>
                <a:effectLst/>
                <a:ea typeface="Times New Roman" panose="02020603050405020304" pitchFamily="18" charset="0"/>
              </a:rPr>
              <a:t>linacs</a:t>
            </a:r>
            <a:r>
              <a:rPr lang="fr-FR" sz="2000" dirty="0">
                <a:solidFill>
                  <a:srgbClr val="242424"/>
                </a:solidFill>
                <a:effectLst/>
                <a:ea typeface="Times New Roman" panose="02020603050405020304" pitchFamily="18" charset="0"/>
              </a:rPr>
              <a:t> or IH.  </a:t>
            </a:r>
          </a:p>
          <a:p>
            <a:pPr lvl="2">
              <a:buFont typeface="Symbol" panose="05050102010706020507" pitchFamily="18" charset="2"/>
              <a:buChar char=""/>
            </a:pPr>
            <a:r>
              <a:rPr lang="fr-FR" dirty="0">
                <a:solidFill>
                  <a:srgbClr val="242424"/>
                </a:solidFill>
                <a:effectLst/>
                <a:ea typeface="Times New Roman" panose="02020603050405020304" pitchFamily="18" charset="0"/>
              </a:rPr>
              <a:t>Structures are </a:t>
            </a:r>
            <a:r>
              <a:rPr lang="fr-FR" dirty="0" err="1">
                <a:solidFill>
                  <a:srgbClr val="242424"/>
                </a:solidFill>
                <a:effectLst/>
                <a:ea typeface="Times New Roman" panose="02020603050405020304" pitchFamily="18" charset="0"/>
              </a:rPr>
              <a:t>already</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designed</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we</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need</a:t>
            </a:r>
            <a:r>
              <a:rPr lang="fr-FR" dirty="0">
                <a:solidFill>
                  <a:srgbClr val="242424"/>
                </a:solidFill>
                <a:effectLst/>
                <a:ea typeface="Times New Roman" panose="02020603050405020304" pitchFamily="18" charset="0"/>
              </a:rPr>
              <a:t> a </a:t>
            </a:r>
            <a:r>
              <a:rPr lang="fr-FR" dirty="0" err="1">
                <a:solidFill>
                  <a:srgbClr val="242424"/>
                </a:solidFill>
                <a:effectLst/>
                <a:ea typeface="Times New Roman" panose="02020603050405020304" pitchFamily="18" charset="0"/>
              </a:rPr>
              <a:t>throughout</a:t>
            </a:r>
            <a:r>
              <a:rPr lang="fr-FR" dirty="0">
                <a:solidFill>
                  <a:srgbClr val="242424"/>
                </a:solidFill>
                <a:effectLst/>
                <a:ea typeface="Times New Roman" panose="02020603050405020304" pitchFamily="18" charset="0"/>
              </a:rPr>
              <a:t> simulation and </a:t>
            </a:r>
            <a:r>
              <a:rPr lang="fr-FR" dirty="0" err="1">
                <a:solidFill>
                  <a:srgbClr val="242424"/>
                </a:solidFill>
                <a:effectLst/>
                <a:ea typeface="Times New Roman" panose="02020603050405020304" pitchFamily="18" charset="0"/>
              </a:rPr>
              <a:t>adapt</a:t>
            </a:r>
            <a:r>
              <a:rPr lang="fr-FR" dirty="0">
                <a:solidFill>
                  <a:srgbClr val="242424"/>
                </a:solidFill>
                <a:effectLst/>
                <a:ea typeface="Times New Roman" panose="02020603050405020304" pitchFamily="18" charset="0"/>
              </a:rPr>
              <a:t> the </a:t>
            </a:r>
            <a:r>
              <a:rPr lang="fr-FR" dirty="0" err="1">
                <a:solidFill>
                  <a:srgbClr val="242424"/>
                </a:solidFill>
                <a:effectLst/>
                <a:ea typeface="Times New Roman" panose="02020603050405020304" pitchFamily="18" charset="0"/>
              </a:rPr>
              <a:t>parameters</a:t>
            </a:r>
            <a:r>
              <a:rPr lang="fr-FR" dirty="0">
                <a:solidFill>
                  <a:srgbClr val="242424"/>
                </a:solidFill>
                <a:effectLst/>
                <a:ea typeface="Times New Roman" panose="02020603050405020304" pitchFamily="18" charset="0"/>
              </a:rPr>
              <a:t> to </a:t>
            </a:r>
            <a:r>
              <a:rPr lang="fr-FR" dirty="0" err="1">
                <a:solidFill>
                  <a:srgbClr val="242424"/>
                </a:solidFill>
                <a:effectLst/>
                <a:ea typeface="Times New Roman" panose="02020603050405020304" pitchFamily="18" charset="0"/>
              </a:rPr>
              <a:t>target</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needs</a:t>
            </a:r>
            <a:endParaRPr lang="fr-FR" dirty="0">
              <a:effectLst/>
              <a:ea typeface="Times New Roman" panose="02020603050405020304" pitchFamily="18" charset="0"/>
            </a:endParaRPr>
          </a:p>
          <a:p>
            <a:pPr lvl="2">
              <a:buFont typeface="Symbol" panose="05050102010706020507" pitchFamily="18" charset="2"/>
              <a:buChar char=""/>
            </a:pPr>
            <a:r>
              <a:rPr lang="fr-FR" dirty="0">
                <a:solidFill>
                  <a:srgbClr val="242424"/>
                </a:solidFill>
                <a:effectLst/>
                <a:ea typeface="Times New Roman" panose="02020603050405020304" pitchFamily="18" charset="0"/>
              </a:rPr>
              <a:t>High </a:t>
            </a:r>
            <a:r>
              <a:rPr lang="fr-FR" dirty="0" err="1">
                <a:solidFill>
                  <a:srgbClr val="242424"/>
                </a:solidFill>
                <a:effectLst/>
                <a:ea typeface="Times New Roman" panose="02020603050405020304" pitchFamily="18" charset="0"/>
              </a:rPr>
              <a:t>current</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capability</a:t>
            </a:r>
            <a:r>
              <a:rPr lang="fr-FR" dirty="0">
                <a:solidFill>
                  <a:srgbClr val="242424"/>
                </a:solidFill>
                <a:effectLst/>
                <a:ea typeface="Times New Roman" panose="02020603050405020304" pitchFamily="18" charset="0"/>
              </a:rPr>
              <a:t> not </a:t>
            </a:r>
            <a:r>
              <a:rPr lang="fr-FR" dirty="0" err="1">
                <a:solidFill>
                  <a:srgbClr val="242424"/>
                </a:solidFill>
                <a:effectLst/>
                <a:ea typeface="Times New Roman" panose="02020603050405020304" pitchFamily="18" charset="0"/>
              </a:rPr>
              <a:t>demonstrated</a:t>
            </a:r>
            <a:r>
              <a:rPr lang="fr-FR" dirty="0">
                <a:solidFill>
                  <a:srgbClr val="242424"/>
                </a:solidFill>
                <a:effectLst/>
                <a:ea typeface="Times New Roman" panose="02020603050405020304" pitchFamily="18" charset="0"/>
              </a:rPr>
              <a:t> , </a:t>
            </a:r>
            <a:r>
              <a:rPr lang="fr-FR" dirty="0" err="1">
                <a:solidFill>
                  <a:srgbClr val="242424"/>
                </a:solidFill>
                <a:effectLst/>
                <a:ea typeface="Times New Roman" panose="02020603050405020304" pitchFamily="18" charset="0"/>
              </a:rPr>
              <a:t>needs</a:t>
            </a:r>
            <a:r>
              <a:rPr lang="fr-FR" dirty="0">
                <a:solidFill>
                  <a:srgbClr val="242424"/>
                </a:solidFill>
                <a:effectLst/>
                <a:ea typeface="Times New Roman" panose="02020603050405020304" pitchFamily="18" charset="0"/>
              </a:rPr>
              <a:t> source R&amp;D to </a:t>
            </a:r>
            <a:r>
              <a:rPr lang="fr-FR" dirty="0" err="1">
                <a:solidFill>
                  <a:srgbClr val="242424"/>
                </a:solidFill>
                <a:effectLst/>
                <a:ea typeface="Times New Roman" panose="02020603050405020304" pitchFamily="18" charset="0"/>
              </a:rPr>
              <a:t>reduce</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emittance</a:t>
            </a:r>
            <a:r>
              <a:rPr lang="fr-FR" dirty="0">
                <a:solidFill>
                  <a:srgbClr val="242424"/>
                </a:solidFill>
                <a:effectLst/>
                <a:ea typeface="Times New Roman" panose="02020603050405020304" pitchFamily="18" charset="0"/>
              </a:rPr>
              <a:t> (</a:t>
            </a:r>
            <a:r>
              <a:rPr lang="fr-FR" dirty="0" err="1">
                <a:solidFill>
                  <a:srgbClr val="242424"/>
                </a:solidFill>
                <a:effectLst/>
                <a:ea typeface="Times New Roman" panose="02020603050405020304" pitchFamily="18" charset="0"/>
              </a:rPr>
              <a:t>ongoing</a:t>
            </a:r>
            <a:r>
              <a:rPr lang="fr-FR" dirty="0">
                <a:solidFill>
                  <a:srgbClr val="242424"/>
                </a:solidFill>
                <a:effectLst/>
                <a:ea typeface="Times New Roman" panose="02020603050405020304" pitchFamily="18" charset="0"/>
              </a:rPr>
              <a:t> in CERN, in collaboration </a:t>
            </a:r>
            <a:r>
              <a:rPr lang="fr-FR" dirty="0" err="1">
                <a:solidFill>
                  <a:srgbClr val="242424"/>
                </a:solidFill>
                <a:effectLst/>
                <a:ea typeface="Times New Roman" panose="02020603050405020304" pitchFamily="18" charset="0"/>
              </a:rPr>
              <a:t>with</a:t>
            </a:r>
            <a:r>
              <a:rPr lang="fr-FR" dirty="0">
                <a:solidFill>
                  <a:srgbClr val="242424"/>
                </a:solidFill>
                <a:effectLst/>
                <a:ea typeface="Times New Roman" panose="02020603050405020304" pitchFamily="18" charset="0"/>
              </a:rPr>
              <a:t> AUTH).</a:t>
            </a:r>
            <a:endParaRPr lang="fr-FR" dirty="0">
              <a:effectLst/>
              <a:ea typeface="Times New Roman" panose="02020603050405020304" pitchFamily="18" charset="0"/>
            </a:endParaRPr>
          </a:p>
        </p:txBody>
      </p:sp>
      <p:sp>
        <p:nvSpPr>
          <p:cNvPr id="7" name="TextBox 6">
            <a:extLst>
              <a:ext uri="{FF2B5EF4-FFF2-40B4-BE49-F238E27FC236}">
                <a16:creationId xmlns:a16="http://schemas.microsoft.com/office/drawing/2014/main" id="{704B1B3C-9DC9-E31C-1D8B-C1A98FE63FD5}"/>
              </a:ext>
            </a:extLst>
          </p:cNvPr>
          <p:cNvSpPr txBox="1"/>
          <p:nvPr/>
        </p:nvSpPr>
        <p:spPr>
          <a:xfrm>
            <a:off x="2089841" y="1000952"/>
            <a:ext cx="9263959" cy="400110"/>
          </a:xfrm>
          <a:prstGeom prst="rect">
            <a:avLst/>
          </a:prstGeom>
          <a:noFill/>
        </p:spPr>
        <p:txBody>
          <a:bodyPr wrap="square">
            <a:spAutoFit/>
          </a:bodyPr>
          <a:lstStyle/>
          <a:p>
            <a:pPr algn="r"/>
            <a:r>
              <a:rPr lang="en-US" sz="2000" b="1" dirty="0">
                <a:solidFill>
                  <a:schemeClr val="accent1">
                    <a:lumMod val="75000"/>
                  </a:schemeClr>
                </a:solidFill>
              </a:rPr>
              <a:t>T3.2 Beam parameters and hardware specifications for different operational scenarios </a:t>
            </a:r>
            <a:endParaRPr lang="en-GR" sz="2000" b="1" dirty="0">
              <a:solidFill>
                <a:schemeClr val="accent1">
                  <a:lumMod val="75000"/>
                </a:schemeClr>
              </a:solidFill>
            </a:endParaRPr>
          </a:p>
        </p:txBody>
      </p:sp>
    </p:spTree>
    <p:extLst>
      <p:ext uri="{BB962C8B-B14F-4D97-AF65-F5344CB8AC3E}">
        <p14:creationId xmlns:p14="http://schemas.microsoft.com/office/powerpoint/2010/main" val="354080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BA24-CB2A-607F-3228-0ABDDFBAE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88E07-B551-EA4F-404C-4F8940BB4F56}"/>
              </a:ext>
            </a:extLst>
          </p:cNvPr>
          <p:cNvSpPr>
            <a:spLocks noGrp="1"/>
          </p:cNvSpPr>
          <p:nvPr>
            <p:ph type="title"/>
          </p:nvPr>
        </p:nvSpPr>
        <p:spPr/>
        <p:txBody>
          <a:bodyPr/>
          <a:lstStyle/>
          <a:p>
            <a:r>
              <a:rPr lang="en-GB"/>
              <a:t>T3.3 Description</a:t>
            </a:r>
            <a:endParaRPr lang="en-US"/>
          </a:p>
        </p:txBody>
      </p:sp>
      <p:sp>
        <p:nvSpPr>
          <p:cNvPr id="3" name="Content Placeholder 2">
            <a:extLst>
              <a:ext uri="{FF2B5EF4-FFF2-40B4-BE49-F238E27FC236}">
                <a16:creationId xmlns:a16="http://schemas.microsoft.com/office/drawing/2014/main" id="{CD300E87-4CAA-2DF7-B904-821EA45C933A}"/>
              </a:ext>
            </a:extLst>
          </p:cNvPr>
          <p:cNvSpPr>
            <a:spLocks noGrp="1"/>
          </p:cNvSpPr>
          <p:nvPr>
            <p:ph idx="1"/>
          </p:nvPr>
        </p:nvSpPr>
        <p:spPr>
          <a:xfrm>
            <a:off x="838200" y="1825625"/>
            <a:ext cx="10515600" cy="4351338"/>
          </a:xfrm>
        </p:spPr>
        <p:txBody>
          <a:bodyPr>
            <a:normAutofit/>
          </a:bodyPr>
          <a:lstStyle/>
          <a:p>
            <a:pPr marL="0" indent="0">
              <a:buNone/>
            </a:pPr>
            <a:r>
              <a:rPr lang="en-US" sz="2000" dirty="0"/>
              <a:t>Concerning the 750 MHz proton and helium accelerator capable of reaching up to 20 MeV/u, the following actions will be implemented: </a:t>
            </a:r>
          </a:p>
          <a:p>
            <a:pPr marL="0" indent="0">
              <a:buNone/>
            </a:pPr>
            <a:endParaRPr lang="en-US" sz="2000" dirty="0"/>
          </a:p>
          <a:p>
            <a:r>
              <a:rPr lang="en-US" sz="2000" b="1" dirty="0"/>
              <a:t>Definition of parameters</a:t>
            </a:r>
            <a:r>
              <a:rPr lang="en-US" sz="2000" dirty="0"/>
              <a:t> in collaboration with target experts, </a:t>
            </a:r>
            <a:r>
              <a:rPr lang="en-US" sz="2000" b="1" dirty="0"/>
              <a:t>for optimal isotope production</a:t>
            </a:r>
            <a:r>
              <a:rPr lang="en-US" sz="2000" dirty="0"/>
              <a:t>: current repetition rate, pulse length, and final energy. </a:t>
            </a:r>
          </a:p>
          <a:p>
            <a:r>
              <a:rPr lang="en-US" sz="2000" b="1" dirty="0"/>
              <a:t>End-to-end simulation</a:t>
            </a:r>
            <a:r>
              <a:rPr lang="en-US" sz="2000" dirty="0"/>
              <a:t> of the source, radiofrequency quadrupole, and drift tube linacs and accelerating structures, which have already been designed, will be conducted to thoroughly assess and adapt parameters to meet requirements, including efficiency of targets. </a:t>
            </a:r>
          </a:p>
          <a:p>
            <a:r>
              <a:rPr lang="en-US" sz="2000" dirty="0"/>
              <a:t>The </a:t>
            </a:r>
            <a:r>
              <a:rPr lang="en-US" sz="2000" b="1" dirty="0"/>
              <a:t>high current capability</a:t>
            </a:r>
            <a:r>
              <a:rPr lang="en-US" sz="2000" dirty="0"/>
              <a:t>, which has not yet been demonstrated, will require </a:t>
            </a:r>
            <a:r>
              <a:rPr lang="en-US" sz="2000" b="1" dirty="0"/>
              <a:t>source R&amp;D to reduce emittance and </a:t>
            </a:r>
            <a:r>
              <a:rPr lang="en-US" sz="2000" b="1" dirty="0" err="1"/>
              <a:t>optimise</a:t>
            </a:r>
            <a:r>
              <a:rPr lang="en-US" sz="2000" b="1" dirty="0"/>
              <a:t> brightness</a:t>
            </a:r>
            <a:r>
              <a:rPr lang="en-US" sz="2000" dirty="0"/>
              <a:t>.</a:t>
            </a:r>
            <a:endParaRPr lang="en-US" sz="2000" dirty="0">
              <a:effectLst/>
              <a:latin typeface="Helvetica" pitchFamily="2" charset="0"/>
            </a:endParaRPr>
          </a:p>
        </p:txBody>
      </p:sp>
      <p:sp>
        <p:nvSpPr>
          <p:cNvPr id="4" name="Date Placeholder 3">
            <a:extLst>
              <a:ext uri="{FF2B5EF4-FFF2-40B4-BE49-F238E27FC236}">
                <a16:creationId xmlns:a16="http://schemas.microsoft.com/office/drawing/2014/main" id="{BBA1198C-1BB1-AD58-068E-FB595E8BC48C}"/>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A63F540B-26EA-038A-7657-33807E51B442}"/>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CD1B07A0-EEC8-E779-4A50-E05B67BB92F5}"/>
              </a:ext>
            </a:extLst>
          </p:cNvPr>
          <p:cNvSpPr>
            <a:spLocks noGrp="1"/>
          </p:cNvSpPr>
          <p:nvPr>
            <p:ph type="sldNum" sz="quarter" idx="12"/>
          </p:nvPr>
        </p:nvSpPr>
        <p:spPr/>
        <p:txBody>
          <a:bodyPr/>
          <a:lstStyle/>
          <a:p>
            <a:fld id="{26899373-B945-491D-B2CD-3E36A3252166}" type="slidenum">
              <a:rPr lang="en-US" smtClean="0"/>
              <a:t>13</a:t>
            </a:fld>
            <a:endParaRPr lang="en-US"/>
          </a:p>
        </p:txBody>
      </p:sp>
      <p:sp>
        <p:nvSpPr>
          <p:cNvPr id="8" name="TextBox 7">
            <a:extLst>
              <a:ext uri="{FF2B5EF4-FFF2-40B4-BE49-F238E27FC236}">
                <a16:creationId xmlns:a16="http://schemas.microsoft.com/office/drawing/2014/main" id="{492B78A6-7AC5-B686-0B7E-8F5F8D660BF8}"/>
              </a:ext>
            </a:extLst>
          </p:cNvPr>
          <p:cNvSpPr txBox="1"/>
          <p:nvPr/>
        </p:nvSpPr>
        <p:spPr>
          <a:xfrm>
            <a:off x="1901950" y="1076107"/>
            <a:ext cx="9451847" cy="400110"/>
          </a:xfrm>
          <a:prstGeom prst="rect">
            <a:avLst/>
          </a:prstGeom>
          <a:noFill/>
        </p:spPr>
        <p:txBody>
          <a:bodyPr wrap="square">
            <a:spAutoFit/>
          </a:bodyPr>
          <a:lstStyle/>
          <a:p>
            <a:pPr algn="r"/>
            <a:r>
              <a:rPr lang="en-US" sz="2000" b="1" dirty="0">
                <a:solidFill>
                  <a:schemeClr val="accent1">
                    <a:lumMod val="75000"/>
                  </a:schemeClr>
                </a:solidFill>
              </a:rPr>
              <a:t>T3.3 Targets’ optimization and handling for different isotope production scenarios</a:t>
            </a:r>
            <a:endParaRPr lang="en-GR" sz="2000" b="1" dirty="0">
              <a:solidFill>
                <a:schemeClr val="accent1">
                  <a:lumMod val="75000"/>
                </a:schemeClr>
              </a:solidFill>
            </a:endParaRPr>
          </a:p>
        </p:txBody>
      </p:sp>
      <p:sp>
        <p:nvSpPr>
          <p:cNvPr id="7" name="TextBox 6">
            <a:extLst>
              <a:ext uri="{FF2B5EF4-FFF2-40B4-BE49-F238E27FC236}">
                <a16:creationId xmlns:a16="http://schemas.microsoft.com/office/drawing/2014/main" id="{E8C23883-884D-085C-4D56-501B572053BA}"/>
              </a:ext>
            </a:extLst>
          </p:cNvPr>
          <p:cNvSpPr txBox="1"/>
          <p:nvPr/>
        </p:nvSpPr>
        <p:spPr>
          <a:xfrm>
            <a:off x="5259888" y="5712659"/>
            <a:ext cx="6093912" cy="369332"/>
          </a:xfrm>
          <a:prstGeom prst="rect">
            <a:avLst/>
          </a:prstGeom>
          <a:noFill/>
        </p:spPr>
        <p:txBody>
          <a:bodyPr wrap="square">
            <a:spAutoFit/>
          </a:bodyPr>
          <a:lstStyle/>
          <a:p>
            <a:pPr algn="r"/>
            <a:r>
              <a:rPr lang="en-US" b="1" i="1" dirty="0">
                <a:solidFill>
                  <a:schemeClr val="accent1"/>
                </a:solidFill>
              </a:rPr>
              <a:t>Task Leader: AUTH,</a:t>
            </a:r>
            <a:r>
              <a:rPr lang="en-US" b="1" dirty="0">
                <a:solidFill>
                  <a:schemeClr val="accent1"/>
                </a:solidFill>
              </a:rPr>
              <a:t> </a:t>
            </a:r>
            <a:r>
              <a:rPr lang="en-US" sz="1800" b="1" i="1" dirty="0">
                <a:solidFill>
                  <a:schemeClr val="accent1"/>
                </a:solidFill>
                <a:latin typeface="+mn-lt"/>
                <a:cs typeface="Calibri" panose="020F0502020204030204" pitchFamily="34" charset="0"/>
              </a:rPr>
              <a:t>NCSRD</a:t>
            </a:r>
            <a:endParaRPr lang="en-US" b="1" i="1" dirty="0">
              <a:solidFill>
                <a:schemeClr val="accent1"/>
              </a:solidFill>
            </a:endParaRPr>
          </a:p>
        </p:txBody>
      </p:sp>
    </p:spTree>
    <p:extLst>
      <p:ext uri="{BB962C8B-B14F-4D97-AF65-F5344CB8AC3E}">
        <p14:creationId xmlns:p14="http://schemas.microsoft.com/office/powerpoint/2010/main" val="210918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C2F2F-4C92-5634-2EE2-705EB457D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2B314-1122-C106-5958-87EDFCD6DA6E}"/>
              </a:ext>
            </a:extLst>
          </p:cNvPr>
          <p:cNvSpPr>
            <a:spLocks noGrp="1"/>
          </p:cNvSpPr>
          <p:nvPr>
            <p:ph type="title"/>
          </p:nvPr>
        </p:nvSpPr>
        <p:spPr/>
        <p:txBody>
          <a:bodyPr/>
          <a:lstStyle/>
          <a:p>
            <a:r>
              <a:rPr lang="en-US" sz="2800" b="1"/>
              <a:t>T3.3 </a:t>
            </a:r>
            <a:r>
              <a:rPr lang="en-US" sz="2800"/>
              <a:t>Targets’ optimization and handling for different isotope production scenarios</a:t>
            </a:r>
            <a:r>
              <a:rPr lang="en-US" sz="2800" b="1"/>
              <a:t> </a:t>
            </a:r>
            <a:endParaRPr lang="en-GR" sz="2800" b="1"/>
          </a:p>
        </p:txBody>
      </p:sp>
      <p:graphicFrame>
        <p:nvGraphicFramePr>
          <p:cNvPr id="4" name="Table 3">
            <a:extLst>
              <a:ext uri="{FF2B5EF4-FFF2-40B4-BE49-F238E27FC236}">
                <a16:creationId xmlns:a16="http://schemas.microsoft.com/office/drawing/2014/main" id="{EFBAF6C2-ECB8-81B6-0D45-DF05FC541C7F}"/>
              </a:ext>
            </a:extLst>
          </p:cNvPr>
          <p:cNvGraphicFramePr>
            <a:graphicFrameLocks noGrp="1"/>
          </p:cNvGraphicFramePr>
          <p:nvPr>
            <p:extLst>
              <p:ext uri="{D42A27DB-BD31-4B8C-83A1-F6EECF244321}">
                <p14:modId xmlns:p14="http://schemas.microsoft.com/office/powerpoint/2010/main" val="3489245117"/>
              </p:ext>
            </p:extLst>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M7</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M42</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E8246CF8-097E-151A-091D-B3C4D16E02F0}"/>
              </a:ext>
            </a:extLst>
          </p:cNvPr>
          <p:cNvGraphicFramePr>
            <a:graphicFrameLocks noGrp="1"/>
          </p:cNvGraphicFramePr>
          <p:nvPr>
            <p:extLst>
              <p:ext uri="{D42A27DB-BD31-4B8C-83A1-F6EECF244321}">
                <p14:modId xmlns:p14="http://schemas.microsoft.com/office/powerpoint/2010/main" val="1821201726"/>
              </p:ext>
            </p:extLst>
          </p:nvPr>
        </p:nvGraphicFramePr>
        <p:xfrm>
          <a:off x="4431323" y="1414015"/>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AUTH</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AUTH, BIOKOSMOS, DKFZ, CERN</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a:extLst>
              <a:ext uri="{FF2B5EF4-FFF2-40B4-BE49-F238E27FC236}">
                <a16:creationId xmlns:a16="http://schemas.microsoft.com/office/drawing/2014/main" id="{766E289E-B422-E865-0A5C-15792F8C19FC}"/>
              </a:ext>
            </a:extLst>
          </p:cNvPr>
          <p:cNvSpPr>
            <a:spLocks noGrp="1"/>
          </p:cNvSpPr>
          <p:nvPr>
            <p:ph type="dt" sz="half" idx="10"/>
          </p:nvPr>
        </p:nvSpPr>
        <p:spPr/>
        <p:txBody>
          <a:bodyPr/>
          <a:lstStyle/>
          <a:p>
            <a:r>
              <a:rPr lang="en-US"/>
              <a:t>03/04/2025</a:t>
            </a:r>
          </a:p>
        </p:txBody>
      </p:sp>
      <p:sp>
        <p:nvSpPr>
          <p:cNvPr id="7" name="Footer Placeholder 6">
            <a:extLst>
              <a:ext uri="{FF2B5EF4-FFF2-40B4-BE49-F238E27FC236}">
                <a16:creationId xmlns:a16="http://schemas.microsoft.com/office/drawing/2014/main" id="{ECC90F63-86A0-0301-6AF1-AEDBBB621DBC}"/>
              </a:ext>
            </a:extLst>
          </p:cNvPr>
          <p:cNvSpPr>
            <a:spLocks noGrp="1"/>
          </p:cNvSpPr>
          <p:nvPr>
            <p:ph type="ftr" sz="quarter" idx="11"/>
          </p:nvPr>
        </p:nvSpPr>
        <p:spPr/>
        <p:txBody>
          <a:bodyPr/>
          <a:lstStyle/>
          <a:p>
            <a:r>
              <a:rPr lang="en-US"/>
              <a:t>IFIGENEIA Kick of Meeting</a:t>
            </a:r>
          </a:p>
        </p:txBody>
      </p:sp>
      <p:sp>
        <p:nvSpPr>
          <p:cNvPr id="8" name="Slide Number Placeholder 7">
            <a:extLst>
              <a:ext uri="{FF2B5EF4-FFF2-40B4-BE49-F238E27FC236}">
                <a16:creationId xmlns:a16="http://schemas.microsoft.com/office/drawing/2014/main" id="{37272B84-6EB6-5A7E-830E-BCBAF9BBCEE0}"/>
              </a:ext>
            </a:extLst>
          </p:cNvPr>
          <p:cNvSpPr>
            <a:spLocks noGrp="1"/>
          </p:cNvSpPr>
          <p:nvPr>
            <p:ph type="sldNum" sz="quarter" idx="12"/>
          </p:nvPr>
        </p:nvSpPr>
        <p:spPr/>
        <p:txBody>
          <a:bodyPr/>
          <a:lstStyle/>
          <a:p>
            <a:fld id="{26899373-B945-491D-B2CD-3E36A3252166}" type="slidenum">
              <a:rPr lang="en-US" smtClean="0"/>
              <a:t>14</a:t>
            </a:fld>
            <a:endParaRPr lang="en-US"/>
          </a:p>
        </p:txBody>
      </p:sp>
      <p:graphicFrame>
        <p:nvGraphicFramePr>
          <p:cNvPr id="9" name="Content Placeholder 6">
            <a:extLst>
              <a:ext uri="{FF2B5EF4-FFF2-40B4-BE49-F238E27FC236}">
                <a16:creationId xmlns:a16="http://schemas.microsoft.com/office/drawing/2014/main" id="{6A64D51E-D438-0565-EBA6-E1A2B55AD757}"/>
              </a:ext>
            </a:extLst>
          </p:cNvPr>
          <p:cNvGraphicFramePr>
            <a:graphicFrameLocks noGrp="1"/>
          </p:cNvGraphicFramePr>
          <p:nvPr>
            <p:ph idx="1"/>
            <p:extLst>
              <p:ext uri="{D42A27DB-BD31-4B8C-83A1-F6EECF244321}">
                <p14:modId xmlns:p14="http://schemas.microsoft.com/office/powerpoint/2010/main" val="2305193137"/>
              </p:ext>
            </p:extLst>
          </p:nvPr>
        </p:nvGraphicFramePr>
        <p:xfrm>
          <a:off x="838199" y="2379476"/>
          <a:ext cx="10515601" cy="94996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a:solidFill>
                            <a:srgbClr val="002060"/>
                          </a:solidFill>
                        </a:rPr>
                        <a:t>Del.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a:solidFill>
                            <a:srgbClr val="002060"/>
                          </a:solidFill>
                        </a:rPr>
                        <a:t>Deliverable </a:t>
                      </a:r>
                      <a:r>
                        <a:rPr lang="en-GB">
                          <a:solidFill>
                            <a:srgbClr val="002060"/>
                          </a:solidFill>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Diss. Level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r>
                        <a:rPr lang="en-US" sz="1600">
                          <a:latin typeface="+mn-lt"/>
                          <a:cs typeface="Calibri" panose="020F0502020204030204" pitchFamily="34" charset="0"/>
                        </a:rPr>
                        <a:t>D3.5</a:t>
                      </a:r>
                    </a:p>
                  </a:txBody>
                  <a:tcPr/>
                </a:tc>
                <a:tc>
                  <a:txBody>
                    <a:bodyPr/>
                    <a:lstStyle/>
                    <a:p>
                      <a:r>
                        <a:rPr lang="en-US" sz="1600">
                          <a:latin typeface="+mn-lt"/>
                        </a:rPr>
                        <a:t>Study of the Safety and Radiation protection requirements </a:t>
                      </a:r>
                      <a:r>
                        <a:rPr lang="fr-FR" sz="1600">
                          <a:latin typeface="+mn-lt"/>
                        </a:rPr>
                        <a:t> (Document, report)</a:t>
                      </a:r>
                      <a:endParaRPr lang="en-US" sz="1600">
                        <a:latin typeface="+mn-lt"/>
                        <a:cs typeface="Calibri" panose="020F0502020204030204" pitchFamily="34" charset="0"/>
                      </a:endParaRPr>
                    </a:p>
                  </a:txBody>
                  <a:tcPr/>
                </a:tc>
                <a:tc>
                  <a:txBody>
                    <a:bodyPr/>
                    <a:lstStyle/>
                    <a:p>
                      <a:r>
                        <a:rPr lang="en-US" sz="1600" dirty="0">
                          <a:latin typeface="+mn-lt"/>
                          <a:cs typeface="Calibri" panose="020F0502020204030204" pitchFamily="34" charset="0"/>
                        </a:rPr>
                        <a:t>NCSRD</a:t>
                      </a:r>
                    </a:p>
                  </a:txBody>
                  <a:tcPr/>
                </a:tc>
                <a:tc>
                  <a:txBody>
                    <a:bodyPr/>
                    <a:lstStyle/>
                    <a:p>
                      <a:pPr algn="ctr"/>
                      <a:endParaRPr lang="en-US" sz="1600">
                        <a:latin typeface="+mn-lt"/>
                        <a:cs typeface="Calibri" panose="020F0502020204030204" pitchFamily="34" charset="0"/>
                      </a:endParaRPr>
                    </a:p>
                  </a:txBody>
                  <a:tcPr/>
                </a:tc>
                <a:tc>
                  <a:txBody>
                    <a:bodyPr/>
                    <a:lstStyle/>
                    <a:p>
                      <a:pPr algn="ctr"/>
                      <a:r>
                        <a:rPr lang="en-US" sz="1600" dirty="0">
                          <a:latin typeface="+mn-lt"/>
                          <a:cs typeface="Calibri" panose="020F0502020204030204" pitchFamily="34" charset="0"/>
                        </a:rPr>
                        <a:t>M24</a:t>
                      </a:r>
                    </a:p>
                  </a:txBody>
                  <a:tcPr/>
                </a:tc>
                <a:extLst>
                  <a:ext uri="{0D108BD9-81ED-4DB2-BD59-A6C34878D82A}">
                    <a16:rowId xmlns:a16="http://schemas.microsoft.com/office/drawing/2014/main" val="1109676589"/>
                  </a:ext>
                </a:extLst>
              </a:tr>
            </a:tbl>
          </a:graphicData>
        </a:graphic>
      </p:graphicFrame>
      <p:graphicFrame>
        <p:nvGraphicFramePr>
          <p:cNvPr id="10" name="Content Placeholder 6">
            <a:extLst>
              <a:ext uri="{FF2B5EF4-FFF2-40B4-BE49-F238E27FC236}">
                <a16:creationId xmlns:a16="http://schemas.microsoft.com/office/drawing/2014/main" id="{017F6303-40F9-D381-9C02-265C5A04B963}"/>
              </a:ext>
            </a:extLst>
          </p:cNvPr>
          <p:cNvGraphicFramePr>
            <a:graphicFrameLocks/>
          </p:cNvGraphicFramePr>
          <p:nvPr>
            <p:extLst>
              <p:ext uri="{D42A27DB-BD31-4B8C-83A1-F6EECF244321}">
                <p14:modId xmlns:p14="http://schemas.microsoft.com/office/powerpoint/2010/main" val="1056185982"/>
              </p:ext>
            </p:extLst>
          </p:nvPr>
        </p:nvGraphicFramePr>
        <p:xfrm>
          <a:off x="847830" y="3977876"/>
          <a:ext cx="10515600" cy="100584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a:solidFill>
                            <a:srgbClr val="002060"/>
                          </a:solidFill>
                        </a:rPr>
                        <a:t>Mx</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a:solidFill>
                            <a:srgbClr val="002060"/>
                          </a:solidFill>
                          <a:latin typeface="+mn-lt"/>
                          <a:ea typeface="+mn-ea"/>
                          <a:cs typeface="+mn-cs"/>
                        </a:rPr>
                        <a:t>Milestone </a:t>
                      </a:r>
                      <a:r>
                        <a:rPr lang="en-GB" sz="1800" b="1" kern="1200">
                          <a:solidFill>
                            <a:srgbClr val="002060"/>
                          </a:solidFill>
                          <a:latin typeface="+mn-lt"/>
                          <a:ea typeface="+mn-ea"/>
                          <a:cs typeface="+mn-cs"/>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Mean of verification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endParaRPr lang="en-US">
                        <a:latin typeface="Calibri" panose="020F0502020204030204" pitchFamily="34" charset="0"/>
                        <a:cs typeface="Calibri" panose="020F0502020204030204" pitchFamily="34" charset="0"/>
                      </a:endParaRPr>
                    </a:p>
                  </a:txBody>
                  <a:tcPr/>
                </a:tc>
                <a:tc>
                  <a:txBody>
                    <a:bodyPr/>
                    <a:lstStyle/>
                    <a:p>
                      <a:r>
                        <a:rPr lang="en-US" sz="1800">
                          <a:latin typeface="+mn-lt"/>
                        </a:rPr>
                        <a:t>Study of the Safety and Radiation protection requirements </a:t>
                      </a:r>
                      <a:r>
                        <a:rPr lang="fr-FR" sz="1800">
                          <a:latin typeface="+mn-lt"/>
                        </a:rPr>
                        <a:t> (Document, report)</a:t>
                      </a:r>
                      <a:endParaRPr lang="en-US" sz="1800">
                        <a:latin typeface="+mn-lt"/>
                        <a:cs typeface="Calibri" panose="020F0502020204030204" pitchFamily="34" charset="0"/>
                      </a:endParaRPr>
                    </a:p>
                  </a:txBody>
                  <a:tcPr/>
                </a:tc>
                <a:tc>
                  <a:txBody>
                    <a:bodyPr/>
                    <a:lstStyle/>
                    <a:p>
                      <a:r>
                        <a:rPr lang="en-US" sz="1800">
                          <a:latin typeface="+mn-lt"/>
                          <a:cs typeface="Calibri" panose="020F0502020204030204" pitchFamily="34" charset="0"/>
                        </a:rPr>
                        <a:t>NCSRD</a:t>
                      </a:r>
                      <a:endParaRPr lang="en-US">
                        <a:latin typeface="Calibri" panose="020F0502020204030204" pitchFamily="34" charset="0"/>
                        <a:cs typeface="Calibri" panose="020F0502020204030204" pitchFamily="34" charset="0"/>
                      </a:endParaRPr>
                    </a:p>
                  </a:txBody>
                  <a:tcPr/>
                </a:tc>
                <a:tc>
                  <a:txBody>
                    <a:bodyPr/>
                    <a:lstStyle/>
                    <a:p>
                      <a:pPr algn="ctr"/>
                      <a:endParaRPr lang="en-US">
                        <a:latin typeface="Calibri" panose="020F0502020204030204" pitchFamily="34" charset="0"/>
                        <a:cs typeface="Calibri" panose="020F0502020204030204" pitchFamily="34" charset="0"/>
                      </a:endParaRPr>
                    </a:p>
                  </a:txBody>
                  <a:tcPr/>
                </a:tc>
                <a:tc>
                  <a:txBody>
                    <a:bodyPr/>
                    <a:lstStyle/>
                    <a:p>
                      <a:pPr algn="ctr"/>
                      <a:r>
                        <a:rPr lang="en-US">
                          <a:latin typeface="Calibri" panose="020F0502020204030204" pitchFamily="34" charset="0"/>
                          <a:cs typeface="Calibri" panose="020F0502020204030204" pitchFamily="34" charset="0"/>
                        </a:rPr>
                        <a:t>M24</a:t>
                      </a:r>
                    </a:p>
                  </a:txBody>
                  <a:tcPr/>
                </a:tc>
                <a:extLst>
                  <a:ext uri="{0D108BD9-81ED-4DB2-BD59-A6C34878D82A}">
                    <a16:rowId xmlns:a16="http://schemas.microsoft.com/office/drawing/2014/main" val="465665717"/>
                  </a:ext>
                </a:extLst>
              </a:tr>
            </a:tbl>
          </a:graphicData>
        </a:graphic>
      </p:graphicFrame>
    </p:spTree>
    <p:extLst>
      <p:ext uri="{BB962C8B-B14F-4D97-AF65-F5344CB8AC3E}">
        <p14:creationId xmlns:p14="http://schemas.microsoft.com/office/powerpoint/2010/main" val="347080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EBAC7-CB92-FB99-4383-F50B6482B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4A6CF-0F3D-1C53-C021-075379065858}"/>
              </a:ext>
            </a:extLst>
          </p:cNvPr>
          <p:cNvSpPr>
            <a:spLocks noGrp="1"/>
          </p:cNvSpPr>
          <p:nvPr>
            <p:ph type="title"/>
          </p:nvPr>
        </p:nvSpPr>
        <p:spPr/>
        <p:txBody>
          <a:bodyPr/>
          <a:lstStyle/>
          <a:p>
            <a:r>
              <a:rPr lang="en-GB"/>
              <a:t>T3.4 Description</a:t>
            </a:r>
            <a:endParaRPr lang="en-US"/>
          </a:p>
        </p:txBody>
      </p:sp>
      <p:sp>
        <p:nvSpPr>
          <p:cNvPr id="3" name="Content Placeholder 2">
            <a:extLst>
              <a:ext uri="{FF2B5EF4-FFF2-40B4-BE49-F238E27FC236}">
                <a16:creationId xmlns:a16="http://schemas.microsoft.com/office/drawing/2014/main" id="{9C3F5496-F19B-4483-D650-C0662CF4A893}"/>
              </a:ext>
            </a:extLst>
          </p:cNvPr>
          <p:cNvSpPr>
            <a:spLocks noGrp="1"/>
          </p:cNvSpPr>
          <p:nvPr>
            <p:ph idx="1"/>
          </p:nvPr>
        </p:nvSpPr>
        <p:spPr>
          <a:xfrm>
            <a:off x="825674" y="1750469"/>
            <a:ext cx="10515600" cy="4351338"/>
          </a:xfrm>
        </p:spPr>
        <p:txBody>
          <a:bodyPr vert="horz" lIns="91440" tIns="45720" rIns="91440" bIns="45720" rtlCol="0" anchor="t">
            <a:normAutofit/>
          </a:bodyPr>
          <a:lstStyle/>
          <a:p>
            <a:r>
              <a:rPr lang="sl-SI" sz="2000" b="0" i="0" u="none" strike="noStrike" baseline="0" dirty="0"/>
              <a:t>T</a:t>
            </a:r>
            <a:r>
              <a:rPr lang="en-US" sz="2000" b="0" i="0" u="none" strike="noStrike" baseline="0" dirty="0"/>
              <a:t>he first step involves </a:t>
            </a:r>
            <a:r>
              <a:rPr lang="en-US" sz="2000" b="1" i="0" u="none" strike="noStrike" baseline="0" dirty="0"/>
              <a:t>gathering use cases, requirements, and specifications </a:t>
            </a:r>
            <a:r>
              <a:rPr lang="en-US" sz="2000" b="0" i="0" u="none" strike="noStrike" baseline="0" dirty="0"/>
              <a:t>for the accelerator control system. This will entail conducting interviews with experts, operators</a:t>
            </a:r>
            <a:r>
              <a:rPr lang="en-US" sz="2000" dirty="0"/>
              <a:t>,</a:t>
            </a:r>
            <a:r>
              <a:rPr lang="en-US" sz="2000" b="0" i="0" u="none" strike="noStrike" baseline="0" dirty="0"/>
              <a:t> external end-users </a:t>
            </a:r>
            <a:r>
              <a:rPr lang="en-US" sz="2000" dirty="0"/>
              <a:t>and identifying applicable legislation and standards </a:t>
            </a:r>
            <a:r>
              <a:rPr lang="en-US" sz="2000" b="0" i="0" u="none" strike="noStrike" baseline="0" dirty="0"/>
              <a:t>to ensure a comprehensive understanding of needs.</a:t>
            </a:r>
            <a:endParaRPr lang="sl-SI" sz="2000" b="0" i="0" u="none" strike="noStrike" baseline="0" dirty="0"/>
          </a:p>
          <a:p>
            <a:r>
              <a:rPr lang="en-US" sz="2000" b="0" i="0" u="none" strike="noStrike" baseline="0" dirty="0"/>
              <a:t>These inputs will serve as the foundation for creating a </a:t>
            </a:r>
            <a:r>
              <a:rPr lang="en-US" sz="2000" b="1" i="0" u="none" strike="noStrike" baseline="0" dirty="0"/>
              <a:t>high-level design, architecture,</a:t>
            </a:r>
            <a:r>
              <a:rPr lang="en-US" sz="2000" b="1" dirty="0"/>
              <a:t> budget estimates and reviewing hardware options with partners</a:t>
            </a:r>
            <a:r>
              <a:rPr lang="en-US" sz="2000" b="0" i="0" u="none" strike="noStrike" baseline="0" dirty="0"/>
              <a:t>. The focus will be on crafting a flexible design that addresses various LINAC use cases while minimizing potential delays.</a:t>
            </a:r>
            <a:endParaRPr lang="sl-SI" sz="2000" b="0" i="0" u="none" strike="noStrike" baseline="0" dirty="0"/>
          </a:p>
          <a:p>
            <a:r>
              <a:rPr lang="sl-SI" sz="2000" b="0" i="0" u="none" strike="noStrike" baseline="0" dirty="0"/>
              <a:t>A </a:t>
            </a:r>
            <a:r>
              <a:rPr lang="en-US" sz="2000" b="0" i="0" u="none" strike="noStrike" baseline="0" dirty="0"/>
              <a:t>paramount consideration will be placed on cost efficiency, aiming to achieve this with a </a:t>
            </a:r>
            <a:r>
              <a:rPr lang="en-US" sz="2000" b="1" i="0" u="none" strike="noStrike" baseline="0" dirty="0"/>
              <a:t>minimal number of hardware/software solutions</a:t>
            </a:r>
            <a:r>
              <a:rPr lang="en-US" sz="2000" b="0" i="0" u="none" strike="noStrike" baseline="0" dirty="0"/>
              <a:t>. The design process will also take into account indirect costs such as </a:t>
            </a:r>
            <a:r>
              <a:rPr lang="en-US" sz="2000" b="1" i="0" u="none" strike="noStrike" baseline="0" dirty="0"/>
              <a:t>repairs, maintenance, training, upgrades, support, purchasing, and licenses</a:t>
            </a:r>
            <a:r>
              <a:rPr lang="en-US" sz="2000" b="0" i="0" u="none" strike="noStrike" baseline="0" dirty="0"/>
              <a:t>.</a:t>
            </a:r>
            <a:endParaRPr lang="sl-SI" sz="2000" b="0" i="0" u="none" strike="noStrike" baseline="0" dirty="0"/>
          </a:p>
          <a:p>
            <a:r>
              <a:rPr lang="sl-SI" sz="2000" b="0" i="0" u="none" strike="noStrike" baseline="0" dirty="0"/>
              <a:t>T</a:t>
            </a:r>
            <a:r>
              <a:rPr lang="en-US" sz="2000" b="0" i="0" u="none" strike="noStrike" baseline="0" dirty="0"/>
              <a:t>he design will encompass the integration of devices with diverse control interfaces, loops, data throughputs, and security requirements. Guidelines will be specified for the </a:t>
            </a:r>
            <a:r>
              <a:rPr lang="en-US" sz="2000" b="1" i="0" u="none" strike="noStrike" baseline="0" dirty="0"/>
              <a:t>archival of operational data, development of Graphical UI, and high</a:t>
            </a:r>
            <a:r>
              <a:rPr lang="sl-SI" sz="2000" b="1" dirty="0"/>
              <a:t>-</a:t>
            </a:r>
            <a:r>
              <a:rPr lang="en-US" sz="2000" b="1" i="0" u="none" strike="noStrike" baseline="0" dirty="0"/>
              <a:t>level </a:t>
            </a:r>
            <a:r>
              <a:rPr lang="sl-SI" sz="2000" b="1" i="0" u="none" strike="noStrike" baseline="0" dirty="0"/>
              <a:t>application development frameworks</a:t>
            </a:r>
            <a:r>
              <a:rPr lang="sl-SI" sz="2000" b="0" i="0" u="none" strike="noStrike" baseline="0" dirty="0"/>
              <a:t>.</a:t>
            </a:r>
            <a:endParaRPr lang="en-US" sz="2000" dirty="0">
              <a:effectLst/>
            </a:endParaRPr>
          </a:p>
        </p:txBody>
      </p:sp>
      <p:sp>
        <p:nvSpPr>
          <p:cNvPr id="4" name="Date Placeholder 3">
            <a:extLst>
              <a:ext uri="{FF2B5EF4-FFF2-40B4-BE49-F238E27FC236}">
                <a16:creationId xmlns:a16="http://schemas.microsoft.com/office/drawing/2014/main" id="{632A5D54-AFB9-AA08-F3F8-1095C6A4A103}"/>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21A48BA0-A7DF-88F0-C38D-85EAE98F970D}"/>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47A8E284-60A9-D70E-53B5-003F6686BAE2}"/>
              </a:ext>
            </a:extLst>
          </p:cNvPr>
          <p:cNvSpPr>
            <a:spLocks noGrp="1"/>
          </p:cNvSpPr>
          <p:nvPr>
            <p:ph type="sldNum" sz="quarter" idx="12"/>
          </p:nvPr>
        </p:nvSpPr>
        <p:spPr/>
        <p:txBody>
          <a:bodyPr/>
          <a:lstStyle/>
          <a:p>
            <a:fld id="{26899373-B945-491D-B2CD-3E36A3252166}" type="slidenum">
              <a:rPr lang="en-US" smtClean="0"/>
              <a:t>15</a:t>
            </a:fld>
            <a:endParaRPr lang="en-US"/>
          </a:p>
        </p:txBody>
      </p:sp>
      <p:sp>
        <p:nvSpPr>
          <p:cNvPr id="8" name="TextBox 7">
            <a:extLst>
              <a:ext uri="{FF2B5EF4-FFF2-40B4-BE49-F238E27FC236}">
                <a16:creationId xmlns:a16="http://schemas.microsoft.com/office/drawing/2014/main" id="{30BDDA98-B152-764C-7A5B-099822443F59}"/>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
        <p:nvSpPr>
          <p:cNvPr id="7" name="TextBox 6">
            <a:extLst>
              <a:ext uri="{FF2B5EF4-FFF2-40B4-BE49-F238E27FC236}">
                <a16:creationId xmlns:a16="http://schemas.microsoft.com/office/drawing/2014/main" id="{DA23EA8F-1AC1-B65C-4A42-A37EBDF26470}"/>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COSYLAB</a:t>
            </a:r>
          </a:p>
        </p:txBody>
      </p:sp>
    </p:spTree>
    <p:extLst>
      <p:ext uri="{BB962C8B-B14F-4D97-AF65-F5344CB8AC3E}">
        <p14:creationId xmlns:p14="http://schemas.microsoft.com/office/powerpoint/2010/main" val="214670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2D9AB-3BE0-2892-B78E-DD14E1535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810BE-6596-7A8B-FDE2-C431728C4523}"/>
              </a:ext>
            </a:extLst>
          </p:cNvPr>
          <p:cNvSpPr>
            <a:spLocks noGrp="1"/>
          </p:cNvSpPr>
          <p:nvPr>
            <p:ph type="title"/>
          </p:nvPr>
        </p:nvSpPr>
        <p:spPr/>
        <p:txBody>
          <a:bodyPr/>
          <a:lstStyle/>
          <a:p>
            <a:r>
              <a:rPr lang="en-US" b="1"/>
              <a:t>T3.4 Control system development project plan </a:t>
            </a:r>
            <a:endParaRPr lang="en-GR" b="1"/>
          </a:p>
        </p:txBody>
      </p:sp>
      <p:graphicFrame>
        <p:nvGraphicFramePr>
          <p:cNvPr id="4" name="Table 3">
            <a:extLst>
              <a:ext uri="{FF2B5EF4-FFF2-40B4-BE49-F238E27FC236}">
                <a16:creationId xmlns:a16="http://schemas.microsoft.com/office/drawing/2014/main" id="{D7CDAAD4-26DC-0E2F-09D1-4DBFF51AD054}"/>
              </a:ext>
            </a:extLst>
          </p:cNvPr>
          <p:cNvGraphicFramePr>
            <a:graphicFrameLocks noGrp="1"/>
          </p:cNvGraphicFramePr>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M7</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M46</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61F53F29-4382-9D84-CBF6-FF220A866F28}"/>
              </a:ext>
            </a:extLst>
          </p:cNvPr>
          <p:cNvGraphicFramePr>
            <a:graphicFrameLocks noGrp="1"/>
          </p:cNvGraphicFramePr>
          <p:nvPr/>
        </p:nvGraphicFramePr>
        <p:xfrm>
          <a:off x="4431323" y="1414015"/>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COSYLAB</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AUTH, CERN, CERTH, IJS, BIOKOSMOS</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a:extLst>
              <a:ext uri="{FF2B5EF4-FFF2-40B4-BE49-F238E27FC236}">
                <a16:creationId xmlns:a16="http://schemas.microsoft.com/office/drawing/2014/main" id="{200E0791-292C-8EB7-4D50-AA2391F50C16}"/>
              </a:ext>
            </a:extLst>
          </p:cNvPr>
          <p:cNvSpPr>
            <a:spLocks noGrp="1"/>
          </p:cNvSpPr>
          <p:nvPr>
            <p:ph type="dt" sz="half" idx="10"/>
          </p:nvPr>
        </p:nvSpPr>
        <p:spPr/>
        <p:txBody>
          <a:bodyPr/>
          <a:lstStyle/>
          <a:p>
            <a:r>
              <a:rPr lang="en-US"/>
              <a:t>03/04/2025</a:t>
            </a:r>
          </a:p>
        </p:txBody>
      </p:sp>
      <p:sp>
        <p:nvSpPr>
          <p:cNvPr id="7" name="Footer Placeholder 6">
            <a:extLst>
              <a:ext uri="{FF2B5EF4-FFF2-40B4-BE49-F238E27FC236}">
                <a16:creationId xmlns:a16="http://schemas.microsoft.com/office/drawing/2014/main" id="{246144DF-47CE-9653-BF35-09358F60659D}"/>
              </a:ext>
            </a:extLst>
          </p:cNvPr>
          <p:cNvSpPr>
            <a:spLocks noGrp="1"/>
          </p:cNvSpPr>
          <p:nvPr>
            <p:ph type="ftr" sz="quarter" idx="11"/>
          </p:nvPr>
        </p:nvSpPr>
        <p:spPr/>
        <p:txBody>
          <a:bodyPr/>
          <a:lstStyle/>
          <a:p>
            <a:r>
              <a:rPr lang="en-US"/>
              <a:t>IFIGENEIA Kick of Meeting</a:t>
            </a:r>
          </a:p>
        </p:txBody>
      </p:sp>
      <p:sp>
        <p:nvSpPr>
          <p:cNvPr id="8" name="Slide Number Placeholder 7">
            <a:extLst>
              <a:ext uri="{FF2B5EF4-FFF2-40B4-BE49-F238E27FC236}">
                <a16:creationId xmlns:a16="http://schemas.microsoft.com/office/drawing/2014/main" id="{15473B5B-0809-C27F-6A91-E07BD763E092}"/>
              </a:ext>
            </a:extLst>
          </p:cNvPr>
          <p:cNvSpPr>
            <a:spLocks noGrp="1"/>
          </p:cNvSpPr>
          <p:nvPr>
            <p:ph type="sldNum" sz="quarter" idx="12"/>
          </p:nvPr>
        </p:nvSpPr>
        <p:spPr/>
        <p:txBody>
          <a:bodyPr/>
          <a:lstStyle/>
          <a:p>
            <a:fld id="{26899373-B945-491D-B2CD-3E36A3252166}" type="slidenum">
              <a:rPr lang="en-US" smtClean="0"/>
              <a:t>16</a:t>
            </a:fld>
            <a:endParaRPr lang="en-US"/>
          </a:p>
        </p:txBody>
      </p:sp>
      <p:graphicFrame>
        <p:nvGraphicFramePr>
          <p:cNvPr id="9" name="Content Placeholder 6">
            <a:extLst>
              <a:ext uri="{FF2B5EF4-FFF2-40B4-BE49-F238E27FC236}">
                <a16:creationId xmlns:a16="http://schemas.microsoft.com/office/drawing/2014/main" id="{6F547687-7057-CF9A-E0C5-6D8B1A2938C1}"/>
              </a:ext>
            </a:extLst>
          </p:cNvPr>
          <p:cNvGraphicFramePr>
            <a:graphicFrameLocks noGrp="1"/>
          </p:cNvGraphicFramePr>
          <p:nvPr>
            <p:ph idx="1"/>
          </p:nvPr>
        </p:nvGraphicFramePr>
        <p:xfrm>
          <a:off x="838199" y="2379476"/>
          <a:ext cx="10515601" cy="70612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a:solidFill>
                            <a:srgbClr val="002060"/>
                          </a:solidFill>
                        </a:rPr>
                        <a:t>Del.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a:solidFill>
                            <a:srgbClr val="002060"/>
                          </a:solidFill>
                        </a:rPr>
                        <a:t>Deliverable </a:t>
                      </a:r>
                      <a:r>
                        <a:rPr lang="en-GB">
                          <a:solidFill>
                            <a:srgbClr val="002060"/>
                          </a:solidFill>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Diss. Level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r>
                        <a:rPr lang="en-US" sz="1600">
                          <a:latin typeface="+mn-lt"/>
                          <a:cs typeface="Calibri" panose="020F0502020204030204" pitchFamily="34" charset="0"/>
                        </a:rPr>
                        <a:t>D3.4</a:t>
                      </a:r>
                    </a:p>
                  </a:txBody>
                  <a:tcPr/>
                </a:tc>
                <a:tc>
                  <a:txBody>
                    <a:bodyPr/>
                    <a:lstStyle/>
                    <a:p>
                      <a:r>
                        <a:rPr lang="fr-FR" sz="1600">
                          <a:latin typeface="+mn-lt"/>
                        </a:rPr>
                        <a:t>Control system </a:t>
                      </a:r>
                      <a:r>
                        <a:rPr lang="fr-FR" sz="1600" err="1">
                          <a:latin typeface="+mn-lt"/>
                        </a:rPr>
                        <a:t>project</a:t>
                      </a:r>
                      <a:r>
                        <a:rPr lang="fr-FR" sz="1600">
                          <a:latin typeface="+mn-lt"/>
                        </a:rPr>
                        <a:t> plan  (Document, report) </a:t>
                      </a:r>
                      <a:endParaRPr lang="en-US" sz="1600">
                        <a:latin typeface="+mn-lt"/>
                        <a:cs typeface="Calibri" panose="020F0502020204030204" pitchFamily="34" charset="0"/>
                      </a:endParaRPr>
                    </a:p>
                  </a:txBody>
                  <a:tcPr/>
                </a:tc>
                <a:tc>
                  <a:txBody>
                    <a:bodyPr/>
                    <a:lstStyle/>
                    <a:p>
                      <a:r>
                        <a:rPr lang="en-US" sz="1600">
                          <a:latin typeface="+mn-lt"/>
                          <a:cs typeface="Calibri" panose="020F0502020204030204" pitchFamily="34" charset="0"/>
                        </a:rPr>
                        <a:t>COSYLAB</a:t>
                      </a:r>
                    </a:p>
                  </a:txBody>
                  <a:tcPr/>
                </a:tc>
                <a:tc>
                  <a:txBody>
                    <a:bodyPr/>
                    <a:lstStyle/>
                    <a:p>
                      <a:pPr algn="ctr"/>
                      <a:r>
                        <a:rPr lang="en-US" sz="1600">
                          <a:latin typeface="+mn-lt"/>
                          <a:cs typeface="Calibri"/>
                        </a:rPr>
                        <a:t>SEN - Sensitive</a:t>
                      </a:r>
                      <a:endParaRPr lang="en-US" sz="1600">
                        <a:latin typeface="+mn-lt"/>
                        <a:cs typeface="Calibri" panose="020F0502020204030204" pitchFamily="34" charset="0"/>
                      </a:endParaRPr>
                    </a:p>
                  </a:txBody>
                  <a:tcPr/>
                </a:tc>
                <a:tc>
                  <a:txBody>
                    <a:bodyPr/>
                    <a:lstStyle/>
                    <a:p>
                      <a:pPr algn="ctr"/>
                      <a:r>
                        <a:rPr lang="en-US" sz="1600">
                          <a:latin typeface="+mn-lt"/>
                          <a:cs typeface="Calibri" panose="020F0502020204030204" pitchFamily="34" charset="0"/>
                        </a:rPr>
                        <a:t>M36</a:t>
                      </a:r>
                    </a:p>
                  </a:txBody>
                  <a:tcPr/>
                </a:tc>
                <a:extLst>
                  <a:ext uri="{0D108BD9-81ED-4DB2-BD59-A6C34878D82A}">
                    <a16:rowId xmlns:a16="http://schemas.microsoft.com/office/drawing/2014/main" val="1109676589"/>
                  </a:ext>
                </a:extLst>
              </a:tr>
            </a:tbl>
          </a:graphicData>
        </a:graphic>
      </p:graphicFrame>
      <p:graphicFrame>
        <p:nvGraphicFramePr>
          <p:cNvPr id="10" name="Content Placeholder 6">
            <a:extLst>
              <a:ext uri="{FF2B5EF4-FFF2-40B4-BE49-F238E27FC236}">
                <a16:creationId xmlns:a16="http://schemas.microsoft.com/office/drawing/2014/main" id="{35D816E4-7F6C-A6D9-A035-DA4F9D0C4AC2}"/>
              </a:ext>
            </a:extLst>
          </p:cNvPr>
          <p:cNvGraphicFramePr>
            <a:graphicFrameLocks/>
          </p:cNvGraphicFramePr>
          <p:nvPr/>
        </p:nvGraphicFramePr>
        <p:xfrm>
          <a:off x="847830" y="3977876"/>
          <a:ext cx="10515600" cy="100584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a:solidFill>
                            <a:srgbClr val="002060"/>
                          </a:solidFill>
                        </a:rPr>
                        <a:t>Mx</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a:solidFill>
                            <a:srgbClr val="002060"/>
                          </a:solidFill>
                          <a:latin typeface="+mn-lt"/>
                          <a:ea typeface="+mn-ea"/>
                          <a:cs typeface="+mn-cs"/>
                        </a:rPr>
                        <a:t>Milestone </a:t>
                      </a:r>
                      <a:r>
                        <a:rPr lang="en-GB" sz="1800" b="1" kern="1200">
                          <a:solidFill>
                            <a:srgbClr val="002060"/>
                          </a:solidFill>
                          <a:latin typeface="+mn-lt"/>
                          <a:ea typeface="+mn-ea"/>
                          <a:cs typeface="+mn-cs"/>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Mean of verification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endParaRPr lang="en-US">
                        <a:latin typeface="Calibri" panose="020F0502020204030204" pitchFamily="34" charset="0"/>
                        <a:cs typeface="Calibri" panose="020F0502020204030204" pitchFamily="34" charset="0"/>
                      </a:endParaRPr>
                    </a:p>
                  </a:txBody>
                  <a:tcPr/>
                </a:tc>
                <a:tc>
                  <a:txBody>
                    <a:bodyPr/>
                    <a:lstStyle/>
                    <a:p>
                      <a:r>
                        <a:rPr lang="fr-FR" sz="1800">
                          <a:latin typeface="+mn-lt"/>
                        </a:rPr>
                        <a:t>Control system </a:t>
                      </a:r>
                      <a:r>
                        <a:rPr lang="fr-FR" sz="1800" err="1">
                          <a:latin typeface="+mn-lt"/>
                        </a:rPr>
                        <a:t>project</a:t>
                      </a:r>
                      <a:r>
                        <a:rPr lang="fr-FR" sz="1800">
                          <a:latin typeface="+mn-lt"/>
                        </a:rPr>
                        <a:t> plan  (Document, report)</a:t>
                      </a:r>
                      <a:endParaRPr lang="en-US" sz="1800">
                        <a:latin typeface="+mn-lt"/>
                        <a:cs typeface="Calibri" panose="020F0502020204030204" pitchFamily="34" charset="0"/>
                      </a:endParaRPr>
                    </a:p>
                  </a:txBody>
                  <a:tcPr/>
                </a:tc>
                <a:tc>
                  <a:txBody>
                    <a:bodyPr/>
                    <a:lstStyle/>
                    <a:p>
                      <a:r>
                        <a:rPr lang="en-US" sz="1800">
                          <a:latin typeface="+mn-lt"/>
                          <a:cs typeface="Calibri" panose="020F0502020204030204" pitchFamily="34" charset="0"/>
                        </a:rPr>
                        <a:t>COSYLAB</a:t>
                      </a:r>
                      <a:endParaRPr lang="en-US">
                        <a:latin typeface="Calibri" panose="020F0502020204030204" pitchFamily="34" charset="0"/>
                        <a:cs typeface="Calibri" panose="020F0502020204030204" pitchFamily="34" charset="0"/>
                      </a:endParaRPr>
                    </a:p>
                  </a:txBody>
                  <a:tcPr/>
                </a:tc>
                <a:tc>
                  <a:txBody>
                    <a:bodyPr/>
                    <a:lstStyle/>
                    <a:p>
                      <a:pPr algn="ctr"/>
                      <a:endParaRPr lang="en-US">
                        <a:latin typeface="Calibri" panose="020F0502020204030204" pitchFamily="34" charset="0"/>
                        <a:cs typeface="Calibri" panose="020F0502020204030204" pitchFamily="34" charset="0"/>
                      </a:endParaRPr>
                    </a:p>
                  </a:txBody>
                  <a:tcPr/>
                </a:tc>
                <a:tc>
                  <a:txBody>
                    <a:bodyPr/>
                    <a:lstStyle/>
                    <a:p>
                      <a:pPr algn="ctr"/>
                      <a:r>
                        <a:rPr lang="en-US">
                          <a:latin typeface="Calibri" panose="020F0502020204030204" pitchFamily="34" charset="0"/>
                          <a:cs typeface="Calibri" panose="020F0502020204030204" pitchFamily="34" charset="0"/>
                        </a:rPr>
                        <a:t>M36</a:t>
                      </a:r>
                    </a:p>
                  </a:txBody>
                  <a:tcPr/>
                </a:tc>
                <a:extLst>
                  <a:ext uri="{0D108BD9-81ED-4DB2-BD59-A6C34878D82A}">
                    <a16:rowId xmlns:a16="http://schemas.microsoft.com/office/drawing/2014/main" val="465665717"/>
                  </a:ext>
                </a:extLst>
              </a:tr>
            </a:tbl>
          </a:graphicData>
        </a:graphic>
      </p:graphicFrame>
    </p:spTree>
    <p:extLst>
      <p:ext uri="{BB962C8B-B14F-4D97-AF65-F5344CB8AC3E}">
        <p14:creationId xmlns:p14="http://schemas.microsoft.com/office/powerpoint/2010/main" val="113607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6F2B-DE24-6673-B5D3-44F9F7696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CE8C4-5C67-DE5D-9813-63A9FFC4FFB0}"/>
              </a:ext>
            </a:extLst>
          </p:cNvPr>
          <p:cNvSpPr>
            <a:spLocks noGrp="1"/>
          </p:cNvSpPr>
          <p:nvPr>
            <p:ph type="title"/>
          </p:nvPr>
        </p:nvSpPr>
        <p:spPr/>
        <p:txBody>
          <a:bodyPr/>
          <a:lstStyle/>
          <a:p>
            <a:r>
              <a:rPr lang="en-GB"/>
              <a:t>T</a:t>
            </a:r>
            <a:r>
              <a:rPr lang="sl-SI"/>
              <a:t>3</a:t>
            </a:r>
            <a:r>
              <a:rPr lang="en-GB"/>
              <a:t>.</a:t>
            </a:r>
            <a:r>
              <a:rPr lang="sl-SI"/>
              <a:t>4</a:t>
            </a:r>
            <a:r>
              <a:rPr lang="en-GB"/>
              <a:t> Key considerations</a:t>
            </a:r>
            <a:endParaRPr lang="en-US"/>
          </a:p>
        </p:txBody>
      </p:sp>
      <p:sp>
        <p:nvSpPr>
          <p:cNvPr id="3" name="Content Placeholder 2">
            <a:extLst>
              <a:ext uri="{FF2B5EF4-FFF2-40B4-BE49-F238E27FC236}">
                <a16:creationId xmlns:a16="http://schemas.microsoft.com/office/drawing/2014/main" id="{629FB952-7F22-401F-FF59-13163C21BA0C}"/>
              </a:ext>
            </a:extLst>
          </p:cNvPr>
          <p:cNvSpPr>
            <a:spLocks noGrp="1"/>
          </p:cNvSpPr>
          <p:nvPr>
            <p:ph idx="1"/>
          </p:nvPr>
        </p:nvSpPr>
        <p:spPr>
          <a:xfrm>
            <a:off x="838200" y="1762995"/>
            <a:ext cx="10515600" cy="4351338"/>
          </a:xfrm>
        </p:spPr>
        <p:txBody>
          <a:bodyPr>
            <a:normAutofit/>
          </a:bodyPr>
          <a:lstStyle/>
          <a:p>
            <a:r>
              <a:rPr lang="en-US" sz="2200" b="1" dirty="0"/>
              <a:t>Longevity</a:t>
            </a:r>
            <a:r>
              <a:rPr lang="en-US" sz="2200" dirty="0"/>
              <a:t>: Ensure the control system can adapt to technological changes and continue operating efficiently throughout the facility's lifetime.</a:t>
            </a:r>
          </a:p>
          <a:p>
            <a:r>
              <a:rPr lang="en-US" sz="2200" b="1" dirty="0"/>
              <a:t>Modularity</a:t>
            </a:r>
            <a:r>
              <a:rPr lang="en-US" sz="2200" dirty="0"/>
              <a:t>: Design each part of the control system to be as independent as possible to minimize unintended impacts on other subsystems.</a:t>
            </a:r>
          </a:p>
          <a:p>
            <a:r>
              <a:rPr lang="en-US" sz="2200" b="1" dirty="0"/>
              <a:t>Scalability: </a:t>
            </a:r>
            <a:r>
              <a:rPr lang="en-US" sz="2200" dirty="0"/>
              <a:t>Ensure the control system can handle increased loads and expanded functionalities as the facility grows or its operational requirements change.</a:t>
            </a:r>
          </a:p>
          <a:p>
            <a:r>
              <a:rPr lang="en-US" sz="2200" b="1" dirty="0"/>
              <a:t>Performance</a:t>
            </a:r>
            <a:r>
              <a:rPr lang="en-US" sz="2200" dirty="0"/>
              <a:t>: Facilitate fast data acquisition and short response times for subsystems that require high performance.</a:t>
            </a:r>
          </a:p>
          <a:p>
            <a:r>
              <a:rPr lang="en-US" sz="2200" b="1" dirty="0"/>
              <a:t>Data Access</a:t>
            </a:r>
            <a:r>
              <a:rPr lang="en-US" sz="2200" dirty="0"/>
              <a:t>: Provide easy access to necessary data and ensure it is stored for as long as needed.</a:t>
            </a:r>
          </a:p>
          <a:p>
            <a:r>
              <a:rPr lang="en-US" sz="2200" b="1" dirty="0"/>
              <a:t>Usability</a:t>
            </a:r>
            <a:r>
              <a:rPr lang="en-US" sz="2200" dirty="0"/>
              <a:t>: Make the control system intuitive for all users, with a coherent UI and well-documented functions.</a:t>
            </a:r>
          </a:p>
        </p:txBody>
      </p:sp>
      <p:sp>
        <p:nvSpPr>
          <p:cNvPr id="4" name="Date Placeholder 3">
            <a:extLst>
              <a:ext uri="{FF2B5EF4-FFF2-40B4-BE49-F238E27FC236}">
                <a16:creationId xmlns:a16="http://schemas.microsoft.com/office/drawing/2014/main" id="{DDAC022F-485E-4AAD-8AF2-42F019738ED2}"/>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2266319C-54C0-298A-E6A9-F1F5B939B3A5}"/>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20004E57-070E-E90F-486A-FCABAC23D8D9}"/>
              </a:ext>
            </a:extLst>
          </p:cNvPr>
          <p:cNvSpPr>
            <a:spLocks noGrp="1"/>
          </p:cNvSpPr>
          <p:nvPr>
            <p:ph type="sldNum" sz="quarter" idx="12"/>
          </p:nvPr>
        </p:nvSpPr>
        <p:spPr/>
        <p:txBody>
          <a:bodyPr/>
          <a:lstStyle/>
          <a:p>
            <a:fld id="{26899373-B945-491D-B2CD-3E36A3252166}" type="slidenum">
              <a:rPr lang="en-US" smtClean="0"/>
              <a:t>17</a:t>
            </a:fld>
            <a:endParaRPr lang="en-US"/>
          </a:p>
        </p:txBody>
      </p:sp>
      <p:sp>
        <p:nvSpPr>
          <p:cNvPr id="7" name="TextBox 6">
            <a:extLst>
              <a:ext uri="{FF2B5EF4-FFF2-40B4-BE49-F238E27FC236}">
                <a16:creationId xmlns:a16="http://schemas.microsoft.com/office/drawing/2014/main" id="{B9E40313-9F2F-81DA-62A2-DE1687E2579E}"/>
              </a:ext>
            </a:extLst>
          </p:cNvPr>
          <p:cNvSpPr txBox="1"/>
          <p:nvPr/>
        </p:nvSpPr>
        <p:spPr>
          <a:xfrm>
            <a:off x="5497882" y="5850445"/>
            <a:ext cx="6093912" cy="369332"/>
          </a:xfrm>
          <a:prstGeom prst="rect">
            <a:avLst/>
          </a:prstGeom>
          <a:noFill/>
        </p:spPr>
        <p:txBody>
          <a:bodyPr wrap="square">
            <a:spAutoFit/>
          </a:bodyPr>
          <a:lstStyle/>
          <a:p>
            <a:pPr algn="r"/>
            <a:r>
              <a:rPr lang="en-US" b="1" i="1" dirty="0">
                <a:solidFill>
                  <a:schemeClr val="accent1"/>
                </a:solidFill>
              </a:rPr>
              <a:t>Task Leader: COSYLAB</a:t>
            </a:r>
          </a:p>
        </p:txBody>
      </p:sp>
      <p:sp>
        <p:nvSpPr>
          <p:cNvPr id="8" name="TextBox 7">
            <a:extLst>
              <a:ext uri="{FF2B5EF4-FFF2-40B4-BE49-F238E27FC236}">
                <a16:creationId xmlns:a16="http://schemas.microsoft.com/office/drawing/2014/main" id="{5D47B267-D217-B732-9FCF-10308588C43F}"/>
              </a:ext>
            </a:extLst>
          </p:cNvPr>
          <p:cNvSpPr txBox="1"/>
          <p:nvPr/>
        </p:nvSpPr>
        <p:spPr>
          <a:xfrm>
            <a:off x="1901951" y="1076108"/>
            <a:ext cx="9451848"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Tree>
    <p:extLst>
      <p:ext uri="{BB962C8B-B14F-4D97-AF65-F5344CB8AC3E}">
        <p14:creationId xmlns:p14="http://schemas.microsoft.com/office/powerpoint/2010/main" val="101706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EE28-4CE9-86A6-E798-8184D8BBA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CD168-6008-DF3E-12D2-B992C306BAA4}"/>
              </a:ext>
            </a:extLst>
          </p:cNvPr>
          <p:cNvSpPr>
            <a:spLocks noGrp="1"/>
          </p:cNvSpPr>
          <p:nvPr>
            <p:ph type="title"/>
          </p:nvPr>
        </p:nvSpPr>
        <p:spPr/>
        <p:txBody>
          <a:bodyPr/>
          <a:lstStyle/>
          <a:p>
            <a:r>
              <a:rPr lang="en-GB"/>
              <a:t>T</a:t>
            </a:r>
            <a:r>
              <a:rPr lang="sl-SI"/>
              <a:t>3</a:t>
            </a:r>
            <a:r>
              <a:rPr lang="en-GB"/>
              <a:t>.</a:t>
            </a:r>
            <a:r>
              <a:rPr lang="sl-SI"/>
              <a:t>4</a:t>
            </a:r>
            <a:r>
              <a:rPr lang="en-GB"/>
              <a:t> Methodology (1/3)</a:t>
            </a:r>
            <a:endParaRPr lang="en-US"/>
          </a:p>
        </p:txBody>
      </p:sp>
      <p:sp>
        <p:nvSpPr>
          <p:cNvPr id="3" name="Content Placeholder 2">
            <a:extLst>
              <a:ext uri="{FF2B5EF4-FFF2-40B4-BE49-F238E27FC236}">
                <a16:creationId xmlns:a16="http://schemas.microsoft.com/office/drawing/2014/main" id="{2A784423-EC88-A23A-1F6C-70E7A6979DCD}"/>
              </a:ext>
            </a:extLst>
          </p:cNvPr>
          <p:cNvSpPr>
            <a:spLocks noGrp="1"/>
          </p:cNvSpPr>
          <p:nvPr>
            <p:ph idx="1"/>
          </p:nvPr>
        </p:nvSpPr>
        <p:spPr>
          <a:xfrm>
            <a:off x="838200" y="1462371"/>
            <a:ext cx="10515600" cy="4351338"/>
          </a:xfrm>
        </p:spPr>
        <p:txBody>
          <a:bodyPr vert="horz" lIns="91440" tIns="45720" rIns="91440" bIns="45720" rtlCol="0" anchor="t">
            <a:noAutofit/>
          </a:bodyPr>
          <a:lstStyle/>
          <a:p>
            <a:r>
              <a:rPr lang="en-GB" sz="2200" b="1" dirty="0">
                <a:ea typeface="Open Sans"/>
                <a:cs typeface="Open Sans"/>
              </a:rPr>
              <a:t>Use cases</a:t>
            </a:r>
          </a:p>
          <a:p>
            <a:pPr lvl="1" indent="-154940"/>
            <a:r>
              <a:rPr lang="en-GB" sz="2200" dirty="0"/>
              <a:t>Input from engineers, physicists, operators and end-users</a:t>
            </a:r>
            <a:endParaRPr lang="en-GB" sz="2200" dirty="0">
              <a:ea typeface="Calibri"/>
              <a:cs typeface="Calibri"/>
            </a:endParaRPr>
          </a:p>
          <a:p>
            <a:r>
              <a:rPr lang="en-GB" sz="2200" b="1" dirty="0"/>
              <a:t>High level machine specifications</a:t>
            </a:r>
            <a:endParaRPr lang="en-GB" sz="2200" b="1" dirty="0">
              <a:ea typeface="Calibri"/>
              <a:cs typeface="Calibri"/>
            </a:endParaRPr>
          </a:p>
          <a:p>
            <a:pPr lvl="1" indent="-154940"/>
            <a:r>
              <a:rPr lang="en-GB" sz="2200" dirty="0">
                <a:ea typeface="Open Sans"/>
                <a:cs typeface="Open Sans"/>
              </a:rPr>
              <a:t>To complement the use cases</a:t>
            </a:r>
            <a:endParaRPr lang="en-GB" sz="2200" dirty="0">
              <a:ea typeface="Calibri" panose="020F0502020204030204"/>
              <a:cs typeface="Calibri" panose="020F0502020204030204"/>
            </a:endParaRPr>
          </a:p>
          <a:p>
            <a:pPr lvl="1" indent="-154940"/>
            <a:r>
              <a:rPr lang="en-GB" sz="2200" dirty="0">
                <a:ea typeface="Open Sans"/>
                <a:cs typeface="Open Sans"/>
              </a:rPr>
              <a:t>Relevant for selection of critical technologies</a:t>
            </a:r>
          </a:p>
          <a:p>
            <a:pPr lvl="2"/>
            <a:r>
              <a:rPr lang="en-GB" sz="2200" dirty="0">
                <a:ea typeface="Open Sans"/>
                <a:cs typeface="Open Sans"/>
              </a:rPr>
              <a:t>High precision, fast reaction times, high data throughputs, etc.</a:t>
            </a:r>
          </a:p>
          <a:p>
            <a:r>
              <a:rPr lang="en-GB" sz="2200" b="1" dirty="0"/>
              <a:t>Device list</a:t>
            </a:r>
            <a:endParaRPr lang="en-GB" sz="2200" b="1" dirty="0">
              <a:ea typeface="Calibri"/>
              <a:cs typeface="Calibri"/>
            </a:endParaRPr>
          </a:p>
          <a:p>
            <a:pPr lvl="1" indent="-154940"/>
            <a:r>
              <a:rPr lang="en-GB" sz="2200" dirty="0">
                <a:ea typeface="Open Sans"/>
                <a:cs typeface="Open Sans"/>
              </a:rPr>
              <a:t>Location and number of all controllable devices, sensors and actuators (and their controllers)</a:t>
            </a:r>
          </a:p>
          <a:p>
            <a:r>
              <a:rPr lang="en-GB" sz="2200" b="1" dirty="0"/>
              <a:t>Device interfaces</a:t>
            </a:r>
            <a:endParaRPr lang="en-GB" sz="2200" b="1" dirty="0">
              <a:ea typeface="Calibri"/>
              <a:cs typeface="Calibri"/>
            </a:endParaRPr>
          </a:p>
          <a:p>
            <a:pPr lvl="1" indent="-154940"/>
            <a:r>
              <a:rPr lang="en-GB" sz="2200" dirty="0"/>
              <a:t>Signal and connection types for all devices</a:t>
            </a:r>
            <a:endParaRPr lang="en-GB" sz="2200" dirty="0">
              <a:ea typeface="Calibri"/>
              <a:cs typeface="Calibri"/>
            </a:endParaRPr>
          </a:p>
          <a:p>
            <a:pPr lvl="1" indent="-154940"/>
            <a:r>
              <a:rPr lang="en-GB" sz="2200" dirty="0"/>
              <a:t>Protocol descriptions</a:t>
            </a:r>
            <a:endParaRPr lang="en-GB" sz="2200" dirty="0">
              <a:ea typeface="Calibri"/>
              <a:cs typeface="Calibri"/>
            </a:endParaRPr>
          </a:p>
          <a:p>
            <a:pPr lvl="1" indent="-154940"/>
            <a:r>
              <a:rPr lang="en-GB" sz="2200" dirty="0"/>
              <a:t>SDKs and APIs</a:t>
            </a:r>
            <a:endParaRPr lang="en-GB" sz="2200" dirty="0">
              <a:ea typeface="Calibri"/>
              <a:cs typeface="Calibri"/>
            </a:endParaRPr>
          </a:p>
          <a:p>
            <a:endParaRPr lang="en-US" sz="2200" dirty="0"/>
          </a:p>
        </p:txBody>
      </p:sp>
      <p:sp>
        <p:nvSpPr>
          <p:cNvPr id="4" name="Date Placeholder 3">
            <a:extLst>
              <a:ext uri="{FF2B5EF4-FFF2-40B4-BE49-F238E27FC236}">
                <a16:creationId xmlns:a16="http://schemas.microsoft.com/office/drawing/2014/main" id="{C628C7D8-FF22-7486-6187-F5B9CE91F891}"/>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92C31E46-0686-E7D4-4E33-408832ED6779}"/>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15D64391-5323-0C07-2ABE-46637EED2EB6}"/>
              </a:ext>
            </a:extLst>
          </p:cNvPr>
          <p:cNvSpPr>
            <a:spLocks noGrp="1"/>
          </p:cNvSpPr>
          <p:nvPr>
            <p:ph type="sldNum" sz="quarter" idx="12"/>
          </p:nvPr>
        </p:nvSpPr>
        <p:spPr/>
        <p:txBody>
          <a:bodyPr/>
          <a:lstStyle/>
          <a:p>
            <a:fld id="{26899373-B945-491D-B2CD-3E36A3252166}" type="slidenum">
              <a:rPr lang="en-US" smtClean="0"/>
              <a:t>18</a:t>
            </a:fld>
            <a:endParaRPr lang="en-US"/>
          </a:p>
        </p:txBody>
      </p:sp>
      <p:sp>
        <p:nvSpPr>
          <p:cNvPr id="7" name="TextBox 6">
            <a:extLst>
              <a:ext uri="{FF2B5EF4-FFF2-40B4-BE49-F238E27FC236}">
                <a16:creationId xmlns:a16="http://schemas.microsoft.com/office/drawing/2014/main" id="{983DF62C-F754-B5B6-0474-FF2E7475AB10}"/>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COSYLAB</a:t>
            </a:r>
          </a:p>
        </p:txBody>
      </p:sp>
      <p:sp>
        <p:nvSpPr>
          <p:cNvPr id="8" name="TextBox 7">
            <a:extLst>
              <a:ext uri="{FF2B5EF4-FFF2-40B4-BE49-F238E27FC236}">
                <a16:creationId xmlns:a16="http://schemas.microsoft.com/office/drawing/2014/main" id="{47DBF5D1-E00B-8E84-8A98-DA24C213B7DF}"/>
              </a:ext>
            </a:extLst>
          </p:cNvPr>
          <p:cNvSpPr txBox="1"/>
          <p:nvPr/>
        </p:nvSpPr>
        <p:spPr>
          <a:xfrm>
            <a:off x="1901950" y="1076107"/>
            <a:ext cx="9451847"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Tree>
    <p:extLst>
      <p:ext uri="{BB962C8B-B14F-4D97-AF65-F5344CB8AC3E}">
        <p14:creationId xmlns:p14="http://schemas.microsoft.com/office/powerpoint/2010/main" val="28645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F5AE-C170-167E-794C-3533E6F60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F2826-6690-E4FB-B7DF-003BD4B0988C}"/>
              </a:ext>
            </a:extLst>
          </p:cNvPr>
          <p:cNvSpPr>
            <a:spLocks noGrp="1"/>
          </p:cNvSpPr>
          <p:nvPr>
            <p:ph type="title"/>
          </p:nvPr>
        </p:nvSpPr>
        <p:spPr/>
        <p:txBody>
          <a:bodyPr/>
          <a:lstStyle/>
          <a:p>
            <a:r>
              <a:rPr lang="en-GB"/>
              <a:t>T</a:t>
            </a:r>
            <a:r>
              <a:rPr lang="sl-SI"/>
              <a:t>3</a:t>
            </a:r>
            <a:r>
              <a:rPr lang="en-GB"/>
              <a:t>.</a:t>
            </a:r>
            <a:r>
              <a:rPr lang="sl-SI"/>
              <a:t>4</a:t>
            </a:r>
            <a:r>
              <a:rPr lang="en-GB"/>
              <a:t> Methodology (2/3)</a:t>
            </a:r>
            <a:endParaRPr lang="en-US"/>
          </a:p>
        </p:txBody>
      </p:sp>
      <p:sp>
        <p:nvSpPr>
          <p:cNvPr id="3" name="Content Placeholder 2">
            <a:extLst>
              <a:ext uri="{FF2B5EF4-FFF2-40B4-BE49-F238E27FC236}">
                <a16:creationId xmlns:a16="http://schemas.microsoft.com/office/drawing/2014/main" id="{2DDD2751-C723-994B-7DED-2314996D9575}"/>
              </a:ext>
            </a:extLst>
          </p:cNvPr>
          <p:cNvSpPr>
            <a:spLocks noGrp="1"/>
          </p:cNvSpPr>
          <p:nvPr>
            <p:ph idx="1"/>
          </p:nvPr>
        </p:nvSpPr>
        <p:spPr>
          <a:xfrm>
            <a:off x="838200" y="1550053"/>
            <a:ext cx="10515600" cy="4351338"/>
          </a:xfrm>
        </p:spPr>
        <p:txBody>
          <a:bodyPr vert="horz" lIns="91440" tIns="45720" rIns="91440" bIns="45720" rtlCol="0" anchor="t">
            <a:noAutofit/>
          </a:bodyPr>
          <a:lstStyle/>
          <a:p>
            <a:r>
              <a:rPr lang="en-GB" sz="2200" b="1" dirty="0"/>
              <a:t>Control system architecture</a:t>
            </a:r>
          </a:p>
          <a:p>
            <a:pPr lvl="1" indent="-154940"/>
            <a:r>
              <a:rPr lang="en-GB" sz="2200" dirty="0">
                <a:ea typeface="Open Sans"/>
                <a:cs typeface="Open Sans"/>
              </a:rPr>
              <a:t>Identifying hardware defined in other deliverables (form factor, controllers, expansion cards, PLCs, network equipment, etc.)</a:t>
            </a:r>
            <a:endParaRPr lang="en-GB" sz="2200" dirty="0">
              <a:ea typeface="Calibri" panose="020F0502020204030204"/>
              <a:cs typeface="Calibri" panose="020F0502020204030204"/>
            </a:endParaRPr>
          </a:p>
          <a:p>
            <a:pPr lvl="1" indent="-154940"/>
            <a:r>
              <a:rPr lang="en-GB" sz="2200" dirty="0">
                <a:ea typeface="Open Sans"/>
                <a:cs typeface="Open Sans"/>
              </a:rPr>
              <a:t>Software stack (Control system module, OS drivers, databases, GUI and user tools)</a:t>
            </a:r>
          </a:p>
          <a:p>
            <a:pPr lvl="1" indent="-154940"/>
            <a:r>
              <a:rPr lang="en-GB" sz="2200" dirty="0"/>
              <a:t>Development, deployment and maintenance protocols</a:t>
            </a:r>
            <a:endParaRPr lang="en-GB" sz="2200" dirty="0">
              <a:ea typeface="Calibri" panose="020F0502020204030204"/>
              <a:cs typeface="Calibri" panose="020F0502020204030204"/>
            </a:endParaRPr>
          </a:p>
          <a:p>
            <a:pPr lvl="1" indent="-154940"/>
            <a:r>
              <a:rPr lang="en-GB" sz="2200" dirty="0"/>
              <a:t>Naming, archiving, and UI conventions</a:t>
            </a:r>
            <a:endParaRPr lang="en-GB" sz="2200" dirty="0">
              <a:ea typeface="Calibri" panose="020F0502020204030204"/>
              <a:cs typeface="Calibri" panose="020F0502020204030204"/>
            </a:endParaRPr>
          </a:p>
          <a:p>
            <a:r>
              <a:rPr lang="en-GB" sz="2200" b="1" dirty="0">
                <a:ea typeface="Open Sans"/>
                <a:cs typeface="Open Sans"/>
              </a:rPr>
              <a:t>Machine-wide Control System components</a:t>
            </a:r>
            <a:endParaRPr lang="en-GB" sz="2200" b="1" dirty="0"/>
          </a:p>
          <a:p>
            <a:pPr lvl="1" indent="-154940"/>
            <a:r>
              <a:rPr lang="en-GB" sz="2200" b="1" i="1" dirty="0">
                <a:ea typeface="Calibri"/>
                <a:cs typeface="Calibri"/>
              </a:rPr>
              <a:t>Devices:</a:t>
            </a:r>
            <a:r>
              <a:rPr lang="en-GB" sz="2200" dirty="0">
                <a:ea typeface="Calibri"/>
                <a:cs typeface="Calibri"/>
              </a:rPr>
              <a:t> RF components/controllers, vacuum sensors and actuators, magnet power supplies, beam diagnostics</a:t>
            </a:r>
            <a:endParaRPr lang="en-GB" sz="2200" b="1" i="1" dirty="0">
              <a:ea typeface="Open Sans"/>
              <a:cs typeface="Open Sans"/>
            </a:endParaRPr>
          </a:p>
          <a:p>
            <a:pPr lvl="1" indent="-154940"/>
            <a:r>
              <a:rPr lang="en-GB" sz="2200" b="1" i="1" dirty="0">
                <a:ea typeface="Calibri"/>
                <a:cs typeface="Calibri"/>
              </a:rPr>
              <a:t>Systems</a:t>
            </a:r>
            <a:r>
              <a:rPr lang="en-GB" sz="2200" dirty="0">
                <a:ea typeface="Calibri"/>
                <a:cs typeface="Calibri"/>
              </a:rPr>
              <a:t>: machine protection, timing triggering and synchronization</a:t>
            </a:r>
          </a:p>
          <a:p>
            <a:pPr lvl="1" indent="-154940"/>
            <a:r>
              <a:rPr lang="en-GB" sz="2200" b="1" i="1" dirty="0">
                <a:ea typeface="Open Sans"/>
                <a:cs typeface="Open Sans"/>
              </a:rPr>
              <a:t>Services</a:t>
            </a:r>
            <a:r>
              <a:rPr lang="en-GB" sz="2200" dirty="0">
                <a:ea typeface="Open Sans"/>
                <a:cs typeface="Open Sans"/>
              </a:rPr>
              <a:t>: such as alarms, archiving, logging</a:t>
            </a:r>
            <a:endParaRPr lang="en-GB" sz="2200" dirty="0"/>
          </a:p>
          <a:p>
            <a:pPr lvl="1" indent="-154940"/>
            <a:r>
              <a:rPr lang="en-GB" sz="2200" b="1" i="1" dirty="0">
                <a:ea typeface="Open Sans"/>
                <a:cs typeface="Open Sans"/>
              </a:rPr>
              <a:t>UI:</a:t>
            </a:r>
            <a:r>
              <a:rPr lang="en-GB" sz="2200" dirty="0">
                <a:ea typeface="Open Sans"/>
                <a:cs typeface="Open Sans"/>
              </a:rPr>
              <a:t> Engineering and operator GUIs</a:t>
            </a:r>
          </a:p>
        </p:txBody>
      </p:sp>
      <p:sp>
        <p:nvSpPr>
          <p:cNvPr id="4" name="Date Placeholder 3">
            <a:extLst>
              <a:ext uri="{FF2B5EF4-FFF2-40B4-BE49-F238E27FC236}">
                <a16:creationId xmlns:a16="http://schemas.microsoft.com/office/drawing/2014/main" id="{3B4A17E8-A416-8667-E6C3-FE724C87D599}"/>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9377F69A-3863-A0FA-FC76-1942150D6EC6}"/>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DC3F2308-F3DF-5128-36CF-73414A7A0622}"/>
              </a:ext>
            </a:extLst>
          </p:cNvPr>
          <p:cNvSpPr>
            <a:spLocks noGrp="1"/>
          </p:cNvSpPr>
          <p:nvPr>
            <p:ph type="sldNum" sz="quarter" idx="12"/>
          </p:nvPr>
        </p:nvSpPr>
        <p:spPr/>
        <p:txBody>
          <a:bodyPr/>
          <a:lstStyle/>
          <a:p>
            <a:fld id="{26899373-B945-491D-B2CD-3E36A3252166}" type="slidenum">
              <a:rPr lang="en-US" smtClean="0"/>
              <a:t>19</a:t>
            </a:fld>
            <a:endParaRPr lang="en-US"/>
          </a:p>
        </p:txBody>
      </p:sp>
      <p:sp>
        <p:nvSpPr>
          <p:cNvPr id="7" name="TextBox 6">
            <a:extLst>
              <a:ext uri="{FF2B5EF4-FFF2-40B4-BE49-F238E27FC236}">
                <a16:creationId xmlns:a16="http://schemas.microsoft.com/office/drawing/2014/main" id="{68418030-9ED5-3168-B89F-86F40C18DBA0}"/>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COSYLAB</a:t>
            </a:r>
          </a:p>
        </p:txBody>
      </p:sp>
      <p:sp>
        <p:nvSpPr>
          <p:cNvPr id="8" name="TextBox 7">
            <a:extLst>
              <a:ext uri="{FF2B5EF4-FFF2-40B4-BE49-F238E27FC236}">
                <a16:creationId xmlns:a16="http://schemas.microsoft.com/office/drawing/2014/main" id="{294FE597-BD9C-2227-8AD2-F3C72BBB380D}"/>
              </a:ext>
            </a:extLst>
          </p:cNvPr>
          <p:cNvSpPr txBox="1"/>
          <p:nvPr/>
        </p:nvSpPr>
        <p:spPr>
          <a:xfrm>
            <a:off x="1901950" y="1076107"/>
            <a:ext cx="9451847"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Tree>
    <p:extLst>
      <p:ext uri="{BB962C8B-B14F-4D97-AF65-F5344CB8AC3E}">
        <p14:creationId xmlns:p14="http://schemas.microsoft.com/office/powerpoint/2010/main" val="306022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F72DF-DA65-6654-BCF1-85A7ADF7BBEA}"/>
              </a:ext>
            </a:extLst>
          </p:cNvPr>
          <p:cNvSpPr>
            <a:spLocks noGrp="1"/>
          </p:cNvSpPr>
          <p:nvPr>
            <p:ph type="dt" sz="half" idx="10"/>
          </p:nvPr>
        </p:nvSpPr>
        <p:spPr/>
        <p:txBody>
          <a:bodyPr/>
          <a:lstStyle/>
          <a:p>
            <a:r>
              <a:rPr lang="en-US"/>
              <a:t>03/04/2025</a:t>
            </a:r>
          </a:p>
        </p:txBody>
      </p:sp>
      <p:sp>
        <p:nvSpPr>
          <p:cNvPr id="3" name="Footer Placeholder 2">
            <a:extLst>
              <a:ext uri="{FF2B5EF4-FFF2-40B4-BE49-F238E27FC236}">
                <a16:creationId xmlns:a16="http://schemas.microsoft.com/office/drawing/2014/main" id="{F280A656-DF02-35FD-A700-78232AAA6A47}"/>
              </a:ext>
            </a:extLst>
          </p:cNvPr>
          <p:cNvSpPr>
            <a:spLocks noGrp="1"/>
          </p:cNvSpPr>
          <p:nvPr>
            <p:ph type="ftr" sz="quarter" idx="11"/>
          </p:nvPr>
        </p:nvSpPr>
        <p:spPr/>
        <p:txBody>
          <a:bodyPr/>
          <a:lstStyle/>
          <a:p>
            <a:r>
              <a:rPr lang="en-US"/>
              <a:t>IFIGENEIA Kick of Meeting</a:t>
            </a:r>
          </a:p>
        </p:txBody>
      </p:sp>
      <p:sp>
        <p:nvSpPr>
          <p:cNvPr id="4" name="Slide Number Placeholder 3">
            <a:extLst>
              <a:ext uri="{FF2B5EF4-FFF2-40B4-BE49-F238E27FC236}">
                <a16:creationId xmlns:a16="http://schemas.microsoft.com/office/drawing/2014/main" id="{C192D1CE-CC97-4AE5-E0A7-1714D0584E85}"/>
              </a:ext>
            </a:extLst>
          </p:cNvPr>
          <p:cNvSpPr>
            <a:spLocks noGrp="1"/>
          </p:cNvSpPr>
          <p:nvPr>
            <p:ph type="sldNum" sz="quarter" idx="12"/>
          </p:nvPr>
        </p:nvSpPr>
        <p:spPr/>
        <p:txBody>
          <a:bodyPr/>
          <a:lstStyle/>
          <a:p>
            <a:fld id="{26899373-B945-491D-B2CD-3E36A3252166}" type="slidenum">
              <a:rPr lang="en-US" smtClean="0"/>
              <a:pPr/>
              <a:t>2</a:t>
            </a:fld>
            <a:endParaRPr lang="en-US"/>
          </a:p>
        </p:txBody>
      </p:sp>
      <p:sp>
        <p:nvSpPr>
          <p:cNvPr id="5" name="Title 4">
            <a:extLst>
              <a:ext uri="{FF2B5EF4-FFF2-40B4-BE49-F238E27FC236}">
                <a16:creationId xmlns:a16="http://schemas.microsoft.com/office/drawing/2014/main" id="{17DA4A26-FBA8-1401-90F6-9880A7CFF1F6}"/>
              </a:ext>
            </a:extLst>
          </p:cNvPr>
          <p:cNvSpPr>
            <a:spLocks noGrp="1"/>
          </p:cNvSpPr>
          <p:nvPr>
            <p:ph type="title"/>
          </p:nvPr>
        </p:nvSpPr>
        <p:spPr/>
        <p:txBody>
          <a:bodyPr/>
          <a:lstStyle/>
          <a:p>
            <a:r>
              <a:rPr lang="en-US" dirty="0" err="1"/>
              <a:t>LINear</a:t>
            </a:r>
            <a:r>
              <a:rPr lang="en-US" dirty="0"/>
              <a:t> Accelerators (LINACs) as medical facilities</a:t>
            </a:r>
          </a:p>
        </p:txBody>
      </p:sp>
      <p:sp>
        <p:nvSpPr>
          <p:cNvPr id="6" name="Content Placeholder 5">
            <a:extLst>
              <a:ext uri="{FF2B5EF4-FFF2-40B4-BE49-F238E27FC236}">
                <a16:creationId xmlns:a16="http://schemas.microsoft.com/office/drawing/2014/main" id="{C91C458E-8932-3598-59C3-A9A321C05387}"/>
              </a:ext>
            </a:extLst>
          </p:cNvPr>
          <p:cNvSpPr>
            <a:spLocks noGrp="1"/>
          </p:cNvSpPr>
          <p:nvPr>
            <p:ph idx="1"/>
          </p:nvPr>
        </p:nvSpPr>
        <p:spPr>
          <a:xfrm>
            <a:off x="925881" y="1249429"/>
            <a:ext cx="10798481" cy="4351338"/>
          </a:xfrm>
        </p:spPr>
        <p:txBody>
          <a:bodyPr>
            <a:noAutofit/>
          </a:bodyPr>
          <a:lstStyle/>
          <a:p>
            <a:r>
              <a:rPr lang="en-US" sz="2000" b="1" dirty="0"/>
              <a:t>LINACs</a:t>
            </a:r>
            <a:r>
              <a:rPr lang="en-US" sz="2000" dirty="0"/>
              <a:t> are versatile machines </a:t>
            </a:r>
            <a:r>
              <a:rPr lang="en-US" sz="2000" b="1" dirty="0"/>
              <a:t>commonly used in medical facilities for cancer treatment</a:t>
            </a:r>
            <a:r>
              <a:rPr lang="en-US" sz="2000" dirty="0"/>
              <a:t>, particularly in radiation therapy. </a:t>
            </a:r>
          </a:p>
          <a:p>
            <a:pPr lvl="1"/>
            <a:r>
              <a:rPr lang="en-US" sz="2000" dirty="0"/>
              <a:t>Generation of high energy beams that can precisely target tumors to destroy cancerous cells while minimizing damage to surrounding healthy tissue. </a:t>
            </a:r>
          </a:p>
          <a:p>
            <a:r>
              <a:rPr lang="en-US" sz="2000" dirty="0"/>
              <a:t>LINAC technology is </a:t>
            </a:r>
            <a:r>
              <a:rPr lang="en-US" sz="2000" b="1" dirty="0"/>
              <a:t>well-established for radiation therapy</a:t>
            </a:r>
            <a:r>
              <a:rPr lang="en-US" sz="2000" dirty="0"/>
              <a:t>, however, its </a:t>
            </a:r>
            <a:r>
              <a:rPr lang="en-US" sz="2000" b="1" dirty="0">
                <a:solidFill>
                  <a:schemeClr val="accent1">
                    <a:lumMod val="75000"/>
                  </a:schemeClr>
                </a:solidFill>
              </a:rPr>
              <a:t>application for radioisotope production and medical imaging is relatively new</a:t>
            </a:r>
            <a:r>
              <a:rPr lang="en-US" sz="2000" dirty="0"/>
              <a:t>. </a:t>
            </a:r>
          </a:p>
          <a:p>
            <a:r>
              <a:rPr lang="en-US" sz="2000" b="1" dirty="0"/>
              <a:t>Current, commonly used radioisotope production methods</a:t>
            </a:r>
            <a:r>
              <a:rPr lang="en-US" sz="2000" dirty="0"/>
              <a:t>: </a:t>
            </a:r>
          </a:p>
          <a:p>
            <a:pPr lvl="1"/>
            <a:r>
              <a:rPr lang="en-US" sz="2000" b="1" dirty="0"/>
              <a:t>Nuclear reactors</a:t>
            </a:r>
            <a:r>
              <a:rPr lang="en-US" sz="2000" dirty="0"/>
              <a:t> using highly enriched uranium with associated concerns about global availability, safety, and environmental issues </a:t>
            </a:r>
          </a:p>
          <a:p>
            <a:pPr lvl="1"/>
            <a:r>
              <a:rPr lang="en-US" sz="2000" b="1" dirty="0"/>
              <a:t>Cyclotrons</a:t>
            </a:r>
            <a:r>
              <a:rPr lang="en-US" sz="2000" dirty="0"/>
              <a:t>, limited to a narrow range of radioisotopes</a:t>
            </a:r>
          </a:p>
          <a:p>
            <a:r>
              <a:rPr lang="en-US" sz="2000" b="1" dirty="0"/>
              <a:t>LINACs</a:t>
            </a:r>
            <a:r>
              <a:rPr lang="en-US" sz="2000" dirty="0"/>
              <a:t> </a:t>
            </a:r>
            <a:r>
              <a:rPr lang="en-US" sz="2000" b="1" dirty="0"/>
              <a:t>advantages</a:t>
            </a:r>
            <a:r>
              <a:rPr lang="en-US" sz="2000" dirty="0"/>
              <a:t>: tunable energy levels, high beam intensities, and flexibility in target material selection </a:t>
            </a:r>
            <a:r>
              <a:rPr lang="en-US" sz="2000" dirty="0">
                <a:sym typeface="Wingdings" panose="05000000000000000000" pitchFamily="2" charset="2"/>
              </a:rPr>
              <a:t></a:t>
            </a:r>
            <a:r>
              <a:rPr lang="en-GB" sz="2000" b="1" dirty="0">
                <a:solidFill>
                  <a:srgbClr val="000000"/>
                </a:solidFill>
                <a:effectLst/>
                <a:ea typeface="Times New Roman" panose="02020603050405020304" pitchFamily="18" charset="0"/>
              </a:rPr>
              <a:t>Enables the production of a broad range of radioisotopes. </a:t>
            </a:r>
            <a:endParaRPr lang="en-US" sz="2000" dirty="0"/>
          </a:p>
          <a:p>
            <a:r>
              <a:rPr lang="en-US" sz="2000" b="1" dirty="0"/>
              <a:t>LINACs</a:t>
            </a:r>
            <a:r>
              <a:rPr lang="en-US" sz="2000" dirty="0"/>
              <a:t> </a:t>
            </a:r>
            <a:r>
              <a:rPr lang="en-US" sz="2000" b="1" dirty="0"/>
              <a:t>technical challenges</a:t>
            </a:r>
            <a:r>
              <a:rPr lang="en-US" sz="2000" dirty="0"/>
              <a:t>, requiring innovative solutions : </a:t>
            </a:r>
          </a:p>
          <a:p>
            <a:pPr lvl="1"/>
            <a:r>
              <a:rPr lang="en-US" sz="2000" dirty="0"/>
              <a:t>Optimization of LINAC parameters for efficient radioisotope production </a:t>
            </a:r>
          </a:p>
          <a:p>
            <a:pPr lvl="1"/>
            <a:r>
              <a:rPr lang="en-US" sz="2000" dirty="0"/>
              <a:t>Integrating LINACs with medical imaging systems</a:t>
            </a:r>
          </a:p>
        </p:txBody>
      </p:sp>
    </p:spTree>
    <p:extLst>
      <p:ext uri="{BB962C8B-B14F-4D97-AF65-F5344CB8AC3E}">
        <p14:creationId xmlns:p14="http://schemas.microsoft.com/office/powerpoint/2010/main" val="616733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EA570-F257-DD0F-41B2-90938A7EA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24B75-CCAC-B6E7-5517-E48BBC97CB7B}"/>
              </a:ext>
            </a:extLst>
          </p:cNvPr>
          <p:cNvSpPr>
            <a:spLocks noGrp="1"/>
          </p:cNvSpPr>
          <p:nvPr>
            <p:ph type="title"/>
          </p:nvPr>
        </p:nvSpPr>
        <p:spPr/>
        <p:txBody>
          <a:bodyPr/>
          <a:lstStyle/>
          <a:p>
            <a:r>
              <a:rPr lang="en-GB"/>
              <a:t>T</a:t>
            </a:r>
            <a:r>
              <a:rPr lang="sl-SI"/>
              <a:t>3</a:t>
            </a:r>
            <a:r>
              <a:rPr lang="en-GB"/>
              <a:t>.</a:t>
            </a:r>
            <a:r>
              <a:rPr lang="sl-SI"/>
              <a:t>4</a:t>
            </a:r>
            <a:r>
              <a:rPr lang="en-GB"/>
              <a:t> Methodology (3/3)</a:t>
            </a:r>
            <a:endParaRPr lang="en-US"/>
          </a:p>
        </p:txBody>
      </p:sp>
      <p:sp>
        <p:nvSpPr>
          <p:cNvPr id="3" name="Content Placeholder 2">
            <a:extLst>
              <a:ext uri="{FF2B5EF4-FFF2-40B4-BE49-F238E27FC236}">
                <a16:creationId xmlns:a16="http://schemas.microsoft.com/office/drawing/2014/main" id="{9F0C5E08-B803-2A3A-A95B-02CD49BBBC0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GB" sz="2200" b="1" dirty="0">
                <a:ea typeface="Open Sans"/>
                <a:cs typeface="Open Sans"/>
              </a:rPr>
              <a:t>Configuration</a:t>
            </a:r>
            <a:endParaRPr lang="en-GB" sz="2200" dirty="0"/>
          </a:p>
          <a:p>
            <a:pPr lvl="1" indent="-154940"/>
            <a:r>
              <a:rPr lang="en-GB" sz="2200" dirty="0">
                <a:ea typeface="Open Sans"/>
                <a:cs typeface="Open Sans"/>
              </a:rPr>
              <a:t>Control system deployment configuration and device-specific parameters</a:t>
            </a:r>
          </a:p>
          <a:p>
            <a:pPr lvl="1" indent="-154940"/>
            <a:r>
              <a:rPr lang="en-GB" sz="2200" dirty="0">
                <a:ea typeface="Open Sans"/>
                <a:cs typeface="Open Sans"/>
              </a:rPr>
              <a:t>Service and machine-wide systems configuration</a:t>
            </a:r>
            <a:endParaRPr lang="en-GB" sz="2200" b="1" dirty="0">
              <a:ea typeface="Open Sans"/>
              <a:cs typeface="Open Sans"/>
            </a:endParaRPr>
          </a:p>
          <a:p>
            <a:r>
              <a:rPr lang="en-GB" sz="2200" b="1" dirty="0">
                <a:ea typeface="Open Sans"/>
                <a:cs typeface="Open Sans"/>
              </a:rPr>
              <a:t>Control system integration</a:t>
            </a:r>
          </a:p>
          <a:p>
            <a:pPr lvl="1" indent="-154940"/>
            <a:r>
              <a:rPr lang="en-GB" sz="2200" dirty="0">
                <a:ea typeface="Open Sans"/>
                <a:cs typeface="Open Sans"/>
              </a:rPr>
              <a:t>Integration lab &amp; test bench</a:t>
            </a:r>
          </a:p>
          <a:p>
            <a:pPr lvl="2" indent="-154940"/>
            <a:r>
              <a:rPr lang="en-GB" sz="2200" dirty="0">
                <a:ea typeface="Open Sans"/>
                <a:cs typeface="Open Sans"/>
              </a:rPr>
              <a:t>How to approach prototyping, development, long-term testing, acceptance procedures, and training</a:t>
            </a:r>
            <a:endParaRPr lang="en-GB" sz="2200" b="1" dirty="0">
              <a:ea typeface="Open Sans"/>
              <a:cs typeface="Open Sans"/>
            </a:endParaRPr>
          </a:p>
          <a:p>
            <a:r>
              <a:rPr lang="en-GB" sz="2200" b="1" dirty="0"/>
              <a:t>Control system project plan</a:t>
            </a:r>
          </a:p>
          <a:p>
            <a:pPr lvl="1"/>
            <a:r>
              <a:rPr lang="en-GB" sz="2200" dirty="0"/>
              <a:t>Timeline</a:t>
            </a:r>
          </a:p>
          <a:p>
            <a:pPr lvl="1"/>
            <a:r>
              <a:rPr lang="en-GB" sz="2200" dirty="0"/>
              <a:t>Resources</a:t>
            </a:r>
          </a:p>
          <a:p>
            <a:pPr lvl="1"/>
            <a:r>
              <a:rPr lang="en-GB" sz="2200" dirty="0"/>
              <a:t>Budget</a:t>
            </a:r>
          </a:p>
          <a:p>
            <a:pPr lvl="1" indent="-154940"/>
            <a:endParaRPr lang="en-GB" sz="2200" dirty="0">
              <a:ea typeface="Calibri" panose="020F0502020204030204"/>
              <a:cs typeface="Calibri" panose="020F0502020204030204"/>
            </a:endParaRPr>
          </a:p>
          <a:p>
            <a:endParaRPr lang="en-GB" sz="2200" dirty="0"/>
          </a:p>
        </p:txBody>
      </p:sp>
      <p:sp>
        <p:nvSpPr>
          <p:cNvPr id="4" name="Date Placeholder 3">
            <a:extLst>
              <a:ext uri="{FF2B5EF4-FFF2-40B4-BE49-F238E27FC236}">
                <a16:creationId xmlns:a16="http://schemas.microsoft.com/office/drawing/2014/main" id="{282E0445-9C5F-0C10-D2E5-B3BEEB2AAAAF}"/>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0BDD7DE1-E529-F3CB-3E18-DBB44204A2D3}"/>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306A46FA-117D-453A-13CF-123B801F2D79}"/>
              </a:ext>
            </a:extLst>
          </p:cNvPr>
          <p:cNvSpPr>
            <a:spLocks noGrp="1"/>
          </p:cNvSpPr>
          <p:nvPr>
            <p:ph type="sldNum" sz="quarter" idx="12"/>
          </p:nvPr>
        </p:nvSpPr>
        <p:spPr/>
        <p:txBody>
          <a:bodyPr/>
          <a:lstStyle/>
          <a:p>
            <a:fld id="{26899373-B945-491D-B2CD-3E36A3252166}" type="slidenum">
              <a:rPr lang="en-US" smtClean="0"/>
              <a:t>20</a:t>
            </a:fld>
            <a:endParaRPr lang="en-US"/>
          </a:p>
        </p:txBody>
      </p:sp>
      <p:sp>
        <p:nvSpPr>
          <p:cNvPr id="7" name="TextBox 6">
            <a:extLst>
              <a:ext uri="{FF2B5EF4-FFF2-40B4-BE49-F238E27FC236}">
                <a16:creationId xmlns:a16="http://schemas.microsoft.com/office/drawing/2014/main" id="{6D51FF3A-E1C9-B960-ED2C-1C4DBDD567A0}"/>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COSYLAB</a:t>
            </a:r>
          </a:p>
        </p:txBody>
      </p:sp>
      <p:sp>
        <p:nvSpPr>
          <p:cNvPr id="8" name="TextBox 7">
            <a:extLst>
              <a:ext uri="{FF2B5EF4-FFF2-40B4-BE49-F238E27FC236}">
                <a16:creationId xmlns:a16="http://schemas.microsoft.com/office/drawing/2014/main" id="{B6A56A90-95BF-2B08-4EAC-FA46C1B82FF3}"/>
              </a:ext>
            </a:extLst>
          </p:cNvPr>
          <p:cNvSpPr txBox="1"/>
          <p:nvPr/>
        </p:nvSpPr>
        <p:spPr>
          <a:xfrm>
            <a:off x="1901950" y="1076108"/>
            <a:ext cx="9451849"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Tree>
    <p:extLst>
      <p:ext uri="{BB962C8B-B14F-4D97-AF65-F5344CB8AC3E}">
        <p14:creationId xmlns:p14="http://schemas.microsoft.com/office/powerpoint/2010/main" val="96561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2502D-7D8F-9E70-986C-C846D3504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FF50E-0C8C-8CC0-1096-4B76C79750E8}"/>
              </a:ext>
            </a:extLst>
          </p:cNvPr>
          <p:cNvSpPr>
            <a:spLocks noGrp="1"/>
          </p:cNvSpPr>
          <p:nvPr>
            <p:ph type="title"/>
          </p:nvPr>
        </p:nvSpPr>
        <p:spPr/>
        <p:txBody>
          <a:bodyPr/>
          <a:lstStyle/>
          <a:p>
            <a:r>
              <a:rPr lang="en-GB"/>
              <a:t>T</a:t>
            </a:r>
            <a:r>
              <a:rPr lang="sl-SI"/>
              <a:t>3</a:t>
            </a:r>
            <a:r>
              <a:rPr lang="en-GB"/>
              <a:t>.</a:t>
            </a:r>
            <a:r>
              <a:rPr lang="sl-SI"/>
              <a:t>4</a:t>
            </a:r>
            <a:r>
              <a:rPr lang="en-GB"/>
              <a:t> Interactions with other Tasks</a:t>
            </a:r>
            <a:endParaRPr lang="en-US"/>
          </a:p>
        </p:txBody>
      </p:sp>
      <p:sp>
        <p:nvSpPr>
          <p:cNvPr id="3" name="Content Placeholder 2">
            <a:extLst>
              <a:ext uri="{FF2B5EF4-FFF2-40B4-BE49-F238E27FC236}">
                <a16:creationId xmlns:a16="http://schemas.microsoft.com/office/drawing/2014/main" id="{49BB3A85-8A3F-F009-E28C-8BC60C344D40}"/>
              </a:ext>
            </a:extLst>
          </p:cNvPr>
          <p:cNvSpPr>
            <a:spLocks noGrp="1"/>
          </p:cNvSpPr>
          <p:nvPr>
            <p:ph idx="1"/>
          </p:nvPr>
        </p:nvSpPr>
        <p:spPr>
          <a:xfrm>
            <a:off x="838200" y="1825625"/>
            <a:ext cx="6781800" cy="4087495"/>
          </a:xfrm>
        </p:spPr>
        <p:txBody>
          <a:bodyPr>
            <a:normAutofit/>
          </a:bodyPr>
          <a:lstStyle/>
          <a:p>
            <a:r>
              <a:rPr lang="en-US" sz="2200" dirty="0">
                <a:ea typeface="Open Sans"/>
                <a:cs typeface="Open Sans"/>
              </a:rPr>
              <a:t>Control System is the one that </a:t>
            </a:r>
            <a:r>
              <a:rPr lang="en-US" sz="2200" b="1" dirty="0">
                <a:ea typeface="Open Sans"/>
                <a:cs typeface="Open Sans"/>
              </a:rPr>
              <a:t>ties all other subsystems together</a:t>
            </a:r>
            <a:r>
              <a:rPr lang="en-US" sz="2200" dirty="0">
                <a:ea typeface="Open Sans"/>
                <a:cs typeface="Open Sans"/>
              </a:rPr>
              <a:t> and orchestrates their behavior.</a:t>
            </a:r>
            <a:endParaRPr lang="en-US" sz="2200" b="1" dirty="0">
              <a:ea typeface="Open Sans"/>
              <a:cs typeface="Open Sans"/>
            </a:endParaRPr>
          </a:p>
          <a:p>
            <a:r>
              <a:rPr lang="en-US" sz="2200" b="1" dirty="0" err="1">
                <a:ea typeface="Open Sans"/>
                <a:cs typeface="Open Sans"/>
              </a:rPr>
              <a:t>Cosylab’s</a:t>
            </a:r>
            <a:r>
              <a:rPr lang="en-US" sz="2200" b="1" dirty="0">
                <a:ea typeface="Open Sans"/>
                <a:cs typeface="Open Sans"/>
              </a:rPr>
              <a:t> experience tells us Control System is only ~10% of an accelerator project</a:t>
            </a:r>
            <a:r>
              <a:rPr lang="en-US" sz="2200" dirty="0">
                <a:ea typeface="Open Sans"/>
                <a:cs typeface="Open Sans"/>
              </a:rPr>
              <a:t> (in terms of personnel, funds, complexity)</a:t>
            </a:r>
          </a:p>
          <a:p>
            <a:pPr lvl="1" indent="-155371"/>
            <a:r>
              <a:rPr lang="en-US" sz="2200" dirty="0">
                <a:ea typeface="Open Sans"/>
                <a:cs typeface="Open Sans"/>
              </a:rPr>
              <a:t>Control System is the one subsystem that ties all other subsystems together and orchestrates their behavior</a:t>
            </a:r>
          </a:p>
          <a:p>
            <a:pPr lvl="1" indent="-155371"/>
            <a:r>
              <a:rPr lang="en-US" sz="2200" dirty="0"/>
              <a:t>However, because it heavily relates to design choices and hardware, it comes last, and </a:t>
            </a:r>
          </a:p>
          <a:p>
            <a:pPr lvl="1" indent="-155371"/>
            <a:r>
              <a:rPr lang="sl-SI" sz="2200" dirty="0">
                <a:ea typeface="Open Sans"/>
                <a:cs typeface="Open Sans"/>
              </a:rPr>
              <a:t>I</a:t>
            </a:r>
            <a:r>
              <a:rPr lang="en-US" sz="2200" dirty="0">
                <a:ea typeface="Open Sans"/>
                <a:cs typeface="Open Sans"/>
              </a:rPr>
              <a:t>s often severely underestimated in when and how important it should be handled</a:t>
            </a:r>
          </a:p>
        </p:txBody>
      </p:sp>
      <p:sp>
        <p:nvSpPr>
          <p:cNvPr id="4" name="Date Placeholder 3">
            <a:extLst>
              <a:ext uri="{FF2B5EF4-FFF2-40B4-BE49-F238E27FC236}">
                <a16:creationId xmlns:a16="http://schemas.microsoft.com/office/drawing/2014/main" id="{375FC6E1-D695-08EA-DC5B-A6D3E574ABA5}"/>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446E8060-476E-307A-4314-42967CB32068}"/>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61DB889B-9209-D96B-FF4F-ADB58CC8899F}"/>
              </a:ext>
            </a:extLst>
          </p:cNvPr>
          <p:cNvSpPr>
            <a:spLocks noGrp="1"/>
          </p:cNvSpPr>
          <p:nvPr>
            <p:ph type="sldNum" sz="quarter" idx="12"/>
          </p:nvPr>
        </p:nvSpPr>
        <p:spPr/>
        <p:txBody>
          <a:bodyPr/>
          <a:lstStyle/>
          <a:p>
            <a:fld id="{26899373-B945-491D-B2CD-3E36A3252166}" type="slidenum">
              <a:rPr lang="en-US" smtClean="0"/>
              <a:t>21</a:t>
            </a:fld>
            <a:endParaRPr lang="en-US"/>
          </a:p>
        </p:txBody>
      </p:sp>
      <p:sp>
        <p:nvSpPr>
          <p:cNvPr id="7" name="Content Placeholder 2">
            <a:extLst>
              <a:ext uri="{FF2B5EF4-FFF2-40B4-BE49-F238E27FC236}">
                <a16:creationId xmlns:a16="http://schemas.microsoft.com/office/drawing/2014/main" id="{557FBD3D-54C7-3F03-8306-16A9E5F2BC88}"/>
              </a:ext>
            </a:extLst>
          </p:cNvPr>
          <p:cNvSpPr txBox="1">
            <a:spLocks/>
          </p:cNvSpPr>
          <p:nvPr/>
        </p:nvSpPr>
        <p:spPr>
          <a:xfrm>
            <a:off x="8048244" y="2496899"/>
            <a:ext cx="3867912" cy="25262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5">
                    <a:lumMod val="75000"/>
                  </a:schemeClr>
                </a:solidFill>
                <a:ea typeface="Open Sans"/>
                <a:cs typeface="Open Sans"/>
              </a:rPr>
              <a:t>Who do we count on:</a:t>
            </a:r>
          </a:p>
          <a:p>
            <a:r>
              <a:rPr lang="en-US" dirty="0">
                <a:solidFill>
                  <a:schemeClr val="accent5">
                    <a:lumMod val="75000"/>
                  </a:schemeClr>
                </a:solidFill>
                <a:ea typeface="Open Sans"/>
                <a:cs typeface="Open Sans"/>
              </a:rPr>
              <a:t>T3.1 AUTH – LINAC/RFQ design</a:t>
            </a:r>
          </a:p>
          <a:p>
            <a:r>
              <a:rPr lang="en-US" dirty="0">
                <a:solidFill>
                  <a:schemeClr val="accent5">
                    <a:lumMod val="75000"/>
                  </a:schemeClr>
                </a:solidFill>
                <a:ea typeface="Open Sans"/>
                <a:cs typeface="Open Sans"/>
              </a:rPr>
              <a:t>T3.2 CERN – hardware specifications</a:t>
            </a:r>
          </a:p>
          <a:p>
            <a:r>
              <a:rPr lang="en-US" dirty="0">
                <a:solidFill>
                  <a:schemeClr val="accent5">
                    <a:lumMod val="75000"/>
                  </a:schemeClr>
                </a:solidFill>
                <a:ea typeface="Open Sans"/>
                <a:cs typeface="Open Sans"/>
              </a:rPr>
              <a:t>T3.3 AUTH – operations/productions scenarios</a:t>
            </a:r>
          </a:p>
          <a:p>
            <a:r>
              <a:rPr lang="en-US" dirty="0">
                <a:solidFill>
                  <a:schemeClr val="accent5">
                    <a:lumMod val="75000"/>
                  </a:schemeClr>
                </a:solidFill>
                <a:ea typeface="Open Sans"/>
                <a:cs typeface="Open Sans"/>
              </a:rPr>
              <a:t>Also: IJS, CERTH, YFOS, AMTH</a:t>
            </a:r>
          </a:p>
          <a:p>
            <a:endParaRPr lang="en-US" dirty="0">
              <a:ea typeface="Open Sans"/>
              <a:cs typeface="Open Sans"/>
            </a:endParaRPr>
          </a:p>
          <a:p>
            <a:endParaRPr lang="en-US" dirty="0">
              <a:ea typeface="Open Sans"/>
              <a:cs typeface="Open Sans"/>
            </a:endParaRPr>
          </a:p>
        </p:txBody>
      </p:sp>
      <p:sp>
        <p:nvSpPr>
          <p:cNvPr id="8" name="TextBox 7">
            <a:extLst>
              <a:ext uri="{FF2B5EF4-FFF2-40B4-BE49-F238E27FC236}">
                <a16:creationId xmlns:a16="http://schemas.microsoft.com/office/drawing/2014/main" id="{09A59A11-54F0-791B-D67C-732205872893}"/>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COSYLAB</a:t>
            </a:r>
          </a:p>
        </p:txBody>
      </p:sp>
      <p:sp>
        <p:nvSpPr>
          <p:cNvPr id="9" name="TextBox 8">
            <a:extLst>
              <a:ext uri="{FF2B5EF4-FFF2-40B4-BE49-F238E27FC236}">
                <a16:creationId xmlns:a16="http://schemas.microsoft.com/office/drawing/2014/main" id="{21DA071F-5598-A406-915E-0CBDB37C1189}"/>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T3.4 Control system development project plan </a:t>
            </a:r>
            <a:endParaRPr lang="en-GR" sz="2000" b="1" dirty="0">
              <a:solidFill>
                <a:schemeClr val="accent1">
                  <a:lumMod val="75000"/>
                </a:schemeClr>
              </a:solidFill>
            </a:endParaRPr>
          </a:p>
        </p:txBody>
      </p:sp>
    </p:spTree>
    <p:extLst>
      <p:ext uri="{BB962C8B-B14F-4D97-AF65-F5344CB8AC3E}">
        <p14:creationId xmlns:p14="http://schemas.microsoft.com/office/powerpoint/2010/main" val="99333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28A0-9EB3-5CD0-0580-CBD1D8CA8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2454D-06FE-B830-4B24-72D80C360527}"/>
              </a:ext>
            </a:extLst>
          </p:cNvPr>
          <p:cNvSpPr>
            <a:spLocks noGrp="1"/>
          </p:cNvSpPr>
          <p:nvPr>
            <p:ph type="title"/>
          </p:nvPr>
        </p:nvSpPr>
        <p:spPr/>
        <p:txBody>
          <a:bodyPr/>
          <a:lstStyle/>
          <a:p>
            <a:r>
              <a:rPr lang="en-GB" dirty="0"/>
              <a:t>T3.5 Description</a:t>
            </a:r>
            <a:endParaRPr lang="en-US" dirty="0"/>
          </a:p>
        </p:txBody>
      </p:sp>
      <p:sp>
        <p:nvSpPr>
          <p:cNvPr id="3" name="Content Placeholder 2">
            <a:extLst>
              <a:ext uri="{FF2B5EF4-FFF2-40B4-BE49-F238E27FC236}">
                <a16:creationId xmlns:a16="http://schemas.microsoft.com/office/drawing/2014/main" id="{D1B080EF-8574-A864-AF58-19D380A9F1E8}"/>
              </a:ext>
            </a:extLst>
          </p:cNvPr>
          <p:cNvSpPr>
            <a:spLocks noGrp="1"/>
          </p:cNvSpPr>
          <p:nvPr>
            <p:ph idx="1"/>
          </p:nvPr>
        </p:nvSpPr>
        <p:spPr>
          <a:xfrm>
            <a:off x="838200" y="1825625"/>
            <a:ext cx="10515600" cy="4351338"/>
          </a:xfrm>
        </p:spPr>
        <p:txBody>
          <a:bodyPr>
            <a:normAutofit/>
          </a:bodyPr>
          <a:lstStyle/>
          <a:p>
            <a:r>
              <a:rPr lang="en-US" sz="2000"/>
              <a:t>A comprehensive study to assess the </a:t>
            </a:r>
            <a:r>
              <a:rPr lang="en-US" sz="2000" b="1"/>
              <a:t>safety and radiation protection requirements</a:t>
            </a:r>
            <a:r>
              <a:rPr lang="en-US" sz="2000"/>
              <a:t> associated with the operation of the LINAC facility and radioisotope production processes within the IFIGENEIA project. </a:t>
            </a:r>
          </a:p>
          <a:p>
            <a:r>
              <a:rPr lang="en-US" sz="2000"/>
              <a:t>Evaluation of relevant </a:t>
            </a:r>
            <a:r>
              <a:rPr lang="en-US" sz="2000" b="1"/>
              <a:t>regulations</a:t>
            </a:r>
            <a:r>
              <a:rPr lang="en-US" sz="2000"/>
              <a:t>, </a:t>
            </a:r>
            <a:r>
              <a:rPr lang="en-US" sz="2000" b="1"/>
              <a:t>guidelines</a:t>
            </a:r>
            <a:r>
              <a:rPr lang="en-US" sz="2000"/>
              <a:t>, and </a:t>
            </a:r>
            <a:r>
              <a:rPr lang="en-US" sz="2000" b="1"/>
              <a:t>best practices</a:t>
            </a:r>
            <a:r>
              <a:rPr lang="en-US" sz="2000"/>
              <a:t>, to </a:t>
            </a:r>
            <a:r>
              <a:rPr lang="en-US" sz="2000" b="1"/>
              <a:t>identify potential hazards</a:t>
            </a:r>
            <a:r>
              <a:rPr lang="en-US" sz="2000"/>
              <a:t>, </a:t>
            </a:r>
            <a:r>
              <a:rPr lang="en-US" sz="2000" b="1"/>
              <a:t>radiation exposure risks</a:t>
            </a:r>
            <a:r>
              <a:rPr lang="en-US" sz="2000"/>
              <a:t>, and </a:t>
            </a:r>
            <a:r>
              <a:rPr lang="en-US" sz="2000" b="1"/>
              <a:t>mitigation strategies</a:t>
            </a:r>
            <a:r>
              <a:rPr lang="en-US" sz="2000"/>
              <a:t> to </a:t>
            </a:r>
            <a:r>
              <a:rPr lang="en-US" sz="2000" b="1"/>
              <a:t>ensure the safe and secure operation of the facility</a:t>
            </a:r>
            <a:r>
              <a:rPr lang="en-US" sz="2000"/>
              <a:t>. </a:t>
            </a:r>
          </a:p>
          <a:p>
            <a:r>
              <a:rPr lang="en-US" sz="2000"/>
              <a:t>Key activities: risk assessments, development of safety protocols and procedures, and implementation of radiation shielding measures to </a:t>
            </a:r>
            <a:r>
              <a:rPr lang="en-US" sz="2000" b="1"/>
              <a:t>protect personnel, the public, and the environment. </a:t>
            </a:r>
          </a:p>
          <a:p>
            <a:r>
              <a:rPr lang="en-US" sz="2000" b="1"/>
              <a:t>Training and awareness programs</a:t>
            </a:r>
            <a:r>
              <a:rPr lang="en-US" sz="2000"/>
              <a:t> to educate personnel on safety protocols and promote a culture of radiation safety and compliance throughout the project lifecycle.</a:t>
            </a:r>
            <a:endParaRPr lang="en-US" sz="2000">
              <a:effectLst/>
              <a:latin typeface="Helvetica" pitchFamily="2" charset="0"/>
            </a:endParaRPr>
          </a:p>
        </p:txBody>
      </p:sp>
      <p:sp>
        <p:nvSpPr>
          <p:cNvPr id="4" name="Date Placeholder 3">
            <a:extLst>
              <a:ext uri="{FF2B5EF4-FFF2-40B4-BE49-F238E27FC236}">
                <a16:creationId xmlns:a16="http://schemas.microsoft.com/office/drawing/2014/main" id="{C89F99DA-30E6-2D1E-FF54-29970C94A024}"/>
              </a:ext>
            </a:extLst>
          </p:cNvPr>
          <p:cNvSpPr>
            <a:spLocks noGrp="1"/>
          </p:cNvSpPr>
          <p:nvPr>
            <p:ph type="dt" sz="half" idx="10"/>
          </p:nvPr>
        </p:nvSpPr>
        <p:spPr/>
        <p:txBody>
          <a:bodyPr/>
          <a:lstStyle/>
          <a:p>
            <a:r>
              <a:rPr lang="en-US"/>
              <a:t>03/04/2025</a:t>
            </a:r>
          </a:p>
        </p:txBody>
      </p:sp>
      <p:sp>
        <p:nvSpPr>
          <p:cNvPr id="5" name="Footer Placeholder 4">
            <a:extLst>
              <a:ext uri="{FF2B5EF4-FFF2-40B4-BE49-F238E27FC236}">
                <a16:creationId xmlns:a16="http://schemas.microsoft.com/office/drawing/2014/main" id="{82BB77BC-6E4A-7D69-FC69-7D6C934CCDD0}"/>
              </a:ext>
            </a:extLst>
          </p:cNvPr>
          <p:cNvSpPr>
            <a:spLocks noGrp="1"/>
          </p:cNvSpPr>
          <p:nvPr>
            <p:ph type="ftr" sz="quarter" idx="11"/>
          </p:nvPr>
        </p:nvSpPr>
        <p:spPr/>
        <p:txBody>
          <a:bodyPr/>
          <a:lstStyle/>
          <a:p>
            <a:r>
              <a:rPr lang="en-US"/>
              <a:t>IFIGENEIA Kick of Meeting</a:t>
            </a:r>
          </a:p>
        </p:txBody>
      </p:sp>
      <p:sp>
        <p:nvSpPr>
          <p:cNvPr id="6" name="Slide Number Placeholder 5">
            <a:extLst>
              <a:ext uri="{FF2B5EF4-FFF2-40B4-BE49-F238E27FC236}">
                <a16:creationId xmlns:a16="http://schemas.microsoft.com/office/drawing/2014/main" id="{EE592F8B-0B6A-9B3A-0E19-4234636B1F2F}"/>
              </a:ext>
            </a:extLst>
          </p:cNvPr>
          <p:cNvSpPr>
            <a:spLocks noGrp="1"/>
          </p:cNvSpPr>
          <p:nvPr>
            <p:ph type="sldNum" sz="quarter" idx="12"/>
          </p:nvPr>
        </p:nvSpPr>
        <p:spPr/>
        <p:txBody>
          <a:bodyPr/>
          <a:lstStyle/>
          <a:p>
            <a:fld id="{26899373-B945-491D-B2CD-3E36A3252166}" type="slidenum">
              <a:rPr lang="en-US" smtClean="0"/>
              <a:t>22</a:t>
            </a:fld>
            <a:endParaRPr lang="en-US"/>
          </a:p>
        </p:txBody>
      </p:sp>
      <p:sp>
        <p:nvSpPr>
          <p:cNvPr id="8" name="TextBox 7">
            <a:extLst>
              <a:ext uri="{FF2B5EF4-FFF2-40B4-BE49-F238E27FC236}">
                <a16:creationId xmlns:a16="http://schemas.microsoft.com/office/drawing/2014/main" id="{26C949CE-593F-67AF-CAF2-BDD8A59205F9}"/>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T3.5 Study of the Safety and Radiation protection requirements</a:t>
            </a:r>
            <a:endParaRPr lang="en-GR" sz="2000" b="1" dirty="0">
              <a:solidFill>
                <a:schemeClr val="accent1">
                  <a:lumMod val="75000"/>
                </a:schemeClr>
              </a:solidFill>
            </a:endParaRPr>
          </a:p>
        </p:txBody>
      </p:sp>
      <p:sp>
        <p:nvSpPr>
          <p:cNvPr id="7" name="TextBox 6">
            <a:extLst>
              <a:ext uri="{FF2B5EF4-FFF2-40B4-BE49-F238E27FC236}">
                <a16:creationId xmlns:a16="http://schemas.microsoft.com/office/drawing/2014/main" id="{4B60EFAB-2208-C8FF-CCC3-5DE6AC2BCD71}"/>
              </a:ext>
            </a:extLst>
          </p:cNvPr>
          <p:cNvSpPr txBox="1"/>
          <p:nvPr/>
        </p:nvSpPr>
        <p:spPr>
          <a:xfrm>
            <a:off x="5497882" y="5837919"/>
            <a:ext cx="6093912" cy="369332"/>
          </a:xfrm>
          <a:prstGeom prst="rect">
            <a:avLst/>
          </a:prstGeom>
          <a:noFill/>
        </p:spPr>
        <p:txBody>
          <a:bodyPr wrap="square">
            <a:spAutoFit/>
          </a:bodyPr>
          <a:lstStyle/>
          <a:p>
            <a:pPr algn="r"/>
            <a:r>
              <a:rPr lang="en-US" b="1" i="1" dirty="0">
                <a:solidFill>
                  <a:schemeClr val="accent1"/>
                </a:solidFill>
              </a:rPr>
              <a:t>Task Leader: NCSRD</a:t>
            </a:r>
          </a:p>
        </p:txBody>
      </p:sp>
    </p:spTree>
    <p:extLst>
      <p:ext uri="{BB962C8B-B14F-4D97-AF65-F5344CB8AC3E}">
        <p14:creationId xmlns:p14="http://schemas.microsoft.com/office/powerpoint/2010/main" val="256204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E551-2A8E-2E2D-B172-250EC8E04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B2D3D-0828-8115-9282-D985EB397BEE}"/>
              </a:ext>
            </a:extLst>
          </p:cNvPr>
          <p:cNvSpPr>
            <a:spLocks noGrp="1"/>
          </p:cNvSpPr>
          <p:nvPr>
            <p:ph type="title"/>
          </p:nvPr>
        </p:nvSpPr>
        <p:spPr/>
        <p:txBody>
          <a:bodyPr/>
          <a:lstStyle/>
          <a:p>
            <a:r>
              <a:rPr lang="en-US" sz="2800" b="1"/>
              <a:t>T3.5 Study of the Safety and Radiation protection requirements</a:t>
            </a:r>
            <a:endParaRPr lang="en-GR" sz="2800" b="1"/>
          </a:p>
        </p:txBody>
      </p:sp>
      <p:graphicFrame>
        <p:nvGraphicFramePr>
          <p:cNvPr id="4" name="Table 3">
            <a:extLst>
              <a:ext uri="{FF2B5EF4-FFF2-40B4-BE49-F238E27FC236}">
                <a16:creationId xmlns:a16="http://schemas.microsoft.com/office/drawing/2014/main" id="{77A91F5B-B681-A80D-22BB-02E6BC06658F}"/>
              </a:ext>
            </a:extLst>
          </p:cNvPr>
          <p:cNvGraphicFramePr>
            <a:graphicFrameLocks noGrp="1"/>
          </p:cNvGraphicFramePr>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M7</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M46</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FE3AC694-2624-F89A-D417-0FBA1A0C0DA7}"/>
              </a:ext>
            </a:extLst>
          </p:cNvPr>
          <p:cNvGraphicFramePr>
            <a:graphicFrameLocks noGrp="1"/>
          </p:cNvGraphicFramePr>
          <p:nvPr>
            <p:extLst>
              <p:ext uri="{D42A27DB-BD31-4B8C-83A1-F6EECF244321}">
                <p14:modId xmlns:p14="http://schemas.microsoft.com/office/powerpoint/2010/main" val="338492256"/>
              </p:ext>
            </p:extLst>
          </p:nvPr>
        </p:nvGraphicFramePr>
        <p:xfrm>
          <a:off x="4431323" y="1414015"/>
          <a:ext cx="6922477" cy="101092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NCSRD</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AUTH, BIOKOSMOS, GNP, NCSRD, UL, SHSO,DKFZ, CERN</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a:extLst>
              <a:ext uri="{FF2B5EF4-FFF2-40B4-BE49-F238E27FC236}">
                <a16:creationId xmlns:a16="http://schemas.microsoft.com/office/drawing/2014/main" id="{E122595D-C1AD-238C-5CB3-8A3BAE3AF3E6}"/>
              </a:ext>
            </a:extLst>
          </p:cNvPr>
          <p:cNvSpPr>
            <a:spLocks noGrp="1"/>
          </p:cNvSpPr>
          <p:nvPr>
            <p:ph type="dt" sz="half" idx="10"/>
          </p:nvPr>
        </p:nvSpPr>
        <p:spPr/>
        <p:txBody>
          <a:bodyPr/>
          <a:lstStyle/>
          <a:p>
            <a:r>
              <a:rPr lang="en-US"/>
              <a:t>03/04/2025</a:t>
            </a:r>
          </a:p>
        </p:txBody>
      </p:sp>
      <p:sp>
        <p:nvSpPr>
          <p:cNvPr id="7" name="Footer Placeholder 6">
            <a:extLst>
              <a:ext uri="{FF2B5EF4-FFF2-40B4-BE49-F238E27FC236}">
                <a16:creationId xmlns:a16="http://schemas.microsoft.com/office/drawing/2014/main" id="{903BD72E-670C-E57D-7283-570B0FB76688}"/>
              </a:ext>
            </a:extLst>
          </p:cNvPr>
          <p:cNvSpPr>
            <a:spLocks noGrp="1"/>
          </p:cNvSpPr>
          <p:nvPr>
            <p:ph type="ftr" sz="quarter" idx="11"/>
          </p:nvPr>
        </p:nvSpPr>
        <p:spPr/>
        <p:txBody>
          <a:bodyPr/>
          <a:lstStyle/>
          <a:p>
            <a:r>
              <a:rPr lang="en-US"/>
              <a:t>IFIGENEIA Kick of Meeting</a:t>
            </a:r>
          </a:p>
        </p:txBody>
      </p:sp>
      <p:sp>
        <p:nvSpPr>
          <p:cNvPr id="8" name="Slide Number Placeholder 7">
            <a:extLst>
              <a:ext uri="{FF2B5EF4-FFF2-40B4-BE49-F238E27FC236}">
                <a16:creationId xmlns:a16="http://schemas.microsoft.com/office/drawing/2014/main" id="{51CF43AE-42D2-5515-E042-E3D2BAA5F9CF}"/>
              </a:ext>
            </a:extLst>
          </p:cNvPr>
          <p:cNvSpPr>
            <a:spLocks noGrp="1"/>
          </p:cNvSpPr>
          <p:nvPr>
            <p:ph type="sldNum" sz="quarter" idx="12"/>
          </p:nvPr>
        </p:nvSpPr>
        <p:spPr/>
        <p:txBody>
          <a:bodyPr/>
          <a:lstStyle/>
          <a:p>
            <a:fld id="{26899373-B945-491D-B2CD-3E36A3252166}" type="slidenum">
              <a:rPr lang="en-US" smtClean="0"/>
              <a:t>23</a:t>
            </a:fld>
            <a:endParaRPr lang="en-US"/>
          </a:p>
        </p:txBody>
      </p:sp>
      <p:graphicFrame>
        <p:nvGraphicFramePr>
          <p:cNvPr id="9" name="Content Placeholder 6">
            <a:extLst>
              <a:ext uri="{FF2B5EF4-FFF2-40B4-BE49-F238E27FC236}">
                <a16:creationId xmlns:a16="http://schemas.microsoft.com/office/drawing/2014/main" id="{959C5B13-98AB-6677-5749-22D7E5C8DB69}"/>
              </a:ext>
            </a:extLst>
          </p:cNvPr>
          <p:cNvGraphicFramePr>
            <a:graphicFrameLocks noGrp="1"/>
          </p:cNvGraphicFramePr>
          <p:nvPr>
            <p:ph idx="1"/>
            <p:extLst>
              <p:ext uri="{D42A27DB-BD31-4B8C-83A1-F6EECF244321}">
                <p14:modId xmlns:p14="http://schemas.microsoft.com/office/powerpoint/2010/main" val="1719700577"/>
              </p:ext>
            </p:extLst>
          </p:nvPr>
        </p:nvGraphicFramePr>
        <p:xfrm>
          <a:off x="838199" y="2379476"/>
          <a:ext cx="10515601" cy="94996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a:solidFill>
                            <a:srgbClr val="002060"/>
                          </a:solidFill>
                        </a:rPr>
                        <a:t>Del.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a:solidFill>
                            <a:srgbClr val="002060"/>
                          </a:solidFill>
                        </a:rPr>
                        <a:t>Deliverable </a:t>
                      </a:r>
                      <a:r>
                        <a:rPr lang="en-GB">
                          <a:solidFill>
                            <a:srgbClr val="002060"/>
                          </a:solidFill>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Diss. Level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r>
                        <a:rPr lang="en-US" sz="1600">
                          <a:latin typeface="+mn-lt"/>
                          <a:cs typeface="Calibri" panose="020F0502020204030204" pitchFamily="34" charset="0"/>
                        </a:rPr>
                        <a:t>D3.5</a:t>
                      </a:r>
                    </a:p>
                  </a:txBody>
                  <a:tcPr/>
                </a:tc>
                <a:tc>
                  <a:txBody>
                    <a:bodyPr/>
                    <a:lstStyle/>
                    <a:p>
                      <a:r>
                        <a:rPr lang="en-US" sz="1600">
                          <a:latin typeface="+mn-lt"/>
                        </a:rPr>
                        <a:t>Study of the Safety and Radiation protection requirements </a:t>
                      </a:r>
                      <a:r>
                        <a:rPr lang="fr-FR" sz="1600">
                          <a:latin typeface="+mn-lt"/>
                        </a:rPr>
                        <a:t> (Document, report)</a:t>
                      </a:r>
                      <a:endParaRPr lang="en-US" sz="1600">
                        <a:latin typeface="+mn-lt"/>
                        <a:cs typeface="Calibri" panose="020F0502020204030204" pitchFamily="34" charset="0"/>
                      </a:endParaRPr>
                    </a:p>
                  </a:txBody>
                  <a:tcPr/>
                </a:tc>
                <a:tc>
                  <a:txBody>
                    <a:bodyPr/>
                    <a:lstStyle/>
                    <a:p>
                      <a:r>
                        <a:rPr lang="en-US" sz="1600">
                          <a:latin typeface="+mn-lt"/>
                          <a:cs typeface="Calibri" panose="020F0502020204030204" pitchFamily="34" charset="0"/>
                        </a:rPr>
                        <a:t>NCSRD</a:t>
                      </a:r>
                    </a:p>
                  </a:txBody>
                  <a:tcPr/>
                </a:tc>
                <a:tc>
                  <a:txBody>
                    <a:bodyPr/>
                    <a:lstStyle/>
                    <a:p>
                      <a:pPr algn="ctr"/>
                      <a:endParaRPr lang="en-US" sz="1600">
                        <a:latin typeface="+mn-lt"/>
                        <a:cs typeface="Calibri" panose="020F0502020204030204" pitchFamily="34" charset="0"/>
                      </a:endParaRPr>
                    </a:p>
                  </a:txBody>
                  <a:tcPr/>
                </a:tc>
                <a:tc>
                  <a:txBody>
                    <a:bodyPr/>
                    <a:lstStyle/>
                    <a:p>
                      <a:pPr algn="ctr"/>
                      <a:r>
                        <a:rPr lang="en-US" sz="1600">
                          <a:latin typeface="+mn-lt"/>
                          <a:cs typeface="Calibri" panose="020F0502020204030204" pitchFamily="34" charset="0"/>
                        </a:rPr>
                        <a:t>M24</a:t>
                      </a:r>
                    </a:p>
                  </a:txBody>
                  <a:tcPr/>
                </a:tc>
                <a:extLst>
                  <a:ext uri="{0D108BD9-81ED-4DB2-BD59-A6C34878D82A}">
                    <a16:rowId xmlns:a16="http://schemas.microsoft.com/office/drawing/2014/main" val="1109676589"/>
                  </a:ext>
                </a:extLst>
              </a:tr>
            </a:tbl>
          </a:graphicData>
        </a:graphic>
      </p:graphicFrame>
      <p:graphicFrame>
        <p:nvGraphicFramePr>
          <p:cNvPr id="10" name="Content Placeholder 6">
            <a:extLst>
              <a:ext uri="{FF2B5EF4-FFF2-40B4-BE49-F238E27FC236}">
                <a16:creationId xmlns:a16="http://schemas.microsoft.com/office/drawing/2014/main" id="{FAA02CC3-0F44-7C86-CA13-6E679CC51B71}"/>
              </a:ext>
            </a:extLst>
          </p:cNvPr>
          <p:cNvGraphicFramePr>
            <a:graphicFrameLocks/>
          </p:cNvGraphicFramePr>
          <p:nvPr>
            <p:extLst>
              <p:ext uri="{D42A27DB-BD31-4B8C-83A1-F6EECF244321}">
                <p14:modId xmlns:p14="http://schemas.microsoft.com/office/powerpoint/2010/main" val="2148894268"/>
              </p:ext>
            </p:extLst>
          </p:nvPr>
        </p:nvGraphicFramePr>
        <p:xfrm>
          <a:off x="847830" y="3977876"/>
          <a:ext cx="10515600" cy="100584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a:solidFill>
                            <a:srgbClr val="002060"/>
                          </a:solidFill>
                        </a:rPr>
                        <a:t>Mx</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a:solidFill>
                            <a:srgbClr val="002060"/>
                          </a:solidFill>
                          <a:latin typeface="+mn-lt"/>
                          <a:ea typeface="+mn-ea"/>
                          <a:cs typeface="+mn-cs"/>
                        </a:rPr>
                        <a:t>Milestone </a:t>
                      </a:r>
                      <a:r>
                        <a:rPr lang="en-GB" sz="1800" b="1" kern="1200">
                          <a:solidFill>
                            <a:srgbClr val="002060"/>
                          </a:solidFill>
                          <a:latin typeface="+mn-lt"/>
                          <a:ea typeface="+mn-ea"/>
                          <a:cs typeface="+mn-cs"/>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Mean of verification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endParaRPr lang="en-US">
                        <a:latin typeface="Calibri" panose="020F0502020204030204" pitchFamily="34" charset="0"/>
                        <a:cs typeface="Calibri" panose="020F0502020204030204" pitchFamily="34" charset="0"/>
                      </a:endParaRPr>
                    </a:p>
                  </a:txBody>
                  <a:tcPr/>
                </a:tc>
                <a:tc>
                  <a:txBody>
                    <a:bodyPr/>
                    <a:lstStyle/>
                    <a:p>
                      <a:r>
                        <a:rPr lang="en-US" sz="1800">
                          <a:latin typeface="+mn-lt"/>
                        </a:rPr>
                        <a:t>Study of the Safety and Radiation protection requirements </a:t>
                      </a:r>
                      <a:r>
                        <a:rPr lang="fr-FR" sz="1800">
                          <a:latin typeface="+mn-lt"/>
                        </a:rPr>
                        <a:t> (Document, report)</a:t>
                      </a:r>
                      <a:endParaRPr lang="en-US" sz="1800">
                        <a:latin typeface="+mn-lt"/>
                        <a:cs typeface="Calibri" panose="020F0502020204030204" pitchFamily="34" charset="0"/>
                      </a:endParaRPr>
                    </a:p>
                  </a:txBody>
                  <a:tcPr/>
                </a:tc>
                <a:tc>
                  <a:txBody>
                    <a:bodyPr/>
                    <a:lstStyle/>
                    <a:p>
                      <a:r>
                        <a:rPr lang="en-US" sz="1800">
                          <a:latin typeface="+mn-lt"/>
                          <a:cs typeface="Calibri" panose="020F0502020204030204" pitchFamily="34" charset="0"/>
                        </a:rPr>
                        <a:t>NCSRD</a:t>
                      </a:r>
                      <a:endParaRPr lang="en-US">
                        <a:latin typeface="Calibri" panose="020F0502020204030204" pitchFamily="34" charset="0"/>
                        <a:cs typeface="Calibri" panose="020F0502020204030204" pitchFamily="34" charset="0"/>
                      </a:endParaRPr>
                    </a:p>
                  </a:txBody>
                  <a:tcPr/>
                </a:tc>
                <a:tc>
                  <a:txBody>
                    <a:bodyPr/>
                    <a:lstStyle/>
                    <a:p>
                      <a:pPr algn="ctr"/>
                      <a:endParaRPr lang="en-US">
                        <a:latin typeface="Calibri" panose="020F0502020204030204" pitchFamily="34" charset="0"/>
                        <a:cs typeface="Calibri" panose="020F0502020204030204" pitchFamily="34" charset="0"/>
                      </a:endParaRPr>
                    </a:p>
                  </a:txBody>
                  <a:tcPr/>
                </a:tc>
                <a:tc>
                  <a:txBody>
                    <a:bodyPr/>
                    <a:lstStyle/>
                    <a:p>
                      <a:pPr algn="ctr"/>
                      <a:r>
                        <a:rPr lang="en-US">
                          <a:latin typeface="Calibri" panose="020F0502020204030204" pitchFamily="34" charset="0"/>
                          <a:cs typeface="Calibri" panose="020F0502020204030204" pitchFamily="34" charset="0"/>
                        </a:rPr>
                        <a:t>M24</a:t>
                      </a:r>
                    </a:p>
                  </a:txBody>
                  <a:tcPr/>
                </a:tc>
                <a:extLst>
                  <a:ext uri="{0D108BD9-81ED-4DB2-BD59-A6C34878D82A}">
                    <a16:rowId xmlns:a16="http://schemas.microsoft.com/office/drawing/2014/main" val="465665717"/>
                  </a:ext>
                </a:extLst>
              </a:tr>
            </a:tbl>
          </a:graphicData>
        </a:graphic>
      </p:graphicFrame>
    </p:spTree>
    <p:extLst>
      <p:ext uri="{BB962C8B-B14F-4D97-AF65-F5344CB8AC3E}">
        <p14:creationId xmlns:p14="http://schemas.microsoft.com/office/powerpoint/2010/main" val="371576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B3270-3705-4F5E-22C4-82A710EC8BA0}"/>
              </a:ext>
            </a:extLst>
          </p:cNvPr>
          <p:cNvSpPr>
            <a:spLocks noGrp="1"/>
          </p:cNvSpPr>
          <p:nvPr>
            <p:ph type="title"/>
          </p:nvPr>
        </p:nvSpPr>
        <p:spPr/>
        <p:txBody>
          <a:bodyPr/>
          <a:lstStyle/>
          <a:p>
            <a:r>
              <a:rPr lang="en-US" dirty="0"/>
              <a:t>Radioprotection</a:t>
            </a:r>
            <a:endParaRPr lang="fr-FR" dirty="0"/>
          </a:p>
        </p:txBody>
      </p:sp>
      <p:sp>
        <p:nvSpPr>
          <p:cNvPr id="3" name="Espace réservé de la date 2">
            <a:extLst>
              <a:ext uri="{FF2B5EF4-FFF2-40B4-BE49-F238E27FC236}">
                <a16:creationId xmlns:a16="http://schemas.microsoft.com/office/drawing/2014/main" id="{7C95FB3C-3F44-29E7-6AD5-52D485B4061C}"/>
              </a:ext>
            </a:extLst>
          </p:cNvPr>
          <p:cNvSpPr>
            <a:spLocks noGrp="1"/>
          </p:cNvSpPr>
          <p:nvPr>
            <p:ph type="dt" sz="half" idx="10"/>
          </p:nvPr>
        </p:nvSpPr>
        <p:spPr/>
        <p:txBody>
          <a:bodyPr/>
          <a:lstStyle/>
          <a:p>
            <a:endParaRPr lang="en-US" dirty="0"/>
          </a:p>
        </p:txBody>
      </p:sp>
      <p:sp>
        <p:nvSpPr>
          <p:cNvPr id="4" name="Espace réservé du pied de page 3">
            <a:extLst>
              <a:ext uri="{FF2B5EF4-FFF2-40B4-BE49-F238E27FC236}">
                <a16:creationId xmlns:a16="http://schemas.microsoft.com/office/drawing/2014/main" id="{955D0564-ED3F-7F09-FF5A-53C44F324BB4}"/>
              </a:ext>
            </a:extLst>
          </p:cNvPr>
          <p:cNvSpPr>
            <a:spLocks noGrp="1"/>
          </p:cNvSpPr>
          <p:nvPr>
            <p:ph type="ftr" sz="quarter" idx="11"/>
          </p:nvPr>
        </p:nvSpPr>
        <p:spPr/>
        <p:txBody>
          <a:bodyPr/>
          <a:lstStyle/>
          <a:p>
            <a:r>
              <a:rPr lang="en-US"/>
              <a:t>Kick of Meeting</a:t>
            </a:r>
          </a:p>
        </p:txBody>
      </p:sp>
      <p:sp>
        <p:nvSpPr>
          <p:cNvPr id="5" name="Espace réservé du numéro de diapositive 4">
            <a:extLst>
              <a:ext uri="{FF2B5EF4-FFF2-40B4-BE49-F238E27FC236}">
                <a16:creationId xmlns:a16="http://schemas.microsoft.com/office/drawing/2014/main" id="{F6D5A3DC-98C2-4CDB-A8D4-C6FA44FE363F}"/>
              </a:ext>
            </a:extLst>
          </p:cNvPr>
          <p:cNvSpPr>
            <a:spLocks noGrp="1"/>
          </p:cNvSpPr>
          <p:nvPr>
            <p:ph type="sldNum" sz="quarter" idx="12"/>
          </p:nvPr>
        </p:nvSpPr>
        <p:spPr/>
        <p:txBody>
          <a:bodyPr/>
          <a:lstStyle/>
          <a:p>
            <a:fld id="{26899373-B945-491D-B2CD-3E36A3252166}" type="slidenum">
              <a:rPr lang="en-US" smtClean="0"/>
              <a:pPr/>
              <a:t>24</a:t>
            </a:fld>
            <a:endParaRPr lang="en-US"/>
          </a:p>
        </p:txBody>
      </p:sp>
      <p:sp>
        <p:nvSpPr>
          <p:cNvPr id="6" name="Espace réservé du contenu 5">
            <a:extLst>
              <a:ext uri="{FF2B5EF4-FFF2-40B4-BE49-F238E27FC236}">
                <a16:creationId xmlns:a16="http://schemas.microsoft.com/office/drawing/2014/main" id="{139DCC9F-163C-E1EC-19D0-B600A4A79358}"/>
              </a:ext>
            </a:extLst>
          </p:cNvPr>
          <p:cNvSpPr>
            <a:spLocks noGrp="1"/>
          </p:cNvSpPr>
          <p:nvPr>
            <p:ph idx="1"/>
          </p:nvPr>
        </p:nvSpPr>
        <p:spPr>
          <a:xfrm>
            <a:off x="838200" y="1340285"/>
            <a:ext cx="10515600" cy="4525072"/>
          </a:xfrm>
        </p:spPr>
        <p:txBody>
          <a:bodyPr/>
          <a:lstStyle/>
          <a:p>
            <a:pPr marL="0" indent="0">
              <a:buNone/>
            </a:pPr>
            <a:r>
              <a:rPr lang="en-US" dirty="0"/>
              <a:t>According to Greek and European Legislation: </a:t>
            </a:r>
          </a:p>
          <a:p>
            <a:pPr marL="0" indent="0">
              <a:buNone/>
            </a:pPr>
            <a:r>
              <a:rPr lang="en-US" dirty="0"/>
              <a:t>(Supervised by the Greek Atomic Energy Commission)</a:t>
            </a:r>
          </a:p>
          <a:p>
            <a:pPr marL="0" indent="0">
              <a:buNone/>
            </a:pPr>
            <a:r>
              <a:rPr lang="el-GR" sz="2000" dirty="0"/>
              <a:t>Π.Δ. 101/2018 – </a:t>
            </a:r>
            <a:r>
              <a:rPr lang="en-US" sz="2000" dirty="0"/>
              <a:t>FEK 194/A/20.11.2018</a:t>
            </a:r>
          </a:p>
          <a:p>
            <a:pPr marL="0" indent="0">
              <a:buNone/>
            </a:pPr>
            <a:r>
              <a:rPr lang="en-US" sz="2000" dirty="0"/>
              <a:t>Decision 4B/261 – FEK 2460/21.06.2019</a:t>
            </a:r>
          </a:p>
          <a:p>
            <a:pPr marL="0" indent="0">
              <a:buNone/>
            </a:pPr>
            <a:r>
              <a:rPr lang="en-US" sz="2000" dirty="0"/>
              <a:t>Directive 2013/559/Euratom</a:t>
            </a:r>
          </a:p>
          <a:p>
            <a:pPr marL="0" indent="0">
              <a:buNone/>
            </a:pPr>
            <a:r>
              <a:rPr lang="en-US" sz="2000" dirty="0"/>
              <a:t>Best practices as described by IAEA</a:t>
            </a:r>
          </a:p>
          <a:p>
            <a:pPr marL="0" indent="0">
              <a:buNone/>
            </a:pPr>
            <a:r>
              <a:rPr lang="en-US" dirty="0"/>
              <a:t>Limits</a:t>
            </a:r>
          </a:p>
          <a:p>
            <a:pPr marL="0" indent="0">
              <a:buNone/>
            </a:pPr>
            <a:endParaRPr lang="fr-FR" dirty="0"/>
          </a:p>
        </p:txBody>
      </p:sp>
      <p:graphicFrame>
        <p:nvGraphicFramePr>
          <p:cNvPr id="7" name="Table 6">
            <a:extLst>
              <a:ext uri="{FF2B5EF4-FFF2-40B4-BE49-F238E27FC236}">
                <a16:creationId xmlns:a16="http://schemas.microsoft.com/office/drawing/2014/main" id="{4122B4FF-F5EB-A7A9-AE5A-A89E0D2A222A}"/>
              </a:ext>
            </a:extLst>
          </p:cNvPr>
          <p:cNvGraphicFramePr>
            <a:graphicFrameLocks noGrp="1"/>
          </p:cNvGraphicFramePr>
          <p:nvPr/>
        </p:nvGraphicFramePr>
        <p:xfrm>
          <a:off x="2032000" y="3986105"/>
          <a:ext cx="9316581" cy="2123440"/>
        </p:xfrm>
        <a:graphic>
          <a:graphicData uri="http://schemas.openxmlformats.org/drawingml/2006/table">
            <a:tbl>
              <a:tblPr firstRow="1" bandRow="1">
                <a:tableStyleId>{5C22544A-7EE6-4342-B048-85BDC9FD1C3A}</a:tableStyleId>
              </a:tblPr>
              <a:tblGrid>
                <a:gridCol w="2226849">
                  <a:extLst>
                    <a:ext uri="{9D8B030D-6E8A-4147-A177-3AD203B41FA5}">
                      <a16:colId xmlns:a16="http://schemas.microsoft.com/office/drawing/2014/main" val="1602395661"/>
                    </a:ext>
                  </a:extLst>
                </a:gridCol>
                <a:gridCol w="1490598">
                  <a:extLst>
                    <a:ext uri="{9D8B030D-6E8A-4147-A177-3AD203B41FA5}">
                      <a16:colId xmlns:a16="http://schemas.microsoft.com/office/drawing/2014/main" val="2724545486"/>
                    </a:ext>
                  </a:extLst>
                </a:gridCol>
                <a:gridCol w="1564362">
                  <a:extLst>
                    <a:ext uri="{9D8B030D-6E8A-4147-A177-3AD203B41FA5}">
                      <a16:colId xmlns:a16="http://schemas.microsoft.com/office/drawing/2014/main" val="3157614107"/>
                    </a:ext>
                  </a:extLst>
                </a:gridCol>
                <a:gridCol w="1760603">
                  <a:extLst>
                    <a:ext uri="{9D8B030D-6E8A-4147-A177-3AD203B41FA5}">
                      <a16:colId xmlns:a16="http://schemas.microsoft.com/office/drawing/2014/main" val="1437952842"/>
                    </a:ext>
                  </a:extLst>
                </a:gridCol>
                <a:gridCol w="2274169">
                  <a:extLst>
                    <a:ext uri="{9D8B030D-6E8A-4147-A177-3AD203B41FA5}">
                      <a16:colId xmlns:a16="http://schemas.microsoft.com/office/drawing/2014/main" val="1581373430"/>
                    </a:ext>
                  </a:extLst>
                </a:gridCol>
              </a:tblGrid>
              <a:tr h="370840">
                <a:tc>
                  <a:txBody>
                    <a:bodyPr/>
                    <a:lstStyle/>
                    <a:p>
                      <a:r>
                        <a:rPr lang="en-US" dirty="0"/>
                        <a:t>Category</a:t>
                      </a:r>
                    </a:p>
                  </a:txBody>
                  <a:tcPr/>
                </a:tc>
                <a:tc>
                  <a:txBody>
                    <a:bodyPr/>
                    <a:lstStyle/>
                    <a:p>
                      <a:r>
                        <a:rPr lang="en-US" dirty="0"/>
                        <a:t>Effective Dose (mSv/y)</a:t>
                      </a:r>
                    </a:p>
                  </a:txBody>
                  <a:tcPr/>
                </a:tc>
                <a:tc>
                  <a:txBody>
                    <a:bodyPr/>
                    <a:lstStyle/>
                    <a:p>
                      <a:r>
                        <a:rPr lang="en-US" dirty="0"/>
                        <a:t>Regulation</a:t>
                      </a:r>
                    </a:p>
                  </a:txBody>
                  <a:tcPr/>
                </a:tc>
                <a:tc>
                  <a:txBody>
                    <a:bodyPr/>
                    <a:lstStyle/>
                    <a:p>
                      <a:r>
                        <a:rPr lang="en-US" dirty="0"/>
                        <a:t>Restrictive Dose (mSv/y)</a:t>
                      </a:r>
                    </a:p>
                  </a:txBody>
                  <a:tcPr/>
                </a:tc>
                <a:tc>
                  <a:txBody>
                    <a:bodyPr/>
                    <a:lstStyle/>
                    <a:p>
                      <a:r>
                        <a:rPr lang="en-US" dirty="0"/>
                        <a:t>Regulation</a:t>
                      </a:r>
                    </a:p>
                  </a:txBody>
                  <a:tcPr/>
                </a:tc>
                <a:extLst>
                  <a:ext uri="{0D108BD9-81ED-4DB2-BD59-A6C34878D82A}">
                    <a16:rowId xmlns:a16="http://schemas.microsoft.com/office/drawing/2014/main" val="2844546004"/>
                  </a:ext>
                </a:extLst>
              </a:tr>
              <a:tr h="370840">
                <a:tc>
                  <a:txBody>
                    <a:bodyPr/>
                    <a:lstStyle/>
                    <a:p>
                      <a:r>
                        <a:rPr lang="en-US" dirty="0"/>
                        <a:t>Occupational</a:t>
                      </a:r>
                    </a:p>
                  </a:txBody>
                  <a:tcPr/>
                </a:tc>
                <a:tc>
                  <a:txBody>
                    <a:bodyPr/>
                    <a:lstStyle/>
                    <a:p>
                      <a:pPr algn="ctr"/>
                      <a:r>
                        <a:rPr lang="en-US" dirty="0"/>
                        <a:t>20</a:t>
                      </a:r>
                    </a:p>
                  </a:txBody>
                  <a:tcPr/>
                </a:tc>
                <a:tc rowSpan="4">
                  <a:txBody>
                    <a:bodyPr/>
                    <a:lstStyle/>
                    <a:p>
                      <a:pPr algn="ctr"/>
                      <a:r>
                        <a:rPr lang="el-GR" sz="1800" dirty="0"/>
                        <a:t>Π.Δ. 101/2018 </a:t>
                      </a:r>
                      <a:endParaRPr lang="en-US" dirty="0"/>
                    </a:p>
                  </a:txBody>
                  <a:tcPr/>
                </a:tc>
                <a:tc>
                  <a:txBody>
                    <a:bodyPr/>
                    <a:lstStyle/>
                    <a:p>
                      <a:pPr algn="ctr"/>
                      <a:r>
                        <a:rPr lang="en-US" dirty="0"/>
                        <a:t>5</a:t>
                      </a:r>
                    </a:p>
                  </a:txBody>
                  <a:tcPr/>
                </a:tc>
                <a:tc>
                  <a:txBody>
                    <a:bodyPr/>
                    <a:lstStyle/>
                    <a:p>
                      <a:pPr algn="ctr"/>
                      <a:r>
                        <a:rPr lang="en-US" dirty="0"/>
                        <a:t>Internal Lab</a:t>
                      </a:r>
                    </a:p>
                  </a:txBody>
                  <a:tcPr/>
                </a:tc>
                <a:extLst>
                  <a:ext uri="{0D108BD9-81ED-4DB2-BD59-A6C34878D82A}">
                    <a16:rowId xmlns:a16="http://schemas.microsoft.com/office/drawing/2014/main" val="3776370978"/>
                  </a:ext>
                </a:extLst>
              </a:tr>
              <a:tr h="370840">
                <a:tc>
                  <a:txBody>
                    <a:bodyPr/>
                    <a:lstStyle/>
                    <a:p>
                      <a:r>
                        <a:rPr lang="en-US" dirty="0"/>
                        <a:t>Max for Occupational</a:t>
                      </a:r>
                    </a:p>
                  </a:txBody>
                  <a:tcPr/>
                </a:tc>
                <a:tc>
                  <a:txBody>
                    <a:bodyPr/>
                    <a:lstStyle/>
                    <a:p>
                      <a:pPr algn="ctr"/>
                      <a:r>
                        <a:rPr lang="en-US" dirty="0"/>
                        <a:t>50</a:t>
                      </a:r>
                    </a:p>
                  </a:txBody>
                  <a:tcPr/>
                </a:tc>
                <a:tc vMerge="1">
                  <a:txBody>
                    <a:bodyPr/>
                    <a:lstStyle/>
                    <a:p>
                      <a:endParaRPr lang="en-US" dirty="0"/>
                    </a:p>
                  </a:txBody>
                  <a:tcPr/>
                </a:tc>
                <a:tc>
                  <a:txBody>
                    <a:bodyPr/>
                    <a:lstStyle/>
                    <a:p>
                      <a:pPr algn="ctr"/>
                      <a:r>
                        <a:rPr lang="en-US" dirty="0"/>
                        <a:t>20</a:t>
                      </a:r>
                    </a:p>
                  </a:txBody>
                  <a:tcPr/>
                </a:tc>
                <a:tc>
                  <a:txBody>
                    <a:bodyPr/>
                    <a:lstStyle/>
                    <a:p>
                      <a:pPr algn="ctr"/>
                      <a:r>
                        <a:rPr lang="en-US" sz="1800" dirty="0"/>
                        <a:t>Decision 4B/261 </a:t>
                      </a:r>
                      <a:endParaRPr lang="en-US" dirty="0"/>
                    </a:p>
                  </a:txBody>
                  <a:tcPr/>
                </a:tc>
                <a:extLst>
                  <a:ext uri="{0D108BD9-81ED-4DB2-BD59-A6C34878D82A}">
                    <a16:rowId xmlns:a16="http://schemas.microsoft.com/office/drawing/2014/main" val="3586718081"/>
                  </a:ext>
                </a:extLst>
              </a:tr>
              <a:tr h="370840">
                <a:tc>
                  <a:txBody>
                    <a:bodyPr/>
                    <a:lstStyle/>
                    <a:p>
                      <a:r>
                        <a:rPr lang="en-US" dirty="0"/>
                        <a:t>Public</a:t>
                      </a:r>
                    </a:p>
                  </a:txBody>
                  <a:tcPr/>
                </a:tc>
                <a:tc>
                  <a:txBody>
                    <a:bodyPr/>
                    <a:lstStyle/>
                    <a:p>
                      <a:pPr algn="ctr"/>
                      <a:r>
                        <a:rPr lang="en-US" dirty="0"/>
                        <a:t>1</a:t>
                      </a:r>
                    </a:p>
                  </a:txBody>
                  <a:tcPr/>
                </a:tc>
                <a:tc vMerge="1">
                  <a:txBody>
                    <a:bodyPr/>
                    <a:lstStyle/>
                    <a:p>
                      <a:endParaRPr lang="en-US" dirty="0"/>
                    </a:p>
                  </a:txBody>
                  <a:tcPr/>
                </a:tc>
                <a:tc>
                  <a:txBody>
                    <a:bodyPr/>
                    <a:lstStyle/>
                    <a:p>
                      <a:pPr algn="ctr"/>
                      <a:r>
                        <a:rPr lang="en-US" dirty="0"/>
                        <a:t>0.3</a:t>
                      </a:r>
                    </a:p>
                  </a:txBody>
                  <a:tcPr/>
                </a:tc>
                <a:tc>
                  <a:txBody>
                    <a:bodyPr/>
                    <a:lstStyle/>
                    <a:p>
                      <a:pPr algn="ctr"/>
                      <a:r>
                        <a:rPr lang="en-US" sz="1800" dirty="0"/>
                        <a:t>Decision 4B/261 </a:t>
                      </a:r>
                      <a:endParaRPr lang="en-US" dirty="0"/>
                    </a:p>
                  </a:txBody>
                  <a:tcPr/>
                </a:tc>
                <a:extLst>
                  <a:ext uri="{0D108BD9-81ED-4DB2-BD59-A6C34878D82A}">
                    <a16:rowId xmlns:a16="http://schemas.microsoft.com/office/drawing/2014/main" val="46607969"/>
                  </a:ext>
                </a:extLst>
              </a:tr>
              <a:tr h="370840">
                <a:tc>
                  <a:txBody>
                    <a:bodyPr/>
                    <a:lstStyle/>
                    <a:p>
                      <a:r>
                        <a:rPr lang="en-US" dirty="0"/>
                        <a:t>Pregnant</a:t>
                      </a:r>
                    </a:p>
                  </a:txBody>
                  <a:tcPr/>
                </a:tc>
                <a:tc>
                  <a:txBody>
                    <a:bodyPr/>
                    <a:lstStyle/>
                    <a:p>
                      <a:pPr algn="ctr"/>
                      <a:r>
                        <a:rPr lang="en-US" dirty="0"/>
                        <a:t>1</a:t>
                      </a:r>
                    </a:p>
                  </a:txBody>
                  <a:tcPr/>
                </a:tc>
                <a:tc vMerge="1">
                  <a:txBody>
                    <a:bodyPr/>
                    <a:lstStyle/>
                    <a:p>
                      <a:endParaRPr lang="en-US" dirty="0"/>
                    </a:p>
                  </a:txBody>
                  <a:tcPr/>
                </a:tc>
                <a:tc>
                  <a:txBody>
                    <a:bodyPr/>
                    <a:lstStyle/>
                    <a:p>
                      <a:pPr algn="ctr"/>
                      <a:r>
                        <a:rPr lang="en-US" dirty="0"/>
                        <a:t>0.3</a:t>
                      </a:r>
                    </a:p>
                  </a:txBody>
                  <a:tcPr/>
                </a:tc>
                <a:tc>
                  <a:txBody>
                    <a:bodyPr/>
                    <a:lstStyle/>
                    <a:p>
                      <a:pPr algn="ctr"/>
                      <a:r>
                        <a:rPr lang="en-US" sz="1800" dirty="0"/>
                        <a:t>Decision 4B/261 </a:t>
                      </a:r>
                      <a:endParaRPr lang="en-US" dirty="0"/>
                    </a:p>
                  </a:txBody>
                  <a:tcPr/>
                </a:tc>
                <a:extLst>
                  <a:ext uri="{0D108BD9-81ED-4DB2-BD59-A6C34878D82A}">
                    <a16:rowId xmlns:a16="http://schemas.microsoft.com/office/drawing/2014/main" val="1424576751"/>
                  </a:ext>
                </a:extLst>
              </a:tr>
            </a:tbl>
          </a:graphicData>
        </a:graphic>
      </p:graphicFrame>
      <p:sp>
        <p:nvSpPr>
          <p:cNvPr id="8" name="TextBox 7">
            <a:extLst>
              <a:ext uri="{FF2B5EF4-FFF2-40B4-BE49-F238E27FC236}">
                <a16:creationId xmlns:a16="http://schemas.microsoft.com/office/drawing/2014/main" id="{F74C786F-DEE0-C3BE-FCF8-60FA4CB73EA8}"/>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T3.5 Study of the Safety and Radiation protection requirements</a:t>
            </a:r>
            <a:endParaRPr lang="en-GR" sz="2000" b="1" dirty="0">
              <a:solidFill>
                <a:schemeClr val="accent1">
                  <a:lumMod val="75000"/>
                </a:schemeClr>
              </a:solidFill>
            </a:endParaRPr>
          </a:p>
        </p:txBody>
      </p:sp>
    </p:spTree>
    <p:extLst>
      <p:ext uri="{BB962C8B-B14F-4D97-AF65-F5344CB8AC3E}">
        <p14:creationId xmlns:p14="http://schemas.microsoft.com/office/powerpoint/2010/main" val="65089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033B-85EF-6955-CD3F-62708EA102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7155BC-FE76-041E-F39E-DF302EBA3F8B}"/>
              </a:ext>
            </a:extLst>
          </p:cNvPr>
          <p:cNvSpPr>
            <a:spLocks noGrp="1"/>
          </p:cNvSpPr>
          <p:nvPr>
            <p:ph type="title"/>
          </p:nvPr>
        </p:nvSpPr>
        <p:spPr/>
        <p:txBody>
          <a:bodyPr/>
          <a:lstStyle/>
          <a:p>
            <a:r>
              <a:rPr lang="en-US" dirty="0"/>
              <a:t>Radioprotection</a:t>
            </a:r>
            <a:r>
              <a:rPr lang="el-GR" dirty="0"/>
              <a:t> </a:t>
            </a:r>
            <a:r>
              <a:rPr lang="en-US" dirty="0"/>
              <a:t>example</a:t>
            </a:r>
            <a:endParaRPr lang="fr-FR" dirty="0"/>
          </a:p>
        </p:txBody>
      </p:sp>
      <p:sp>
        <p:nvSpPr>
          <p:cNvPr id="3" name="Espace réservé de la date 2">
            <a:extLst>
              <a:ext uri="{FF2B5EF4-FFF2-40B4-BE49-F238E27FC236}">
                <a16:creationId xmlns:a16="http://schemas.microsoft.com/office/drawing/2014/main" id="{0252E88C-AF8B-54E4-795F-2ED0B7242F4D}"/>
              </a:ext>
            </a:extLst>
          </p:cNvPr>
          <p:cNvSpPr>
            <a:spLocks noGrp="1"/>
          </p:cNvSpPr>
          <p:nvPr>
            <p:ph type="dt" sz="half" idx="10"/>
          </p:nvPr>
        </p:nvSpPr>
        <p:spPr/>
        <p:txBody>
          <a:bodyPr/>
          <a:lstStyle/>
          <a:p>
            <a:endParaRPr lang="en-US" dirty="0"/>
          </a:p>
        </p:txBody>
      </p:sp>
      <p:sp>
        <p:nvSpPr>
          <p:cNvPr id="4" name="Espace réservé du pied de page 3">
            <a:extLst>
              <a:ext uri="{FF2B5EF4-FFF2-40B4-BE49-F238E27FC236}">
                <a16:creationId xmlns:a16="http://schemas.microsoft.com/office/drawing/2014/main" id="{2278F8AB-72F9-BDD8-9B16-7978CB53190E}"/>
              </a:ext>
            </a:extLst>
          </p:cNvPr>
          <p:cNvSpPr>
            <a:spLocks noGrp="1"/>
          </p:cNvSpPr>
          <p:nvPr>
            <p:ph type="ftr" sz="quarter" idx="11"/>
          </p:nvPr>
        </p:nvSpPr>
        <p:spPr/>
        <p:txBody>
          <a:bodyPr/>
          <a:lstStyle/>
          <a:p>
            <a:r>
              <a:rPr lang="en-US"/>
              <a:t>Kick of Meeting</a:t>
            </a:r>
          </a:p>
        </p:txBody>
      </p:sp>
      <p:sp>
        <p:nvSpPr>
          <p:cNvPr id="5" name="Espace réservé du numéro de diapositive 4">
            <a:extLst>
              <a:ext uri="{FF2B5EF4-FFF2-40B4-BE49-F238E27FC236}">
                <a16:creationId xmlns:a16="http://schemas.microsoft.com/office/drawing/2014/main" id="{0E453824-9A4C-0227-07AD-DAFC55F3BBE4}"/>
              </a:ext>
            </a:extLst>
          </p:cNvPr>
          <p:cNvSpPr>
            <a:spLocks noGrp="1"/>
          </p:cNvSpPr>
          <p:nvPr>
            <p:ph type="sldNum" sz="quarter" idx="12"/>
          </p:nvPr>
        </p:nvSpPr>
        <p:spPr/>
        <p:txBody>
          <a:bodyPr/>
          <a:lstStyle/>
          <a:p>
            <a:fld id="{26899373-B945-491D-B2CD-3E36A3252166}" type="slidenum">
              <a:rPr lang="en-US" smtClean="0"/>
              <a:pPr/>
              <a:t>25</a:t>
            </a:fld>
            <a:endParaRPr lang="en-US"/>
          </a:p>
        </p:txBody>
      </p:sp>
      <p:sp>
        <p:nvSpPr>
          <p:cNvPr id="6" name="Espace réservé du contenu 5">
            <a:extLst>
              <a:ext uri="{FF2B5EF4-FFF2-40B4-BE49-F238E27FC236}">
                <a16:creationId xmlns:a16="http://schemas.microsoft.com/office/drawing/2014/main" id="{0343D0BE-205A-8CEF-45A3-60725FDB3AEC}"/>
              </a:ext>
            </a:extLst>
          </p:cNvPr>
          <p:cNvSpPr>
            <a:spLocks noGrp="1"/>
          </p:cNvSpPr>
          <p:nvPr>
            <p:ph idx="1"/>
          </p:nvPr>
        </p:nvSpPr>
        <p:spPr>
          <a:xfrm>
            <a:off x="838200" y="1427967"/>
            <a:ext cx="10515600" cy="4525072"/>
          </a:xfrm>
        </p:spPr>
        <p:txBody>
          <a:bodyPr>
            <a:normAutofit/>
          </a:bodyPr>
          <a:lstStyle/>
          <a:p>
            <a:pPr marL="0" indent="0">
              <a:buNone/>
            </a:pPr>
            <a:r>
              <a:rPr lang="fr-FR" sz="2200" dirty="0" err="1"/>
              <a:t>Shielding</a:t>
            </a:r>
            <a:r>
              <a:rPr lang="fr-FR" sz="2200" dirty="0"/>
              <a:t> of a 17 MeV proton Cyclotron (</a:t>
            </a:r>
            <a:r>
              <a:rPr lang="fr-FR" sz="2200" dirty="0" err="1"/>
              <a:t>using</a:t>
            </a:r>
            <a:r>
              <a:rPr lang="fr-FR" sz="2200" dirty="0"/>
              <a:t> MCNP6 code)</a:t>
            </a:r>
          </a:p>
        </p:txBody>
      </p:sp>
      <p:pic>
        <p:nvPicPr>
          <p:cNvPr id="9" name="Picture 8">
            <a:extLst>
              <a:ext uri="{FF2B5EF4-FFF2-40B4-BE49-F238E27FC236}">
                <a16:creationId xmlns:a16="http://schemas.microsoft.com/office/drawing/2014/main" id="{A21EEBD9-FE76-71D0-111E-9A6D493310B4}"/>
              </a:ext>
            </a:extLst>
          </p:cNvPr>
          <p:cNvPicPr>
            <a:picLocks noChangeAspect="1"/>
          </p:cNvPicPr>
          <p:nvPr/>
        </p:nvPicPr>
        <p:blipFill>
          <a:blip r:embed="rId2"/>
          <a:stretch>
            <a:fillRect/>
          </a:stretch>
        </p:blipFill>
        <p:spPr>
          <a:xfrm>
            <a:off x="1027134" y="1823971"/>
            <a:ext cx="4672070" cy="4255567"/>
          </a:xfrm>
          <a:prstGeom prst="rect">
            <a:avLst/>
          </a:prstGeom>
        </p:spPr>
      </p:pic>
      <p:pic>
        <p:nvPicPr>
          <p:cNvPr id="11" name="Picture 10">
            <a:extLst>
              <a:ext uri="{FF2B5EF4-FFF2-40B4-BE49-F238E27FC236}">
                <a16:creationId xmlns:a16="http://schemas.microsoft.com/office/drawing/2014/main" id="{F3BCFAB9-C4E9-DA02-FEEC-6A567A318E3F}"/>
              </a:ext>
            </a:extLst>
          </p:cNvPr>
          <p:cNvPicPr>
            <a:picLocks noChangeAspect="1"/>
          </p:cNvPicPr>
          <p:nvPr/>
        </p:nvPicPr>
        <p:blipFill>
          <a:blip r:embed="rId3"/>
          <a:stretch>
            <a:fillRect/>
          </a:stretch>
        </p:blipFill>
        <p:spPr>
          <a:xfrm>
            <a:off x="5814616" y="1729447"/>
            <a:ext cx="5539183" cy="4536617"/>
          </a:xfrm>
          <a:prstGeom prst="rect">
            <a:avLst/>
          </a:prstGeom>
        </p:spPr>
      </p:pic>
      <p:sp>
        <p:nvSpPr>
          <p:cNvPr id="7" name="TextBox 6">
            <a:extLst>
              <a:ext uri="{FF2B5EF4-FFF2-40B4-BE49-F238E27FC236}">
                <a16:creationId xmlns:a16="http://schemas.microsoft.com/office/drawing/2014/main" id="{2071F311-396D-3F52-466E-2732165B1AFB}"/>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T3.5 Study of the Safety and Radiation protection requirements</a:t>
            </a:r>
            <a:endParaRPr lang="en-GR" sz="2000" b="1" dirty="0">
              <a:solidFill>
                <a:schemeClr val="accent1">
                  <a:lumMod val="75000"/>
                </a:schemeClr>
              </a:solidFill>
            </a:endParaRPr>
          </a:p>
        </p:txBody>
      </p:sp>
    </p:spTree>
    <p:extLst>
      <p:ext uri="{BB962C8B-B14F-4D97-AF65-F5344CB8AC3E}">
        <p14:creationId xmlns:p14="http://schemas.microsoft.com/office/powerpoint/2010/main" val="89351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71B4-9F1E-6DA1-E112-FF39DBEA38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A93A8A-DF99-9AD7-DC10-DDA7EEA88E20}"/>
              </a:ext>
            </a:extLst>
          </p:cNvPr>
          <p:cNvSpPr>
            <a:spLocks noGrp="1"/>
          </p:cNvSpPr>
          <p:nvPr>
            <p:ph type="title"/>
          </p:nvPr>
        </p:nvSpPr>
        <p:spPr/>
        <p:txBody>
          <a:bodyPr/>
          <a:lstStyle/>
          <a:p>
            <a:r>
              <a:rPr lang="en-US" sz="3600" b="1" dirty="0">
                <a:solidFill>
                  <a:srgbClr val="002060"/>
                </a:solidFill>
                <a:latin typeface="Calibri" panose="020F0502020204030204" pitchFamily="34" charset="0"/>
                <a:cs typeface="Calibri" panose="020F0502020204030204" pitchFamily="34" charset="0"/>
              </a:rPr>
              <a:t>The new external IBA set-up at NCSR Demokritos</a:t>
            </a:r>
            <a:endParaRPr lang="el-GR" sz="3600" b="1" dirty="0">
              <a:solidFill>
                <a:srgbClr val="002060"/>
              </a:solidFill>
              <a:latin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FB641396-4E32-BB89-93AC-DA1D285FEC12}"/>
              </a:ext>
            </a:extLst>
          </p:cNvPr>
          <p:cNvSpPr>
            <a:spLocks noGrp="1"/>
          </p:cNvSpPr>
          <p:nvPr>
            <p:ph type="dt" sz="half" idx="10"/>
          </p:nvPr>
        </p:nvSpPr>
        <p:spPr/>
        <p:txBody>
          <a:bodyPr/>
          <a:lstStyle/>
          <a:p>
            <a:endParaRPr lang="en-US" dirty="0"/>
          </a:p>
        </p:txBody>
      </p:sp>
      <p:sp>
        <p:nvSpPr>
          <p:cNvPr id="4" name="Espace réservé du pied de page 3">
            <a:extLst>
              <a:ext uri="{FF2B5EF4-FFF2-40B4-BE49-F238E27FC236}">
                <a16:creationId xmlns:a16="http://schemas.microsoft.com/office/drawing/2014/main" id="{401CF111-D487-5AEE-3E1D-24D01E9187CB}"/>
              </a:ext>
            </a:extLst>
          </p:cNvPr>
          <p:cNvSpPr>
            <a:spLocks noGrp="1"/>
          </p:cNvSpPr>
          <p:nvPr>
            <p:ph type="ftr" sz="quarter" idx="11"/>
          </p:nvPr>
        </p:nvSpPr>
        <p:spPr/>
        <p:txBody>
          <a:bodyPr/>
          <a:lstStyle/>
          <a:p>
            <a:r>
              <a:rPr lang="en-US"/>
              <a:t>Kick of Meeting</a:t>
            </a:r>
          </a:p>
        </p:txBody>
      </p:sp>
      <p:sp>
        <p:nvSpPr>
          <p:cNvPr id="5" name="Espace réservé du numéro de diapositive 4">
            <a:extLst>
              <a:ext uri="{FF2B5EF4-FFF2-40B4-BE49-F238E27FC236}">
                <a16:creationId xmlns:a16="http://schemas.microsoft.com/office/drawing/2014/main" id="{E2B17595-E113-53FD-4C97-644690B2DF30}"/>
              </a:ext>
            </a:extLst>
          </p:cNvPr>
          <p:cNvSpPr>
            <a:spLocks noGrp="1"/>
          </p:cNvSpPr>
          <p:nvPr>
            <p:ph type="sldNum" sz="quarter" idx="12"/>
          </p:nvPr>
        </p:nvSpPr>
        <p:spPr/>
        <p:txBody>
          <a:bodyPr/>
          <a:lstStyle/>
          <a:p>
            <a:fld id="{26899373-B945-491D-B2CD-3E36A3252166}" type="slidenum">
              <a:rPr lang="en-US" smtClean="0"/>
              <a:pPr/>
              <a:t>26</a:t>
            </a:fld>
            <a:endParaRPr lang="en-US"/>
          </a:p>
        </p:txBody>
      </p:sp>
      <p:sp>
        <p:nvSpPr>
          <p:cNvPr id="8" name="Content Placeholder 7">
            <a:extLst>
              <a:ext uri="{FF2B5EF4-FFF2-40B4-BE49-F238E27FC236}">
                <a16:creationId xmlns:a16="http://schemas.microsoft.com/office/drawing/2014/main" id="{3CD417B2-1CD7-3CDE-69BC-B8CC0087FF01}"/>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0DFBD11C-59A0-75D7-7D9B-BB430F5CB698}"/>
              </a:ext>
            </a:extLst>
          </p:cNvPr>
          <p:cNvPicPr>
            <a:picLocks noChangeAspect="1"/>
          </p:cNvPicPr>
          <p:nvPr/>
        </p:nvPicPr>
        <p:blipFill rotWithShape="1">
          <a:blip r:embed="rId2"/>
          <a:srcRect t="19816" r="60655"/>
          <a:stretch/>
        </p:blipFill>
        <p:spPr>
          <a:xfrm>
            <a:off x="10252640" y="1080933"/>
            <a:ext cx="1815940" cy="1390176"/>
          </a:xfrm>
          <a:prstGeom prst="rect">
            <a:avLst/>
          </a:prstGeom>
        </p:spPr>
      </p:pic>
      <p:pic>
        <p:nvPicPr>
          <p:cNvPr id="12" name="Picture 12" descr="8">
            <a:extLst>
              <a:ext uri="{FF2B5EF4-FFF2-40B4-BE49-F238E27FC236}">
                <a16:creationId xmlns:a16="http://schemas.microsoft.com/office/drawing/2014/main" id="{234D46A9-D885-B9DF-B9B3-D5CF50E2C8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3" t="-2686" r="26911" b="2686"/>
          <a:stretch/>
        </p:blipFill>
        <p:spPr bwMode="auto">
          <a:xfrm>
            <a:off x="10222788" y="2611902"/>
            <a:ext cx="1828800" cy="190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8F57A51-7C7A-58E8-8EF6-6B9341E8C42D}"/>
              </a:ext>
            </a:extLst>
          </p:cNvPr>
          <p:cNvPicPr/>
          <p:nvPr/>
        </p:nvPicPr>
        <p:blipFill rotWithShape="1">
          <a:blip r:embed="rId4" cstate="print">
            <a:extLst>
              <a:ext uri="{28A0092B-C50C-407E-A947-70E740481C1C}">
                <a14:useLocalDpi xmlns:a14="http://schemas.microsoft.com/office/drawing/2010/main" val="0"/>
              </a:ext>
            </a:extLst>
          </a:blip>
          <a:srcRect r="20922"/>
          <a:stretch/>
        </p:blipFill>
        <p:spPr bwMode="auto">
          <a:xfrm>
            <a:off x="187486" y="1267978"/>
            <a:ext cx="3463275" cy="3543300"/>
          </a:xfrm>
          <a:prstGeom prst="rect">
            <a:avLst/>
          </a:prstGeom>
          <a:noFill/>
        </p:spPr>
      </p:pic>
      <p:pic>
        <p:nvPicPr>
          <p:cNvPr id="14" name="Picture 13">
            <a:extLst>
              <a:ext uri="{FF2B5EF4-FFF2-40B4-BE49-F238E27FC236}">
                <a16:creationId xmlns:a16="http://schemas.microsoft.com/office/drawing/2014/main" id="{A5BADB89-52E4-1E23-80C4-EB0CF3CB13F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670132" y="1267399"/>
            <a:ext cx="1851025" cy="3581400"/>
          </a:xfrm>
          <a:prstGeom prst="rect">
            <a:avLst/>
          </a:prstGeom>
          <a:noFill/>
        </p:spPr>
      </p:pic>
      <p:pic>
        <p:nvPicPr>
          <p:cNvPr id="15" name="Picture 14">
            <a:extLst>
              <a:ext uri="{FF2B5EF4-FFF2-40B4-BE49-F238E27FC236}">
                <a16:creationId xmlns:a16="http://schemas.microsoft.com/office/drawing/2014/main" id="{69685A2D-CA2F-2513-3DE0-0FAFE36D73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304" y="1111782"/>
            <a:ext cx="2835441" cy="5040783"/>
          </a:xfrm>
          <a:prstGeom prst="rect">
            <a:avLst/>
          </a:prstGeom>
        </p:spPr>
      </p:pic>
      <p:pic>
        <p:nvPicPr>
          <p:cNvPr id="16" name="Picture 15">
            <a:extLst>
              <a:ext uri="{FF2B5EF4-FFF2-40B4-BE49-F238E27FC236}">
                <a16:creationId xmlns:a16="http://schemas.microsoft.com/office/drawing/2014/main" id="{B9D55FBD-FF10-F1AD-D26E-F2EFC193CA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98"/>
          <a:stretch/>
        </p:blipFill>
        <p:spPr>
          <a:xfrm>
            <a:off x="5549507" y="1145058"/>
            <a:ext cx="2502098" cy="4994784"/>
          </a:xfrm>
          <a:prstGeom prst="rect">
            <a:avLst/>
          </a:prstGeom>
        </p:spPr>
      </p:pic>
    </p:spTree>
    <p:extLst>
      <p:ext uri="{BB962C8B-B14F-4D97-AF65-F5344CB8AC3E}">
        <p14:creationId xmlns:p14="http://schemas.microsoft.com/office/powerpoint/2010/main" val="18315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6743-B0C1-DE6D-DEEB-A04B095AD86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1FFB04-1B55-3982-F262-1767ACEF1283}"/>
              </a:ext>
            </a:extLst>
          </p:cNvPr>
          <p:cNvSpPr>
            <a:spLocks noGrp="1"/>
          </p:cNvSpPr>
          <p:nvPr>
            <p:ph type="title"/>
          </p:nvPr>
        </p:nvSpPr>
        <p:spPr/>
        <p:txBody>
          <a:bodyPr/>
          <a:lstStyle/>
          <a:p>
            <a:r>
              <a:rPr lang="en-US" sz="3600" b="1" dirty="0">
                <a:solidFill>
                  <a:srgbClr val="002060"/>
                </a:solidFill>
                <a:latin typeface="Calibri" panose="020F0502020204030204" pitchFamily="34" charset="0"/>
                <a:cs typeface="Calibri" panose="020F0502020204030204" pitchFamily="34" charset="0"/>
              </a:rPr>
              <a:t>First quantitative results</a:t>
            </a:r>
            <a:endParaRPr lang="el-GR" sz="3600" b="1" dirty="0">
              <a:solidFill>
                <a:srgbClr val="002060"/>
              </a:solidFill>
              <a:latin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AA84BF52-A572-9696-4DA4-43C9F1484663}"/>
              </a:ext>
            </a:extLst>
          </p:cNvPr>
          <p:cNvSpPr>
            <a:spLocks noGrp="1"/>
          </p:cNvSpPr>
          <p:nvPr>
            <p:ph type="dt" sz="half" idx="10"/>
          </p:nvPr>
        </p:nvSpPr>
        <p:spPr/>
        <p:txBody>
          <a:bodyPr/>
          <a:lstStyle/>
          <a:p>
            <a:endParaRPr lang="en-US" dirty="0"/>
          </a:p>
        </p:txBody>
      </p:sp>
      <p:sp>
        <p:nvSpPr>
          <p:cNvPr id="4" name="Espace réservé du pied de page 3">
            <a:extLst>
              <a:ext uri="{FF2B5EF4-FFF2-40B4-BE49-F238E27FC236}">
                <a16:creationId xmlns:a16="http://schemas.microsoft.com/office/drawing/2014/main" id="{E766DF2B-B720-F8F7-34EA-D76A8A69DC1C}"/>
              </a:ext>
            </a:extLst>
          </p:cNvPr>
          <p:cNvSpPr>
            <a:spLocks noGrp="1"/>
          </p:cNvSpPr>
          <p:nvPr>
            <p:ph type="ftr" sz="quarter" idx="11"/>
          </p:nvPr>
        </p:nvSpPr>
        <p:spPr/>
        <p:txBody>
          <a:bodyPr/>
          <a:lstStyle/>
          <a:p>
            <a:r>
              <a:rPr lang="en-US"/>
              <a:t>Kick of Meeting</a:t>
            </a:r>
          </a:p>
        </p:txBody>
      </p:sp>
      <p:sp>
        <p:nvSpPr>
          <p:cNvPr id="5" name="Espace réservé du numéro de diapositive 4">
            <a:extLst>
              <a:ext uri="{FF2B5EF4-FFF2-40B4-BE49-F238E27FC236}">
                <a16:creationId xmlns:a16="http://schemas.microsoft.com/office/drawing/2014/main" id="{66A827FD-C068-1FFE-8A74-32A46DC8C23A}"/>
              </a:ext>
            </a:extLst>
          </p:cNvPr>
          <p:cNvSpPr>
            <a:spLocks noGrp="1"/>
          </p:cNvSpPr>
          <p:nvPr>
            <p:ph type="sldNum" sz="quarter" idx="12"/>
          </p:nvPr>
        </p:nvSpPr>
        <p:spPr/>
        <p:txBody>
          <a:bodyPr/>
          <a:lstStyle/>
          <a:p>
            <a:fld id="{26899373-B945-491D-B2CD-3E36A3252166}" type="slidenum">
              <a:rPr lang="en-US" smtClean="0"/>
              <a:pPr/>
              <a:t>27</a:t>
            </a:fld>
            <a:endParaRPr lang="en-US"/>
          </a:p>
        </p:txBody>
      </p:sp>
      <p:graphicFrame>
        <p:nvGraphicFramePr>
          <p:cNvPr id="6" name="Object 5">
            <a:extLst>
              <a:ext uri="{FF2B5EF4-FFF2-40B4-BE49-F238E27FC236}">
                <a16:creationId xmlns:a16="http://schemas.microsoft.com/office/drawing/2014/main" id="{BD44D5AD-9961-FB37-3A71-8E205C7E0A75}"/>
              </a:ext>
            </a:extLst>
          </p:cNvPr>
          <p:cNvGraphicFramePr>
            <a:graphicFrameLocks noChangeAspect="1"/>
          </p:cNvGraphicFramePr>
          <p:nvPr/>
        </p:nvGraphicFramePr>
        <p:xfrm>
          <a:off x="4627884" y="2038242"/>
          <a:ext cx="4404424" cy="3111501"/>
        </p:xfrm>
        <a:graphic>
          <a:graphicData uri="http://schemas.openxmlformats.org/presentationml/2006/ole">
            <mc:AlternateContent xmlns:mc="http://schemas.openxmlformats.org/markup-compatibility/2006">
              <mc:Choice xmlns:v="urn:schemas-microsoft-com:vml" Requires="v">
                <p:oleObj name="Graph" r:id="rId2" imgW="4277520" imgH="3024720" progId="Origin50.Graph">
                  <p:embed/>
                </p:oleObj>
              </mc:Choice>
              <mc:Fallback>
                <p:oleObj name="Graph" r:id="rId2" imgW="4277520" imgH="3024720" progId="Origin50.Graph">
                  <p:embed/>
                  <p:pic>
                    <p:nvPicPr>
                      <p:cNvPr id="6" name="Object 5">
                        <a:extLst>
                          <a:ext uri="{FF2B5EF4-FFF2-40B4-BE49-F238E27FC236}">
                            <a16:creationId xmlns:a16="http://schemas.microsoft.com/office/drawing/2014/main" id="{BD44D5AD-9961-FB37-3A71-8E205C7E0A75}"/>
                          </a:ext>
                        </a:extLst>
                      </p:cNvPr>
                      <p:cNvPicPr>
                        <a:picLocks noChangeAspect="1" noChangeArrowheads="1"/>
                      </p:cNvPicPr>
                      <p:nvPr/>
                    </p:nvPicPr>
                    <p:blipFill>
                      <a:blip r:embed="rId3"/>
                      <a:srcRect/>
                      <a:stretch>
                        <a:fillRect/>
                      </a:stretch>
                    </p:blipFill>
                    <p:spPr bwMode="auto">
                      <a:xfrm>
                        <a:off x="4627884" y="2038242"/>
                        <a:ext cx="4404424" cy="3111501"/>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B93AA02-DBEF-C6F8-BEA0-6712101704AE}"/>
              </a:ext>
            </a:extLst>
          </p:cNvPr>
          <p:cNvGraphicFramePr>
            <a:graphicFrameLocks noChangeAspect="1"/>
          </p:cNvGraphicFramePr>
          <p:nvPr/>
        </p:nvGraphicFramePr>
        <p:xfrm>
          <a:off x="8374412" y="2112893"/>
          <a:ext cx="4188159" cy="2962197"/>
        </p:xfrm>
        <a:graphic>
          <a:graphicData uri="http://schemas.openxmlformats.org/presentationml/2006/ole">
            <mc:AlternateContent xmlns:mc="http://schemas.openxmlformats.org/markup-compatibility/2006">
              <mc:Choice xmlns:v="urn:schemas-microsoft-com:vml" Requires="v">
                <p:oleObj name="Graph" r:id="rId4" imgW="4279320" imgH="3024720" progId="Origin50.Graph">
                  <p:embed/>
                </p:oleObj>
              </mc:Choice>
              <mc:Fallback>
                <p:oleObj name="Graph" r:id="rId4" imgW="4279320" imgH="3024720" progId="Origin50.Graph">
                  <p:embed/>
                  <p:pic>
                    <p:nvPicPr>
                      <p:cNvPr id="7" name="Object 6">
                        <a:extLst>
                          <a:ext uri="{FF2B5EF4-FFF2-40B4-BE49-F238E27FC236}">
                            <a16:creationId xmlns:a16="http://schemas.microsoft.com/office/drawing/2014/main" id="{8B93AA02-DBEF-C6F8-BEA0-6712101704AE}"/>
                          </a:ext>
                        </a:extLst>
                      </p:cNvPr>
                      <p:cNvPicPr>
                        <a:picLocks noChangeAspect="1" noChangeArrowheads="1"/>
                      </p:cNvPicPr>
                      <p:nvPr/>
                    </p:nvPicPr>
                    <p:blipFill>
                      <a:blip r:embed="rId5"/>
                      <a:srcRect/>
                      <a:stretch>
                        <a:fillRect/>
                      </a:stretch>
                    </p:blipFill>
                    <p:spPr bwMode="auto">
                      <a:xfrm>
                        <a:off x="8374412" y="2112893"/>
                        <a:ext cx="4188159" cy="2962197"/>
                      </a:xfrm>
                      <a:prstGeom prst="rect">
                        <a:avLst/>
                      </a:prstGeom>
                      <a:noFill/>
                    </p:spPr>
                  </p:pic>
                </p:oleObj>
              </mc:Fallback>
            </mc:AlternateContent>
          </a:graphicData>
        </a:graphic>
      </p:graphicFrame>
      <p:graphicFrame>
        <p:nvGraphicFramePr>
          <p:cNvPr id="9" name="Table 8">
            <a:extLst>
              <a:ext uri="{FF2B5EF4-FFF2-40B4-BE49-F238E27FC236}">
                <a16:creationId xmlns:a16="http://schemas.microsoft.com/office/drawing/2014/main" id="{655587BB-2E48-84CA-32F6-5B8A33D42D2A}"/>
              </a:ext>
            </a:extLst>
          </p:cNvPr>
          <p:cNvGraphicFramePr>
            <a:graphicFrameLocks noGrp="1"/>
          </p:cNvGraphicFramePr>
          <p:nvPr/>
        </p:nvGraphicFramePr>
        <p:xfrm>
          <a:off x="58877" y="1403879"/>
          <a:ext cx="4569007" cy="4521514"/>
        </p:xfrm>
        <a:graphic>
          <a:graphicData uri="http://schemas.openxmlformats.org/drawingml/2006/table">
            <a:tbl>
              <a:tblPr firstRow="1" bandRow="1">
                <a:tableStyleId>{5C22544A-7EE6-4342-B048-85BDC9FD1C3A}</a:tableStyleId>
              </a:tblPr>
              <a:tblGrid>
                <a:gridCol w="1036096">
                  <a:extLst>
                    <a:ext uri="{9D8B030D-6E8A-4147-A177-3AD203B41FA5}">
                      <a16:colId xmlns:a16="http://schemas.microsoft.com/office/drawing/2014/main" val="1601618257"/>
                    </a:ext>
                  </a:extLst>
                </a:gridCol>
                <a:gridCol w="1143000">
                  <a:extLst>
                    <a:ext uri="{9D8B030D-6E8A-4147-A177-3AD203B41FA5}">
                      <a16:colId xmlns:a16="http://schemas.microsoft.com/office/drawing/2014/main" val="3793678195"/>
                    </a:ext>
                  </a:extLst>
                </a:gridCol>
                <a:gridCol w="1084481">
                  <a:extLst>
                    <a:ext uri="{9D8B030D-6E8A-4147-A177-3AD203B41FA5}">
                      <a16:colId xmlns:a16="http://schemas.microsoft.com/office/drawing/2014/main" val="585459669"/>
                    </a:ext>
                  </a:extLst>
                </a:gridCol>
                <a:gridCol w="1305430">
                  <a:extLst>
                    <a:ext uri="{9D8B030D-6E8A-4147-A177-3AD203B41FA5}">
                      <a16:colId xmlns:a16="http://schemas.microsoft.com/office/drawing/2014/main" val="174256961"/>
                    </a:ext>
                  </a:extLst>
                </a:gridCol>
              </a:tblGrid>
              <a:tr h="76200">
                <a:tc gridSpan="4">
                  <a:txBody>
                    <a:bodyPr/>
                    <a:lstStyle/>
                    <a:p>
                      <a:pPr algn="ctr">
                        <a:lnSpc>
                          <a:spcPct val="120000"/>
                        </a:lnSpc>
                        <a:spcAft>
                          <a:spcPts val="0"/>
                        </a:spcAft>
                      </a:pPr>
                      <a:r>
                        <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26</a:t>
                      </a:r>
                      <a:r>
                        <a:rPr lang="en-US" sz="1600" baseline="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CRMs </a:t>
                      </a:r>
                      <a:endParaRPr lang="en-US"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8569743"/>
                  </a:ext>
                </a:extLst>
              </a:tr>
              <a:tr h="228363">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APM</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Geological</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 Biological</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Gold alloys</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948171932"/>
                  </a:ext>
                </a:extLst>
              </a:tr>
              <a:tr h="220147">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2783</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IAEA Soil 7</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1571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Fischer ABKMF</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966572272"/>
                  </a:ext>
                </a:extLst>
              </a:tr>
              <a:tr h="246911">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UCD High</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IAEA Chinese Ceramic</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GBW07605</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Fischer ABLLI</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573869762"/>
                  </a:ext>
                </a:extLst>
              </a:tr>
              <a:tr h="194520">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UCD New</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679</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NOAA MA-A-2</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Fischer ABSBL</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43346823"/>
                  </a:ext>
                </a:extLst>
              </a:tr>
              <a:tr h="199817">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ISE 952</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NOAA 1566a</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Fischer ABQAQ</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926246062"/>
                  </a:ext>
                </a:extLst>
              </a:tr>
              <a:tr h="235229">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Glass</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GBW07307</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Dorm2</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466518642"/>
                  </a:ext>
                </a:extLst>
              </a:tr>
              <a:tr h="238343">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1412</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GBW07316</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Tort 2B</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1" dirty="0">
                          <a:solidFill>
                            <a:srgbClr val="C00000"/>
                          </a:solidFill>
                          <a:effectLst/>
                          <a:latin typeface="Calibri" panose="020F0502020204030204" pitchFamily="34" charset="0"/>
                          <a:cs typeface="Calibri" panose="020F0502020204030204" pitchFamily="34" charset="0"/>
                        </a:rPr>
                        <a:t>Bronze alloys</a:t>
                      </a:r>
                      <a:endParaRPr lang="en-US"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3444384903"/>
                  </a:ext>
                </a:extLst>
              </a:tr>
              <a:tr h="247329">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620</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177c</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NIST 1107</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390803622"/>
                  </a:ext>
                </a:extLst>
              </a:tr>
              <a:tr h="194520">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BAM S005</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IAEA A13</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982803498"/>
                  </a:ext>
                </a:extLst>
              </a:tr>
              <a:tr h="327974">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CTA-VTL-2</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tc>
                  <a:txBody>
                    <a:bodyPr/>
                    <a:lstStyle/>
                    <a:p>
                      <a:pPr algn="ctr">
                        <a:lnSpc>
                          <a:spcPct val="120000"/>
                        </a:lnSpc>
                        <a:spcAft>
                          <a:spcPts val="0"/>
                        </a:spcAft>
                      </a:pPr>
                      <a:r>
                        <a:rPr lang="en-US" sz="1600" b="0" dirty="0">
                          <a:solidFill>
                            <a:schemeClr val="tx1"/>
                          </a:solidFill>
                          <a:effectLst/>
                          <a:latin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48609660"/>
                  </a:ext>
                </a:extLst>
              </a:tr>
            </a:tbl>
          </a:graphicData>
        </a:graphic>
      </p:graphicFrame>
      <p:sp>
        <p:nvSpPr>
          <p:cNvPr id="8" name="TextBox 7">
            <a:extLst>
              <a:ext uri="{FF2B5EF4-FFF2-40B4-BE49-F238E27FC236}">
                <a16:creationId xmlns:a16="http://schemas.microsoft.com/office/drawing/2014/main" id="{672772D9-6B32-1D54-0C79-A490BB46F0C1}"/>
              </a:ext>
            </a:extLst>
          </p:cNvPr>
          <p:cNvSpPr txBox="1"/>
          <p:nvPr/>
        </p:nvSpPr>
        <p:spPr>
          <a:xfrm>
            <a:off x="1901950" y="1076108"/>
            <a:ext cx="9451847" cy="400110"/>
          </a:xfrm>
          <a:prstGeom prst="rect">
            <a:avLst/>
          </a:prstGeom>
          <a:noFill/>
        </p:spPr>
        <p:txBody>
          <a:bodyPr wrap="square">
            <a:spAutoFit/>
          </a:bodyPr>
          <a:lstStyle/>
          <a:p>
            <a:pPr algn="r"/>
            <a:r>
              <a:rPr lang="en-US" sz="2000" b="1" dirty="0">
                <a:solidFill>
                  <a:schemeClr val="accent1">
                    <a:lumMod val="75000"/>
                  </a:schemeClr>
                </a:solidFill>
              </a:rPr>
              <a:t>T3.5 Study of the Safety and Radiation protection requirements</a:t>
            </a:r>
            <a:endParaRPr lang="en-GR" sz="2000" b="1" dirty="0">
              <a:solidFill>
                <a:schemeClr val="accent1">
                  <a:lumMod val="75000"/>
                </a:schemeClr>
              </a:solidFill>
            </a:endParaRPr>
          </a:p>
        </p:txBody>
      </p:sp>
    </p:spTree>
    <p:extLst>
      <p:ext uri="{BB962C8B-B14F-4D97-AF65-F5344CB8AC3E}">
        <p14:creationId xmlns:p14="http://schemas.microsoft.com/office/powerpoint/2010/main" val="322094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7169-903F-59D7-132B-A929775A23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3CD7B0-DF8E-62E6-4ECE-593661C342EC}"/>
              </a:ext>
            </a:extLst>
          </p:cNvPr>
          <p:cNvSpPr>
            <a:spLocks noGrp="1"/>
          </p:cNvSpPr>
          <p:nvPr>
            <p:ph type="title"/>
          </p:nvPr>
        </p:nvSpPr>
        <p:spPr/>
        <p:txBody>
          <a:bodyPr/>
          <a:lstStyle/>
          <a:p>
            <a:r>
              <a:rPr lang="en-US" sz="3600" b="1" dirty="0">
                <a:solidFill>
                  <a:srgbClr val="002060"/>
                </a:solidFill>
                <a:latin typeface="Calibri" panose="020F0502020204030204" pitchFamily="34" charset="0"/>
                <a:cs typeface="Calibri" panose="020F0502020204030204" pitchFamily="34" charset="0"/>
              </a:rPr>
              <a:t>Limits of Detection for Glass matrix </a:t>
            </a:r>
            <a:endParaRPr lang="el-GR" sz="3600" b="1" dirty="0">
              <a:solidFill>
                <a:srgbClr val="002060"/>
              </a:solidFill>
              <a:latin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14979E4E-0ED2-46D7-D428-C8E12A3FD8A0}"/>
              </a:ext>
            </a:extLst>
          </p:cNvPr>
          <p:cNvSpPr>
            <a:spLocks noGrp="1"/>
          </p:cNvSpPr>
          <p:nvPr>
            <p:ph type="dt" sz="half" idx="10"/>
          </p:nvPr>
        </p:nvSpPr>
        <p:spPr/>
        <p:txBody>
          <a:bodyPr/>
          <a:lstStyle/>
          <a:p>
            <a:endParaRPr lang="en-US" dirty="0"/>
          </a:p>
        </p:txBody>
      </p:sp>
      <p:sp>
        <p:nvSpPr>
          <p:cNvPr id="4" name="Espace réservé du pied de page 3">
            <a:extLst>
              <a:ext uri="{FF2B5EF4-FFF2-40B4-BE49-F238E27FC236}">
                <a16:creationId xmlns:a16="http://schemas.microsoft.com/office/drawing/2014/main" id="{CC99C592-C391-558D-AE08-02C6F4BB08D2}"/>
              </a:ext>
            </a:extLst>
          </p:cNvPr>
          <p:cNvSpPr>
            <a:spLocks noGrp="1"/>
          </p:cNvSpPr>
          <p:nvPr>
            <p:ph type="ftr" sz="quarter" idx="11"/>
          </p:nvPr>
        </p:nvSpPr>
        <p:spPr/>
        <p:txBody>
          <a:bodyPr/>
          <a:lstStyle/>
          <a:p>
            <a:r>
              <a:rPr lang="en-US"/>
              <a:t>Kick of Meeting</a:t>
            </a:r>
          </a:p>
        </p:txBody>
      </p:sp>
      <p:sp>
        <p:nvSpPr>
          <p:cNvPr id="5" name="Espace réservé du numéro de diapositive 4">
            <a:extLst>
              <a:ext uri="{FF2B5EF4-FFF2-40B4-BE49-F238E27FC236}">
                <a16:creationId xmlns:a16="http://schemas.microsoft.com/office/drawing/2014/main" id="{A8839FFD-E455-71F0-D08F-88B989EB1770}"/>
              </a:ext>
            </a:extLst>
          </p:cNvPr>
          <p:cNvSpPr>
            <a:spLocks noGrp="1"/>
          </p:cNvSpPr>
          <p:nvPr>
            <p:ph type="sldNum" sz="quarter" idx="12"/>
          </p:nvPr>
        </p:nvSpPr>
        <p:spPr/>
        <p:txBody>
          <a:bodyPr/>
          <a:lstStyle/>
          <a:p>
            <a:fld id="{26899373-B945-491D-B2CD-3E36A3252166}" type="slidenum">
              <a:rPr lang="en-US" smtClean="0"/>
              <a:pPr/>
              <a:t>28</a:t>
            </a:fld>
            <a:endParaRPr lang="en-US"/>
          </a:p>
        </p:txBody>
      </p:sp>
      <p:grpSp>
        <p:nvGrpSpPr>
          <p:cNvPr id="8" name="Group 7">
            <a:extLst>
              <a:ext uri="{FF2B5EF4-FFF2-40B4-BE49-F238E27FC236}">
                <a16:creationId xmlns:a16="http://schemas.microsoft.com/office/drawing/2014/main" id="{C849343D-B0BC-E7A1-7111-484C8553C208}"/>
              </a:ext>
            </a:extLst>
          </p:cNvPr>
          <p:cNvGrpSpPr/>
          <p:nvPr/>
        </p:nvGrpSpPr>
        <p:grpSpPr>
          <a:xfrm>
            <a:off x="6347524" y="794369"/>
            <a:ext cx="6241265" cy="5349329"/>
            <a:chOff x="6795891" y="1655314"/>
            <a:chExt cx="5486400" cy="4769971"/>
          </a:xfrm>
        </p:grpSpPr>
        <p:graphicFrame>
          <p:nvGraphicFramePr>
            <p:cNvPr id="10" name="Object 9">
              <a:extLst>
                <a:ext uri="{FF2B5EF4-FFF2-40B4-BE49-F238E27FC236}">
                  <a16:creationId xmlns:a16="http://schemas.microsoft.com/office/drawing/2014/main" id="{10FA1226-DE23-4A36-2FEF-37AF81707DC9}"/>
                </a:ext>
              </a:extLst>
            </p:cNvPr>
            <p:cNvGraphicFramePr>
              <a:graphicFrameLocks noChangeAspect="1"/>
            </p:cNvGraphicFramePr>
            <p:nvPr/>
          </p:nvGraphicFramePr>
          <p:xfrm>
            <a:off x="6795891" y="1655314"/>
            <a:ext cx="5486400" cy="3875648"/>
          </p:xfrm>
          <a:graphic>
            <a:graphicData uri="http://schemas.openxmlformats.org/presentationml/2006/ole">
              <mc:AlternateContent xmlns:mc="http://schemas.openxmlformats.org/markup-compatibility/2006">
                <mc:Choice xmlns:v="urn:schemas-microsoft-com:vml" Requires="v">
                  <p:oleObj name="Graph" r:id="rId2" imgW="4277520" imgH="3024720" progId="Origin50.Graph">
                    <p:embed/>
                  </p:oleObj>
                </mc:Choice>
                <mc:Fallback>
                  <p:oleObj name="Graph" r:id="rId2" imgW="4277520" imgH="3024720" progId="Origin50.Graph">
                    <p:embed/>
                    <p:pic>
                      <p:nvPicPr>
                        <p:cNvPr id="10" name="Object 9">
                          <a:extLst>
                            <a:ext uri="{FF2B5EF4-FFF2-40B4-BE49-F238E27FC236}">
                              <a16:creationId xmlns:a16="http://schemas.microsoft.com/office/drawing/2014/main" id="{10FA1226-DE23-4A36-2FEF-37AF81707DC9}"/>
                            </a:ext>
                          </a:extLst>
                        </p:cNvPr>
                        <p:cNvPicPr>
                          <a:picLocks noChangeAspect="1" noChangeArrowheads="1"/>
                        </p:cNvPicPr>
                        <p:nvPr/>
                      </p:nvPicPr>
                      <p:blipFill>
                        <a:blip r:embed="rId3"/>
                        <a:srcRect/>
                        <a:stretch>
                          <a:fillRect/>
                        </a:stretch>
                      </p:blipFill>
                      <p:spPr bwMode="auto">
                        <a:xfrm>
                          <a:off x="6795891" y="1655314"/>
                          <a:ext cx="5486400" cy="3875648"/>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BFF1D705-2462-9E3E-60D5-B4111AB7D315}"/>
                </a:ext>
              </a:extLst>
            </p:cNvPr>
            <p:cNvSpPr/>
            <p:nvPr/>
          </p:nvSpPr>
          <p:spPr>
            <a:xfrm>
              <a:off x="7042335" y="5574512"/>
              <a:ext cx="4572000" cy="850773"/>
            </a:xfrm>
            <a:prstGeom prst="rect">
              <a:avLst/>
            </a:prstGeom>
          </p:spPr>
          <p:txBody>
            <a:bodyPr wrap="square">
              <a:spAutoFit/>
            </a:bodyPr>
            <a:lstStyle/>
            <a:p>
              <a:pPr algn="ctr"/>
              <a:r>
                <a:rPr lang="en-US" sz="2800" dirty="0">
                  <a:solidFill>
                    <a:srgbClr val="002060"/>
                  </a:solidFill>
                  <a:latin typeface="Calibri" panose="020F0502020204030204" pitchFamily="34" charset="0"/>
                  <a:cs typeface="Calibri" panose="020F0502020204030204" pitchFamily="34" charset="0"/>
                </a:rPr>
                <a:t>Limits of Detection: 3.05 MeV protons, 15nA, 7μC, ~ 8 min</a:t>
              </a:r>
            </a:p>
          </p:txBody>
        </p:sp>
      </p:grpSp>
      <p:graphicFrame>
        <p:nvGraphicFramePr>
          <p:cNvPr id="12" name="Object 11">
            <a:extLst>
              <a:ext uri="{FF2B5EF4-FFF2-40B4-BE49-F238E27FC236}">
                <a16:creationId xmlns:a16="http://schemas.microsoft.com/office/drawing/2014/main" id="{1A2471AB-52A4-A1D4-7DAF-450BBFBD8A49}"/>
              </a:ext>
            </a:extLst>
          </p:cNvPr>
          <p:cNvGraphicFramePr>
            <a:graphicFrameLocks noChangeAspect="1"/>
          </p:cNvGraphicFramePr>
          <p:nvPr/>
        </p:nvGraphicFramePr>
        <p:xfrm>
          <a:off x="0" y="967526"/>
          <a:ext cx="7107382" cy="5022092"/>
        </p:xfrm>
        <a:graphic>
          <a:graphicData uri="http://schemas.openxmlformats.org/presentationml/2006/ole">
            <mc:AlternateContent xmlns:mc="http://schemas.openxmlformats.org/markup-compatibility/2006">
              <mc:Choice xmlns:v="urn:schemas-microsoft-com:vml" Requires="v">
                <p:oleObj name="Graph" r:id="rId4" imgW="4279320" imgH="3024720" progId="Origin50.Graph">
                  <p:embed/>
                </p:oleObj>
              </mc:Choice>
              <mc:Fallback>
                <p:oleObj name="Graph" r:id="rId4" imgW="4279320" imgH="3024720" progId="Origin50.Graph">
                  <p:embed/>
                  <p:pic>
                    <p:nvPicPr>
                      <p:cNvPr id="12" name="Object 11">
                        <a:extLst>
                          <a:ext uri="{FF2B5EF4-FFF2-40B4-BE49-F238E27FC236}">
                            <a16:creationId xmlns:a16="http://schemas.microsoft.com/office/drawing/2014/main" id="{1A2471AB-52A4-A1D4-7DAF-450BBFBD8A49}"/>
                          </a:ext>
                        </a:extLst>
                      </p:cNvPr>
                      <p:cNvPicPr/>
                      <p:nvPr/>
                    </p:nvPicPr>
                    <p:blipFill>
                      <a:blip r:embed="rId5"/>
                      <a:stretch>
                        <a:fillRect/>
                      </a:stretch>
                    </p:blipFill>
                    <p:spPr>
                      <a:xfrm>
                        <a:off x="0" y="967526"/>
                        <a:ext cx="7107382" cy="5022092"/>
                      </a:xfrm>
                      <a:prstGeom prst="rect">
                        <a:avLst/>
                      </a:prstGeom>
                    </p:spPr>
                  </p:pic>
                </p:oleObj>
              </mc:Fallback>
            </mc:AlternateContent>
          </a:graphicData>
        </a:graphic>
      </p:graphicFrame>
    </p:spTree>
    <p:extLst>
      <p:ext uri="{BB962C8B-B14F-4D97-AF65-F5344CB8AC3E}">
        <p14:creationId xmlns:p14="http://schemas.microsoft.com/office/powerpoint/2010/main" val="110327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7C9-2F26-61BE-4B2F-664204A2AB33}"/>
              </a:ext>
            </a:extLst>
          </p:cNvPr>
          <p:cNvSpPr>
            <a:spLocks noGrp="1"/>
          </p:cNvSpPr>
          <p:nvPr>
            <p:ph type="title"/>
          </p:nvPr>
        </p:nvSpPr>
        <p:spPr/>
        <p:txBody>
          <a:bodyPr/>
          <a:lstStyle/>
          <a:p>
            <a:r>
              <a:rPr lang="en-GB" dirty="0"/>
              <a:t>T</a:t>
            </a:r>
            <a:r>
              <a:rPr lang="el-GR" dirty="0"/>
              <a:t>3</a:t>
            </a:r>
            <a:r>
              <a:rPr lang="en-GB" dirty="0"/>
              <a:t>.</a:t>
            </a:r>
            <a:r>
              <a:rPr lang="el-GR" dirty="0"/>
              <a:t>6</a:t>
            </a:r>
            <a:r>
              <a:rPr lang="en-GB" dirty="0"/>
              <a:t> Description</a:t>
            </a:r>
            <a:endParaRPr lang="en-US" dirty="0"/>
          </a:p>
        </p:txBody>
      </p:sp>
      <p:sp>
        <p:nvSpPr>
          <p:cNvPr id="3" name="Content Placeholder 2">
            <a:extLst>
              <a:ext uri="{FF2B5EF4-FFF2-40B4-BE49-F238E27FC236}">
                <a16:creationId xmlns:a16="http://schemas.microsoft.com/office/drawing/2014/main" id="{09E7C50C-567C-F033-2844-AFA52D5FEDA3}"/>
              </a:ext>
            </a:extLst>
          </p:cNvPr>
          <p:cNvSpPr>
            <a:spLocks noGrp="1"/>
          </p:cNvSpPr>
          <p:nvPr>
            <p:ph idx="1"/>
          </p:nvPr>
        </p:nvSpPr>
        <p:spPr>
          <a:xfrm>
            <a:off x="838200" y="1825625"/>
            <a:ext cx="10515600" cy="4351338"/>
          </a:xfrm>
        </p:spPr>
        <p:txBody>
          <a:bodyPr>
            <a:normAutofit/>
          </a:bodyPr>
          <a:lstStyle/>
          <a:p>
            <a:pPr>
              <a:lnSpc>
                <a:spcPct val="150000"/>
              </a:lnSpc>
            </a:pPr>
            <a:r>
              <a:rPr lang="en-GB" sz="2400" dirty="0">
                <a:effectLst/>
                <a:latin typeface="Helvetica" pitchFamily="2" charset="0"/>
              </a:rPr>
              <a:t>This is a horizontal task supporting the technical WPs. </a:t>
            </a:r>
            <a:endParaRPr lang="el-GR" sz="2400" dirty="0">
              <a:effectLst/>
              <a:latin typeface="Helvetica" pitchFamily="2" charset="0"/>
            </a:endParaRPr>
          </a:p>
          <a:p>
            <a:pPr>
              <a:lnSpc>
                <a:spcPct val="150000"/>
              </a:lnSpc>
            </a:pPr>
            <a:r>
              <a:rPr lang="en-GB" sz="2400" dirty="0">
                <a:effectLst/>
                <a:latin typeface="Helvetica" pitchFamily="2" charset="0"/>
              </a:rPr>
              <a:t>It concerns the development of simulation, optimisation &amp;</a:t>
            </a:r>
            <a:r>
              <a:rPr lang="el-GR" sz="2400" dirty="0">
                <a:effectLst/>
                <a:latin typeface="Helvetica" pitchFamily="2" charset="0"/>
              </a:rPr>
              <a:t> </a:t>
            </a:r>
            <a:r>
              <a:rPr lang="en-GB" sz="2400" dirty="0">
                <a:effectLst/>
                <a:latin typeface="Helvetica" pitchFamily="2" charset="0"/>
              </a:rPr>
              <a:t>modelling tools based on classical and ML/AI algorithms to be used on the simulation and computational studies of the</a:t>
            </a:r>
            <a:r>
              <a:rPr lang="el-GR" sz="2400" dirty="0">
                <a:effectLst/>
                <a:latin typeface="Helvetica" pitchFamily="2" charset="0"/>
              </a:rPr>
              <a:t> </a:t>
            </a:r>
            <a:r>
              <a:rPr lang="en-GB" sz="2400" dirty="0">
                <a:effectLst/>
                <a:latin typeface="Helvetica" pitchFamily="2" charset="0"/>
              </a:rPr>
              <a:t>above tasks (T3.1 – T3.5). This task will also offer computational modelling support to the tasks of WP4</a:t>
            </a:r>
          </a:p>
          <a:p>
            <a:pPr marL="0" indent="0">
              <a:buNone/>
            </a:pPr>
            <a:endParaRPr lang="en-US" sz="4000" dirty="0">
              <a:effectLst/>
              <a:latin typeface="Helvetica" pitchFamily="2" charset="0"/>
            </a:endParaRPr>
          </a:p>
        </p:txBody>
      </p:sp>
      <p:sp>
        <p:nvSpPr>
          <p:cNvPr id="4" name="Date Placeholder 3"/>
          <p:cNvSpPr>
            <a:spLocks noGrp="1"/>
          </p:cNvSpPr>
          <p:nvPr>
            <p:ph type="dt" sz="half" idx="10"/>
          </p:nvPr>
        </p:nvSpPr>
        <p:spPr/>
        <p:txBody>
          <a:bodyPr/>
          <a:lstStyle/>
          <a:p>
            <a:r>
              <a:rPr lang="en-US"/>
              <a:t>03/10/22</a:t>
            </a:r>
          </a:p>
        </p:txBody>
      </p:sp>
      <p:sp>
        <p:nvSpPr>
          <p:cNvPr id="5" name="Footer Placeholder 4"/>
          <p:cNvSpPr>
            <a:spLocks noGrp="1"/>
          </p:cNvSpPr>
          <p:nvPr>
            <p:ph type="ftr" sz="quarter" idx="11"/>
          </p:nvPr>
        </p:nvSpPr>
        <p:spPr/>
        <p:txBody>
          <a:bodyPr/>
          <a:lstStyle/>
          <a:p>
            <a:r>
              <a:rPr lang="en-US" dirty="0"/>
              <a:t>Kick off Meeting, online</a:t>
            </a:r>
          </a:p>
        </p:txBody>
      </p:sp>
      <p:sp>
        <p:nvSpPr>
          <p:cNvPr id="6" name="Slide Number Placeholder 5"/>
          <p:cNvSpPr>
            <a:spLocks noGrp="1"/>
          </p:cNvSpPr>
          <p:nvPr>
            <p:ph type="sldNum" sz="quarter" idx="12"/>
          </p:nvPr>
        </p:nvSpPr>
        <p:spPr/>
        <p:txBody>
          <a:bodyPr/>
          <a:lstStyle/>
          <a:p>
            <a:fld id="{26899373-B945-491D-B2CD-3E36A3252166}" type="slidenum">
              <a:rPr lang="en-US" smtClean="0"/>
              <a:t>29</a:t>
            </a:fld>
            <a:endParaRPr lang="en-US"/>
          </a:p>
        </p:txBody>
      </p:sp>
      <p:sp>
        <p:nvSpPr>
          <p:cNvPr id="8" name="TextBox 7">
            <a:extLst>
              <a:ext uri="{FF2B5EF4-FFF2-40B4-BE49-F238E27FC236}">
                <a16:creationId xmlns:a16="http://schemas.microsoft.com/office/drawing/2014/main" id="{4C265465-8165-C0A4-C6A5-B60AA4C42743}"/>
              </a:ext>
            </a:extLst>
          </p:cNvPr>
          <p:cNvSpPr txBox="1"/>
          <p:nvPr/>
        </p:nvSpPr>
        <p:spPr>
          <a:xfrm>
            <a:off x="1901951" y="1076107"/>
            <a:ext cx="9451848" cy="401963"/>
          </a:xfrm>
          <a:prstGeom prst="rect">
            <a:avLst/>
          </a:prstGeom>
          <a:noFill/>
        </p:spPr>
        <p:txBody>
          <a:bodyPr wrap="square">
            <a:spAutoFit/>
          </a:bodyPr>
          <a:lstStyle/>
          <a:p>
            <a:pPr algn="r"/>
            <a:r>
              <a:rPr lang="en-GB" sz="2000" b="1" dirty="0">
                <a:solidFill>
                  <a:schemeClr val="accent1">
                    <a:lumMod val="75000"/>
                  </a:schemeClr>
                </a:solidFill>
                <a:effectLst/>
              </a:rPr>
              <a:t>T</a:t>
            </a:r>
            <a:r>
              <a:rPr lang="el-GR" sz="2000" b="1" dirty="0">
                <a:solidFill>
                  <a:schemeClr val="accent1">
                    <a:lumMod val="75000"/>
                  </a:schemeClr>
                </a:solidFill>
                <a:effectLst/>
              </a:rPr>
              <a:t>3</a:t>
            </a:r>
            <a:r>
              <a:rPr lang="en-GB" sz="2000" b="1" dirty="0">
                <a:solidFill>
                  <a:schemeClr val="accent1">
                    <a:lumMod val="75000"/>
                  </a:schemeClr>
                </a:solidFill>
                <a:effectLst/>
              </a:rPr>
              <a:t>.</a:t>
            </a:r>
            <a:r>
              <a:rPr lang="el-GR" sz="2000" b="1" dirty="0">
                <a:solidFill>
                  <a:schemeClr val="accent1">
                    <a:lumMod val="75000"/>
                  </a:schemeClr>
                </a:solidFill>
              </a:rPr>
              <a:t>6</a:t>
            </a:r>
            <a:r>
              <a:rPr lang="en-GB" sz="2000" b="1" dirty="0">
                <a:solidFill>
                  <a:schemeClr val="accent1">
                    <a:lumMod val="75000"/>
                  </a:schemeClr>
                </a:solidFill>
                <a:effectLst/>
              </a:rPr>
              <a:t> Development of Computational tools</a:t>
            </a:r>
            <a:endParaRPr lang="en-GR" sz="2000" b="1" dirty="0">
              <a:solidFill>
                <a:schemeClr val="accent1">
                  <a:lumMod val="75000"/>
                </a:schemeClr>
              </a:solidFill>
            </a:endParaRPr>
          </a:p>
        </p:txBody>
      </p:sp>
    </p:spTree>
    <p:extLst>
      <p:ext uri="{BB962C8B-B14F-4D97-AF65-F5344CB8AC3E}">
        <p14:creationId xmlns:p14="http://schemas.microsoft.com/office/powerpoint/2010/main" val="98316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6695C2-842E-ACC9-64B2-57CCB6D48C01}"/>
              </a:ext>
            </a:extLst>
          </p:cNvPr>
          <p:cNvSpPr>
            <a:spLocks noGrp="1"/>
          </p:cNvSpPr>
          <p:nvPr>
            <p:ph type="dt" sz="half" idx="10"/>
          </p:nvPr>
        </p:nvSpPr>
        <p:spPr/>
        <p:txBody>
          <a:bodyPr/>
          <a:lstStyle/>
          <a:p>
            <a:r>
              <a:rPr lang="en-US"/>
              <a:t>03/04/2025</a:t>
            </a:r>
          </a:p>
        </p:txBody>
      </p:sp>
      <p:sp>
        <p:nvSpPr>
          <p:cNvPr id="3" name="Espace réservé du pied de page 2">
            <a:extLst>
              <a:ext uri="{FF2B5EF4-FFF2-40B4-BE49-F238E27FC236}">
                <a16:creationId xmlns:a16="http://schemas.microsoft.com/office/drawing/2014/main" id="{7D10F245-30B8-6E4C-8D7D-D3AC3094127C}"/>
              </a:ext>
            </a:extLst>
          </p:cNvPr>
          <p:cNvSpPr>
            <a:spLocks noGrp="1"/>
          </p:cNvSpPr>
          <p:nvPr>
            <p:ph type="ftr" sz="quarter" idx="11"/>
          </p:nvPr>
        </p:nvSpPr>
        <p:spPr/>
        <p:txBody>
          <a:bodyPr/>
          <a:lstStyle/>
          <a:p>
            <a:r>
              <a:rPr lang="en-US"/>
              <a:t>IFIGENEIA Kick of Meeting</a:t>
            </a:r>
          </a:p>
        </p:txBody>
      </p:sp>
      <p:sp>
        <p:nvSpPr>
          <p:cNvPr id="4" name="Espace réservé du numéro de diapositive 3">
            <a:extLst>
              <a:ext uri="{FF2B5EF4-FFF2-40B4-BE49-F238E27FC236}">
                <a16:creationId xmlns:a16="http://schemas.microsoft.com/office/drawing/2014/main" id="{D812225A-CDCC-7293-6A9F-A98593879FAC}"/>
              </a:ext>
            </a:extLst>
          </p:cNvPr>
          <p:cNvSpPr>
            <a:spLocks noGrp="1"/>
          </p:cNvSpPr>
          <p:nvPr>
            <p:ph type="sldNum" sz="quarter" idx="12"/>
          </p:nvPr>
        </p:nvSpPr>
        <p:spPr/>
        <p:txBody>
          <a:bodyPr/>
          <a:lstStyle/>
          <a:p>
            <a:fld id="{26899373-B945-491D-B2CD-3E36A3252166}" type="slidenum">
              <a:rPr lang="en-US" smtClean="0"/>
              <a:pPr/>
              <a:t>3</a:t>
            </a:fld>
            <a:endParaRPr lang="en-US"/>
          </a:p>
        </p:txBody>
      </p:sp>
      <p:sp>
        <p:nvSpPr>
          <p:cNvPr id="5" name="Titre 4">
            <a:extLst>
              <a:ext uri="{FF2B5EF4-FFF2-40B4-BE49-F238E27FC236}">
                <a16:creationId xmlns:a16="http://schemas.microsoft.com/office/drawing/2014/main" id="{D6E6BBB6-81FC-0B57-2D92-295CBF161903}"/>
              </a:ext>
            </a:extLst>
          </p:cNvPr>
          <p:cNvSpPr>
            <a:spLocks noGrp="1"/>
          </p:cNvSpPr>
          <p:nvPr>
            <p:ph type="title"/>
          </p:nvPr>
        </p:nvSpPr>
        <p:spPr/>
        <p:txBody>
          <a:bodyPr/>
          <a:lstStyle/>
          <a:p>
            <a:r>
              <a:rPr lang="en-US" dirty="0"/>
              <a:t>The IFIGENEIA proposal</a:t>
            </a:r>
            <a:endParaRPr lang="fr-FR" dirty="0"/>
          </a:p>
        </p:txBody>
      </p:sp>
      <p:sp>
        <p:nvSpPr>
          <p:cNvPr id="6" name="Espace réservé du contenu 5">
            <a:extLst>
              <a:ext uri="{FF2B5EF4-FFF2-40B4-BE49-F238E27FC236}">
                <a16:creationId xmlns:a16="http://schemas.microsoft.com/office/drawing/2014/main" id="{CB26E733-09E2-D9ED-DE19-7E88A4333596}"/>
              </a:ext>
            </a:extLst>
          </p:cNvPr>
          <p:cNvSpPr>
            <a:spLocks noGrp="1"/>
          </p:cNvSpPr>
          <p:nvPr>
            <p:ph idx="1"/>
          </p:nvPr>
        </p:nvSpPr>
        <p:spPr>
          <a:xfrm>
            <a:off x="838200" y="1416709"/>
            <a:ext cx="10811005" cy="4973196"/>
          </a:xfrm>
        </p:spPr>
        <p:txBody>
          <a:bodyPr>
            <a:noAutofit/>
          </a:bodyPr>
          <a:lstStyle/>
          <a:p>
            <a:r>
              <a:rPr lang="en-GB" sz="2200" dirty="0">
                <a:effectLst/>
                <a:ea typeface="Times New Roman" panose="02020603050405020304" pitchFamily="18" charset="0"/>
              </a:rPr>
              <a:t>Local </a:t>
            </a:r>
            <a:r>
              <a:rPr lang="en-GB" sz="2200" b="1" dirty="0">
                <a:effectLst/>
                <a:ea typeface="Times New Roman" panose="02020603050405020304" pitchFamily="18" charset="0"/>
              </a:rPr>
              <a:t>LINAC</a:t>
            </a:r>
            <a:r>
              <a:rPr lang="en-GB" sz="2200" dirty="0">
                <a:effectLst/>
                <a:ea typeface="Times New Roman" panose="02020603050405020304" pitchFamily="18" charset="0"/>
              </a:rPr>
              <a:t> facility (</a:t>
            </a:r>
            <a:r>
              <a:rPr lang="en-US" sz="2200" dirty="0"/>
              <a:t>in the Balkans</a:t>
            </a:r>
            <a:r>
              <a:rPr lang="en-GB" sz="2200" dirty="0">
                <a:effectLst/>
                <a:ea typeface="Times New Roman" panose="02020603050405020304" pitchFamily="18" charset="0"/>
              </a:rPr>
              <a:t>) </a:t>
            </a:r>
            <a:r>
              <a:rPr lang="en-GB" sz="2200" b="1" dirty="0">
                <a:effectLst/>
                <a:ea typeface="Times New Roman" panose="02020603050405020304" pitchFamily="18" charset="0"/>
              </a:rPr>
              <a:t>for producing diverse, marketable radioisotopes.</a:t>
            </a:r>
          </a:p>
          <a:p>
            <a:pPr lvl="1"/>
            <a:r>
              <a:rPr lang="en-GB" sz="2200" dirty="0">
                <a:solidFill>
                  <a:srgbClr val="000000"/>
                </a:solidFill>
                <a:effectLst/>
                <a:ea typeface="Times New Roman" panose="02020603050405020304" pitchFamily="18" charset="0"/>
              </a:rPr>
              <a:t>Compact, cost-effective and environmentally friendly option </a:t>
            </a:r>
          </a:p>
          <a:p>
            <a:pPr lvl="1"/>
            <a:r>
              <a:rPr lang="en-GB" sz="2200" dirty="0">
                <a:solidFill>
                  <a:srgbClr val="000000"/>
                </a:solidFill>
                <a:effectLst/>
                <a:ea typeface="Times New Roman" panose="02020603050405020304" pitchFamily="18" charset="0"/>
              </a:rPr>
              <a:t>Can be situated in close proximity to hospitals. </a:t>
            </a:r>
          </a:p>
          <a:p>
            <a:pPr lvl="1"/>
            <a:r>
              <a:rPr lang="en-GB" sz="2200" dirty="0">
                <a:solidFill>
                  <a:srgbClr val="000000"/>
                </a:solidFill>
                <a:effectLst/>
                <a:ea typeface="Times New Roman" panose="02020603050405020304" pitchFamily="18" charset="0"/>
              </a:rPr>
              <a:t>Tunability that allows for adjusting energy levels, currents and targets </a:t>
            </a:r>
          </a:p>
          <a:p>
            <a:pPr lvl="1"/>
            <a:r>
              <a:rPr lang="en-GB" sz="2200" b="1" dirty="0">
                <a:solidFill>
                  <a:srgbClr val="000000"/>
                </a:solidFill>
                <a:effectLst/>
                <a:ea typeface="Times New Roman" panose="02020603050405020304" pitchFamily="18" charset="0"/>
              </a:rPr>
              <a:t>Enabling the production of a broad range of radioisotopes. </a:t>
            </a:r>
          </a:p>
          <a:p>
            <a:pPr marL="457200" lvl="1" indent="0">
              <a:buNone/>
            </a:pPr>
            <a:endParaRPr lang="en-GB" sz="2200" b="1" dirty="0">
              <a:solidFill>
                <a:srgbClr val="000000"/>
              </a:solidFill>
              <a:effectLst/>
              <a:ea typeface="Times New Roman" panose="02020603050405020304" pitchFamily="18" charset="0"/>
            </a:endParaRPr>
          </a:p>
          <a:p>
            <a:r>
              <a:rPr lang="en-GB" sz="2200" dirty="0">
                <a:solidFill>
                  <a:srgbClr val="000000"/>
                </a:solidFill>
                <a:effectLst/>
                <a:ea typeface="Times New Roman" panose="02020603050405020304" pitchFamily="18" charset="0"/>
              </a:rPr>
              <a:t>Inspired also by a similar facility to become operational in 2025 in the USA (West Valley City, Utah): NUSANO </a:t>
            </a:r>
          </a:p>
          <a:p>
            <a:pPr lvl="1"/>
            <a:r>
              <a:rPr lang="en-GB" sz="2200" dirty="0">
                <a:solidFill>
                  <a:srgbClr val="000000"/>
                </a:solidFill>
                <a:effectLst/>
                <a:ea typeface="Times New Roman" panose="02020603050405020304" pitchFamily="18" charset="0"/>
              </a:rPr>
              <a:t>Shares similarities with CERN LINAC4 frontend</a:t>
            </a:r>
          </a:p>
          <a:p>
            <a:pPr lvl="1"/>
            <a:r>
              <a:rPr lang="en-GB" sz="2200" dirty="0">
                <a:solidFill>
                  <a:srgbClr val="000000"/>
                </a:solidFill>
                <a:effectLst/>
                <a:ea typeface="Times New Roman" panose="02020603050405020304" pitchFamily="18" charset="0"/>
              </a:rPr>
              <a:t>Aligns with the objectives of the European medical radionuclides program PRISMAP</a:t>
            </a:r>
          </a:p>
          <a:p>
            <a:pPr lvl="1"/>
            <a:r>
              <a:rPr lang="en-GB" sz="2200" dirty="0">
                <a:solidFill>
                  <a:srgbClr val="000000"/>
                </a:solidFill>
                <a:effectLst/>
                <a:ea typeface="Times New Roman" panose="02020603050405020304" pitchFamily="18" charset="0"/>
              </a:rPr>
              <a:t>Makes this Excellence hub proposal timely for following an equivalent paradigm and bridging the present technology gap in Europe.</a:t>
            </a:r>
          </a:p>
        </p:txBody>
      </p:sp>
    </p:spTree>
    <p:extLst>
      <p:ext uri="{BB962C8B-B14F-4D97-AF65-F5344CB8AC3E}">
        <p14:creationId xmlns:p14="http://schemas.microsoft.com/office/powerpoint/2010/main" val="333024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2DA5-8E41-A5EE-0681-AC54D2DD04AA}"/>
              </a:ext>
            </a:extLst>
          </p:cNvPr>
          <p:cNvSpPr>
            <a:spLocks noGrp="1"/>
          </p:cNvSpPr>
          <p:nvPr>
            <p:ph type="title"/>
          </p:nvPr>
        </p:nvSpPr>
        <p:spPr/>
        <p:txBody>
          <a:bodyPr/>
          <a:lstStyle/>
          <a:p>
            <a:r>
              <a:rPr lang="en-GB" sz="3200" b="1" dirty="0">
                <a:effectLst/>
              </a:rPr>
              <a:t>T</a:t>
            </a:r>
            <a:r>
              <a:rPr lang="el-GR" sz="3200" b="1" dirty="0">
                <a:effectLst/>
              </a:rPr>
              <a:t>3</a:t>
            </a:r>
            <a:r>
              <a:rPr lang="en-GB" sz="3200" b="1" dirty="0">
                <a:effectLst/>
              </a:rPr>
              <a:t>.</a:t>
            </a:r>
            <a:r>
              <a:rPr lang="el-GR" sz="3200" b="1" dirty="0"/>
              <a:t>6</a:t>
            </a:r>
            <a:r>
              <a:rPr lang="en-GB" sz="3200" b="1" dirty="0">
                <a:effectLst/>
              </a:rPr>
              <a:t> Development of Computational tools</a:t>
            </a:r>
            <a:endParaRPr lang="en-GR" sz="3200" b="1" dirty="0"/>
          </a:p>
        </p:txBody>
      </p:sp>
      <p:graphicFrame>
        <p:nvGraphicFramePr>
          <p:cNvPr id="4" name="Table 3">
            <a:extLst>
              <a:ext uri="{FF2B5EF4-FFF2-40B4-BE49-F238E27FC236}">
                <a16:creationId xmlns:a16="http://schemas.microsoft.com/office/drawing/2014/main" id="{5BBD9948-B831-2E4C-77D7-A814FF673EB2}"/>
              </a:ext>
            </a:extLst>
          </p:cNvPr>
          <p:cNvGraphicFramePr>
            <a:graphicFrameLocks noGrp="1"/>
          </p:cNvGraphicFramePr>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dirty="0">
                          <a:solidFill>
                            <a:schemeClr val="tx1"/>
                          </a:solidFill>
                          <a:latin typeface="Calibri" panose="020F0502020204030204" pitchFamily="34" charset="0"/>
                          <a:cs typeface="Calibri" panose="020F0502020204030204" pitchFamily="34" charset="0"/>
                        </a:rPr>
                        <a:t>Start Date:</a:t>
                      </a:r>
                      <a:endParaRPr lang="en-US"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l-GR" dirty="0">
                          <a:solidFill>
                            <a:schemeClr val="tx1"/>
                          </a:solidFill>
                          <a:latin typeface="Calibri" panose="020F0502020204030204" pitchFamily="34" charset="0"/>
                          <a:cs typeface="Calibri" panose="020F0502020204030204" pitchFamily="34" charset="0"/>
                        </a:rPr>
                        <a:t>Μ7</a:t>
                      </a:r>
                      <a:endParaRPr lang="en-US"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dirty="0">
                          <a:solidFill>
                            <a:schemeClr val="tx1"/>
                          </a:solidFill>
                          <a:latin typeface="Calibri" panose="020F0502020204030204" pitchFamily="34" charset="0"/>
                          <a:cs typeface="Calibri" panose="020F0502020204030204" pitchFamily="34" charset="0"/>
                        </a:rPr>
                        <a:t>End Date:</a:t>
                      </a:r>
                      <a:endParaRPr lang="en-US" b="1" dirty="0">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l-GR" b="1" dirty="0">
                          <a:solidFill>
                            <a:schemeClr val="tx1"/>
                          </a:solidFill>
                          <a:latin typeface="Calibri" panose="020F0502020204030204" pitchFamily="34" charset="0"/>
                          <a:cs typeface="Calibri" panose="020F0502020204030204" pitchFamily="34" charset="0"/>
                        </a:rPr>
                        <a:t>Μ46</a:t>
                      </a:r>
                      <a:endParaRPr lang="en-US" b="1" dirty="0">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32E4F451-2A29-AAD8-F414-C9169A548155}"/>
              </a:ext>
            </a:extLst>
          </p:cNvPr>
          <p:cNvGraphicFramePr>
            <a:graphicFrameLocks noGrp="1"/>
          </p:cNvGraphicFramePr>
          <p:nvPr/>
        </p:nvGraphicFramePr>
        <p:xfrm>
          <a:off x="4431323" y="1414015"/>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dirty="0">
                          <a:solidFill>
                            <a:schemeClr val="tx1"/>
                          </a:solidFill>
                          <a:latin typeface="Calibri" panose="020F0502020204030204" pitchFamily="34" charset="0"/>
                          <a:ea typeface="+mn-ea"/>
                          <a:cs typeface="Calibri" panose="020F0502020204030204" pitchFamily="34" charset="0"/>
                        </a:rPr>
                        <a:t>Task Leader:</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dirty="0">
                          <a:solidFill>
                            <a:schemeClr val="tx1"/>
                          </a:solidFill>
                          <a:latin typeface="Calibri" panose="020F0502020204030204" pitchFamily="34" charset="0"/>
                          <a:cs typeface="Calibri" panose="020F0502020204030204" pitchFamily="34" charset="0"/>
                        </a:rPr>
                        <a:t>AUTH</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dirty="0">
                          <a:solidFill>
                            <a:schemeClr val="tx1"/>
                          </a:solidFill>
                          <a:latin typeface="Calibri" panose="020F0502020204030204" pitchFamily="34" charset="0"/>
                          <a:ea typeface="+mn-ea"/>
                          <a:cs typeface="Calibri" panose="020F0502020204030204" pitchFamily="34" charset="0"/>
                        </a:rPr>
                        <a:t>Task Contributors:</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dirty="0">
                          <a:solidFill>
                            <a:schemeClr val="tx1"/>
                          </a:solidFill>
                          <a:latin typeface="Calibri" panose="020F0502020204030204" pitchFamily="34" charset="0"/>
                          <a:cs typeface="Calibri" panose="020F0502020204030204" pitchFamily="34" charset="0"/>
                        </a:rPr>
                        <a:t>CERN, DKFZ, COSYLAB, CERTH, </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p:cNvSpPr>
            <a:spLocks noGrp="1"/>
          </p:cNvSpPr>
          <p:nvPr>
            <p:ph type="dt" sz="half" idx="10"/>
          </p:nvPr>
        </p:nvSpPr>
        <p:spPr/>
        <p:txBody>
          <a:bodyPr/>
          <a:lstStyle/>
          <a:p>
            <a:r>
              <a:rPr lang="en-US"/>
              <a:t>03/10/22</a:t>
            </a:r>
          </a:p>
        </p:txBody>
      </p:sp>
      <p:sp>
        <p:nvSpPr>
          <p:cNvPr id="7" name="Footer Placeholder 6"/>
          <p:cNvSpPr>
            <a:spLocks noGrp="1"/>
          </p:cNvSpPr>
          <p:nvPr>
            <p:ph type="ftr" sz="quarter" idx="11"/>
          </p:nvPr>
        </p:nvSpPr>
        <p:spPr/>
        <p:txBody>
          <a:bodyPr/>
          <a:lstStyle/>
          <a:p>
            <a:r>
              <a:rPr lang="en-US" dirty="0"/>
              <a:t>Kick off Meeting, online</a:t>
            </a:r>
          </a:p>
        </p:txBody>
      </p:sp>
      <p:sp>
        <p:nvSpPr>
          <p:cNvPr id="8" name="Slide Number Placeholder 7"/>
          <p:cNvSpPr>
            <a:spLocks noGrp="1"/>
          </p:cNvSpPr>
          <p:nvPr>
            <p:ph type="sldNum" sz="quarter" idx="12"/>
          </p:nvPr>
        </p:nvSpPr>
        <p:spPr/>
        <p:txBody>
          <a:bodyPr/>
          <a:lstStyle/>
          <a:p>
            <a:fld id="{26899373-B945-491D-B2CD-3E36A3252166}" type="slidenum">
              <a:rPr lang="en-US" smtClean="0"/>
              <a:t>30</a:t>
            </a:fld>
            <a:endParaRPr lang="en-US"/>
          </a:p>
        </p:txBody>
      </p:sp>
      <p:graphicFrame>
        <p:nvGraphicFramePr>
          <p:cNvPr id="9" name="Content Placeholder 6">
            <a:extLst>
              <a:ext uri="{FF2B5EF4-FFF2-40B4-BE49-F238E27FC236}">
                <a16:creationId xmlns:a16="http://schemas.microsoft.com/office/drawing/2014/main" id="{8B728932-0B54-87E0-64A2-9CDDEFE65BD6}"/>
              </a:ext>
            </a:extLst>
          </p:cNvPr>
          <p:cNvGraphicFramePr>
            <a:graphicFrameLocks noGrp="1"/>
          </p:cNvGraphicFramePr>
          <p:nvPr>
            <p:ph idx="1"/>
          </p:nvPr>
        </p:nvGraphicFramePr>
        <p:xfrm>
          <a:off x="838199" y="2379476"/>
          <a:ext cx="10515601" cy="137668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dirty="0">
                          <a:solidFill>
                            <a:srgbClr val="002060"/>
                          </a:solidFill>
                        </a:rPr>
                        <a:t>Del.</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dirty="0">
                          <a:solidFill>
                            <a:srgbClr val="002060"/>
                          </a:solidFill>
                        </a:rPr>
                        <a:t>Deliverable </a:t>
                      </a:r>
                      <a:r>
                        <a:rPr lang="en-GB" dirty="0">
                          <a:solidFill>
                            <a:srgbClr val="002060"/>
                          </a:solidFill>
                        </a:rPr>
                        <a:t>Title</a:t>
                      </a:r>
                    </a:p>
                  </a:txBody>
                  <a:tcPr>
                    <a:solidFill>
                      <a:srgbClr val="8EAADE"/>
                    </a:solidFill>
                  </a:tcPr>
                </a:tc>
                <a:tc>
                  <a:txBody>
                    <a:bodyPr/>
                    <a:lstStyle/>
                    <a:p>
                      <a:r>
                        <a:rPr lang="en-GB" dirty="0">
                          <a:solidFill>
                            <a:srgbClr val="002060"/>
                          </a:solidFill>
                        </a:rPr>
                        <a:t>Lead Partner</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dirty="0">
                          <a:solidFill>
                            <a:srgbClr val="002060"/>
                          </a:solidFill>
                        </a:rPr>
                        <a:t>Diss. Level</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dirty="0">
                          <a:solidFill>
                            <a:srgbClr val="002060"/>
                          </a:solidFill>
                        </a:rPr>
                        <a:t>Due On</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endParaRPr lang="en-US" sz="1600" dirty="0">
                        <a:latin typeface="+mn-lt"/>
                        <a:cs typeface="Calibri" panose="020F050202020403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600" b="0" i="0" u="none" strike="noStrike" kern="1200" dirty="0">
                        <a:solidFill>
                          <a:srgbClr val="000000"/>
                        </a:solidFill>
                        <a:effectLst/>
                        <a:latin typeface="+mn-lt"/>
                        <a:ea typeface="+mn-ea"/>
                        <a:cs typeface="+mn-cs"/>
                      </a:endParaRPr>
                    </a:p>
                  </a:txBody>
                  <a:tcPr/>
                </a:tc>
                <a:tc>
                  <a:txBody>
                    <a:bodyPr/>
                    <a:lstStyle/>
                    <a:p>
                      <a:endParaRPr lang="en-US" sz="1600" dirty="0">
                        <a:latin typeface="+mn-lt"/>
                        <a:cs typeface="Calibri" panose="020F0502020204030204" pitchFamily="34" charset="0"/>
                      </a:endParaRPr>
                    </a:p>
                  </a:txBody>
                  <a:tcPr/>
                </a:tc>
                <a:tc>
                  <a:txBody>
                    <a:bodyPr/>
                    <a:lstStyle/>
                    <a:p>
                      <a:pPr algn="ctr"/>
                      <a:endParaRPr lang="en-US" sz="1600" dirty="0">
                        <a:latin typeface="+mn-lt"/>
                        <a:cs typeface="Calibri" panose="020F0502020204030204" pitchFamily="34" charset="0"/>
                      </a:endParaRPr>
                    </a:p>
                  </a:txBody>
                  <a:tcPr/>
                </a:tc>
                <a:tc>
                  <a:txBody>
                    <a:bodyPr/>
                    <a:lstStyle/>
                    <a:p>
                      <a:pPr algn="ctr"/>
                      <a:endParaRPr lang="en-US" sz="1600" dirty="0">
                        <a:latin typeface="+mn-lt"/>
                        <a:cs typeface="Calibri" panose="020F0502020204030204" pitchFamily="34" charset="0"/>
                      </a:endParaRPr>
                    </a:p>
                  </a:txBody>
                  <a:tcPr/>
                </a:tc>
                <a:extLst>
                  <a:ext uri="{0D108BD9-81ED-4DB2-BD59-A6C34878D82A}">
                    <a16:rowId xmlns:a16="http://schemas.microsoft.com/office/drawing/2014/main" val="1109676589"/>
                  </a:ext>
                </a:extLst>
              </a:tr>
              <a:tr h="185420">
                <a:tc>
                  <a:txBody>
                    <a:bodyPr/>
                    <a:lstStyle/>
                    <a:p>
                      <a:pPr algn="ctr" fontAlgn="ctr"/>
                      <a:endParaRPr lang="en-GB" sz="1600" kern="1200" dirty="0">
                        <a:solidFill>
                          <a:schemeClr val="dk1"/>
                        </a:solidFill>
                        <a:latin typeface="+mn-lt"/>
                        <a:ea typeface="+mn-ea"/>
                        <a:cs typeface="+mn-cs"/>
                      </a:endParaRPr>
                    </a:p>
                  </a:txBody>
                  <a:tcPr marL="9525" marR="9525" marT="9525" marB="0" anchor="ctr"/>
                </a:tc>
                <a:tc>
                  <a:txBody>
                    <a:bodyPr/>
                    <a:lstStyle/>
                    <a:p>
                      <a:pPr marL="95250" indent="0" algn="l" fontAlgn="ctr">
                        <a:tabLst/>
                      </a:pPr>
                      <a:endParaRPr lang="en-GB" sz="1600" b="0" i="0" u="none" strike="noStrike" dirty="0">
                        <a:solidFill>
                          <a:srgbClr val="000000"/>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mn-lt"/>
                      </a:endParaRPr>
                    </a:p>
                  </a:txBody>
                  <a:tcPr/>
                </a:tc>
                <a:tc>
                  <a:txBody>
                    <a:bodyPr/>
                    <a:lstStyle/>
                    <a:p>
                      <a:pPr algn="ctr"/>
                      <a:endParaRPr lang="en-US" sz="1600" dirty="0">
                        <a:latin typeface="+mn-lt"/>
                        <a:cs typeface="Calibri" panose="020F0502020204030204" pitchFamily="34" charset="0"/>
                      </a:endParaRPr>
                    </a:p>
                  </a:txBody>
                  <a:tcPr/>
                </a:tc>
                <a:tc>
                  <a:txBody>
                    <a:bodyPr/>
                    <a:lstStyle/>
                    <a:p>
                      <a:pPr algn="ctr"/>
                      <a:endParaRPr lang="en-US" sz="1600" dirty="0">
                        <a:latin typeface="+mn-lt"/>
                        <a:cs typeface="Calibri" panose="020F0502020204030204" pitchFamily="34" charset="0"/>
                      </a:endParaRPr>
                    </a:p>
                  </a:txBody>
                  <a:tcPr/>
                </a:tc>
                <a:extLst>
                  <a:ext uri="{0D108BD9-81ED-4DB2-BD59-A6C34878D82A}">
                    <a16:rowId xmlns:a16="http://schemas.microsoft.com/office/drawing/2014/main" val="2193967612"/>
                  </a:ext>
                </a:extLst>
              </a:tr>
              <a:tr h="185420">
                <a:tc>
                  <a:txBody>
                    <a:bodyPr/>
                    <a:lstStyle/>
                    <a:p>
                      <a:pPr algn="ctr" fontAlgn="ctr"/>
                      <a:endParaRPr lang="en-GB" sz="1600" b="0" i="0" u="none" strike="noStrike" dirty="0">
                        <a:solidFill>
                          <a:srgbClr val="000000"/>
                        </a:solidFill>
                        <a:effectLst/>
                        <a:latin typeface="+mn-lt"/>
                      </a:endParaRPr>
                    </a:p>
                  </a:txBody>
                  <a:tcPr marL="9525" marR="9525" marT="9525" marB="0" anchor="ctr"/>
                </a:tc>
                <a:tc>
                  <a:txBody>
                    <a:bodyPr/>
                    <a:lstStyle/>
                    <a:p>
                      <a:pPr marL="95250" indent="0" algn="l" fontAlgn="ctr">
                        <a:tabLst/>
                      </a:pPr>
                      <a:endParaRPr lang="en-GB" sz="1600" b="0" i="0" u="none" strike="noStrike" dirty="0">
                        <a:solidFill>
                          <a:srgbClr val="000000"/>
                        </a:solidFill>
                        <a:effectLst/>
                        <a:latin typeface="+mn-lt"/>
                      </a:endParaRPr>
                    </a:p>
                  </a:txBody>
                  <a:tcPr marL="9525" marR="9525" marT="9525" marB="0" anchor="ctr"/>
                </a:tc>
                <a:tc>
                  <a:txBody>
                    <a:bodyPr/>
                    <a:lstStyle/>
                    <a:p>
                      <a:endParaRPr lang="en-US" sz="1600" dirty="0">
                        <a:latin typeface="+mn-lt"/>
                        <a:cs typeface="Calibri" panose="020F0502020204030204" pitchFamily="34" charset="0"/>
                      </a:endParaRPr>
                    </a:p>
                  </a:txBody>
                  <a:tcPr/>
                </a:tc>
                <a:tc>
                  <a:txBody>
                    <a:bodyPr/>
                    <a:lstStyle/>
                    <a:p>
                      <a:pPr algn="ctr"/>
                      <a:endParaRPr lang="en-US" sz="1600" dirty="0">
                        <a:latin typeface="+mn-lt"/>
                        <a:cs typeface="Calibri" panose="020F0502020204030204" pitchFamily="34" charset="0"/>
                      </a:endParaRPr>
                    </a:p>
                  </a:txBody>
                  <a:tcPr/>
                </a:tc>
                <a:tc>
                  <a:txBody>
                    <a:bodyPr/>
                    <a:lstStyle/>
                    <a:p>
                      <a:pPr algn="ctr"/>
                      <a:endParaRPr lang="en-US" sz="1600" dirty="0">
                        <a:latin typeface="+mn-lt"/>
                        <a:cs typeface="Calibri" panose="020F0502020204030204" pitchFamily="34" charset="0"/>
                      </a:endParaRPr>
                    </a:p>
                  </a:txBody>
                  <a:tcPr/>
                </a:tc>
                <a:extLst>
                  <a:ext uri="{0D108BD9-81ED-4DB2-BD59-A6C34878D82A}">
                    <a16:rowId xmlns:a16="http://schemas.microsoft.com/office/drawing/2014/main" val="2324532912"/>
                  </a:ext>
                </a:extLst>
              </a:tr>
            </a:tbl>
          </a:graphicData>
        </a:graphic>
      </p:graphicFrame>
      <p:graphicFrame>
        <p:nvGraphicFramePr>
          <p:cNvPr id="10" name="Content Placeholder 6">
            <a:extLst>
              <a:ext uri="{FF2B5EF4-FFF2-40B4-BE49-F238E27FC236}">
                <a16:creationId xmlns:a16="http://schemas.microsoft.com/office/drawing/2014/main" id="{EE4942A8-27FB-CDA7-D23D-1B5E08CC5C15}"/>
              </a:ext>
            </a:extLst>
          </p:cNvPr>
          <p:cNvGraphicFramePr>
            <a:graphicFrameLocks/>
          </p:cNvGraphicFramePr>
          <p:nvPr/>
        </p:nvGraphicFramePr>
        <p:xfrm>
          <a:off x="847830" y="3977876"/>
          <a:ext cx="10515600" cy="219456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dirty="0">
                          <a:solidFill>
                            <a:srgbClr val="002060"/>
                          </a:solidFill>
                        </a:rPr>
                        <a:t>Mx</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dirty="0">
                          <a:solidFill>
                            <a:srgbClr val="002060"/>
                          </a:solidFill>
                          <a:latin typeface="+mn-lt"/>
                          <a:ea typeface="+mn-ea"/>
                          <a:cs typeface="+mn-cs"/>
                        </a:rPr>
                        <a:t>Milestone </a:t>
                      </a:r>
                      <a:r>
                        <a:rPr lang="en-GB" sz="1800" b="1" kern="1200" dirty="0">
                          <a:solidFill>
                            <a:srgbClr val="002060"/>
                          </a:solidFill>
                          <a:latin typeface="+mn-lt"/>
                          <a:ea typeface="+mn-ea"/>
                          <a:cs typeface="+mn-cs"/>
                        </a:rPr>
                        <a:t>Title</a:t>
                      </a:r>
                    </a:p>
                  </a:txBody>
                  <a:tcPr>
                    <a:solidFill>
                      <a:srgbClr val="8EAADE"/>
                    </a:solidFill>
                  </a:tcPr>
                </a:tc>
                <a:tc>
                  <a:txBody>
                    <a:bodyPr/>
                    <a:lstStyle/>
                    <a:p>
                      <a:r>
                        <a:rPr lang="en-GB" dirty="0">
                          <a:solidFill>
                            <a:srgbClr val="002060"/>
                          </a:solidFill>
                        </a:rPr>
                        <a:t>Lead Partner</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dirty="0">
                          <a:solidFill>
                            <a:srgbClr val="002060"/>
                          </a:solidFill>
                        </a:rPr>
                        <a:t>Mean of verification</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dirty="0">
                          <a:solidFill>
                            <a:srgbClr val="002060"/>
                          </a:solidFill>
                        </a:rPr>
                        <a:t>Due On</a:t>
                      </a:r>
                      <a:endParaRPr lang="en-US" dirty="0">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r>
                        <a:rPr lang="en-US" dirty="0">
                          <a:latin typeface="Calibri" panose="020F0502020204030204" pitchFamily="34" charset="0"/>
                          <a:cs typeface="Calibri" panose="020F050202020403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AI/ML Model Validation</a:t>
                      </a:r>
                    </a:p>
                  </a:txBody>
                  <a:tcPr/>
                </a:tc>
                <a:tc>
                  <a:txBody>
                    <a:bodyPr/>
                    <a:lstStyle/>
                    <a:p>
                      <a:r>
                        <a:rPr lang="en-US" dirty="0">
                          <a:latin typeface="Calibri" panose="020F0502020204030204" pitchFamily="34" charset="0"/>
                          <a:cs typeface="Calibri" panose="020F0502020204030204" pitchFamily="34" charset="0"/>
                        </a:rPr>
                        <a:t>AUTH</a:t>
                      </a:r>
                    </a:p>
                  </a:txBody>
                  <a:tcPr/>
                </a:tc>
                <a:tc>
                  <a:txBody>
                    <a:bodyPr/>
                    <a:lstStyle/>
                    <a:p>
                      <a:pPr algn="ctr"/>
                      <a:r>
                        <a:rPr lang="en-US" dirty="0">
                          <a:latin typeface="Calibri" panose="020F0502020204030204" pitchFamily="34" charset="0"/>
                          <a:cs typeface="Calibri" panose="020F0502020204030204" pitchFamily="34" charset="0"/>
                        </a:rPr>
                        <a:t>D3.1</a:t>
                      </a:r>
                    </a:p>
                  </a:txBody>
                  <a:tcPr/>
                </a:tc>
                <a:tc>
                  <a:txBody>
                    <a:bodyPr/>
                    <a:lstStyle/>
                    <a:p>
                      <a:pPr algn="ctr"/>
                      <a:r>
                        <a:rPr lang="en-US" dirty="0">
                          <a:latin typeface="Calibri" panose="020F0502020204030204" pitchFamily="34" charset="0"/>
                          <a:cs typeface="Calibri" panose="020F0502020204030204" pitchFamily="34" charset="0"/>
                        </a:rPr>
                        <a:t>18</a:t>
                      </a:r>
                    </a:p>
                  </a:txBody>
                  <a:tcPr/>
                </a:tc>
                <a:extLst>
                  <a:ext uri="{0D108BD9-81ED-4DB2-BD59-A6C34878D82A}">
                    <a16:rowId xmlns:a16="http://schemas.microsoft.com/office/drawing/2014/main" val="3892292258"/>
                  </a:ext>
                </a:extLst>
              </a:tr>
              <a:tr h="18542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5665717"/>
                  </a:ext>
                </a:extLst>
              </a:tr>
              <a:tr h="18542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2593156"/>
                  </a:ext>
                </a:extLst>
              </a:tr>
              <a:tr h="18542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26842408"/>
                  </a:ext>
                </a:extLst>
              </a:tr>
              <a:tr h="18542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77633725"/>
                  </a:ext>
                </a:extLst>
              </a:tr>
            </a:tbl>
          </a:graphicData>
        </a:graphic>
      </p:graphicFrame>
    </p:spTree>
    <p:extLst>
      <p:ext uri="{BB962C8B-B14F-4D97-AF65-F5344CB8AC3E}">
        <p14:creationId xmlns:p14="http://schemas.microsoft.com/office/powerpoint/2010/main" val="391296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7C9-2F26-61BE-4B2F-664204A2AB33}"/>
              </a:ext>
            </a:extLst>
          </p:cNvPr>
          <p:cNvSpPr>
            <a:spLocks noGrp="1"/>
          </p:cNvSpPr>
          <p:nvPr>
            <p:ph type="title"/>
          </p:nvPr>
        </p:nvSpPr>
        <p:spPr/>
        <p:txBody>
          <a:bodyPr/>
          <a:lstStyle/>
          <a:p>
            <a:r>
              <a:rPr lang="en-GB" dirty="0"/>
              <a:t>T3.6 Methodology</a:t>
            </a:r>
            <a:endParaRPr lang="en-US" dirty="0"/>
          </a:p>
        </p:txBody>
      </p:sp>
      <p:sp>
        <p:nvSpPr>
          <p:cNvPr id="3" name="Content Placeholder 2">
            <a:extLst>
              <a:ext uri="{FF2B5EF4-FFF2-40B4-BE49-F238E27FC236}">
                <a16:creationId xmlns:a16="http://schemas.microsoft.com/office/drawing/2014/main" id="{09E7C50C-567C-F033-2844-AFA52D5FEDA3}"/>
              </a:ext>
            </a:extLst>
          </p:cNvPr>
          <p:cNvSpPr>
            <a:spLocks noGrp="1"/>
          </p:cNvSpPr>
          <p:nvPr>
            <p:ph idx="1"/>
          </p:nvPr>
        </p:nvSpPr>
        <p:spPr>
          <a:xfrm>
            <a:off x="838200" y="1488967"/>
            <a:ext cx="10515600" cy="4351338"/>
          </a:xfrm>
        </p:spPr>
        <p:txBody>
          <a:bodyPr>
            <a:normAutofit lnSpcReduction="10000"/>
          </a:bodyPr>
          <a:lstStyle/>
          <a:p>
            <a:r>
              <a:rPr lang="en-GR" sz="2000" dirty="0">
                <a:effectLst/>
                <a:ea typeface="Times New Roman" panose="02020603050405020304" pitchFamily="18" charset="0"/>
                <a:cs typeface="Times New Roman" panose="02020603050405020304" pitchFamily="18" charset="0"/>
              </a:rPr>
              <a:t>The </a:t>
            </a:r>
            <a:r>
              <a:rPr lang="en-GR" sz="2000" b="1" dirty="0">
                <a:effectLst/>
                <a:ea typeface="Times New Roman" panose="02020603050405020304" pitchFamily="18" charset="0"/>
                <a:cs typeface="Times New Roman" panose="02020603050405020304" pitchFamily="18" charset="0"/>
              </a:rPr>
              <a:t>Development of Computational Tools</a:t>
            </a:r>
            <a:r>
              <a:rPr lang="en-GR" sz="2000" dirty="0">
                <a:effectLst/>
                <a:ea typeface="Times New Roman" panose="02020603050405020304" pitchFamily="18" charset="0"/>
                <a:cs typeface="Times New Roman" panose="02020603050405020304" pitchFamily="18" charset="0"/>
              </a:rPr>
              <a:t> task will provide </a:t>
            </a:r>
            <a:r>
              <a:rPr lang="en-GR" sz="2000" b="1" dirty="0">
                <a:effectLst/>
                <a:ea typeface="Times New Roman" panose="02020603050405020304" pitchFamily="18" charset="0"/>
                <a:cs typeface="Times New Roman" panose="02020603050405020304" pitchFamily="18" charset="0"/>
              </a:rPr>
              <a:t>simulation, modeling, and AI-driven optimization</a:t>
            </a:r>
            <a:r>
              <a:rPr lang="en-GR" sz="2000" dirty="0">
                <a:effectLst/>
                <a:ea typeface="Times New Roman" panose="02020603050405020304" pitchFamily="18" charset="0"/>
                <a:cs typeface="Times New Roman" panose="02020603050405020304" pitchFamily="18" charset="0"/>
              </a:rPr>
              <a:t> to enhance WP3 (Accelerators) and WP4 (Radiopharmaceuticals).</a:t>
            </a:r>
            <a:endParaRPr lang="en-GR" sz="2000" dirty="0">
              <a:effectLst/>
              <a:ea typeface="Calibri" panose="020F0502020204030204" pitchFamily="34" charset="0"/>
              <a:cs typeface="Times New Roman" panose="02020603050405020304" pitchFamily="18" charset="0"/>
            </a:endParaRPr>
          </a:p>
          <a:p>
            <a:endParaRPr lang="el-GR" sz="2000" b="1" dirty="0">
              <a:effectLst/>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en-GR" sz="2000" b="1" dirty="0">
                <a:effectLst/>
                <a:ea typeface="Times New Roman" panose="02020603050405020304" pitchFamily="18" charset="0"/>
                <a:cs typeface="Times New Roman" panose="02020603050405020304" pitchFamily="18" charset="0"/>
              </a:rPr>
              <a:t>T3.1 LINAC/RFQ Design &amp; Beam Dynamics</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Particle-in-cell (PIC) and FEM simulations for RFQ and LINAC design.</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AI-driven optimization to minimize beam losses.</a:t>
            </a:r>
            <a:endParaRPr lang="en-GR" sz="2000" dirty="0">
              <a:effectLs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2000" b="1" dirty="0">
                <a:effectLst/>
                <a:ea typeface="Times New Roman" panose="02020603050405020304" pitchFamily="18" charset="0"/>
                <a:cs typeface="Times New Roman" panose="02020603050405020304" pitchFamily="18" charset="0"/>
              </a:rPr>
              <a:t>T3.2 Beam Parameters &amp; Hardware Specifications</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ML-based predictive models for operational stability.</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AI-enhanced tuning for beam transport efficiency.</a:t>
            </a:r>
            <a:endParaRPr lang="en-GR" sz="2000" dirty="0">
              <a:effectLs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2000" b="1" dirty="0">
                <a:effectLst/>
                <a:ea typeface="Times New Roman" panose="02020603050405020304" pitchFamily="18" charset="0"/>
                <a:cs typeface="Times New Roman" panose="02020603050405020304" pitchFamily="18" charset="0"/>
              </a:rPr>
              <a:t>T4.5 Pre-Clinical Studies (Animal Models)</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AI-based image processing for PET/SPECT analysis.</a:t>
            </a:r>
            <a:endParaRPr lang="en-GR" sz="20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ea typeface="Times New Roman" panose="02020603050405020304" pitchFamily="18" charset="0"/>
                <a:cs typeface="Times New Roman" panose="02020603050405020304" pitchFamily="18" charset="0"/>
              </a:rPr>
              <a:t>Computational models for biodistribution and dosimetry</a:t>
            </a:r>
            <a:r>
              <a:rPr lang="el-GR" sz="2000" dirty="0">
                <a:effectLst/>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as well as for pharmacokinetics and pharmacodynamics</a:t>
            </a:r>
            <a:r>
              <a:rPr lang="en-GR" sz="2000" dirty="0">
                <a:effectLst/>
                <a:ea typeface="Times New Roman" panose="02020603050405020304" pitchFamily="18" charset="0"/>
                <a:cs typeface="Times New Roman" panose="02020603050405020304" pitchFamily="18" charset="0"/>
              </a:rPr>
              <a:t>.</a:t>
            </a:r>
            <a:endParaRPr lang="en-GR" sz="2000" dirty="0">
              <a:effectLst/>
              <a:ea typeface="Calibri" panose="020F0502020204030204" pitchFamily="34" charset="0"/>
              <a:cs typeface="Times New Roman" panose="02020603050405020304" pitchFamily="18" charset="0"/>
            </a:endParaRPr>
          </a:p>
          <a:p>
            <a:pPr marL="0" indent="0">
              <a:buNone/>
            </a:pPr>
            <a:endParaRPr lang="en-US" sz="3200" dirty="0"/>
          </a:p>
        </p:txBody>
      </p:sp>
      <p:sp>
        <p:nvSpPr>
          <p:cNvPr id="4" name="Date Placeholder 3"/>
          <p:cNvSpPr>
            <a:spLocks noGrp="1"/>
          </p:cNvSpPr>
          <p:nvPr>
            <p:ph type="dt" sz="half" idx="10"/>
          </p:nvPr>
        </p:nvSpPr>
        <p:spPr/>
        <p:txBody>
          <a:bodyPr/>
          <a:lstStyle/>
          <a:p>
            <a:r>
              <a:rPr lang="en-US"/>
              <a:t>03/10/22</a:t>
            </a:r>
          </a:p>
        </p:txBody>
      </p:sp>
      <p:sp>
        <p:nvSpPr>
          <p:cNvPr id="5" name="Footer Placeholder 4"/>
          <p:cNvSpPr>
            <a:spLocks noGrp="1"/>
          </p:cNvSpPr>
          <p:nvPr>
            <p:ph type="ftr" sz="quarter" idx="11"/>
          </p:nvPr>
        </p:nvSpPr>
        <p:spPr/>
        <p:txBody>
          <a:bodyPr/>
          <a:lstStyle/>
          <a:p>
            <a:r>
              <a:rPr lang="en-US" dirty="0"/>
              <a:t>Kick off Meeting, online</a:t>
            </a:r>
          </a:p>
        </p:txBody>
      </p:sp>
      <p:sp>
        <p:nvSpPr>
          <p:cNvPr id="6" name="Slide Number Placeholder 5"/>
          <p:cNvSpPr>
            <a:spLocks noGrp="1"/>
          </p:cNvSpPr>
          <p:nvPr>
            <p:ph type="sldNum" sz="quarter" idx="12"/>
          </p:nvPr>
        </p:nvSpPr>
        <p:spPr/>
        <p:txBody>
          <a:bodyPr/>
          <a:lstStyle/>
          <a:p>
            <a:fld id="{26899373-B945-491D-B2CD-3E36A3252166}" type="slidenum">
              <a:rPr lang="en-US" smtClean="0"/>
              <a:t>31</a:t>
            </a:fld>
            <a:endParaRPr lang="en-US"/>
          </a:p>
        </p:txBody>
      </p:sp>
      <p:sp>
        <p:nvSpPr>
          <p:cNvPr id="7" name="TextBox 6">
            <a:extLst>
              <a:ext uri="{FF2B5EF4-FFF2-40B4-BE49-F238E27FC236}">
                <a16:creationId xmlns:a16="http://schemas.microsoft.com/office/drawing/2014/main" id="{4D8470BC-8835-59AF-59EC-E4A160E66B95}"/>
              </a:ext>
            </a:extLst>
          </p:cNvPr>
          <p:cNvSpPr txBox="1"/>
          <p:nvPr/>
        </p:nvSpPr>
        <p:spPr>
          <a:xfrm>
            <a:off x="1901951" y="1076107"/>
            <a:ext cx="9451848" cy="401963"/>
          </a:xfrm>
          <a:prstGeom prst="rect">
            <a:avLst/>
          </a:prstGeom>
          <a:noFill/>
        </p:spPr>
        <p:txBody>
          <a:bodyPr wrap="square">
            <a:spAutoFit/>
          </a:bodyPr>
          <a:lstStyle/>
          <a:p>
            <a:pPr algn="r"/>
            <a:r>
              <a:rPr lang="en-GB" sz="2000" b="1" dirty="0">
                <a:solidFill>
                  <a:schemeClr val="accent1">
                    <a:lumMod val="75000"/>
                  </a:schemeClr>
                </a:solidFill>
                <a:effectLst/>
              </a:rPr>
              <a:t>T</a:t>
            </a:r>
            <a:r>
              <a:rPr lang="el-GR" sz="2000" b="1" dirty="0">
                <a:solidFill>
                  <a:schemeClr val="accent1">
                    <a:lumMod val="75000"/>
                  </a:schemeClr>
                </a:solidFill>
                <a:effectLst/>
              </a:rPr>
              <a:t>3</a:t>
            </a:r>
            <a:r>
              <a:rPr lang="en-GB" sz="2000" b="1" dirty="0">
                <a:solidFill>
                  <a:schemeClr val="accent1">
                    <a:lumMod val="75000"/>
                  </a:schemeClr>
                </a:solidFill>
                <a:effectLst/>
              </a:rPr>
              <a:t>.</a:t>
            </a:r>
            <a:r>
              <a:rPr lang="el-GR" sz="2000" b="1" dirty="0">
                <a:solidFill>
                  <a:schemeClr val="accent1">
                    <a:lumMod val="75000"/>
                  </a:schemeClr>
                </a:solidFill>
              </a:rPr>
              <a:t>6</a:t>
            </a:r>
            <a:r>
              <a:rPr lang="en-GB" sz="2000" b="1" dirty="0">
                <a:solidFill>
                  <a:schemeClr val="accent1">
                    <a:lumMod val="75000"/>
                  </a:schemeClr>
                </a:solidFill>
                <a:effectLst/>
              </a:rPr>
              <a:t> Development of Computational tools</a:t>
            </a:r>
            <a:endParaRPr lang="en-GR" sz="2000" b="1" dirty="0">
              <a:solidFill>
                <a:schemeClr val="accent1">
                  <a:lumMod val="75000"/>
                </a:schemeClr>
              </a:solidFill>
            </a:endParaRPr>
          </a:p>
        </p:txBody>
      </p:sp>
    </p:spTree>
    <p:extLst>
      <p:ext uri="{BB962C8B-B14F-4D97-AF65-F5344CB8AC3E}">
        <p14:creationId xmlns:p14="http://schemas.microsoft.com/office/powerpoint/2010/main" val="154724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7C9-2F26-61BE-4B2F-664204A2AB33}"/>
              </a:ext>
            </a:extLst>
          </p:cNvPr>
          <p:cNvSpPr>
            <a:spLocks noGrp="1"/>
          </p:cNvSpPr>
          <p:nvPr>
            <p:ph type="title"/>
          </p:nvPr>
        </p:nvSpPr>
        <p:spPr/>
        <p:txBody>
          <a:bodyPr/>
          <a:lstStyle/>
          <a:p>
            <a:r>
              <a:rPr lang="en-GB" dirty="0"/>
              <a:t>T.3.6 Timetable - Resources</a:t>
            </a:r>
            <a:endParaRPr lang="en-US" dirty="0"/>
          </a:p>
        </p:txBody>
      </p:sp>
      <p:pic>
        <p:nvPicPr>
          <p:cNvPr id="7" name="Content Placeholder 6">
            <a:extLst>
              <a:ext uri="{FF2B5EF4-FFF2-40B4-BE49-F238E27FC236}">
                <a16:creationId xmlns:a16="http://schemas.microsoft.com/office/drawing/2014/main" id="{360AFCC0-ED2D-69DE-D1D2-A6210561EB9C}"/>
              </a:ext>
            </a:extLst>
          </p:cNvPr>
          <p:cNvPicPr>
            <a:picLocks noGrp="1" noChangeAspect="1"/>
          </p:cNvPicPr>
          <p:nvPr>
            <p:ph idx="1"/>
          </p:nvPr>
        </p:nvPicPr>
        <p:blipFill>
          <a:blip r:embed="rId2"/>
          <a:stretch>
            <a:fillRect/>
          </a:stretch>
        </p:blipFill>
        <p:spPr>
          <a:xfrm>
            <a:off x="573812" y="2067228"/>
            <a:ext cx="11178042" cy="1074198"/>
          </a:xfrm>
          <a:prstGeom prst="rect">
            <a:avLst/>
          </a:prstGeom>
        </p:spPr>
      </p:pic>
      <p:sp>
        <p:nvSpPr>
          <p:cNvPr id="4" name="Date Placeholder 3"/>
          <p:cNvSpPr>
            <a:spLocks noGrp="1"/>
          </p:cNvSpPr>
          <p:nvPr>
            <p:ph type="dt" sz="half" idx="10"/>
          </p:nvPr>
        </p:nvSpPr>
        <p:spPr/>
        <p:txBody>
          <a:bodyPr/>
          <a:lstStyle/>
          <a:p>
            <a:r>
              <a:rPr lang="en-US"/>
              <a:t>03/10/22</a:t>
            </a:r>
          </a:p>
        </p:txBody>
      </p:sp>
      <p:sp>
        <p:nvSpPr>
          <p:cNvPr id="5" name="Footer Placeholder 4"/>
          <p:cNvSpPr>
            <a:spLocks noGrp="1"/>
          </p:cNvSpPr>
          <p:nvPr>
            <p:ph type="ftr" sz="quarter" idx="11"/>
          </p:nvPr>
        </p:nvSpPr>
        <p:spPr/>
        <p:txBody>
          <a:bodyPr/>
          <a:lstStyle/>
          <a:p>
            <a:r>
              <a:rPr lang="en-US" dirty="0"/>
              <a:t>Kick off Meeting, online</a:t>
            </a:r>
          </a:p>
        </p:txBody>
      </p:sp>
      <p:sp>
        <p:nvSpPr>
          <p:cNvPr id="6" name="Slide Number Placeholder 5"/>
          <p:cNvSpPr>
            <a:spLocks noGrp="1"/>
          </p:cNvSpPr>
          <p:nvPr>
            <p:ph type="sldNum" sz="quarter" idx="12"/>
          </p:nvPr>
        </p:nvSpPr>
        <p:spPr/>
        <p:txBody>
          <a:bodyPr/>
          <a:lstStyle/>
          <a:p>
            <a:fld id="{26899373-B945-491D-B2CD-3E36A3252166}" type="slidenum">
              <a:rPr lang="en-US" smtClean="0"/>
              <a:t>32</a:t>
            </a:fld>
            <a:endParaRPr lang="en-US"/>
          </a:p>
        </p:txBody>
      </p:sp>
      <p:pic>
        <p:nvPicPr>
          <p:cNvPr id="9" name="Picture 8">
            <a:extLst>
              <a:ext uri="{FF2B5EF4-FFF2-40B4-BE49-F238E27FC236}">
                <a16:creationId xmlns:a16="http://schemas.microsoft.com/office/drawing/2014/main" id="{78E9AC4A-6E2E-75C0-FAAB-7B919E6F7601}"/>
              </a:ext>
            </a:extLst>
          </p:cNvPr>
          <p:cNvPicPr>
            <a:picLocks noChangeAspect="1"/>
          </p:cNvPicPr>
          <p:nvPr/>
        </p:nvPicPr>
        <p:blipFill>
          <a:blip r:embed="rId3"/>
          <a:stretch>
            <a:fillRect/>
          </a:stretch>
        </p:blipFill>
        <p:spPr>
          <a:xfrm>
            <a:off x="1600200" y="4405988"/>
            <a:ext cx="4876800" cy="685800"/>
          </a:xfrm>
          <a:prstGeom prst="rect">
            <a:avLst/>
          </a:prstGeom>
        </p:spPr>
      </p:pic>
      <p:sp>
        <p:nvSpPr>
          <p:cNvPr id="3" name="TextBox 2">
            <a:extLst>
              <a:ext uri="{FF2B5EF4-FFF2-40B4-BE49-F238E27FC236}">
                <a16:creationId xmlns:a16="http://schemas.microsoft.com/office/drawing/2014/main" id="{056631AA-C8E2-533C-9A64-065BCA801DCA}"/>
              </a:ext>
            </a:extLst>
          </p:cNvPr>
          <p:cNvSpPr txBox="1"/>
          <p:nvPr/>
        </p:nvSpPr>
        <p:spPr>
          <a:xfrm>
            <a:off x="1901951" y="1076107"/>
            <a:ext cx="9451848" cy="401963"/>
          </a:xfrm>
          <a:prstGeom prst="rect">
            <a:avLst/>
          </a:prstGeom>
          <a:noFill/>
        </p:spPr>
        <p:txBody>
          <a:bodyPr wrap="square">
            <a:spAutoFit/>
          </a:bodyPr>
          <a:lstStyle/>
          <a:p>
            <a:pPr algn="r"/>
            <a:r>
              <a:rPr lang="en-GB" sz="2000" b="1" dirty="0">
                <a:solidFill>
                  <a:schemeClr val="accent1">
                    <a:lumMod val="75000"/>
                  </a:schemeClr>
                </a:solidFill>
                <a:effectLst/>
              </a:rPr>
              <a:t>T</a:t>
            </a:r>
            <a:r>
              <a:rPr lang="el-GR" sz="2000" b="1" dirty="0">
                <a:solidFill>
                  <a:schemeClr val="accent1">
                    <a:lumMod val="75000"/>
                  </a:schemeClr>
                </a:solidFill>
                <a:effectLst/>
              </a:rPr>
              <a:t>3</a:t>
            </a:r>
            <a:r>
              <a:rPr lang="en-GB" sz="2000" b="1" dirty="0">
                <a:solidFill>
                  <a:schemeClr val="accent1">
                    <a:lumMod val="75000"/>
                  </a:schemeClr>
                </a:solidFill>
                <a:effectLst/>
              </a:rPr>
              <a:t>.</a:t>
            </a:r>
            <a:r>
              <a:rPr lang="el-GR" sz="2000" b="1" dirty="0">
                <a:solidFill>
                  <a:schemeClr val="accent1">
                    <a:lumMod val="75000"/>
                  </a:schemeClr>
                </a:solidFill>
              </a:rPr>
              <a:t>6</a:t>
            </a:r>
            <a:r>
              <a:rPr lang="en-GB" sz="2000" b="1" dirty="0">
                <a:solidFill>
                  <a:schemeClr val="accent1">
                    <a:lumMod val="75000"/>
                  </a:schemeClr>
                </a:solidFill>
                <a:effectLst/>
              </a:rPr>
              <a:t> Development of Computational tools</a:t>
            </a:r>
            <a:endParaRPr lang="en-GR" sz="2000" b="1" dirty="0">
              <a:solidFill>
                <a:schemeClr val="accent1">
                  <a:lumMod val="75000"/>
                </a:schemeClr>
              </a:solidFill>
            </a:endParaRPr>
          </a:p>
        </p:txBody>
      </p:sp>
    </p:spTree>
    <p:extLst>
      <p:ext uri="{BB962C8B-B14F-4D97-AF65-F5344CB8AC3E}">
        <p14:creationId xmlns:p14="http://schemas.microsoft.com/office/powerpoint/2010/main" val="179098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C469-55D9-F3D8-8ED3-CA3C15AC4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042D5-6E84-D4CF-D449-1E944BF49A43}"/>
              </a:ext>
            </a:extLst>
          </p:cNvPr>
          <p:cNvSpPr>
            <a:spLocks noGrp="1"/>
          </p:cNvSpPr>
          <p:nvPr>
            <p:ph type="title"/>
          </p:nvPr>
        </p:nvSpPr>
        <p:spPr/>
        <p:txBody>
          <a:bodyPr/>
          <a:lstStyle/>
          <a:p>
            <a:r>
              <a:rPr lang="en-GB"/>
              <a:t>WP3 </a:t>
            </a:r>
            <a:r>
              <a:rPr lang="en-GR"/>
              <a:t> Deliverables</a:t>
            </a:r>
          </a:p>
        </p:txBody>
      </p:sp>
      <p:sp>
        <p:nvSpPr>
          <p:cNvPr id="3" name="Date Placeholder 2">
            <a:extLst>
              <a:ext uri="{FF2B5EF4-FFF2-40B4-BE49-F238E27FC236}">
                <a16:creationId xmlns:a16="http://schemas.microsoft.com/office/drawing/2014/main" id="{D70C70F4-F3EE-2FBC-0808-6C81D72FE9A3}"/>
              </a:ext>
            </a:extLst>
          </p:cNvPr>
          <p:cNvSpPr>
            <a:spLocks noGrp="1"/>
          </p:cNvSpPr>
          <p:nvPr>
            <p:ph type="dt" sz="half" idx="10"/>
          </p:nvPr>
        </p:nvSpPr>
        <p:spPr/>
        <p:txBody>
          <a:bodyPr/>
          <a:lstStyle/>
          <a:p>
            <a:r>
              <a:rPr lang="en-US"/>
              <a:t>03/04/2025</a:t>
            </a:r>
          </a:p>
        </p:txBody>
      </p:sp>
      <p:sp>
        <p:nvSpPr>
          <p:cNvPr id="4" name="Footer Placeholder 3">
            <a:extLst>
              <a:ext uri="{FF2B5EF4-FFF2-40B4-BE49-F238E27FC236}">
                <a16:creationId xmlns:a16="http://schemas.microsoft.com/office/drawing/2014/main" id="{AEC996D2-B208-07BE-06FC-6615A6DE9013}"/>
              </a:ext>
            </a:extLst>
          </p:cNvPr>
          <p:cNvSpPr>
            <a:spLocks noGrp="1"/>
          </p:cNvSpPr>
          <p:nvPr>
            <p:ph type="ftr" sz="quarter" idx="11"/>
          </p:nvPr>
        </p:nvSpPr>
        <p:spPr/>
        <p:txBody>
          <a:bodyPr/>
          <a:lstStyle/>
          <a:p>
            <a:r>
              <a:rPr lang="en-US"/>
              <a:t>IFIGENEIA Kick of Meeting</a:t>
            </a:r>
          </a:p>
        </p:txBody>
      </p:sp>
      <p:sp>
        <p:nvSpPr>
          <p:cNvPr id="5" name="Slide Number Placeholder 4">
            <a:extLst>
              <a:ext uri="{FF2B5EF4-FFF2-40B4-BE49-F238E27FC236}">
                <a16:creationId xmlns:a16="http://schemas.microsoft.com/office/drawing/2014/main" id="{6D0AFB33-8DAA-663B-EC90-0A39012FC353}"/>
              </a:ext>
            </a:extLst>
          </p:cNvPr>
          <p:cNvSpPr>
            <a:spLocks noGrp="1"/>
          </p:cNvSpPr>
          <p:nvPr>
            <p:ph type="sldNum" sz="quarter" idx="12"/>
          </p:nvPr>
        </p:nvSpPr>
        <p:spPr/>
        <p:txBody>
          <a:bodyPr/>
          <a:lstStyle/>
          <a:p>
            <a:fld id="{26899373-B945-491D-B2CD-3E36A3252166}" type="slidenum">
              <a:rPr lang="en-US" smtClean="0"/>
              <a:pPr/>
              <a:t>33</a:t>
            </a:fld>
            <a:endParaRPr lang="en-US"/>
          </a:p>
        </p:txBody>
      </p:sp>
      <p:graphicFrame>
        <p:nvGraphicFramePr>
          <p:cNvPr id="12" name="Content Placeholder 6">
            <a:extLst>
              <a:ext uri="{FF2B5EF4-FFF2-40B4-BE49-F238E27FC236}">
                <a16:creationId xmlns:a16="http://schemas.microsoft.com/office/drawing/2014/main" id="{00135ED4-4448-B475-D0E3-D6A2BA69FC38}"/>
              </a:ext>
            </a:extLst>
          </p:cNvPr>
          <p:cNvGraphicFramePr>
            <a:graphicFrameLocks noGrp="1"/>
          </p:cNvGraphicFramePr>
          <p:nvPr>
            <p:ph idx="1"/>
          </p:nvPr>
        </p:nvGraphicFramePr>
        <p:xfrm>
          <a:off x="825230" y="1530697"/>
          <a:ext cx="10511560" cy="4042410"/>
        </p:xfrm>
        <a:graphic>
          <a:graphicData uri="http://schemas.openxmlformats.org/drawingml/2006/table">
            <a:tbl>
              <a:tblPr firstRow="1" bandRow="1">
                <a:tableStyleId>{0660B408-B3CF-4A94-85FC-2B1E0A45F4A2}</a:tableStyleId>
              </a:tblPr>
              <a:tblGrid>
                <a:gridCol w="795254">
                  <a:extLst>
                    <a:ext uri="{9D8B030D-6E8A-4147-A177-3AD203B41FA5}">
                      <a16:colId xmlns:a16="http://schemas.microsoft.com/office/drawing/2014/main" val="2852197201"/>
                    </a:ext>
                  </a:extLst>
                </a:gridCol>
                <a:gridCol w="4905577">
                  <a:extLst>
                    <a:ext uri="{9D8B030D-6E8A-4147-A177-3AD203B41FA5}">
                      <a16:colId xmlns:a16="http://schemas.microsoft.com/office/drawing/2014/main" val="3928486459"/>
                    </a:ext>
                  </a:extLst>
                </a:gridCol>
                <a:gridCol w="1475214">
                  <a:extLst>
                    <a:ext uri="{9D8B030D-6E8A-4147-A177-3AD203B41FA5}">
                      <a16:colId xmlns:a16="http://schemas.microsoft.com/office/drawing/2014/main" val="3726839052"/>
                    </a:ext>
                  </a:extLst>
                </a:gridCol>
                <a:gridCol w="2079739">
                  <a:extLst>
                    <a:ext uri="{9D8B030D-6E8A-4147-A177-3AD203B41FA5}">
                      <a16:colId xmlns:a16="http://schemas.microsoft.com/office/drawing/2014/main" val="3532897688"/>
                    </a:ext>
                  </a:extLst>
                </a:gridCol>
                <a:gridCol w="1255776">
                  <a:extLst>
                    <a:ext uri="{9D8B030D-6E8A-4147-A177-3AD203B41FA5}">
                      <a16:colId xmlns:a16="http://schemas.microsoft.com/office/drawing/2014/main" val="2951129741"/>
                    </a:ext>
                  </a:extLst>
                </a:gridCol>
              </a:tblGrid>
              <a:tr h="370840">
                <a:tc>
                  <a:txBody>
                    <a:bodyPr/>
                    <a:lstStyle/>
                    <a:p>
                      <a:r>
                        <a:rPr lang="en-GB" sz="2000">
                          <a:solidFill>
                            <a:schemeClr val="bg1"/>
                          </a:solidFill>
                        </a:rPr>
                        <a:t>Del.</a:t>
                      </a:r>
                      <a:endParaRPr lang="en-US" sz="2000">
                        <a:solidFill>
                          <a:schemeClr val="bg1"/>
                        </a:solidFill>
                        <a:latin typeface="Calibri" panose="020F0502020204030204" pitchFamily="34" charset="0"/>
                        <a:cs typeface="Calibri" panose="020F0502020204030204" pitchFamily="34" charset="0"/>
                      </a:endParaRPr>
                    </a:p>
                  </a:txBody>
                  <a:tcPr>
                    <a:solidFill>
                      <a:srgbClr val="002060"/>
                    </a:solidFill>
                  </a:tcPr>
                </a:tc>
                <a:tc>
                  <a:txBody>
                    <a:bodyPr/>
                    <a:lstStyle/>
                    <a:p>
                      <a:r>
                        <a:rPr lang="en-GB" sz="2000">
                          <a:solidFill>
                            <a:schemeClr val="bg1"/>
                          </a:solidFill>
                        </a:rPr>
                        <a:t>Title</a:t>
                      </a:r>
                    </a:p>
                  </a:txBody>
                  <a:tcPr>
                    <a:solidFill>
                      <a:srgbClr val="002060"/>
                    </a:solidFill>
                  </a:tcPr>
                </a:tc>
                <a:tc>
                  <a:txBody>
                    <a:bodyPr/>
                    <a:lstStyle/>
                    <a:p>
                      <a:r>
                        <a:rPr lang="en-GB" sz="2000">
                          <a:solidFill>
                            <a:schemeClr val="bg1"/>
                          </a:solidFill>
                        </a:rPr>
                        <a:t>Lead Partner</a:t>
                      </a:r>
                      <a:endParaRPr lang="en-US" sz="2000">
                        <a:solidFill>
                          <a:schemeClr val="bg1"/>
                        </a:solidFill>
                        <a:latin typeface="Calibri" panose="020F0502020204030204" pitchFamily="34" charset="0"/>
                        <a:cs typeface="Calibri" panose="020F0502020204030204" pitchFamily="34" charset="0"/>
                      </a:endParaRPr>
                    </a:p>
                  </a:txBody>
                  <a:tcPr>
                    <a:solidFill>
                      <a:srgbClr val="002060"/>
                    </a:solidFill>
                  </a:tcPr>
                </a:tc>
                <a:tc>
                  <a:txBody>
                    <a:bodyPr/>
                    <a:lstStyle/>
                    <a:p>
                      <a:pPr algn="ctr"/>
                      <a:r>
                        <a:rPr lang="en-GB" sz="2000">
                          <a:solidFill>
                            <a:schemeClr val="bg1"/>
                          </a:solidFill>
                          <a:latin typeface="Calibri" panose="020F0502020204030204" pitchFamily="34" charset="0"/>
                          <a:cs typeface="Calibri" panose="020F0502020204030204" pitchFamily="34" charset="0"/>
                        </a:rPr>
                        <a:t>Task associated</a:t>
                      </a:r>
                      <a:endParaRPr lang="en-US" sz="2000">
                        <a:solidFill>
                          <a:schemeClr val="bg1"/>
                        </a:solidFill>
                        <a:latin typeface="Calibri" panose="020F0502020204030204" pitchFamily="34" charset="0"/>
                        <a:cs typeface="Calibri" panose="020F0502020204030204" pitchFamily="34" charset="0"/>
                      </a:endParaRPr>
                    </a:p>
                  </a:txBody>
                  <a:tcPr anchor="ctr">
                    <a:solidFill>
                      <a:srgbClr val="002060"/>
                    </a:solidFill>
                  </a:tcPr>
                </a:tc>
                <a:tc>
                  <a:txBody>
                    <a:bodyPr/>
                    <a:lstStyle/>
                    <a:p>
                      <a:pPr algn="ctr"/>
                      <a:r>
                        <a:rPr lang="en-GB" sz="2000">
                          <a:solidFill>
                            <a:schemeClr val="bg1"/>
                          </a:solidFill>
                        </a:rPr>
                        <a:t>Due On</a:t>
                      </a:r>
                      <a:endParaRPr lang="en-US" sz="2000">
                        <a:solidFill>
                          <a:schemeClr val="bg1"/>
                        </a:solidFill>
                        <a:latin typeface="Calibri" panose="020F0502020204030204" pitchFamily="34" charset="0"/>
                        <a:cs typeface="Calibri" panose="020F0502020204030204" pitchFamily="34" charset="0"/>
                      </a:endParaRPr>
                    </a:p>
                  </a:txBody>
                  <a:tcPr anchor="ctr">
                    <a:solidFill>
                      <a:srgbClr val="002060"/>
                    </a:solidFill>
                  </a:tcPr>
                </a:tc>
                <a:extLst>
                  <a:ext uri="{0D108BD9-81ED-4DB2-BD59-A6C34878D82A}">
                    <a16:rowId xmlns:a16="http://schemas.microsoft.com/office/drawing/2014/main" val="3022724730"/>
                  </a:ext>
                </a:extLst>
              </a:tr>
              <a:tr h="185420">
                <a:tc>
                  <a:txBody>
                    <a:bodyPr/>
                    <a:lstStyle/>
                    <a:p>
                      <a:pPr algn="ctr"/>
                      <a:r>
                        <a:rPr lang="en-US" sz="2000">
                          <a:latin typeface="+mn-lt"/>
                          <a:cs typeface="Calibri" panose="020F0502020204030204" pitchFamily="34" charset="0"/>
                        </a:rPr>
                        <a:t>D3.1</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2000">
                          <a:latin typeface="+mn-lt"/>
                        </a:rPr>
                        <a:t>LINAC-RFQ prototype design (Document, report) </a:t>
                      </a:r>
                      <a:endParaRPr lang="en-GB" sz="2000" b="0" i="0" u="none" strike="noStrike" kern="1200">
                        <a:solidFill>
                          <a:srgbClr val="000000"/>
                        </a:solidFill>
                        <a:effectLst/>
                        <a:latin typeface="+mn-lt"/>
                        <a:ea typeface="+mn-ea"/>
                        <a:cs typeface="+mn-cs"/>
                      </a:endParaRPr>
                    </a:p>
                  </a:txBody>
                  <a:tcPr/>
                </a:tc>
                <a:tc>
                  <a:txBody>
                    <a:bodyPr/>
                    <a:lstStyle/>
                    <a:p>
                      <a:pPr algn="ctr"/>
                      <a:r>
                        <a:rPr lang="en-US" sz="2000">
                          <a:latin typeface="+mn-lt"/>
                          <a:cs typeface="Calibri" panose="020F0502020204030204" pitchFamily="34" charset="0"/>
                        </a:rPr>
                        <a:t>AUTH</a:t>
                      </a:r>
                    </a:p>
                  </a:txBody>
                  <a:tcPr anchor="ctr"/>
                </a:tc>
                <a:tc>
                  <a:txBody>
                    <a:bodyPr/>
                    <a:lstStyle/>
                    <a:p>
                      <a:pPr algn="ctr"/>
                      <a:r>
                        <a:rPr lang="fr-FR" sz="2000">
                          <a:latin typeface="+mn-lt"/>
                        </a:rPr>
                        <a:t>T1, T6</a:t>
                      </a:r>
                      <a:endParaRPr lang="en-US" sz="2000">
                        <a:latin typeface="+mn-lt"/>
                        <a:cs typeface="Calibri" panose="020F0502020204030204" pitchFamily="34" charset="0"/>
                      </a:endParaRPr>
                    </a:p>
                  </a:txBody>
                  <a:tcPr anchor="ctr"/>
                </a:tc>
                <a:tc>
                  <a:txBody>
                    <a:bodyPr/>
                    <a:lstStyle/>
                    <a:p>
                      <a:pPr algn="ctr"/>
                      <a:r>
                        <a:rPr lang="en-US" sz="2000">
                          <a:latin typeface="+mn-lt"/>
                          <a:cs typeface="Calibri" panose="020F0502020204030204" pitchFamily="34" charset="0"/>
                        </a:rPr>
                        <a:t>15</a:t>
                      </a:r>
                    </a:p>
                  </a:txBody>
                  <a:tcPr anchor="ctr"/>
                </a:tc>
                <a:extLst>
                  <a:ext uri="{0D108BD9-81ED-4DB2-BD59-A6C34878D82A}">
                    <a16:rowId xmlns:a16="http://schemas.microsoft.com/office/drawing/2014/main" val="1109676589"/>
                  </a:ext>
                </a:extLst>
              </a:tr>
              <a:tr h="185420">
                <a:tc>
                  <a:txBody>
                    <a:bodyPr/>
                    <a:lstStyle/>
                    <a:p>
                      <a:pPr algn="ctr" fontAlgn="ctr"/>
                      <a:r>
                        <a:rPr lang="en-GB" sz="2000" kern="1200">
                          <a:solidFill>
                            <a:schemeClr val="dk1"/>
                          </a:solidFill>
                          <a:latin typeface="+mn-lt"/>
                          <a:ea typeface="+mn-ea"/>
                          <a:cs typeface="+mn-cs"/>
                        </a:rPr>
                        <a:t>D3.2</a:t>
                      </a:r>
                    </a:p>
                  </a:txBody>
                  <a:tcPr marL="9525" marR="9525" marT="9525" marB="0" anchor="ctr"/>
                </a:tc>
                <a:tc>
                  <a:txBody>
                    <a:bodyPr/>
                    <a:lstStyle/>
                    <a:p>
                      <a:pPr marL="95250" indent="0" algn="l" fontAlgn="ctr">
                        <a:tabLst/>
                      </a:pPr>
                      <a:r>
                        <a:rPr lang="fr-FR" sz="2000">
                          <a:latin typeface="+mn-lt"/>
                        </a:rPr>
                        <a:t>Applications in cultural </a:t>
                      </a:r>
                      <a:r>
                        <a:rPr lang="fr-FR" sz="2000" err="1">
                          <a:latin typeface="+mn-lt"/>
                        </a:rPr>
                        <a:t>heritage</a:t>
                      </a:r>
                      <a:r>
                        <a:rPr lang="fr-FR" sz="2000">
                          <a:latin typeface="+mn-lt"/>
                        </a:rPr>
                        <a:t> (</a:t>
                      </a:r>
                      <a:r>
                        <a:rPr lang="fr-FR" sz="2000" err="1">
                          <a:latin typeface="+mn-lt"/>
                        </a:rPr>
                        <a:t>Demonstrator</a:t>
                      </a:r>
                      <a:r>
                        <a:rPr lang="fr-FR" sz="2000">
                          <a:latin typeface="+mn-lt"/>
                        </a:rPr>
                        <a:t>, pilot, prototype) </a:t>
                      </a:r>
                      <a:endParaRPr lang="en-GB" sz="2000" b="0" i="0" u="none" strike="noStrike">
                        <a:solidFill>
                          <a:srgbClr val="000000"/>
                        </a:solidFill>
                        <a:effectLst/>
                        <a:latin typeface="+mn-lt"/>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a:solidFill>
                            <a:srgbClr val="000000"/>
                          </a:solidFill>
                          <a:effectLst/>
                          <a:latin typeface="+mn-lt"/>
                        </a:rPr>
                        <a:t>AUTH</a:t>
                      </a:r>
                    </a:p>
                  </a:txBody>
                  <a:tcPr anchor="ctr"/>
                </a:tc>
                <a:tc>
                  <a:txBody>
                    <a:bodyPr/>
                    <a:lstStyle/>
                    <a:p>
                      <a:pPr algn="ctr"/>
                      <a:r>
                        <a:rPr lang="fr-FR" sz="2000">
                          <a:latin typeface="+mn-lt"/>
                        </a:rPr>
                        <a:t>T1, T6</a:t>
                      </a:r>
                      <a:endParaRPr lang="en-US" sz="2000">
                        <a:latin typeface="+mn-lt"/>
                        <a:cs typeface="Calibri" panose="020F0502020204030204" pitchFamily="34" charset="0"/>
                      </a:endParaRPr>
                    </a:p>
                  </a:txBody>
                  <a:tcPr anchor="ctr"/>
                </a:tc>
                <a:tc>
                  <a:txBody>
                    <a:bodyPr/>
                    <a:lstStyle/>
                    <a:p>
                      <a:pPr algn="ctr"/>
                      <a:r>
                        <a:rPr lang="en-US" sz="2000">
                          <a:latin typeface="+mn-lt"/>
                          <a:cs typeface="Calibri" panose="020F0502020204030204" pitchFamily="34" charset="0"/>
                        </a:rPr>
                        <a:t>15</a:t>
                      </a:r>
                    </a:p>
                  </a:txBody>
                  <a:tcPr anchor="ctr"/>
                </a:tc>
                <a:extLst>
                  <a:ext uri="{0D108BD9-81ED-4DB2-BD59-A6C34878D82A}">
                    <a16:rowId xmlns:a16="http://schemas.microsoft.com/office/drawing/2014/main" val="2193967612"/>
                  </a:ext>
                </a:extLst>
              </a:tr>
              <a:tr h="185420">
                <a:tc>
                  <a:txBody>
                    <a:bodyPr/>
                    <a:lstStyle/>
                    <a:p>
                      <a:pPr algn="ctr" fontAlgn="ctr"/>
                      <a:r>
                        <a:rPr lang="en-GB" sz="2000" b="0" i="0" u="none" strike="noStrike">
                          <a:solidFill>
                            <a:srgbClr val="000000"/>
                          </a:solidFill>
                          <a:effectLst/>
                          <a:latin typeface="+mn-lt"/>
                        </a:rPr>
                        <a:t>D3.3 </a:t>
                      </a:r>
                    </a:p>
                  </a:txBody>
                  <a:tcPr marL="9525" marR="9525" marT="9525" marB="0" anchor="ctr"/>
                </a:tc>
                <a:tc>
                  <a:txBody>
                    <a:bodyPr/>
                    <a:lstStyle/>
                    <a:p>
                      <a:pPr marL="95250" indent="0" algn="l" fontAlgn="ctr">
                        <a:tabLst/>
                      </a:pPr>
                      <a:r>
                        <a:rPr lang="en-US" sz="2000">
                          <a:latin typeface="+mn-lt"/>
                        </a:rPr>
                        <a:t>Beam parameters and hardware specifications </a:t>
                      </a:r>
                      <a:r>
                        <a:rPr lang="fr-FR" sz="2000">
                          <a:latin typeface="+mn-lt"/>
                        </a:rPr>
                        <a:t> (Document, report) </a:t>
                      </a:r>
                      <a:endParaRPr lang="en-GB" sz="2000" b="0" i="0" u="none" strike="noStrike">
                        <a:solidFill>
                          <a:srgbClr val="000000"/>
                        </a:solidFill>
                        <a:effectLst/>
                        <a:latin typeface="+mn-lt"/>
                      </a:endParaRPr>
                    </a:p>
                  </a:txBody>
                  <a:tcPr marL="9525" marR="9525" marT="9525" marB="0" anchor="ctr"/>
                </a:tc>
                <a:tc>
                  <a:txBody>
                    <a:bodyPr/>
                    <a:lstStyle/>
                    <a:p>
                      <a:pPr algn="ctr"/>
                      <a:r>
                        <a:rPr lang="en-US" sz="2000">
                          <a:latin typeface="+mn-lt"/>
                          <a:cs typeface="Calibri" panose="020F0502020204030204" pitchFamily="34" charset="0"/>
                        </a:rPr>
                        <a:t>AUTH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latin typeface="+mn-lt"/>
                        </a:rPr>
                        <a:t>T2, T6</a:t>
                      </a:r>
                      <a:endParaRPr lang="en-US" sz="2000">
                        <a:latin typeface="+mn-lt"/>
                        <a:cs typeface="Calibri" panose="020F0502020204030204" pitchFamily="34" charset="0"/>
                      </a:endParaRPr>
                    </a:p>
                  </a:txBody>
                  <a:tcPr anchor="ctr"/>
                </a:tc>
                <a:tc>
                  <a:txBody>
                    <a:bodyPr/>
                    <a:lstStyle/>
                    <a:p>
                      <a:pPr algn="ctr"/>
                      <a:r>
                        <a:rPr lang="en-US" sz="2000">
                          <a:latin typeface="+mn-lt"/>
                          <a:cs typeface="Calibri" panose="020F0502020204030204" pitchFamily="34" charset="0"/>
                        </a:rPr>
                        <a:t>24</a:t>
                      </a:r>
                    </a:p>
                  </a:txBody>
                  <a:tcPr anchor="ctr"/>
                </a:tc>
                <a:extLst>
                  <a:ext uri="{0D108BD9-81ED-4DB2-BD59-A6C34878D82A}">
                    <a16:rowId xmlns:a16="http://schemas.microsoft.com/office/drawing/2014/main" val="2324532912"/>
                  </a:ext>
                </a:extLst>
              </a:tr>
              <a:tr h="185420">
                <a:tc>
                  <a:txBody>
                    <a:bodyPr/>
                    <a:lstStyle/>
                    <a:p>
                      <a:r>
                        <a:rPr lang="en-US" sz="2000">
                          <a:latin typeface="+mn-lt"/>
                          <a:cs typeface="Calibri" panose="020F0502020204030204" pitchFamily="34" charset="0"/>
                        </a:rPr>
                        <a:t>D3.4 </a:t>
                      </a:r>
                    </a:p>
                  </a:txBody>
                  <a:tcPr/>
                </a:tc>
                <a:tc>
                  <a:txBody>
                    <a:bodyPr/>
                    <a:lstStyle/>
                    <a:p>
                      <a:r>
                        <a:rPr lang="fr-FR" sz="2000">
                          <a:latin typeface="+mn-lt"/>
                        </a:rPr>
                        <a:t>Control system </a:t>
                      </a:r>
                      <a:r>
                        <a:rPr lang="fr-FR" sz="2000" err="1">
                          <a:latin typeface="+mn-lt"/>
                        </a:rPr>
                        <a:t>project</a:t>
                      </a:r>
                      <a:r>
                        <a:rPr lang="fr-FR" sz="2000">
                          <a:latin typeface="+mn-lt"/>
                        </a:rPr>
                        <a:t> plan  (Document, report) </a:t>
                      </a:r>
                      <a:endParaRPr lang="en-US" sz="2000">
                        <a:latin typeface="+mn-lt"/>
                        <a:cs typeface="Calibri" panose="020F0502020204030204" pitchFamily="34" charset="0"/>
                      </a:endParaRPr>
                    </a:p>
                  </a:txBody>
                  <a:tcPr/>
                </a:tc>
                <a:tc>
                  <a:txBody>
                    <a:bodyPr/>
                    <a:lstStyle/>
                    <a:p>
                      <a:pPr algn="ctr"/>
                      <a:r>
                        <a:rPr lang="en-US" sz="2000">
                          <a:latin typeface="+mn-lt"/>
                          <a:cs typeface="Calibri" panose="020F0502020204030204" pitchFamily="34" charset="0"/>
                        </a:rPr>
                        <a:t>COSYLAB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latin typeface="+mn-lt"/>
                        </a:rPr>
                        <a:t>T4, T6</a:t>
                      </a:r>
                      <a:endParaRPr lang="en-US" sz="2000">
                        <a:latin typeface="+mn-lt"/>
                        <a:cs typeface="Calibri" panose="020F0502020204030204" pitchFamily="34" charset="0"/>
                      </a:endParaRPr>
                    </a:p>
                  </a:txBody>
                  <a:tcPr anchor="ctr"/>
                </a:tc>
                <a:tc>
                  <a:txBody>
                    <a:bodyPr/>
                    <a:lstStyle/>
                    <a:p>
                      <a:pPr algn="ctr"/>
                      <a:r>
                        <a:rPr lang="en-US" sz="2000">
                          <a:latin typeface="+mn-lt"/>
                          <a:cs typeface="Calibri" panose="020F0502020204030204" pitchFamily="34" charset="0"/>
                        </a:rPr>
                        <a:t>36</a:t>
                      </a:r>
                    </a:p>
                  </a:txBody>
                  <a:tcPr anchor="ctr"/>
                </a:tc>
                <a:extLst>
                  <a:ext uri="{0D108BD9-81ED-4DB2-BD59-A6C34878D82A}">
                    <a16:rowId xmlns:a16="http://schemas.microsoft.com/office/drawing/2014/main" val="2592195877"/>
                  </a:ext>
                </a:extLst>
              </a:tr>
              <a:tr h="185420">
                <a:tc>
                  <a:txBody>
                    <a:bodyPr/>
                    <a:lstStyle/>
                    <a:p>
                      <a:r>
                        <a:rPr lang="en-US" sz="2000">
                          <a:latin typeface="+mn-lt"/>
                          <a:cs typeface="Calibri" panose="020F0502020204030204" pitchFamily="34" charset="0"/>
                        </a:rPr>
                        <a:t>D3.5</a:t>
                      </a:r>
                    </a:p>
                  </a:txBody>
                  <a:tcPr/>
                </a:tc>
                <a:tc>
                  <a:txBody>
                    <a:bodyPr/>
                    <a:lstStyle/>
                    <a:p>
                      <a:r>
                        <a:rPr lang="en-US" sz="2000">
                          <a:latin typeface="+mn-lt"/>
                        </a:rPr>
                        <a:t>Study of the Safety and Radiation protection requirements </a:t>
                      </a:r>
                      <a:r>
                        <a:rPr lang="fr-FR" sz="2000">
                          <a:latin typeface="+mn-lt"/>
                        </a:rPr>
                        <a:t> (Document, report)</a:t>
                      </a:r>
                      <a:endParaRPr lang="en-US" sz="2000">
                        <a:latin typeface="+mn-lt"/>
                        <a:cs typeface="Calibri" panose="020F0502020204030204" pitchFamily="34" charset="0"/>
                      </a:endParaRPr>
                    </a:p>
                  </a:txBody>
                  <a:tcPr/>
                </a:tc>
                <a:tc>
                  <a:txBody>
                    <a:bodyPr/>
                    <a:lstStyle/>
                    <a:p>
                      <a:pPr algn="ctr"/>
                      <a:r>
                        <a:rPr lang="en-US" sz="2000">
                          <a:latin typeface="+mn-lt"/>
                          <a:cs typeface="Calibri" panose="020F0502020204030204" pitchFamily="34" charset="0"/>
                        </a:rPr>
                        <a:t>NCSRD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latin typeface="+mn-lt"/>
                        </a:rPr>
                        <a:t>T3, T5, T6</a:t>
                      </a:r>
                      <a:endParaRPr lang="en-US" sz="2000">
                        <a:latin typeface="+mn-lt"/>
                        <a:cs typeface="Calibri" panose="020F0502020204030204" pitchFamily="34" charset="0"/>
                      </a:endParaRPr>
                    </a:p>
                  </a:txBody>
                  <a:tcPr anchor="ctr"/>
                </a:tc>
                <a:tc>
                  <a:txBody>
                    <a:bodyPr/>
                    <a:lstStyle/>
                    <a:p>
                      <a:pPr algn="ctr"/>
                      <a:r>
                        <a:rPr lang="en-US" sz="2000">
                          <a:latin typeface="+mn-lt"/>
                          <a:cs typeface="Calibri" panose="020F0502020204030204" pitchFamily="34" charset="0"/>
                        </a:rPr>
                        <a:t>24</a:t>
                      </a:r>
                    </a:p>
                  </a:txBody>
                  <a:tcPr anchor="ctr"/>
                </a:tc>
                <a:extLst>
                  <a:ext uri="{0D108BD9-81ED-4DB2-BD59-A6C34878D82A}">
                    <a16:rowId xmlns:a16="http://schemas.microsoft.com/office/drawing/2014/main" val="640097158"/>
                  </a:ext>
                </a:extLst>
              </a:tr>
            </a:tbl>
          </a:graphicData>
        </a:graphic>
      </p:graphicFrame>
    </p:spTree>
    <p:extLst>
      <p:ext uri="{BB962C8B-B14F-4D97-AF65-F5344CB8AC3E}">
        <p14:creationId xmlns:p14="http://schemas.microsoft.com/office/powerpoint/2010/main" val="145090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3822-2477-CA1F-F9F7-64CA1F258325}"/>
              </a:ext>
            </a:extLst>
          </p:cNvPr>
          <p:cNvSpPr>
            <a:spLocks noGrp="1"/>
          </p:cNvSpPr>
          <p:nvPr>
            <p:ph type="title"/>
          </p:nvPr>
        </p:nvSpPr>
        <p:spPr/>
        <p:txBody>
          <a:bodyPr/>
          <a:lstStyle/>
          <a:p>
            <a:r>
              <a:rPr lang="en-GB"/>
              <a:t>Potential interactions with other WPs</a:t>
            </a:r>
            <a:endParaRPr lang="en-US"/>
          </a:p>
        </p:txBody>
      </p:sp>
      <p:sp>
        <p:nvSpPr>
          <p:cNvPr id="3" name="Content Placeholder 2">
            <a:extLst>
              <a:ext uri="{FF2B5EF4-FFF2-40B4-BE49-F238E27FC236}">
                <a16:creationId xmlns:a16="http://schemas.microsoft.com/office/drawing/2014/main" id="{8ED1C473-FB65-6097-0EB0-D9D7FBDB60C9}"/>
              </a:ext>
            </a:extLst>
          </p:cNvPr>
          <p:cNvSpPr>
            <a:spLocks noGrp="1"/>
          </p:cNvSpPr>
          <p:nvPr>
            <p:ph idx="1"/>
          </p:nvPr>
        </p:nvSpPr>
        <p:spPr>
          <a:xfrm>
            <a:off x="324634" y="1490598"/>
            <a:ext cx="11795206" cy="3018772"/>
          </a:xfrm>
        </p:spPr>
        <p:txBody>
          <a:bodyPr>
            <a:noAutofit/>
          </a:bodyPr>
          <a:lstStyle/>
          <a:p>
            <a:r>
              <a:rPr lang="en-US" sz="2000" b="1" dirty="0"/>
              <a:t>Collaboration with WP4: </a:t>
            </a:r>
          </a:p>
          <a:p>
            <a:pPr lvl="1"/>
            <a:r>
              <a:rPr lang="en-US" sz="2000" dirty="0"/>
              <a:t>Strong collaboration and information exchange with WP4 to define the optimal set of parameters</a:t>
            </a:r>
          </a:p>
          <a:p>
            <a:pPr lvl="1"/>
            <a:r>
              <a:rPr lang="en-US" sz="2000" dirty="0"/>
              <a:t>T4.2 Identify best Isotopes for production with LINAC</a:t>
            </a:r>
          </a:p>
          <a:p>
            <a:r>
              <a:rPr lang="en-US" sz="2000" b="1" dirty="0"/>
              <a:t>Collaboration with WP5:</a:t>
            </a:r>
          </a:p>
          <a:p>
            <a:pPr lvl="1"/>
            <a:r>
              <a:rPr lang="en-US" sz="2000" dirty="0"/>
              <a:t>Cost estimations for different accelerator components </a:t>
            </a:r>
          </a:p>
          <a:p>
            <a:pPr lvl="1"/>
            <a:r>
              <a:rPr lang="en-US" sz="2000" dirty="0"/>
              <a:t>Operational costs </a:t>
            </a:r>
          </a:p>
          <a:p>
            <a:pPr lvl="1"/>
            <a:r>
              <a:rPr lang="en-US" sz="2000" dirty="0"/>
              <a:t>….</a:t>
            </a:r>
          </a:p>
          <a:p>
            <a:r>
              <a:rPr lang="en-US" sz="2000" b="1" dirty="0"/>
              <a:t>Collaboration with WP6:</a:t>
            </a:r>
          </a:p>
          <a:p>
            <a:pPr lvl="1"/>
            <a:r>
              <a:rPr lang="fr-FR" sz="2000" dirty="0"/>
              <a:t>T6.1 Accelerator </a:t>
            </a:r>
            <a:r>
              <a:rPr lang="fr-FR" sz="2000" dirty="0" err="1"/>
              <a:t>School</a:t>
            </a:r>
            <a:r>
              <a:rPr lang="fr-FR" sz="2000" dirty="0"/>
              <a:t> </a:t>
            </a:r>
            <a:endParaRPr lang="en-US" sz="2000" dirty="0"/>
          </a:p>
          <a:p>
            <a:endParaRPr lang="en-US" sz="2000" dirty="0"/>
          </a:p>
        </p:txBody>
      </p:sp>
      <p:sp>
        <p:nvSpPr>
          <p:cNvPr id="7" name="Footer Placeholder 6"/>
          <p:cNvSpPr>
            <a:spLocks noGrp="1"/>
          </p:cNvSpPr>
          <p:nvPr>
            <p:ph type="ftr" sz="quarter" idx="11"/>
          </p:nvPr>
        </p:nvSpPr>
        <p:spPr/>
        <p:txBody>
          <a:bodyPr/>
          <a:lstStyle/>
          <a:p>
            <a:r>
              <a:rPr lang="en-US"/>
              <a:t>IFIGENEIA Kick of Meeting</a:t>
            </a:r>
          </a:p>
        </p:txBody>
      </p:sp>
      <p:sp>
        <p:nvSpPr>
          <p:cNvPr id="8" name="Date Placeholder 7"/>
          <p:cNvSpPr>
            <a:spLocks noGrp="1"/>
          </p:cNvSpPr>
          <p:nvPr>
            <p:ph type="dt" sz="half" idx="10"/>
          </p:nvPr>
        </p:nvSpPr>
        <p:spPr/>
        <p:txBody>
          <a:bodyPr/>
          <a:lstStyle/>
          <a:p>
            <a:r>
              <a:rPr lang="en-US"/>
              <a:t>03/04/2025</a:t>
            </a:r>
          </a:p>
        </p:txBody>
      </p:sp>
      <p:sp>
        <p:nvSpPr>
          <p:cNvPr id="9" name="Slide Number Placeholder 8"/>
          <p:cNvSpPr>
            <a:spLocks noGrp="1"/>
          </p:cNvSpPr>
          <p:nvPr>
            <p:ph type="sldNum" sz="quarter" idx="12"/>
          </p:nvPr>
        </p:nvSpPr>
        <p:spPr/>
        <p:txBody>
          <a:bodyPr/>
          <a:lstStyle/>
          <a:p>
            <a:fld id="{26899373-B945-491D-B2CD-3E36A3252166}" type="slidenum">
              <a:rPr lang="en-US" smtClean="0"/>
              <a:t>34</a:t>
            </a:fld>
            <a:endParaRPr lang="en-US"/>
          </a:p>
        </p:txBody>
      </p:sp>
      <p:pic>
        <p:nvPicPr>
          <p:cNvPr id="5" name="Picture 4">
            <a:extLst>
              <a:ext uri="{FF2B5EF4-FFF2-40B4-BE49-F238E27FC236}">
                <a16:creationId xmlns:a16="http://schemas.microsoft.com/office/drawing/2014/main" id="{64AFE3C6-6FD8-7DD1-6652-B093DA14D4FD}"/>
              </a:ext>
            </a:extLst>
          </p:cNvPr>
          <p:cNvPicPr>
            <a:picLocks noChangeAspect="1"/>
          </p:cNvPicPr>
          <p:nvPr/>
        </p:nvPicPr>
        <p:blipFill>
          <a:blip r:embed="rId2"/>
          <a:stretch>
            <a:fillRect/>
          </a:stretch>
        </p:blipFill>
        <p:spPr>
          <a:xfrm>
            <a:off x="6932112" y="2636730"/>
            <a:ext cx="5187728" cy="2843875"/>
          </a:xfrm>
          <a:prstGeom prst="rect">
            <a:avLst/>
          </a:prstGeom>
        </p:spPr>
      </p:pic>
      <p:sp>
        <p:nvSpPr>
          <p:cNvPr id="10" name="TextBox 9">
            <a:extLst>
              <a:ext uri="{FF2B5EF4-FFF2-40B4-BE49-F238E27FC236}">
                <a16:creationId xmlns:a16="http://schemas.microsoft.com/office/drawing/2014/main" id="{AD1D342B-23F9-9DB7-0F86-14950FE296A3}"/>
              </a:ext>
            </a:extLst>
          </p:cNvPr>
          <p:cNvSpPr txBox="1"/>
          <p:nvPr/>
        </p:nvSpPr>
        <p:spPr>
          <a:xfrm>
            <a:off x="324633" y="4949340"/>
            <a:ext cx="9182621" cy="1323439"/>
          </a:xfrm>
          <a:prstGeom prst="rect">
            <a:avLst/>
          </a:prstGeom>
          <a:noFill/>
        </p:spPr>
        <p:txBody>
          <a:bodyPr wrap="square">
            <a:spAutoFit/>
          </a:bodyPr>
          <a:lstStyle/>
          <a:p>
            <a:pPr marL="285750" indent="-285750">
              <a:buFont typeface="Arial" panose="020B0604020202020204" pitchFamily="34" charset="0"/>
              <a:buChar char="•"/>
            </a:pPr>
            <a:r>
              <a:rPr lang="fr-FR" sz="2000" b="1" dirty="0"/>
              <a:t>Collaboration </a:t>
            </a:r>
            <a:r>
              <a:rPr lang="fr-FR" sz="2000" b="1" dirty="0" err="1"/>
              <a:t>with</a:t>
            </a:r>
            <a:r>
              <a:rPr lang="fr-FR" sz="2000" b="1" dirty="0"/>
              <a:t> WP2: </a:t>
            </a:r>
          </a:p>
          <a:p>
            <a:pPr marL="800100" lvl="1" indent="-342900">
              <a:buFont typeface="Arial" panose="020B0604020202020204" pitchFamily="34" charset="0"/>
              <a:buChar char="•"/>
            </a:pPr>
            <a:r>
              <a:rPr lang="en-US" sz="2000" dirty="0"/>
              <a:t>T2.1 Communication and dissemination activities and planning</a:t>
            </a:r>
          </a:p>
          <a:p>
            <a:pPr marL="800100" lvl="1" indent="-342900">
              <a:buFont typeface="Arial" panose="020B0604020202020204" pitchFamily="34" charset="0"/>
              <a:buChar char="•"/>
            </a:pPr>
            <a:r>
              <a:rPr lang="en-US" sz="2000" dirty="0"/>
              <a:t>T2.2 Skills training and Trainers’ training</a:t>
            </a:r>
          </a:p>
          <a:p>
            <a:pPr marL="800100" lvl="1" indent="-342900">
              <a:buFont typeface="Arial" panose="020B0604020202020204" pitchFamily="34" charset="0"/>
              <a:buChar char="•"/>
            </a:pPr>
            <a:r>
              <a:rPr lang="en-US" sz="2000" dirty="0"/>
              <a:t>T2.3 Secondments and good practices exchange</a:t>
            </a:r>
          </a:p>
        </p:txBody>
      </p:sp>
    </p:spTree>
    <p:extLst>
      <p:ext uri="{BB962C8B-B14F-4D97-AF65-F5344CB8AC3E}">
        <p14:creationId xmlns:p14="http://schemas.microsoft.com/office/powerpoint/2010/main" val="192139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6477-3492-04B5-6555-06BD3A7F35DB}"/>
              </a:ext>
            </a:extLst>
          </p:cNvPr>
          <p:cNvSpPr>
            <a:spLocks noGrp="1"/>
          </p:cNvSpPr>
          <p:nvPr>
            <p:ph type="title"/>
          </p:nvPr>
        </p:nvSpPr>
        <p:spPr>
          <a:xfrm>
            <a:off x="1901952" y="252392"/>
            <a:ext cx="9451848" cy="607796"/>
          </a:xfrm>
        </p:spPr>
        <p:txBody>
          <a:bodyPr/>
          <a:lstStyle/>
          <a:p>
            <a:r>
              <a:rPr lang="en-US" dirty="0"/>
              <a:t>Relevant national &amp; international research and innovation activities</a:t>
            </a:r>
          </a:p>
        </p:txBody>
      </p:sp>
      <p:sp>
        <p:nvSpPr>
          <p:cNvPr id="3" name="Date Placeholder 2">
            <a:extLst>
              <a:ext uri="{FF2B5EF4-FFF2-40B4-BE49-F238E27FC236}">
                <a16:creationId xmlns:a16="http://schemas.microsoft.com/office/drawing/2014/main" id="{3434E919-5D7B-65E4-9946-56A00D8E0D12}"/>
              </a:ext>
            </a:extLst>
          </p:cNvPr>
          <p:cNvSpPr>
            <a:spLocks noGrp="1"/>
          </p:cNvSpPr>
          <p:nvPr>
            <p:ph type="dt" sz="half" idx="10"/>
          </p:nvPr>
        </p:nvSpPr>
        <p:spPr/>
        <p:txBody>
          <a:bodyPr/>
          <a:lstStyle/>
          <a:p>
            <a:r>
              <a:rPr lang="en-US"/>
              <a:t>03/04/2025</a:t>
            </a:r>
          </a:p>
        </p:txBody>
      </p:sp>
      <p:sp>
        <p:nvSpPr>
          <p:cNvPr id="4" name="Footer Placeholder 3">
            <a:extLst>
              <a:ext uri="{FF2B5EF4-FFF2-40B4-BE49-F238E27FC236}">
                <a16:creationId xmlns:a16="http://schemas.microsoft.com/office/drawing/2014/main" id="{5B013784-0618-02AC-5FD3-BB77DB151AC1}"/>
              </a:ext>
            </a:extLst>
          </p:cNvPr>
          <p:cNvSpPr>
            <a:spLocks noGrp="1"/>
          </p:cNvSpPr>
          <p:nvPr>
            <p:ph type="ftr" sz="quarter" idx="11"/>
          </p:nvPr>
        </p:nvSpPr>
        <p:spPr/>
        <p:txBody>
          <a:bodyPr/>
          <a:lstStyle/>
          <a:p>
            <a:r>
              <a:rPr lang="en-US"/>
              <a:t>IFIGENEIA Kick of Meeting</a:t>
            </a:r>
          </a:p>
        </p:txBody>
      </p:sp>
      <p:sp>
        <p:nvSpPr>
          <p:cNvPr id="5" name="Slide Number Placeholder 4">
            <a:extLst>
              <a:ext uri="{FF2B5EF4-FFF2-40B4-BE49-F238E27FC236}">
                <a16:creationId xmlns:a16="http://schemas.microsoft.com/office/drawing/2014/main" id="{959517C9-657A-FCFB-9775-5158A7ACCF8B}"/>
              </a:ext>
            </a:extLst>
          </p:cNvPr>
          <p:cNvSpPr>
            <a:spLocks noGrp="1"/>
          </p:cNvSpPr>
          <p:nvPr>
            <p:ph type="sldNum" sz="quarter" idx="12"/>
          </p:nvPr>
        </p:nvSpPr>
        <p:spPr/>
        <p:txBody>
          <a:bodyPr/>
          <a:lstStyle/>
          <a:p>
            <a:fld id="{26899373-B945-491D-B2CD-3E36A3252166}" type="slidenum">
              <a:rPr lang="en-US" smtClean="0"/>
              <a:pPr/>
              <a:t>35</a:t>
            </a:fld>
            <a:endParaRPr lang="en-US"/>
          </a:p>
        </p:txBody>
      </p:sp>
      <p:sp>
        <p:nvSpPr>
          <p:cNvPr id="6" name="Content Placeholder 5">
            <a:extLst>
              <a:ext uri="{FF2B5EF4-FFF2-40B4-BE49-F238E27FC236}">
                <a16:creationId xmlns:a16="http://schemas.microsoft.com/office/drawing/2014/main" id="{8D6796FC-13CC-504C-36B1-51F0788D7A77}"/>
              </a:ext>
            </a:extLst>
          </p:cNvPr>
          <p:cNvSpPr>
            <a:spLocks noGrp="1"/>
          </p:cNvSpPr>
          <p:nvPr>
            <p:ph idx="1"/>
          </p:nvPr>
        </p:nvSpPr>
        <p:spPr>
          <a:xfrm>
            <a:off x="838200" y="1202499"/>
            <a:ext cx="10515600" cy="4974464"/>
          </a:xfrm>
        </p:spPr>
        <p:txBody>
          <a:bodyPr>
            <a:normAutofit fontScale="70000" lnSpcReduction="20000"/>
          </a:bodyPr>
          <a:lstStyle/>
          <a:p>
            <a:r>
              <a:rPr lang="en-US" b="1" dirty="0"/>
              <a:t>TIARA</a:t>
            </a:r>
            <a:r>
              <a:rPr lang="en-US" dirty="0"/>
              <a:t>: The main objective of TIARA is to create a dedicated structure to exchange expertise and to facilitate and support the setting-up of joint R&amp;D </a:t>
            </a:r>
            <a:r>
              <a:rPr lang="en-US" dirty="0" err="1"/>
              <a:t>programmes</a:t>
            </a:r>
            <a:r>
              <a:rPr lang="en-US" dirty="0"/>
              <a:t> and education and training in the field of Accelerator Science and Technology in Europe.</a:t>
            </a:r>
          </a:p>
          <a:p>
            <a:pPr lvl="1"/>
            <a:r>
              <a:rPr lang="en-US" dirty="0"/>
              <a:t>TIARA consortium has already expressed its strong support to IFIGENEIA project as an important step towards translating particle accelerator technologies to society, in particular to the medical field.</a:t>
            </a:r>
          </a:p>
          <a:p>
            <a:r>
              <a:rPr lang="en-US" b="1" dirty="0"/>
              <a:t>ARIES</a:t>
            </a:r>
            <a:r>
              <a:rPr lang="en-US" dirty="0"/>
              <a:t>: ARIES is an Integrating Activity project which aims to develop European particle accelerator infrastructures. (CERN)</a:t>
            </a:r>
          </a:p>
          <a:p>
            <a:pPr lvl="1"/>
            <a:r>
              <a:rPr lang="en-US" dirty="0"/>
              <a:t>CERN will transfer to IFIGENEIA project all the acquired knowledge regarding the accelerator infrastructures that will be valuable for the future LINAC development.</a:t>
            </a:r>
          </a:p>
          <a:p>
            <a:r>
              <a:rPr lang="en-US" b="1" dirty="0" err="1"/>
              <a:t>iFAST</a:t>
            </a:r>
            <a:r>
              <a:rPr lang="en-US" dirty="0"/>
              <a:t>: </a:t>
            </a:r>
            <a:r>
              <a:rPr lang="en-US" dirty="0" err="1"/>
              <a:t>iFAST</a:t>
            </a:r>
            <a:r>
              <a:rPr lang="en-US" dirty="0"/>
              <a:t> tackles challenges faced by future accelerators and helps to develop breakthrough technologies of multiple accelerator platforms (CERN)</a:t>
            </a:r>
          </a:p>
          <a:p>
            <a:pPr lvl="1"/>
            <a:r>
              <a:rPr lang="en-US" dirty="0"/>
              <a:t>IFIGENEIA will benefit from </a:t>
            </a:r>
            <a:r>
              <a:rPr lang="en-US" dirty="0" err="1"/>
              <a:t>iFAST</a:t>
            </a:r>
            <a:r>
              <a:rPr lang="en-US" dirty="0"/>
              <a:t> as CERN will offer its knowledge for the design of future accelerators, promoting innovation in the accelerator community</a:t>
            </a:r>
          </a:p>
          <a:p>
            <a:r>
              <a:rPr lang="en-US" b="1" dirty="0" err="1"/>
              <a:t>EuroCirCol</a:t>
            </a:r>
            <a:r>
              <a:rPr lang="en-US" dirty="0"/>
              <a:t>: The project is a conceptual design study for a post-LHC research infrastructure based on an energy-frontier 100 TeV circular hadron collider.</a:t>
            </a:r>
          </a:p>
          <a:p>
            <a:pPr lvl="1"/>
            <a:r>
              <a:rPr lang="en-US" dirty="0"/>
              <a:t>CERN’s experience in the design study implemented in </a:t>
            </a:r>
            <a:r>
              <a:rPr lang="en-US" dirty="0" err="1"/>
              <a:t>EuroCirCOl</a:t>
            </a:r>
            <a:r>
              <a:rPr lang="en-US" dirty="0"/>
              <a:t> as part of the Future Circular Collider study proposing a post-LHC project will benefit IFIGENEIA.</a:t>
            </a:r>
          </a:p>
          <a:p>
            <a:r>
              <a:rPr lang="en-US" b="1" dirty="0"/>
              <a:t>SEEIIST</a:t>
            </a:r>
            <a:r>
              <a:rPr lang="en-US" dirty="0"/>
              <a:t>: South East European International Institute for Sustainable Technologies (GNP). </a:t>
            </a:r>
          </a:p>
          <a:p>
            <a:pPr lvl="1"/>
            <a:r>
              <a:rPr lang="en-US" dirty="0"/>
              <a:t>IFIGENEIA will benefit from the cutting-edge technologies, such as the ones developed at CERN1 , GSI2 and other hi-tech research laboratories. </a:t>
            </a:r>
          </a:p>
        </p:txBody>
      </p:sp>
    </p:spTree>
    <p:extLst>
      <p:ext uri="{BB962C8B-B14F-4D97-AF65-F5344CB8AC3E}">
        <p14:creationId xmlns:p14="http://schemas.microsoft.com/office/powerpoint/2010/main" val="397697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8CE1-924C-8031-7F4E-20E89D032F0C}"/>
              </a:ext>
            </a:extLst>
          </p:cNvPr>
          <p:cNvSpPr>
            <a:spLocks noGrp="1"/>
          </p:cNvSpPr>
          <p:nvPr>
            <p:ph type="title"/>
          </p:nvPr>
        </p:nvSpPr>
        <p:spPr/>
        <p:txBody>
          <a:bodyPr/>
          <a:lstStyle/>
          <a:p>
            <a:r>
              <a:rPr lang="en-GB" dirty="0"/>
              <a:t>WP3 Milestones</a:t>
            </a:r>
            <a:endParaRPr lang="en-US" dirty="0"/>
          </a:p>
        </p:txBody>
      </p:sp>
      <p:sp>
        <p:nvSpPr>
          <p:cNvPr id="3" name="Content Placeholder 2">
            <a:extLst>
              <a:ext uri="{FF2B5EF4-FFF2-40B4-BE49-F238E27FC236}">
                <a16:creationId xmlns:a16="http://schemas.microsoft.com/office/drawing/2014/main" id="{33E65430-BAF0-40B5-7C51-28F5C8A876DC}"/>
              </a:ext>
            </a:extLst>
          </p:cNvPr>
          <p:cNvSpPr>
            <a:spLocks noGrp="1"/>
          </p:cNvSpPr>
          <p:nvPr>
            <p:ph idx="1"/>
          </p:nvPr>
        </p:nvSpPr>
        <p:spPr>
          <a:xfrm>
            <a:off x="838200" y="1501537"/>
            <a:ext cx="10515600" cy="4351338"/>
          </a:xfrm>
        </p:spPr>
        <p:txBody>
          <a:bodyPr>
            <a:noAutofit/>
          </a:bodyPr>
          <a:lstStyle/>
          <a:p>
            <a:pPr marL="0" indent="0">
              <a:buNone/>
            </a:pPr>
            <a:r>
              <a:rPr lang="en-US" sz="2200" b="1" dirty="0">
                <a:solidFill>
                  <a:schemeClr val="accent1">
                    <a:lumMod val="75000"/>
                  </a:schemeClr>
                </a:solidFill>
              </a:rPr>
              <a:t>Summary of milestones</a:t>
            </a:r>
          </a:p>
          <a:p>
            <a:pPr marL="914400" lvl="1" indent="-457200">
              <a:buFont typeface="Arial" panose="020B0604020202020204" pitchFamily="34" charset="0"/>
              <a:buAutoNum type="arabicPeriod"/>
            </a:pPr>
            <a:r>
              <a:rPr lang="en-US" sz="2200" b="1" dirty="0"/>
              <a:t>Month 9</a:t>
            </a:r>
            <a:r>
              <a:rPr lang="en-US" sz="2200" dirty="0"/>
              <a:t> (end of November): </a:t>
            </a:r>
            <a:r>
              <a:rPr lang="fr-FR" sz="2200" dirty="0"/>
              <a:t>First version of LINAC-RFQ prototype</a:t>
            </a:r>
            <a:r>
              <a:rPr lang="en-US" sz="2200" dirty="0"/>
              <a:t> (D3.1)</a:t>
            </a:r>
          </a:p>
          <a:p>
            <a:pPr marL="914400" lvl="1" indent="-457200">
              <a:buAutoNum type="arabicPeriod"/>
            </a:pPr>
            <a:r>
              <a:rPr lang="fr-FR" sz="2200" b="1" dirty="0" err="1"/>
              <a:t>Month</a:t>
            </a:r>
            <a:r>
              <a:rPr lang="fr-FR" sz="2200" b="1" dirty="0"/>
              <a:t> 18 </a:t>
            </a:r>
            <a:r>
              <a:rPr lang="fr-FR" sz="2200" dirty="0"/>
              <a:t>: AI/ML Model Validation (D3.1)</a:t>
            </a:r>
          </a:p>
          <a:p>
            <a:pPr marL="914400" lvl="1" indent="-457200">
              <a:buAutoNum type="arabicPeriod"/>
            </a:pPr>
            <a:r>
              <a:rPr lang="fr-FR" sz="2200" b="1" dirty="0" err="1"/>
              <a:t>Month</a:t>
            </a:r>
            <a:r>
              <a:rPr lang="fr-FR" sz="2200" b="1" dirty="0"/>
              <a:t> 18 </a:t>
            </a:r>
            <a:r>
              <a:rPr lang="fr-FR" sz="2200" dirty="0"/>
              <a:t>: LINAC Prototype </a:t>
            </a:r>
            <a:r>
              <a:rPr lang="fr-FR" sz="2200" dirty="0" err="1"/>
              <a:t>Testing</a:t>
            </a:r>
            <a:r>
              <a:rPr lang="fr-FR" sz="2200" dirty="0"/>
              <a:t> (D3.1)</a:t>
            </a:r>
            <a:endParaRPr lang="en-US" sz="2200" dirty="0"/>
          </a:p>
          <a:p>
            <a:pPr marL="914400" lvl="1" indent="-457200">
              <a:buAutoNum type="arabicPeriod"/>
            </a:pPr>
            <a:r>
              <a:rPr lang="en-US" sz="2200" b="1" dirty="0"/>
              <a:t>Month 24</a:t>
            </a:r>
            <a:r>
              <a:rPr lang="en-US" sz="2200" dirty="0"/>
              <a:t> : First version of LINC-RFQ prototype (D3.1) </a:t>
            </a:r>
          </a:p>
          <a:p>
            <a:pPr marL="914400" lvl="1" indent="-457200">
              <a:buAutoNum type="arabicPeriod"/>
            </a:pPr>
            <a:r>
              <a:rPr lang="en-US" sz="2200" b="1" dirty="0"/>
              <a:t>Month 24</a:t>
            </a:r>
            <a:r>
              <a:rPr lang="en-US" sz="2200" dirty="0"/>
              <a:t> : First versions of Apps for cultural heritage (D3.2) </a:t>
            </a:r>
          </a:p>
          <a:p>
            <a:pPr marL="914400" lvl="1" indent="-457200">
              <a:buAutoNum type="arabicPeriod"/>
            </a:pPr>
            <a:r>
              <a:rPr lang="en-US" sz="2200" b="1" dirty="0"/>
              <a:t>Month 36 </a:t>
            </a:r>
            <a:r>
              <a:rPr lang="en-US" sz="2200" dirty="0"/>
              <a:t>:</a:t>
            </a:r>
            <a:r>
              <a:rPr lang="en-US" sz="2200" b="1" dirty="0"/>
              <a:t> </a:t>
            </a:r>
            <a:r>
              <a:rPr lang="fr-FR" sz="2200" dirty="0"/>
              <a:t>Final </a:t>
            </a:r>
            <a:r>
              <a:rPr lang="fr-FR" sz="2200" dirty="0" err="1"/>
              <a:t>Implementation</a:t>
            </a:r>
            <a:r>
              <a:rPr lang="fr-FR" sz="2200" dirty="0"/>
              <a:t> Phase (D3.2)</a:t>
            </a:r>
          </a:p>
        </p:txBody>
      </p:sp>
      <p:sp>
        <p:nvSpPr>
          <p:cNvPr id="7" name="Footer Placeholder 6"/>
          <p:cNvSpPr>
            <a:spLocks noGrp="1"/>
          </p:cNvSpPr>
          <p:nvPr>
            <p:ph type="ftr" sz="quarter" idx="11"/>
          </p:nvPr>
        </p:nvSpPr>
        <p:spPr/>
        <p:txBody>
          <a:bodyPr/>
          <a:lstStyle/>
          <a:p>
            <a:r>
              <a:rPr lang="en-US"/>
              <a:t>IFIGENEIA Kick of Meeting</a:t>
            </a:r>
          </a:p>
        </p:txBody>
      </p:sp>
      <p:sp>
        <p:nvSpPr>
          <p:cNvPr id="8" name="Date Placeholder 7"/>
          <p:cNvSpPr>
            <a:spLocks noGrp="1"/>
          </p:cNvSpPr>
          <p:nvPr>
            <p:ph type="dt" sz="half" idx="10"/>
          </p:nvPr>
        </p:nvSpPr>
        <p:spPr/>
        <p:txBody>
          <a:bodyPr/>
          <a:lstStyle/>
          <a:p>
            <a:r>
              <a:rPr lang="en-US"/>
              <a:t>03/04/2025</a:t>
            </a:r>
          </a:p>
        </p:txBody>
      </p:sp>
      <p:sp>
        <p:nvSpPr>
          <p:cNvPr id="9" name="Slide Number Placeholder 8"/>
          <p:cNvSpPr>
            <a:spLocks noGrp="1"/>
          </p:cNvSpPr>
          <p:nvPr>
            <p:ph type="sldNum" sz="quarter" idx="12"/>
          </p:nvPr>
        </p:nvSpPr>
        <p:spPr/>
        <p:txBody>
          <a:bodyPr/>
          <a:lstStyle/>
          <a:p>
            <a:fld id="{26899373-B945-491D-B2CD-3E36A3252166}" type="slidenum">
              <a:rPr lang="en-US" smtClean="0"/>
              <a:t>36</a:t>
            </a:fld>
            <a:endParaRPr lang="en-US"/>
          </a:p>
        </p:txBody>
      </p:sp>
    </p:spTree>
    <p:extLst>
      <p:ext uri="{BB962C8B-B14F-4D97-AF65-F5344CB8AC3E}">
        <p14:creationId xmlns:p14="http://schemas.microsoft.com/office/powerpoint/2010/main" val="1087637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0C30-2745-4424-32C9-ECD3D627837E}"/>
              </a:ext>
            </a:extLst>
          </p:cNvPr>
          <p:cNvSpPr>
            <a:spLocks noGrp="1"/>
          </p:cNvSpPr>
          <p:nvPr>
            <p:ph type="title"/>
          </p:nvPr>
        </p:nvSpPr>
        <p:spPr/>
        <p:txBody>
          <a:bodyPr/>
          <a:lstStyle/>
          <a:p>
            <a:r>
              <a:rPr lang="en-US"/>
              <a:t>WP3 organization</a:t>
            </a:r>
            <a:endParaRPr lang="en-US" dirty="0"/>
          </a:p>
        </p:txBody>
      </p:sp>
      <p:sp>
        <p:nvSpPr>
          <p:cNvPr id="3" name="Date Placeholder 2">
            <a:extLst>
              <a:ext uri="{FF2B5EF4-FFF2-40B4-BE49-F238E27FC236}">
                <a16:creationId xmlns:a16="http://schemas.microsoft.com/office/drawing/2014/main" id="{0CFB8381-DA04-3FDD-F5A2-2CEB22FFE0E1}"/>
              </a:ext>
            </a:extLst>
          </p:cNvPr>
          <p:cNvSpPr>
            <a:spLocks noGrp="1"/>
          </p:cNvSpPr>
          <p:nvPr>
            <p:ph type="dt" sz="half" idx="10"/>
          </p:nvPr>
        </p:nvSpPr>
        <p:spPr/>
        <p:txBody>
          <a:bodyPr/>
          <a:lstStyle/>
          <a:p>
            <a:r>
              <a:rPr lang="en-US"/>
              <a:t>03/04/2025</a:t>
            </a:r>
          </a:p>
        </p:txBody>
      </p:sp>
      <p:sp>
        <p:nvSpPr>
          <p:cNvPr id="4" name="Footer Placeholder 3">
            <a:extLst>
              <a:ext uri="{FF2B5EF4-FFF2-40B4-BE49-F238E27FC236}">
                <a16:creationId xmlns:a16="http://schemas.microsoft.com/office/drawing/2014/main" id="{6FEE829F-C9DA-0999-CADF-A2EA05D9826E}"/>
              </a:ext>
            </a:extLst>
          </p:cNvPr>
          <p:cNvSpPr>
            <a:spLocks noGrp="1"/>
          </p:cNvSpPr>
          <p:nvPr>
            <p:ph type="ftr" sz="quarter" idx="11"/>
          </p:nvPr>
        </p:nvSpPr>
        <p:spPr/>
        <p:txBody>
          <a:bodyPr/>
          <a:lstStyle/>
          <a:p>
            <a:r>
              <a:rPr lang="en-US"/>
              <a:t>IFIGENEIA Kick of Meeting</a:t>
            </a:r>
          </a:p>
        </p:txBody>
      </p:sp>
      <p:sp>
        <p:nvSpPr>
          <p:cNvPr id="5" name="Slide Number Placeholder 4">
            <a:extLst>
              <a:ext uri="{FF2B5EF4-FFF2-40B4-BE49-F238E27FC236}">
                <a16:creationId xmlns:a16="http://schemas.microsoft.com/office/drawing/2014/main" id="{67C09C1D-F29E-DCE3-A713-54AE16E038A2}"/>
              </a:ext>
            </a:extLst>
          </p:cNvPr>
          <p:cNvSpPr>
            <a:spLocks noGrp="1"/>
          </p:cNvSpPr>
          <p:nvPr>
            <p:ph type="sldNum" sz="quarter" idx="12"/>
          </p:nvPr>
        </p:nvSpPr>
        <p:spPr/>
        <p:txBody>
          <a:bodyPr/>
          <a:lstStyle/>
          <a:p>
            <a:fld id="{26899373-B945-491D-B2CD-3E36A3252166}" type="slidenum">
              <a:rPr lang="en-US" smtClean="0"/>
              <a:pPr/>
              <a:t>37</a:t>
            </a:fld>
            <a:endParaRPr lang="en-US"/>
          </a:p>
        </p:txBody>
      </p:sp>
      <p:sp>
        <p:nvSpPr>
          <p:cNvPr id="6" name="Content Placeholder 5">
            <a:extLst>
              <a:ext uri="{FF2B5EF4-FFF2-40B4-BE49-F238E27FC236}">
                <a16:creationId xmlns:a16="http://schemas.microsoft.com/office/drawing/2014/main" id="{987FFA1E-B97F-E62B-90BD-188814FFA9CD}"/>
              </a:ext>
            </a:extLst>
          </p:cNvPr>
          <p:cNvSpPr>
            <a:spLocks noGrp="1"/>
          </p:cNvSpPr>
          <p:nvPr>
            <p:ph idx="1"/>
          </p:nvPr>
        </p:nvSpPr>
        <p:spPr/>
        <p:txBody>
          <a:bodyPr/>
          <a:lstStyle/>
          <a:p>
            <a:pPr marL="0" indent="0">
              <a:buNone/>
            </a:pPr>
            <a:r>
              <a:rPr lang="en-US" sz="2600" b="1" dirty="0"/>
              <a:t>Monthly meetings</a:t>
            </a:r>
            <a:r>
              <a:rPr lang="en-US" sz="2600" dirty="0"/>
              <a:t> with all members (preferable with minutes)</a:t>
            </a:r>
          </a:p>
          <a:p>
            <a:r>
              <a:rPr lang="en-US" sz="2600" b="1" dirty="0"/>
              <a:t>Status report</a:t>
            </a:r>
            <a:r>
              <a:rPr lang="en-US" sz="2600" dirty="0"/>
              <a:t> and </a:t>
            </a:r>
            <a:r>
              <a:rPr lang="en-US" sz="2600" b="1" dirty="0"/>
              <a:t>next steps</a:t>
            </a:r>
            <a:r>
              <a:rPr lang="en-US" sz="2600" dirty="0"/>
              <a:t> to be reported by each task leader </a:t>
            </a:r>
          </a:p>
          <a:p>
            <a:r>
              <a:rPr lang="en-US" sz="2600" dirty="0"/>
              <a:t>A place for </a:t>
            </a:r>
            <a:r>
              <a:rPr lang="en-US" sz="2600" b="1" dirty="0"/>
              <a:t>discussion</a:t>
            </a:r>
            <a:r>
              <a:rPr lang="en-US" sz="2600" dirty="0"/>
              <a:t> and </a:t>
            </a:r>
            <a:r>
              <a:rPr lang="en-US" sz="2600" b="1" dirty="0"/>
              <a:t>exchange</a:t>
            </a:r>
            <a:r>
              <a:rPr lang="en-US" sz="2600" dirty="0"/>
              <a:t> between the members of the WP </a:t>
            </a:r>
          </a:p>
          <a:p>
            <a:r>
              <a:rPr lang="en-US" sz="2600" b="1" dirty="0"/>
              <a:t>Guidance</a:t>
            </a:r>
            <a:r>
              <a:rPr lang="en-US" sz="2600" dirty="0"/>
              <a:t> by the parenting institutes</a:t>
            </a:r>
          </a:p>
          <a:p>
            <a:r>
              <a:rPr lang="en-US" sz="2600" b="1" dirty="0"/>
              <a:t>Invited members of other WPs</a:t>
            </a:r>
            <a:r>
              <a:rPr lang="en-US" sz="2600" dirty="0"/>
              <a:t> linked to ours for information exchange and collaboration</a:t>
            </a:r>
          </a:p>
          <a:p>
            <a:pPr marL="0" indent="0">
              <a:buNone/>
            </a:pPr>
            <a:endParaRPr lang="en-US" sz="2600" dirty="0"/>
          </a:p>
          <a:p>
            <a:pPr>
              <a:buFont typeface="Wingdings" panose="05000000000000000000" pitchFamily="2" charset="2"/>
              <a:buChar char="Ø"/>
            </a:pPr>
            <a:r>
              <a:rPr lang="en-US" sz="2600" b="1" dirty="0"/>
              <a:t>First meeting with all TL to define mailing list and discuss organizational issues within the next weeks (date to be defined soon)</a:t>
            </a:r>
          </a:p>
          <a:p>
            <a:pPr marL="457200" lvl="1" indent="0">
              <a:buNone/>
            </a:pPr>
            <a:endParaRPr lang="en-US" sz="2200" dirty="0"/>
          </a:p>
          <a:p>
            <a:pPr lvl="1"/>
            <a:endParaRPr lang="en-US" sz="2200" dirty="0"/>
          </a:p>
          <a:p>
            <a:endParaRPr lang="en-US" dirty="0"/>
          </a:p>
        </p:txBody>
      </p:sp>
    </p:spTree>
    <p:extLst>
      <p:ext uri="{BB962C8B-B14F-4D97-AF65-F5344CB8AC3E}">
        <p14:creationId xmlns:p14="http://schemas.microsoft.com/office/powerpoint/2010/main" val="3834688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5AF5D-FCBB-A518-7841-0027ADDA7976}"/>
              </a:ext>
            </a:extLst>
          </p:cNvPr>
          <p:cNvSpPr>
            <a:spLocks noGrp="1"/>
          </p:cNvSpPr>
          <p:nvPr>
            <p:ph type="title"/>
          </p:nvPr>
        </p:nvSpPr>
        <p:spPr>
          <a:xfrm>
            <a:off x="838200" y="3671989"/>
            <a:ext cx="10515600" cy="1325563"/>
          </a:xfrm>
        </p:spPr>
        <p:txBody>
          <a:bodyPr/>
          <a:lstStyle/>
          <a:p>
            <a:pPr algn="r"/>
            <a:r>
              <a:rPr lang="en-US" dirty="0"/>
              <a:t>Extra slides</a:t>
            </a:r>
            <a:endParaRPr lang="fr-FR" dirty="0"/>
          </a:p>
        </p:txBody>
      </p:sp>
      <p:sp>
        <p:nvSpPr>
          <p:cNvPr id="3" name="Espace réservé de la date 2">
            <a:extLst>
              <a:ext uri="{FF2B5EF4-FFF2-40B4-BE49-F238E27FC236}">
                <a16:creationId xmlns:a16="http://schemas.microsoft.com/office/drawing/2014/main" id="{E1740B9B-58C1-A068-FA7A-A25DB4A72647}"/>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51027563-E2ED-30FF-8F2A-F879EBDA63BD}"/>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8884FAC4-5AA9-07BB-195C-735A2137D6DA}"/>
              </a:ext>
            </a:extLst>
          </p:cNvPr>
          <p:cNvSpPr>
            <a:spLocks noGrp="1"/>
          </p:cNvSpPr>
          <p:nvPr>
            <p:ph type="sldNum" sz="quarter" idx="12"/>
          </p:nvPr>
        </p:nvSpPr>
        <p:spPr/>
        <p:txBody>
          <a:bodyPr/>
          <a:lstStyle/>
          <a:p>
            <a:fld id="{26899373-B945-491D-B2CD-3E36A3252166}" type="slidenum">
              <a:rPr lang="en-US" smtClean="0"/>
              <a:pPr/>
              <a:t>38</a:t>
            </a:fld>
            <a:endParaRPr lang="en-US"/>
          </a:p>
        </p:txBody>
      </p:sp>
    </p:spTree>
    <p:extLst>
      <p:ext uri="{BB962C8B-B14F-4D97-AF65-F5344CB8AC3E}">
        <p14:creationId xmlns:p14="http://schemas.microsoft.com/office/powerpoint/2010/main" val="98682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6D8CE-BF45-E25B-348F-81AD7DCBEBA7}"/>
              </a:ext>
            </a:extLst>
          </p:cNvPr>
          <p:cNvSpPr>
            <a:spLocks noGrp="1"/>
          </p:cNvSpPr>
          <p:nvPr>
            <p:ph type="title"/>
          </p:nvPr>
        </p:nvSpPr>
        <p:spPr/>
        <p:txBody>
          <a:bodyPr/>
          <a:lstStyle/>
          <a:p>
            <a:pPr marL="0" indent="0">
              <a:buNone/>
            </a:pPr>
            <a:r>
              <a:rPr lang="fr-FR" b="1"/>
              <a:t>D3.1 – LINAC-RFQ prototype design </a:t>
            </a:r>
          </a:p>
        </p:txBody>
      </p:sp>
      <p:sp>
        <p:nvSpPr>
          <p:cNvPr id="3" name="Espace réservé de la date 2">
            <a:extLst>
              <a:ext uri="{FF2B5EF4-FFF2-40B4-BE49-F238E27FC236}">
                <a16:creationId xmlns:a16="http://schemas.microsoft.com/office/drawing/2014/main" id="{12AAFF57-CF17-0BA2-C7AA-20B873075EBD}"/>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E9A165F7-5B49-A394-B6D1-BFD8667FBD8C}"/>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5AF206CD-B124-AB77-A44E-CDA007FA1828}"/>
              </a:ext>
            </a:extLst>
          </p:cNvPr>
          <p:cNvSpPr>
            <a:spLocks noGrp="1"/>
          </p:cNvSpPr>
          <p:nvPr>
            <p:ph type="sldNum" sz="quarter" idx="12"/>
          </p:nvPr>
        </p:nvSpPr>
        <p:spPr/>
        <p:txBody>
          <a:bodyPr/>
          <a:lstStyle/>
          <a:p>
            <a:fld id="{26899373-B945-491D-B2CD-3E36A3252166}" type="slidenum">
              <a:rPr lang="en-US" smtClean="0"/>
              <a:pPr/>
              <a:t>39</a:t>
            </a:fld>
            <a:endParaRPr lang="en-US"/>
          </a:p>
        </p:txBody>
      </p:sp>
      <p:sp>
        <p:nvSpPr>
          <p:cNvPr id="6" name="Espace réservé du contenu 5">
            <a:extLst>
              <a:ext uri="{FF2B5EF4-FFF2-40B4-BE49-F238E27FC236}">
                <a16:creationId xmlns:a16="http://schemas.microsoft.com/office/drawing/2014/main" id="{06E191B8-C777-D7E4-F7A2-124BB1B5595E}"/>
              </a:ext>
            </a:extLst>
          </p:cNvPr>
          <p:cNvSpPr>
            <a:spLocks noGrp="1"/>
          </p:cNvSpPr>
          <p:nvPr>
            <p:ph idx="1"/>
          </p:nvPr>
        </p:nvSpPr>
        <p:spPr/>
        <p:txBody>
          <a:bodyPr>
            <a:normAutofit/>
          </a:bodyPr>
          <a:lstStyle/>
          <a:p>
            <a:r>
              <a:rPr lang="en-US" sz="2400" dirty="0"/>
              <a:t>A comprehensive </a:t>
            </a:r>
            <a:r>
              <a:rPr lang="en-US" sz="2400" b="1" dirty="0"/>
              <a:t>prototype design for a proton LINAC-RFQ </a:t>
            </a:r>
            <a:r>
              <a:rPr lang="en-US" sz="2400" dirty="0"/>
              <a:t>system that can be used for non-invasive, high-precision analysis of ancient artifacts, for applications in archaeometry, including the analysis of cultural heritage artifacts. </a:t>
            </a:r>
          </a:p>
          <a:p>
            <a:pPr marL="0" indent="0">
              <a:buNone/>
            </a:pPr>
            <a:endParaRPr lang="en-US" sz="2400" dirty="0"/>
          </a:p>
          <a:p>
            <a:r>
              <a:rPr lang="en-US" sz="2400" dirty="0"/>
              <a:t>Deliverable will be updated in months 24 and 48</a:t>
            </a:r>
          </a:p>
          <a:p>
            <a:r>
              <a:rPr lang="en-US" sz="2400" dirty="0"/>
              <a:t>Involved institutes: CERN, AUTH, YFOS, COSYLAB, NCSRD, …?</a:t>
            </a:r>
          </a:p>
          <a:p>
            <a:endParaRPr lang="en-US" sz="2400" dirty="0"/>
          </a:p>
          <a:p>
            <a:endParaRPr lang="en-US" sz="2400" dirty="0"/>
          </a:p>
          <a:p>
            <a:endParaRPr lang="en-US" sz="2400" dirty="0"/>
          </a:p>
          <a:p>
            <a:pPr marL="0" indent="0" algn="r">
              <a:buNone/>
            </a:pPr>
            <a:r>
              <a:rPr lang="en-US" sz="2400" b="1" i="1" dirty="0">
                <a:solidFill>
                  <a:schemeClr val="accent1">
                    <a:lumMod val="50000"/>
                  </a:schemeClr>
                </a:solidFill>
              </a:rPr>
              <a:t>Lead Beneficiary: AUTH</a:t>
            </a:r>
          </a:p>
          <a:p>
            <a:pPr marL="0" indent="0" algn="r">
              <a:buNone/>
            </a:pPr>
            <a:endParaRPr lang="fr-FR" sz="2400" b="1" i="1" dirty="0">
              <a:solidFill>
                <a:schemeClr val="accent1">
                  <a:lumMod val="50000"/>
                </a:schemeClr>
              </a:solidFill>
            </a:endParaRPr>
          </a:p>
        </p:txBody>
      </p:sp>
    </p:spTree>
    <p:extLst>
      <p:ext uri="{BB962C8B-B14F-4D97-AF65-F5344CB8AC3E}">
        <p14:creationId xmlns:p14="http://schemas.microsoft.com/office/powerpoint/2010/main" val="395611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69DD-251E-01C4-2D7F-D32CFA5E47E2}"/>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02C01E-04D3-7399-CDE7-9F24233900A2}"/>
              </a:ext>
            </a:extLst>
          </p:cNvPr>
          <p:cNvSpPr>
            <a:spLocks noGrp="1"/>
          </p:cNvSpPr>
          <p:nvPr>
            <p:ph type="dt" sz="half" idx="10"/>
          </p:nvPr>
        </p:nvSpPr>
        <p:spPr/>
        <p:txBody>
          <a:bodyPr/>
          <a:lstStyle/>
          <a:p>
            <a:r>
              <a:rPr lang="en-US"/>
              <a:t>03/04/2025</a:t>
            </a:r>
          </a:p>
        </p:txBody>
      </p:sp>
      <p:sp>
        <p:nvSpPr>
          <p:cNvPr id="3" name="Espace réservé du pied de page 2">
            <a:extLst>
              <a:ext uri="{FF2B5EF4-FFF2-40B4-BE49-F238E27FC236}">
                <a16:creationId xmlns:a16="http://schemas.microsoft.com/office/drawing/2014/main" id="{24F7F69C-6490-1F3D-C04C-8ADF25AA1360}"/>
              </a:ext>
            </a:extLst>
          </p:cNvPr>
          <p:cNvSpPr>
            <a:spLocks noGrp="1"/>
          </p:cNvSpPr>
          <p:nvPr>
            <p:ph type="ftr" sz="quarter" idx="11"/>
          </p:nvPr>
        </p:nvSpPr>
        <p:spPr/>
        <p:txBody>
          <a:bodyPr/>
          <a:lstStyle/>
          <a:p>
            <a:r>
              <a:rPr lang="en-US"/>
              <a:t>IFIGENEIA Kick of Meeting</a:t>
            </a:r>
          </a:p>
        </p:txBody>
      </p:sp>
      <p:sp>
        <p:nvSpPr>
          <p:cNvPr id="4" name="Espace réservé du numéro de diapositive 3">
            <a:extLst>
              <a:ext uri="{FF2B5EF4-FFF2-40B4-BE49-F238E27FC236}">
                <a16:creationId xmlns:a16="http://schemas.microsoft.com/office/drawing/2014/main" id="{C06A7F96-5F71-1A4D-BB79-8E6681E6A0D4}"/>
              </a:ext>
            </a:extLst>
          </p:cNvPr>
          <p:cNvSpPr>
            <a:spLocks noGrp="1"/>
          </p:cNvSpPr>
          <p:nvPr>
            <p:ph type="sldNum" sz="quarter" idx="12"/>
          </p:nvPr>
        </p:nvSpPr>
        <p:spPr/>
        <p:txBody>
          <a:bodyPr/>
          <a:lstStyle/>
          <a:p>
            <a:fld id="{26899373-B945-491D-B2CD-3E36A3252166}" type="slidenum">
              <a:rPr lang="en-US" smtClean="0"/>
              <a:pPr/>
              <a:t>4</a:t>
            </a:fld>
            <a:endParaRPr lang="en-US"/>
          </a:p>
        </p:txBody>
      </p:sp>
      <p:sp>
        <p:nvSpPr>
          <p:cNvPr id="5" name="Titre 4">
            <a:extLst>
              <a:ext uri="{FF2B5EF4-FFF2-40B4-BE49-F238E27FC236}">
                <a16:creationId xmlns:a16="http://schemas.microsoft.com/office/drawing/2014/main" id="{9EEF0865-AD52-23A1-1837-64486C7862F8}"/>
              </a:ext>
            </a:extLst>
          </p:cNvPr>
          <p:cNvSpPr>
            <a:spLocks noGrp="1"/>
          </p:cNvSpPr>
          <p:nvPr>
            <p:ph type="title"/>
          </p:nvPr>
        </p:nvSpPr>
        <p:spPr/>
        <p:txBody>
          <a:bodyPr/>
          <a:lstStyle/>
          <a:p>
            <a:r>
              <a:rPr lang="en-US" dirty="0"/>
              <a:t>The IFIGENEIA proposal</a:t>
            </a:r>
            <a:endParaRPr lang="fr-FR" dirty="0"/>
          </a:p>
        </p:txBody>
      </p:sp>
      <p:sp>
        <p:nvSpPr>
          <p:cNvPr id="6" name="Espace réservé du contenu 5">
            <a:extLst>
              <a:ext uri="{FF2B5EF4-FFF2-40B4-BE49-F238E27FC236}">
                <a16:creationId xmlns:a16="http://schemas.microsoft.com/office/drawing/2014/main" id="{E503E3E3-1308-2F02-4B0A-C84988DEEFCC}"/>
              </a:ext>
            </a:extLst>
          </p:cNvPr>
          <p:cNvSpPr>
            <a:spLocks noGrp="1"/>
          </p:cNvSpPr>
          <p:nvPr>
            <p:ph idx="1"/>
          </p:nvPr>
        </p:nvSpPr>
        <p:spPr>
          <a:xfrm>
            <a:off x="838200" y="1203767"/>
            <a:ext cx="10811005" cy="4973196"/>
          </a:xfrm>
        </p:spPr>
        <p:txBody>
          <a:bodyPr>
            <a:noAutofit/>
          </a:bodyPr>
          <a:lstStyle/>
          <a:p>
            <a:r>
              <a:rPr lang="en-GB" sz="2200" dirty="0">
                <a:solidFill>
                  <a:srgbClr val="000000"/>
                </a:solidFill>
                <a:effectLst/>
                <a:ea typeface="Times New Roman" panose="02020603050405020304" pitchFamily="18" charset="0"/>
              </a:rPr>
              <a:t>A </a:t>
            </a:r>
            <a:r>
              <a:rPr lang="en-GB" sz="2200" b="1" dirty="0">
                <a:solidFill>
                  <a:srgbClr val="000000"/>
                </a:solidFill>
                <a:effectLst/>
                <a:ea typeface="Times New Roman" panose="02020603050405020304" pitchFamily="18" charset="0"/>
              </a:rPr>
              <a:t>staged approach</a:t>
            </a:r>
            <a:r>
              <a:rPr lang="en-GB" sz="2200" dirty="0">
                <a:solidFill>
                  <a:srgbClr val="000000"/>
                </a:solidFill>
                <a:effectLst/>
                <a:ea typeface="Times New Roman" panose="02020603050405020304" pitchFamily="18" charset="0"/>
              </a:rPr>
              <a:t>:</a:t>
            </a:r>
          </a:p>
          <a:p>
            <a:pPr lvl="1"/>
            <a:r>
              <a:rPr lang="en-GB" sz="2200" dirty="0">
                <a:solidFill>
                  <a:srgbClr val="000000"/>
                </a:solidFill>
                <a:effectLst/>
                <a:ea typeface="Times New Roman" panose="02020603050405020304" pitchFamily="18" charset="0"/>
              </a:rPr>
              <a:t>Initially, starting with a </a:t>
            </a:r>
            <a:r>
              <a:rPr lang="en-GB" sz="2200" b="1" dirty="0">
                <a:solidFill>
                  <a:srgbClr val="000000"/>
                </a:solidFill>
                <a:effectLst/>
                <a:ea typeface="Times New Roman" panose="02020603050405020304" pitchFamily="18" charset="0"/>
              </a:rPr>
              <a:t>portable radiofrequency (RFQ) of 2-5 MeV</a:t>
            </a:r>
            <a:r>
              <a:rPr lang="en-GB" sz="2200" dirty="0">
                <a:solidFill>
                  <a:srgbClr val="000000"/>
                </a:solidFill>
                <a:effectLst/>
                <a:ea typeface="Times New Roman" panose="02020603050405020304" pitchFamily="18" charset="0"/>
              </a:rPr>
              <a:t> to be used: </a:t>
            </a:r>
          </a:p>
          <a:p>
            <a:pPr lvl="2"/>
            <a:r>
              <a:rPr lang="en-GB" sz="2200" dirty="0">
                <a:solidFill>
                  <a:srgbClr val="000000"/>
                </a:solidFill>
                <a:effectLst/>
                <a:ea typeface="Times New Roman" panose="02020603050405020304" pitchFamily="18" charset="0"/>
              </a:rPr>
              <a:t>for studies of cultural heritage, </a:t>
            </a:r>
          </a:p>
          <a:p>
            <a:pPr lvl="2"/>
            <a:r>
              <a:rPr lang="en-GB" sz="2200" dirty="0">
                <a:solidFill>
                  <a:srgbClr val="000000"/>
                </a:solidFill>
                <a:effectLst/>
                <a:ea typeface="Times New Roman" panose="02020603050405020304" pitchFamily="18" charset="0"/>
              </a:rPr>
              <a:t>for industrial applications, and </a:t>
            </a:r>
          </a:p>
          <a:p>
            <a:pPr lvl="2"/>
            <a:r>
              <a:rPr lang="en-GB" sz="2200" dirty="0">
                <a:solidFill>
                  <a:srgbClr val="000000"/>
                </a:solidFill>
                <a:effectLst/>
                <a:ea typeface="Times New Roman" panose="02020603050405020304" pitchFamily="18" charset="0"/>
              </a:rPr>
              <a:t>as irradiation facility for clinical tests. </a:t>
            </a:r>
          </a:p>
          <a:p>
            <a:pPr lvl="1"/>
            <a:r>
              <a:rPr lang="en-GB" sz="2200" dirty="0">
                <a:solidFill>
                  <a:srgbClr val="000000"/>
                </a:solidFill>
                <a:effectLst/>
                <a:ea typeface="Times New Roman" panose="02020603050405020304" pitchFamily="18" charset="0"/>
              </a:rPr>
              <a:t>In the second phase, a </a:t>
            </a:r>
            <a:r>
              <a:rPr lang="en-GB" sz="2200" b="1" dirty="0">
                <a:solidFill>
                  <a:srgbClr val="000000"/>
                </a:solidFill>
                <a:effectLst/>
                <a:ea typeface="Times New Roman" panose="02020603050405020304" pitchFamily="18" charset="0"/>
              </a:rPr>
              <a:t>LINAC facility (~20 MeV)</a:t>
            </a:r>
            <a:r>
              <a:rPr lang="en-GB" sz="2200" dirty="0">
                <a:solidFill>
                  <a:srgbClr val="000000"/>
                </a:solidFill>
                <a:effectLst/>
                <a:ea typeface="Times New Roman" panose="02020603050405020304" pitchFamily="18" charset="0"/>
              </a:rPr>
              <a:t>: </a:t>
            </a:r>
          </a:p>
          <a:p>
            <a:pPr lvl="2"/>
            <a:r>
              <a:rPr lang="en-GB" sz="2200" dirty="0">
                <a:solidFill>
                  <a:srgbClr val="000000"/>
                </a:solidFill>
                <a:ea typeface="Times New Roman" panose="02020603050405020304" pitchFamily="18" charset="0"/>
              </a:rPr>
              <a:t>For radioisotope production </a:t>
            </a:r>
          </a:p>
          <a:p>
            <a:pPr lvl="2"/>
            <a:r>
              <a:rPr lang="en-GB" sz="2200" dirty="0">
                <a:solidFill>
                  <a:srgbClr val="000000"/>
                </a:solidFill>
                <a:effectLst/>
                <a:ea typeface="Times New Roman" panose="02020603050405020304" pitchFamily="18" charset="0"/>
              </a:rPr>
              <a:t>Can contribute to university education for accelerator physicists, medical physicists, biologists, and medical doctors. </a:t>
            </a:r>
          </a:p>
          <a:p>
            <a:pPr lvl="1"/>
            <a:r>
              <a:rPr lang="en-GB" sz="2200" dirty="0">
                <a:solidFill>
                  <a:srgbClr val="000000"/>
                </a:solidFill>
                <a:effectLst/>
                <a:ea typeface="Times New Roman" panose="02020603050405020304" pitchFamily="18" charset="0"/>
              </a:rPr>
              <a:t>In the </a:t>
            </a:r>
            <a:r>
              <a:rPr lang="en-GB" sz="2200" b="1" dirty="0">
                <a:solidFill>
                  <a:srgbClr val="000000"/>
                </a:solidFill>
                <a:effectLst/>
                <a:ea typeface="Times New Roman" panose="02020603050405020304" pitchFamily="18" charset="0"/>
              </a:rPr>
              <a:t>long-term</a:t>
            </a:r>
            <a:r>
              <a:rPr lang="en-GB" sz="2200" dirty="0">
                <a:solidFill>
                  <a:srgbClr val="000000"/>
                </a:solidFill>
                <a:effectLst/>
                <a:ea typeface="Times New Roman" panose="02020603050405020304" pitchFamily="18" charset="0"/>
              </a:rPr>
              <a:t>, it can be extended to a </a:t>
            </a:r>
            <a:r>
              <a:rPr lang="en-GB" sz="2200" b="1" dirty="0">
                <a:solidFill>
                  <a:srgbClr val="000000"/>
                </a:solidFill>
                <a:effectLst/>
                <a:ea typeface="Times New Roman" panose="02020603050405020304" pitchFamily="18" charset="0"/>
              </a:rPr>
              <a:t>cancer treatment facility</a:t>
            </a:r>
            <a:r>
              <a:rPr lang="en-GB" sz="2200" dirty="0">
                <a:solidFill>
                  <a:srgbClr val="000000"/>
                </a:solidFill>
                <a:effectLst/>
                <a:ea typeface="Times New Roman" panose="02020603050405020304" pitchFamily="18" charset="0"/>
              </a:rPr>
              <a:t> (up to </a:t>
            </a:r>
            <a:r>
              <a:rPr lang="en-GB" sz="2200" b="1" dirty="0">
                <a:solidFill>
                  <a:srgbClr val="000000"/>
                </a:solidFill>
                <a:effectLst/>
                <a:ea typeface="Times New Roman" panose="02020603050405020304" pitchFamily="18" charset="0"/>
              </a:rPr>
              <a:t>40-50 MeV)</a:t>
            </a:r>
            <a:r>
              <a:rPr lang="en-GB" sz="2200" dirty="0">
                <a:solidFill>
                  <a:srgbClr val="000000"/>
                </a:solidFill>
                <a:effectLst/>
                <a:ea typeface="Times New Roman" panose="02020603050405020304" pitchFamily="18" charset="0"/>
              </a:rPr>
              <a:t>, and the studies will involve different beam parameters for different ranges of isotopes. </a:t>
            </a:r>
          </a:p>
          <a:p>
            <a:pPr>
              <a:buFont typeface="Wingdings" panose="05000000000000000000" pitchFamily="2" charset="2"/>
              <a:buChar char="Ø"/>
            </a:pPr>
            <a:r>
              <a:rPr lang="en-GB" sz="2200" b="1" dirty="0">
                <a:solidFill>
                  <a:srgbClr val="000000"/>
                </a:solidFill>
                <a:effectLst/>
                <a:ea typeface="Times New Roman" panose="02020603050405020304" pitchFamily="18" charset="0"/>
              </a:rPr>
              <a:t>The feasibility study of a staged LINAC is poised to address all the issues on a wide variety of radioisotopes, supply chains, and availability to radiopharmaceuticals, researchers, and clinicians.</a:t>
            </a:r>
            <a:endParaRPr lang="fr-FR" sz="2200" b="1" dirty="0">
              <a:effectLst/>
              <a:ea typeface="Times New Roman" panose="02020603050405020304" pitchFamily="18" charset="0"/>
            </a:endParaRPr>
          </a:p>
        </p:txBody>
      </p:sp>
    </p:spTree>
    <p:extLst>
      <p:ext uri="{BB962C8B-B14F-4D97-AF65-F5344CB8AC3E}">
        <p14:creationId xmlns:p14="http://schemas.microsoft.com/office/powerpoint/2010/main" val="3158106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9614D-B4FE-2470-DB24-4E0FBC0056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AD6027-50D1-2F5C-F9AF-461B478ABAD9}"/>
              </a:ext>
            </a:extLst>
          </p:cNvPr>
          <p:cNvSpPr>
            <a:spLocks noGrp="1"/>
          </p:cNvSpPr>
          <p:nvPr>
            <p:ph type="title"/>
          </p:nvPr>
        </p:nvSpPr>
        <p:spPr>
          <a:xfrm>
            <a:off x="1562582" y="365126"/>
            <a:ext cx="9791218" cy="607796"/>
          </a:xfrm>
        </p:spPr>
        <p:txBody>
          <a:bodyPr/>
          <a:lstStyle/>
          <a:p>
            <a:pPr marL="0" indent="0">
              <a:buNone/>
            </a:pPr>
            <a:r>
              <a:rPr lang="fr-FR" b="1"/>
              <a:t>D3.2 – </a:t>
            </a:r>
            <a:r>
              <a:rPr lang="fr-FR"/>
              <a:t>Applications in cultural </a:t>
            </a:r>
            <a:r>
              <a:rPr lang="fr-FR" err="1"/>
              <a:t>heritage</a:t>
            </a:r>
            <a:endParaRPr lang="fr-FR" b="1"/>
          </a:p>
        </p:txBody>
      </p:sp>
      <p:sp>
        <p:nvSpPr>
          <p:cNvPr id="3" name="Espace réservé de la date 2">
            <a:extLst>
              <a:ext uri="{FF2B5EF4-FFF2-40B4-BE49-F238E27FC236}">
                <a16:creationId xmlns:a16="http://schemas.microsoft.com/office/drawing/2014/main" id="{B5CE2B28-13A6-67A4-3849-EB25FD61AF91}"/>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D446A109-40F8-6C0F-4717-FD7128C95775}"/>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5B3673F9-6C92-757D-3039-3599EA7002CD}"/>
              </a:ext>
            </a:extLst>
          </p:cNvPr>
          <p:cNvSpPr>
            <a:spLocks noGrp="1"/>
          </p:cNvSpPr>
          <p:nvPr>
            <p:ph type="sldNum" sz="quarter" idx="12"/>
          </p:nvPr>
        </p:nvSpPr>
        <p:spPr/>
        <p:txBody>
          <a:bodyPr/>
          <a:lstStyle/>
          <a:p>
            <a:fld id="{26899373-B945-491D-B2CD-3E36A3252166}" type="slidenum">
              <a:rPr lang="en-US" smtClean="0"/>
              <a:pPr/>
              <a:t>40</a:t>
            </a:fld>
            <a:endParaRPr lang="en-US"/>
          </a:p>
        </p:txBody>
      </p:sp>
      <p:sp>
        <p:nvSpPr>
          <p:cNvPr id="6" name="Espace réservé du contenu 5">
            <a:extLst>
              <a:ext uri="{FF2B5EF4-FFF2-40B4-BE49-F238E27FC236}">
                <a16:creationId xmlns:a16="http://schemas.microsoft.com/office/drawing/2014/main" id="{B16A809C-0B7B-79F5-37F0-9FCA96A77E08}"/>
              </a:ext>
            </a:extLst>
          </p:cNvPr>
          <p:cNvSpPr>
            <a:spLocks noGrp="1"/>
          </p:cNvSpPr>
          <p:nvPr>
            <p:ph idx="1"/>
          </p:nvPr>
        </p:nvSpPr>
        <p:spPr/>
        <p:txBody>
          <a:bodyPr>
            <a:normAutofit lnSpcReduction="10000"/>
          </a:bodyPr>
          <a:lstStyle/>
          <a:p>
            <a:r>
              <a:rPr lang="en-US" sz="2400"/>
              <a:t>Report on </a:t>
            </a:r>
            <a:r>
              <a:rPr lang="en-US" sz="2400" b="1"/>
              <a:t>cultural heritage applications</a:t>
            </a:r>
            <a:r>
              <a:rPr lang="en-US" sz="2400"/>
              <a:t> which will involve a series of analytical activities aimed at </a:t>
            </a:r>
            <a:r>
              <a:rPr lang="en-US" sz="2400" b="1"/>
              <a:t>advancing </a:t>
            </a:r>
            <a:r>
              <a:rPr lang="en-US" sz="2400" b="1" err="1"/>
              <a:t>archaeometric</a:t>
            </a:r>
            <a:r>
              <a:rPr lang="en-US" sz="2400" b="1"/>
              <a:t> research</a:t>
            </a:r>
            <a:r>
              <a:rPr lang="en-US" sz="2400"/>
              <a:t> and </a:t>
            </a:r>
            <a:r>
              <a:rPr lang="en-US" sz="2400" b="1"/>
              <a:t>conservation practices</a:t>
            </a:r>
            <a:r>
              <a:rPr lang="en-US" sz="2400"/>
              <a:t>. To ensure the highest quality and analytical sensitivity of the results, both external IBA facilities at NCSRD and JSI will undergo a thorough evaluation to optimize their performance, driving key upgrades in their setup and configuration. This multi-site approach will enhance the precision and reliability of the data, supporting both research and conservation goals. </a:t>
            </a:r>
          </a:p>
          <a:p>
            <a:pPr marL="0" indent="0">
              <a:buNone/>
            </a:pPr>
            <a:endParaRPr lang="en-US" sz="2400"/>
          </a:p>
          <a:p>
            <a:r>
              <a:rPr lang="en-US" sz="2400"/>
              <a:t>Deliverable will be updated in month 48.</a:t>
            </a:r>
          </a:p>
          <a:p>
            <a:r>
              <a:rPr lang="en-US" sz="2400"/>
              <a:t>Involved institutes: AUTH, NCSRD, JSI, TALOS (?), …</a:t>
            </a:r>
          </a:p>
          <a:p>
            <a:endParaRPr lang="en-US" sz="2400"/>
          </a:p>
          <a:p>
            <a:pPr marL="0" indent="0" algn="r">
              <a:buNone/>
            </a:pPr>
            <a:r>
              <a:rPr lang="en-US" sz="2400" b="1" i="1">
                <a:solidFill>
                  <a:schemeClr val="accent1">
                    <a:lumMod val="50000"/>
                  </a:schemeClr>
                </a:solidFill>
              </a:rPr>
              <a:t>Lead Beneficiary: AUTH</a:t>
            </a:r>
            <a:endParaRPr lang="fr-FR" sz="2400" b="1" i="1">
              <a:solidFill>
                <a:schemeClr val="accent1">
                  <a:lumMod val="50000"/>
                </a:schemeClr>
              </a:solidFill>
            </a:endParaRPr>
          </a:p>
          <a:p>
            <a:pPr marL="0" indent="0">
              <a:buNone/>
            </a:pPr>
            <a:endParaRPr lang="en-US" sz="2400"/>
          </a:p>
        </p:txBody>
      </p:sp>
    </p:spTree>
    <p:extLst>
      <p:ext uri="{BB962C8B-B14F-4D97-AF65-F5344CB8AC3E}">
        <p14:creationId xmlns:p14="http://schemas.microsoft.com/office/powerpoint/2010/main" val="304568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4FACC-4416-EE08-6133-34DB945BF9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ADBE5E-04A1-C629-F163-B8AAB2D17BED}"/>
              </a:ext>
            </a:extLst>
          </p:cNvPr>
          <p:cNvSpPr>
            <a:spLocks noGrp="1"/>
          </p:cNvSpPr>
          <p:nvPr>
            <p:ph type="title"/>
          </p:nvPr>
        </p:nvSpPr>
        <p:spPr>
          <a:xfrm>
            <a:off x="1562582" y="365126"/>
            <a:ext cx="9791218" cy="607796"/>
          </a:xfrm>
        </p:spPr>
        <p:txBody>
          <a:bodyPr/>
          <a:lstStyle/>
          <a:p>
            <a:pPr marL="0" indent="0">
              <a:buNone/>
            </a:pPr>
            <a:r>
              <a:rPr lang="fr-FR" b="1"/>
              <a:t>D3.3 – </a:t>
            </a:r>
            <a:r>
              <a:rPr lang="en-US"/>
              <a:t>Beam parameters and hardware specifications</a:t>
            </a:r>
            <a:endParaRPr lang="fr-FR" b="1"/>
          </a:p>
        </p:txBody>
      </p:sp>
      <p:sp>
        <p:nvSpPr>
          <p:cNvPr id="3" name="Espace réservé de la date 2">
            <a:extLst>
              <a:ext uri="{FF2B5EF4-FFF2-40B4-BE49-F238E27FC236}">
                <a16:creationId xmlns:a16="http://schemas.microsoft.com/office/drawing/2014/main" id="{696517FF-FFFE-7457-7463-4F6C92894056}"/>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D9026EC9-5635-B5D5-9E1A-9EB709C8FE51}"/>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B7A34344-643F-74A0-D15F-A22C91FC7E8D}"/>
              </a:ext>
            </a:extLst>
          </p:cNvPr>
          <p:cNvSpPr>
            <a:spLocks noGrp="1"/>
          </p:cNvSpPr>
          <p:nvPr>
            <p:ph type="sldNum" sz="quarter" idx="12"/>
          </p:nvPr>
        </p:nvSpPr>
        <p:spPr/>
        <p:txBody>
          <a:bodyPr/>
          <a:lstStyle/>
          <a:p>
            <a:fld id="{26899373-B945-491D-B2CD-3E36A3252166}" type="slidenum">
              <a:rPr lang="en-US" smtClean="0"/>
              <a:pPr/>
              <a:t>41</a:t>
            </a:fld>
            <a:endParaRPr lang="en-US"/>
          </a:p>
        </p:txBody>
      </p:sp>
      <p:sp>
        <p:nvSpPr>
          <p:cNvPr id="6" name="Espace réservé du contenu 5">
            <a:extLst>
              <a:ext uri="{FF2B5EF4-FFF2-40B4-BE49-F238E27FC236}">
                <a16:creationId xmlns:a16="http://schemas.microsoft.com/office/drawing/2014/main" id="{C1EEF8C6-E019-9673-A40E-CE4C29705486}"/>
              </a:ext>
            </a:extLst>
          </p:cNvPr>
          <p:cNvSpPr>
            <a:spLocks noGrp="1"/>
          </p:cNvSpPr>
          <p:nvPr>
            <p:ph idx="1"/>
          </p:nvPr>
        </p:nvSpPr>
        <p:spPr/>
        <p:txBody>
          <a:bodyPr>
            <a:normAutofit lnSpcReduction="10000"/>
          </a:bodyPr>
          <a:lstStyle/>
          <a:p>
            <a:r>
              <a:rPr lang="en-US" sz="2400"/>
              <a:t>A </a:t>
            </a:r>
            <a:r>
              <a:rPr lang="en-US" sz="2400" b="1"/>
              <a:t>detailed set of specifications for a proton LINAC accelerator</a:t>
            </a:r>
            <a:r>
              <a:rPr lang="en-US" sz="2400"/>
              <a:t> operating at a frequency of 352 MHz and capable of reaching beam energies of up to 20 MeV. This deliverable will provide the foundational data and design parameters needed to move forward with the construction and testing of the proton LINAC accelerator.</a:t>
            </a:r>
          </a:p>
          <a:p>
            <a:r>
              <a:rPr lang="en-US" sz="2400"/>
              <a:t>Involved institutes: AUTH, CERN, YFOS (?), COSYLAB, UCY, UL, DKFZ, …</a:t>
            </a:r>
          </a:p>
          <a:p>
            <a:pPr marL="0" indent="0">
              <a:buNone/>
            </a:pPr>
            <a:endParaRPr lang="en-US" sz="2400"/>
          </a:p>
          <a:p>
            <a:r>
              <a:rPr lang="en-US" sz="2400"/>
              <a:t>Deliverable will be updated in month 48.</a:t>
            </a:r>
          </a:p>
          <a:p>
            <a:pPr marL="0" indent="0">
              <a:buNone/>
            </a:pPr>
            <a:endParaRPr lang="en-US" sz="2400"/>
          </a:p>
          <a:p>
            <a:pPr marL="0" indent="0">
              <a:buNone/>
            </a:pPr>
            <a:endParaRPr lang="en-US" sz="2400"/>
          </a:p>
          <a:p>
            <a:pPr marL="0" indent="0" algn="r">
              <a:buNone/>
            </a:pPr>
            <a:r>
              <a:rPr lang="en-US" sz="2400" b="1" i="1">
                <a:solidFill>
                  <a:schemeClr val="accent1">
                    <a:lumMod val="50000"/>
                  </a:schemeClr>
                </a:solidFill>
              </a:rPr>
              <a:t>Lead Beneficiary: AUTH</a:t>
            </a:r>
            <a:endParaRPr lang="fr-FR" sz="2400" b="1" i="1">
              <a:solidFill>
                <a:schemeClr val="accent1">
                  <a:lumMod val="50000"/>
                </a:schemeClr>
              </a:solidFill>
            </a:endParaRPr>
          </a:p>
        </p:txBody>
      </p:sp>
    </p:spTree>
    <p:extLst>
      <p:ext uri="{BB962C8B-B14F-4D97-AF65-F5344CB8AC3E}">
        <p14:creationId xmlns:p14="http://schemas.microsoft.com/office/powerpoint/2010/main" val="1972068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98B2-7DB9-121D-5E03-E7E5B54936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BA9E01-D51E-7475-5F5A-3668177F9D0B}"/>
              </a:ext>
            </a:extLst>
          </p:cNvPr>
          <p:cNvSpPr>
            <a:spLocks noGrp="1"/>
          </p:cNvSpPr>
          <p:nvPr>
            <p:ph type="title"/>
          </p:nvPr>
        </p:nvSpPr>
        <p:spPr>
          <a:xfrm>
            <a:off x="1562582" y="365126"/>
            <a:ext cx="9791218" cy="607796"/>
          </a:xfrm>
        </p:spPr>
        <p:txBody>
          <a:bodyPr/>
          <a:lstStyle/>
          <a:p>
            <a:pPr marL="0" indent="0">
              <a:buNone/>
            </a:pPr>
            <a:r>
              <a:rPr lang="fr-FR" b="1"/>
              <a:t>D3.4 – </a:t>
            </a:r>
            <a:r>
              <a:rPr lang="fr-FR"/>
              <a:t>Control system </a:t>
            </a:r>
            <a:r>
              <a:rPr lang="fr-FR" err="1"/>
              <a:t>project</a:t>
            </a:r>
            <a:r>
              <a:rPr lang="fr-FR"/>
              <a:t> plan</a:t>
            </a:r>
            <a:endParaRPr lang="fr-FR" b="1"/>
          </a:p>
        </p:txBody>
      </p:sp>
      <p:sp>
        <p:nvSpPr>
          <p:cNvPr id="3" name="Espace réservé de la date 2">
            <a:extLst>
              <a:ext uri="{FF2B5EF4-FFF2-40B4-BE49-F238E27FC236}">
                <a16:creationId xmlns:a16="http://schemas.microsoft.com/office/drawing/2014/main" id="{4D67936F-8409-9BBF-D780-C26931098AFA}"/>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C133BD8D-9C94-A28F-5A54-30845D97DD87}"/>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6A46C06B-39F2-5D8D-6DDA-52EA5F2DAA0F}"/>
              </a:ext>
            </a:extLst>
          </p:cNvPr>
          <p:cNvSpPr>
            <a:spLocks noGrp="1"/>
          </p:cNvSpPr>
          <p:nvPr>
            <p:ph type="sldNum" sz="quarter" idx="12"/>
          </p:nvPr>
        </p:nvSpPr>
        <p:spPr/>
        <p:txBody>
          <a:bodyPr/>
          <a:lstStyle/>
          <a:p>
            <a:fld id="{26899373-B945-491D-B2CD-3E36A3252166}" type="slidenum">
              <a:rPr lang="en-US" smtClean="0"/>
              <a:pPr/>
              <a:t>42</a:t>
            </a:fld>
            <a:endParaRPr lang="en-US"/>
          </a:p>
        </p:txBody>
      </p:sp>
      <p:sp>
        <p:nvSpPr>
          <p:cNvPr id="6" name="Espace réservé du contenu 5">
            <a:extLst>
              <a:ext uri="{FF2B5EF4-FFF2-40B4-BE49-F238E27FC236}">
                <a16:creationId xmlns:a16="http://schemas.microsoft.com/office/drawing/2014/main" id="{A7388843-5F23-2E38-439F-F4C50D6F0CEC}"/>
              </a:ext>
            </a:extLst>
          </p:cNvPr>
          <p:cNvSpPr>
            <a:spLocks noGrp="1"/>
          </p:cNvSpPr>
          <p:nvPr>
            <p:ph idx="1"/>
          </p:nvPr>
        </p:nvSpPr>
        <p:spPr/>
        <p:txBody>
          <a:bodyPr>
            <a:normAutofit fontScale="92500" lnSpcReduction="10000"/>
          </a:bodyPr>
          <a:lstStyle/>
          <a:p>
            <a:r>
              <a:rPr lang="en-US" sz="2400" b="1"/>
              <a:t>Document</a:t>
            </a:r>
            <a:r>
              <a:rPr lang="en-US" sz="2400"/>
              <a:t> which will detail the </a:t>
            </a:r>
            <a:r>
              <a:rPr lang="en-US" sz="2400" b="1"/>
              <a:t>control system's sub-components, functionalities, and use cases</a:t>
            </a:r>
            <a:r>
              <a:rPr lang="en-US" sz="2400"/>
              <a:t>, serving as a key reference for stakeholders, especially those involved in LINAC’s technical and operations design. It will define the approach for developing and implementing the LINAC control system, outlining the full scope of work tailored to IFIGENEIA’s LINAC requirements. </a:t>
            </a:r>
          </a:p>
          <a:p>
            <a:pPr marL="0" indent="0">
              <a:buNone/>
            </a:pPr>
            <a:endParaRPr lang="en-US" sz="2400"/>
          </a:p>
          <a:p>
            <a:r>
              <a:rPr lang="en-US" sz="2400"/>
              <a:t>Deliverable will be updated in month 36.</a:t>
            </a:r>
          </a:p>
          <a:p>
            <a:r>
              <a:rPr lang="en-US" sz="2400"/>
              <a:t>Involved institutes: COSYLAB, AUTH, CERN, IJS, ….</a:t>
            </a:r>
          </a:p>
          <a:p>
            <a:pPr marL="0" indent="0">
              <a:buNone/>
            </a:pPr>
            <a:endParaRPr lang="en-US" sz="2400" i="1"/>
          </a:p>
          <a:p>
            <a:pPr marL="0" indent="0">
              <a:buNone/>
            </a:pPr>
            <a:endParaRPr lang="en-US" sz="2400" i="1"/>
          </a:p>
          <a:p>
            <a:pPr marL="0" indent="0">
              <a:buNone/>
            </a:pPr>
            <a:endParaRPr lang="en-US" sz="2400" i="1"/>
          </a:p>
          <a:p>
            <a:pPr marL="0" indent="0" algn="r">
              <a:buNone/>
            </a:pPr>
            <a:r>
              <a:rPr lang="en-US" sz="2400" b="1" i="1">
                <a:solidFill>
                  <a:schemeClr val="accent1">
                    <a:lumMod val="50000"/>
                  </a:schemeClr>
                </a:solidFill>
              </a:rPr>
              <a:t>Lead Beneficiary: COSYLAB</a:t>
            </a:r>
            <a:endParaRPr lang="fr-FR" sz="2400" b="1" i="1">
              <a:solidFill>
                <a:schemeClr val="accent1">
                  <a:lumMod val="50000"/>
                </a:schemeClr>
              </a:solidFill>
            </a:endParaRPr>
          </a:p>
          <a:p>
            <a:pPr marL="0" indent="0">
              <a:buNone/>
            </a:pPr>
            <a:endParaRPr lang="en-US" sz="2400"/>
          </a:p>
        </p:txBody>
      </p:sp>
      <p:sp>
        <p:nvSpPr>
          <p:cNvPr id="7" name="TextBox 6">
            <a:extLst>
              <a:ext uri="{FF2B5EF4-FFF2-40B4-BE49-F238E27FC236}">
                <a16:creationId xmlns:a16="http://schemas.microsoft.com/office/drawing/2014/main" id="{D01BCFBA-55DB-622D-9C46-63E4AEE8B35C}"/>
              </a:ext>
            </a:extLst>
          </p:cNvPr>
          <p:cNvSpPr txBox="1"/>
          <p:nvPr/>
        </p:nvSpPr>
        <p:spPr>
          <a:xfrm rot="-2100000">
            <a:off x="4590332" y="2293839"/>
            <a:ext cx="3732905" cy="584775"/>
          </a:xfrm>
          <a:prstGeom prst="rect">
            <a:avLst/>
          </a:prstGeom>
          <a:noFill/>
        </p:spPr>
        <p:txBody>
          <a:bodyPr wrap="square" rtlCol="0">
            <a:spAutoFit/>
          </a:bodyPr>
          <a:lstStyle/>
          <a:p>
            <a:r>
              <a:rPr lang="en-US" sz="3200" b="1">
                <a:highlight>
                  <a:srgbClr val="FF0000"/>
                </a:highlight>
              </a:rPr>
              <a:t>UPDATED by </a:t>
            </a:r>
            <a:r>
              <a:rPr lang="en-US" sz="3200" b="1" err="1">
                <a:highlight>
                  <a:srgbClr val="FF0000"/>
                </a:highlight>
              </a:rPr>
              <a:t>Cosylab</a:t>
            </a:r>
            <a:endParaRPr lang="sl-SI" sz="3200" b="1">
              <a:highlight>
                <a:srgbClr val="FF0000"/>
              </a:highlight>
            </a:endParaRPr>
          </a:p>
        </p:txBody>
      </p:sp>
    </p:spTree>
    <p:extLst>
      <p:ext uri="{BB962C8B-B14F-4D97-AF65-F5344CB8AC3E}">
        <p14:creationId xmlns:p14="http://schemas.microsoft.com/office/powerpoint/2010/main" val="2430978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2CE3-F5C3-50D0-21A9-BFAC05E6FD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3B7CFD-2288-22B0-488A-B41AF0C1F4C0}"/>
              </a:ext>
            </a:extLst>
          </p:cNvPr>
          <p:cNvSpPr>
            <a:spLocks noGrp="1"/>
          </p:cNvSpPr>
          <p:nvPr>
            <p:ph type="title"/>
          </p:nvPr>
        </p:nvSpPr>
        <p:spPr>
          <a:xfrm>
            <a:off x="838200" y="318826"/>
            <a:ext cx="10939041" cy="607796"/>
          </a:xfrm>
        </p:spPr>
        <p:txBody>
          <a:bodyPr/>
          <a:lstStyle/>
          <a:p>
            <a:pPr marL="0" indent="0">
              <a:buNone/>
            </a:pPr>
            <a:r>
              <a:rPr lang="fr-FR" b="1"/>
              <a:t>D3.5: </a:t>
            </a:r>
            <a:r>
              <a:rPr lang="en-US"/>
              <a:t>Study of the Safety and Radiation protection requirements</a:t>
            </a:r>
            <a:endParaRPr lang="fr-FR" b="1"/>
          </a:p>
        </p:txBody>
      </p:sp>
      <p:sp>
        <p:nvSpPr>
          <p:cNvPr id="3" name="Espace réservé de la date 2">
            <a:extLst>
              <a:ext uri="{FF2B5EF4-FFF2-40B4-BE49-F238E27FC236}">
                <a16:creationId xmlns:a16="http://schemas.microsoft.com/office/drawing/2014/main" id="{F8771DEE-79CA-062D-D6AC-8A334D983696}"/>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A83F7800-FF58-FB95-9D2F-5D83EE3AB96C}"/>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C2415198-E519-A682-7498-6E9A24348848}"/>
              </a:ext>
            </a:extLst>
          </p:cNvPr>
          <p:cNvSpPr>
            <a:spLocks noGrp="1"/>
          </p:cNvSpPr>
          <p:nvPr>
            <p:ph type="sldNum" sz="quarter" idx="12"/>
          </p:nvPr>
        </p:nvSpPr>
        <p:spPr/>
        <p:txBody>
          <a:bodyPr/>
          <a:lstStyle/>
          <a:p>
            <a:fld id="{26899373-B945-491D-B2CD-3E36A3252166}" type="slidenum">
              <a:rPr lang="en-US" smtClean="0"/>
              <a:pPr/>
              <a:t>43</a:t>
            </a:fld>
            <a:endParaRPr lang="en-US"/>
          </a:p>
        </p:txBody>
      </p:sp>
      <p:sp>
        <p:nvSpPr>
          <p:cNvPr id="6" name="Espace réservé du contenu 5">
            <a:extLst>
              <a:ext uri="{FF2B5EF4-FFF2-40B4-BE49-F238E27FC236}">
                <a16:creationId xmlns:a16="http://schemas.microsoft.com/office/drawing/2014/main" id="{AB2C8D03-33BD-7526-8509-2125AA512F96}"/>
              </a:ext>
            </a:extLst>
          </p:cNvPr>
          <p:cNvSpPr>
            <a:spLocks noGrp="1"/>
          </p:cNvSpPr>
          <p:nvPr>
            <p:ph idx="1"/>
          </p:nvPr>
        </p:nvSpPr>
        <p:spPr/>
        <p:txBody>
          <a:bodyPr>
            <a:normAutofit lnSpcReduction="10000"/>
          </a:bodyPr>
          <a:lstStyle/>
          <a:p>
            <a:r>
              <a:rPr lang="en-US" sz="2400"/>
              <a:t>Study for the new accelerator unit which will comply with </a:t>
            </a:r>
            <a:r>
              <a:rPr lang="en-US" sz="2400" b="1"/>
              <a:t>radiation protection standards to ensure the safety of personnel, the public, and the environment</a:t>
            </a:r>
            <a:r>
              <a:rPr lang="en-US" sz="2400"/>
              <a:t>, as per national regulations and IAEA guidelines. Key safety measures will include accident prevention and analysis, proper training for exposed workers, radiological protection protocols, and maintaining optimal public safety.</a:t>
            </a:r>
          </a:p>
          <a:p>
            <a:pPr marL="0" indent="0">
              <a:buNone/>
            </a:pPr>
            <a:endParaRPr lang="en-US" sz="2400"/>
          </a:p>
          <a:p>
            <a:r>
              <a:rPr lang="en-US" sz="2400"/>
              <a:t>Deliverable will be updated in month 48.</a:t>
            </a:r>
          </a:p>
          <a:p>
            <a:r>
              <a:rPr lang="en-US" sz="2400"/>
              <a:t>Involved institutes: NCSRD, AUTH, CERN, COSYLAB, BIOKOSMOS (?), ….</a:t>
            </a:r>
          </a:p>
          <a:p>
            <a:endParaRPr lang="en-US" sz="2400"/>
          </a:p>
          <a:p>
            <a:endParaRPr lang="en-US" sz="2400"/>
          </a:p>
          <a:p>
            <a:pPr marL="0" indent="0" algn="r">
              <a:buNone/>
            </a:pPr>
            <a:r>
              <a:rPr lang="en-US" sz="2400" b="1" i="1">
                <a:solidFill>
                  <a:schemeClr val="accent1">
                    <a:lumMod val="50000"/>
                  </a:schemeClr>
                </a:solidFill>
              </a:rPr>
              <a:t>Lead Beneficiary: NCSRD</a:t>
            </a:r>
            <a:endParaRPr lang="fr-FR" sz="2400" b="1" i="1">
              <a:solidFill>
                <a:schemeClr val="accent1">
                  <a:lumMod val="50000"/>
                </a:schemeClr>
              </a:solidFill>
            </a:endParaRPr>
          </a:p>
          <a:p>
            <a:pPr marL="0" indent="0">
              <a:buNone/>
            </a:pPr>
            <a:endParaRPr lang="en-US" sz="2400"/>
          </a:p>
        </p:txBody>
      </p:sp>
    </p:spTree>
    <p:extLst>
      <p:ext uri="{BB962C8B-B14F-4D97-AF65-F5344CB8AC3E}">
        <p14:creationId xmlns:p14="http://schemas.microsoft.com/office/powerpoint/2010/main" val="383772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2DA5-8E41-A5EE-0681-AC54D2DD04AA}"/>
              </a:ext>
            </a:extLst>
          </p:cNvPr>
          <p:cNvSpPr>
            <a:spLocks noGrp="1"/>
          </p:cNvSpPr>
          <p:nvPr>
            <p:ph type="title"/>
          </p:nvPr>
        </p:nvSpPr>
        <p:spPr/>
        <p:txBody>
          <a:bodyPr/>
          <a:lstStyle/>
          <a:p>
            <a:r>
              <a:rPr lang="en-US" b="0">
                <a:latin typeface="+mn-lt"/>
              </a:rPr>
              <a:t>WP3: </a:t>
            </a:r>
            <a:r>
              <a:rPr lang="en-US"/>
              <a:t>Objectives</a:t>
            </a:r>
            <a:endParaRPr lang="en-US" b="0">
              <a:latin typeface="+mn-lt"/>
            </a:endParaRPr>
          </a:p>
        </p:txBody>
      </p:sp>
      <p:graphicFrame>
        <p:nvGraphicFramePr>
          <p:cNvPr id="6" name="Table 5">
            <a:extLst>
              <a:ext uri="{FF2B5EF4-FFF2-40B4-BE49-F238E27FC236}">
                <a16:creationId xmlns:a16="http://schemas.microsoft.com/office/drawing/2014/main" id="{1DB0635F-491B-A0C9-89A1-67A8E9456723}"/>
              </a:ext>
            </a:extLst>
          </p:cNvPr>
          <p:cNvGraphicFramePr>
            <a:graphicFrameLocks noGrp="1"/>
          </p:cNvGraphicFramePr>
          <p:nvPr>
            <p:extLst>
              <p:ext uri="{D42A27DB-BD31-4B8C-83A1-F6EECF244321}">
                <p14:modId xmlns:p14="http://schemas.microsoft.com/office/powerpoint/2010/main" val="3574491198"/>
              </p:ext>
            </p:extLst>
          </p:nvPr>
        </p:nvGraphicFramePr>
        <p:xfrm>
          <a:off x="695960" y="4217867"/>
          <a:ext cx="10581640" cy="1689733"/>
        </p:xfrm>
        <a:graphic>
          <a:graphicData uri="http://schemas.openxmlformats.org/drawingml/2006/table">
            <a:tbl>
              <a:tblPr firstRow="1" bandRow="1">
                <a:tableStyleId>{93296810-A885-4BE3-A3E7-6D5BEEA58F35}</a:tableStyleId>
              </a:tblPr>
              <a:tblGrid>
                <a:gridCol w="10581640">
                  <a:extLst>
                    <a:ext uri="{9D8B030D-6E8A-4147-A177-3AD203B41FA5}">
                      <a16:colId xmlns:a16="http://schemas.microsoft.com/office/drawing/2014/main" val="3340189213"/>
                    </a:ext>
                  </a:extLst>
                </a:gridCol>
              </a:tblGrid>
              <a:tr h="290000">
                <a:tc>
                  <a:txBody>
                    <a:bodyPr/>
                    <a:lstStyle/>
                    <a:p>
                      <a:r>
                        <a:rPr lang="en-GB" sz="1800" b="1" kern="1200">
                          <a:solidFill>
                            <a:schemeClr val="tx1"/>
                          </a:solidFill>
                          <a:effectLst/>
                          <a:latin typeface="+mn-lt"/>
                          <a:ea typeface="+mn-ea"/>
                          <a:cs typeface="+mn-cs"/>
                        </a:rPr>
                        <a:t>Objectives</a:t>
                      </a:r>
                    </a:p>
                  </a:txBody>
                  <a:tcPr>
                    <a:lnB w="12700" cap="flat" cmpd="sng" algn="ctr">
                      <a:solidFill>
                        <a:schemeClr val="bg1"/>
                      </a:solidFill>
                      <a:prstDash val="solid"/>
                      <a:round/>
                      <a:headEnd type="none" w="med" len="med"/>
                      <a:tailEnd type="none" w="med" len="med"/>
                    </a:lnB>
                    <a:solidFill>
                      <a:srgbClr val="8FAADD"/>
                    </a:solidFill>
                  </a:tcPr>
                </a:tc>
                <a:extLst>
                  <a:ext uri="{0D108BD9-81ED-4DB2-BD59-A6C34878D82A}">
                    <a16:rowId xmlns:a16="http://schemas.microsoft.com/office/drawing/2014/main" val="1341679032"/>
                  </a:ext>
                </a:extLst>
              </a:tr>
              <a:tr h="1323973">
                <a:tc>
                  <a:txBody>
                    <a:bodyPr/>
                    <a:lstStyle/>
                    <a:p>
                      <a:pPr marL="342900" indent="-342900">
                        <a:buAutoNum type="alphaLcParenR"/>
                      </a:pPr>
                      <a:r>
                        <a:rPr lang="en-US" sz="1800"/>
                        <a:t>Design of the prototype of the proton/ion LINAC-RFQ and the basic RFQ for the LINAC; </a:t>
                      </a:r>
                    </a:p>
                    <a:p>
                      <a:pPr marL="342900" indent="-342900">
                        <a:buAutoNum type="alphaLcParenR"/>
                      </a:pPr>
                      <a:r>
                        <a:rPr lang="en-US" sz="1800"/>
                        <a:t>Development of the front-end applications in radioisotopes and cultural heritage field; </a:t>
                      </a:r>
                    </a:p>
                    <a:p>
                      <a:pPr marL="342900" indent="-342900">
                        <a:buAutoNum type="alphaLcParenR"/>
                      </a:pPr>
                      <a:r>
                        <a:rPr lang="en-US" sz="1800"/>
                        <a:t>feasibility study of fast elemental imaging using pulsed proton beam; </a:t>
                      </a:r>
                    </a:p>
                    <a:p>
                      <a:pPr marL="342900" indent="-342900">
                        <a:buAutoNum type="alphaLcParenR"/>
                      </a:pPr>
                      <a:r>
                        <a:rPr lang="en-US" sz="1800"/>
                        <a:t>demonstration application in culture</a:t>
                      </a:r>
                      <a:endParaRPr lang="en-GB" sz="1800" kern="1200">
                        <a:solidFill>
                          <a:schemeClr val="dk1"/>
                        </a:solidFill>
                        <a:effectLst/>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bl>
          </a:graphicData>
        </a:graphic>
      </p:graphicFrame>
      <p:sp>
        <p:nvSpPr>
          <p:cNvPr id="3" name="Footer Placeholder 2"/>
          <p:cNvSpPr>
            <a:spLocks noGrp="1"/>
          </p:cNvSpPr>
          <p:nvPr>
            <p:ph type="ftr" sz="quarter" idx="11"/>
          </p:nvPr>
        </p:nvSpPr>
        <p:spPr/>
        <p:txBody>
          <a:bodyPr/>
          <a:lstStyle/>
          <a:p>
            <a:r>
              <a:rPr lang="en-US"/>
              <a:t>IFIGENEIA Kick of Meeting</a:t>
            </a:r>
          </a:p>
        </p:txBody>
      </p:sp>
      <p:sp>
        <p:nvSpPr>
          <p:cNvPr id="11" name="Date Placeholder 10"/>
          <p:cNvSpPr>
            <a:spLocks noGrp="1"/>
          </p:cNvSpPr>
          <p:nvPr>
            <p:ph type="dt" sz="half" idx="10"/>
          </p:nvPr>
        </p:nvSpPr>
        <p:spPr/>
        <p:txBody>
          <a:bodyPr/>
          <a:lstStyle/>
          <a:p>
            <a:r>
              <a:rPr lang="en-US"/>
              <a:t>03/04/2025</a:t>
            </a:r>
          </a:p>
        </p:txBody>
      </p:sp>
      <p:sp>
        <p:nvSpPr>
          <p:cNvPr id="12" name="Slide Number Placeholder 11"/>
          <p:cNvSpPr>
            <a:spLocks noGrp="1"/>
          </p:cNvSpPr>
          <p:nvPr>
            <p:ph type="sldNum" sz="quarter" idx="12"/>
          </p:nvPr>
        </p:nvSpPr>
        <p:spPr/>
        <p:txBody>
          <a:bodyPr/>
          <a:lstStyle/>
          <a:p>
            <a:fld id="{26899373-B945-491D-B2CD-3E36A3252166}" type="slidenum">
              <a:rPr lang="en-US" smtClean="0"/>
              <a:t>5</a:t>
            </a:fld>
            <a:endParaRPr lang="en-US"/>
          </a:p>
        </p:txBody>
      </p:sp>
      <p:graphicFrame>
        <p:nvGraphicFramePr>
          <p:cNvPr id="7" name="Table 6">
            <a:extLst>
              <a:ext uri="{FF2B5EF4-FFF2-40B4-BE49-F238E27FC236}">
                <a16:creationId xmlns:a16="http://schemas.microsoft.com/office/drawing/2014/main" id="{AA43675A-8B29-5F0C-A477-C9B86F95FFF6}"/>
              </a:ext>
            </a:extLst>
          </p:cNvPr>
          <p:cNvGraphicFramePr>
            <a:graphicFrameLocks noGrp="1"/>
          </p:cNvGraphicFramePr>
          <p:nvPr>
            <p:extLst>
              <p:ext uri="{D42A27DB-BD31-4B8C-83A1-F6EECF244321}">
                <p14:modId xmlns:p14="http://schemas.microsoft.com/office/powerpoint/2010/main" val="1093494582"/>
              </p:ext>
            </p:extLst>
          </p:nvPr>
        </p:nvGraphicFramePr>
        <p:xfrm>
          <a:off x="706901" y="1374249"/>
          <a:ext cx="10570699" cy="2541993"/>
        </p:xfrm>
        <a:graphic>
          <a:graphicData uri="http://schemas.openxmlformats.org/drawingml/2006/table">
            <a:tbl>
              <a:tblPr firstRow="1" firstCol="1" lastRow="1" lastCol="1" bandRow="1" bandCol="1">
                <a:tableStyleId>{5C22544A-7EE6-4342-B048-85BDC9FD1C3A}</a:tableStyleId>
              </a:tblPr>
              <a:tblGrid>
                <a:gridCol w="2397497">
                  <a:extLst>
                    <a:ext uri="{9D8B030D-6E8A-4147-A177-3AD203B41FA5}">
                      <a16:colId xmlns:a16="http://schemas.microsoft.com/office/drawing/2014/main" val="1261072848"/>
                    </a:ext>
                  </a:extLst>
                </a:gridCol>
                <a:gridCol w="2397497">
                  <a:extLst>
                    <a:ext uri="{9D8B030D-6E8A-4147-A177-3AD203B41FA5}">
                      <a16:colId xmlns:a16="http://schemas.microsoft.com/office/drawing/2014/main" val="547673723"/>
                    </a:ext>
                  </a:extLst>
                </a:gridCol>
                <a:gridCol w="2397497">
                  <a:extLst>
                    <a:ext uri="{9D8B030D-6E8A-4147-A177-3AD203B41FA5}">
                      <a16:colId xmlns:a16="http://schemas.microsoft.com/office/drawing/2014/main" val="2451133925"/>
                    </a:ext>
                  </a:extLst>
                </a:gridCol>
                <a:gridCol w="3378208">
                  <a:extLst>
                    <a:ext uri="{9D8B030D-6E8A-4147-A177-3AD203B41FA5}">
                      <a16:colId xmlns:a16="http://schemas.microsoft.com/office/drawing/2014/main" val="3532060725"/>
                    </a:ext>
                  </a:extLst>
                </a:gridCol>
              </a:tblGrid>
              <a:tr h="481571">
                <a:tc>
                  <a:txBody>
                    <a:bodyPr/>
                    <a:lstStyle/>
                    <a:p>
                      <a:pPr marL="92075" indent="0" algn="l" defTabSz="914400" rtl="0" eaLnBrk="1" latinLnBrk="0" hangingPunct="1">
                        <a:spcBef>
                          <a:spcPts val="200"/>
                        </a:spcBef>
                        <a:spcAft>
                          <a:spcPts val="0"/>
                        </a:spcAft>
                        <a:tabLst/>
                      </a:pPr>
                      <a:r>
                        <a:rPr lang="en-US" sz="1800" b="1" kern="1200">
                          <a:solidFill>
                            <a:schemeClr val="tx1"/>
                          </a:solidFill>
                          <a:latin typeface="+mn-lt"/>
                          <a:ea typeface="+mn-ea"/>
                          <a:cs typeface="Calibri" panose="020F0502020204030204" pitchFamily="34" charset="0"/>
                        </a:rPr>
                        <a:t>WP</a:t>
                      </a:r>
                      <a:endParaRPr lang="en-GR" sz="1800" b="1" kern="1200">
                        <a:solidFill>
                          <a:schemeClr val="tx1"/>
                        </a:solidFill>
                        <a:latin typeface="+mn-lt"/>
                        <a:ea typeface="+mn-ea"/>
                        <a:cs typeface="Calibri" panose="020F0502020204030204" pitchFamily="34" charset="0"/>
                      </a:endParaRPr>
                    </a:p>
                  </a:txBody>
                  <a:tcPr marL="0" marR="0" marT="0" marB="0" anchor="ctr">
                    <a:solidFill>
                      <a:srgbClr val="8FAADD"/>
                    </a:solidFill>
                  </a:tcPr>
                </a:tc>
                <a:tc>
                  <a:txBody>
                    <a:bodyPr/>
                    <a:lstStyle/>
                    <a:p>
                      <a:pPr marL="40640">
                        <a:spcBef>
                          <a:spcPts val="205"/>
                        </a:spcBef>
                      </a:pPr>
                      <a:r>
                        <a:rPr lang="en-US" sz="1800">
                          <a:solidFill>
                            <a:schemeClr val="tx1"/>
                          </a:solidFill>
                          <a:effectLst/>
                          <a:latin typeface="+mn-lt"/>
                          <a:ea typeface="Times New Roman" panose="02020603050405020304" pitchFamily="18" charset="0"/>
                          <a:cs typeface="Times New Roman" panose="02020603050405020304" pitchFamily="18" charset="0"/>
                        </a:rPr>
                        <a:t>3</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tc>
                  <a:txBody>
                    <a:bodyPr/>
                    <a:lstStyle/>
                    <a:p>
                      <a:r>
                        <a:rPr lang="en-GB" sz="1800" b="1" kern="1200">
                          <a:solidFill>
                            <a:schemeClr val="tx1"/>
                          </a:solidFill>
                          <a:latin typeface="Calibri" panose="020F0502020204030204" pitchFamily="34" charset="0"/>
                          <a:ea typeface="+mn-ea"/>
                          <a:cs typeface="Calibri" panose="020F0502020204030204" pitchFamily="34" charset="0"/>
                        </a:rPr>
                        <a:t>WP Leader:</a:t>
                      </a:r>
                      <a:endParaRPr lang="en-US" sz="1800" b="1" kern="1200">
                        <a:solidFill>
                          <a:schemeClr val="tx1"/>
                        </a:solidFill>
                        <a:latin typeface="Calibri" panose="020F0502020204030204" pitchFamily="34" charset="0"/>
                        <a:ea typeface="+mn-ea"/>
                        <a:cs typeface="Calibri" panose="020F0502020204030204" pitchFamily="34" charset="0"/>
                      </a:endParaRPr>
                    </a:p>
                  </a:txBody>
                  <a:tcPr marL="0" marR="0" marT="0" marB="0" anchor="ctr">
                    <a:solidFill>
                      <a:srgbClr val="8FAADD"/>
                    </a:solidFill>
                  </a:tcPr>
                </a:tc>
                <a:tc>
                  <a:txBody>
                    <a:bodyPr/>
                    <a:lstStyle/>
                    <a:p>
                      <a:pPr marL="40005">
                        <a:spcBef>
                          <a:spcPts val="205"/>
                        </a:spcBef>
                      </a:pPr>
                      <a:r>
                        <a:rPr lang="en-US" sz="1800" dirty="0">
                          <a:solidFill>
                            <a:schemeClr val="tx1"/>
                          </a:solidFill>
                          <a:effectLst/>
                          <a:latin typeface="+mn-lt"/>
                        </a:rPr>
                        <a:t> AUTH</a:t>
                      </a:r>
                      <a:endParaRPr lang="en-GR" sz="18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extLst>
                  <a:ext uri="{0D108BD9-81ED-4DB2-BD59-A6C34878D82A}">
                    <a16:rowId xmlns:a16="http://schemas.microsoft.com/office/drawing/2014/main" val="3086953335"/>
                  </a:ext>
                </a:extLst>
              </a:tr>
              <a:tr h="481571">
                <a:tc>
                  <a:txBody>
                    <a:bodyPr/>
                    <a:lstStyle/>
                    <a:p>
                      <a:pPr marL="41275">
                        <a:spcBef>
                          <a:spcPts val="195"/>
                        </a:spcBef>
                        <a:spcAft>
                          <a:spcPts val="0"/>
                        </a:spcAft>
                      </a:pPr>
                      <a:r>
                        <a:rPr lang="en-US" sz="1800" b="1" kern="1200">
                          <a:solidFill>
                            <a:schemeClr val="tx1"/>
                          </a:solidFill>
                          <a:effectLst/>
                          <a:latin typeface="+mn-lt"/>
                          <a:ea typeface="+mn-ea"/>
                          <a:cs typeface="+mn-cs"/>
                        </a:rPr>
                        <a:t>Work Package Name</a:t>
                      </a:r>
                      <a:r>
                        <a:rPr lang="en-GR" sz="1800">
                          <a:solidFill>
                            <a:schemeClr val="tx1"/>
                          </a:solidFill>
                          <a:effectLst/>
                          <a:latin typeface="+mn-lt"/>
                        </a:rPr>
                        <a:t> </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8FAADD"/>
                    </a:solidFill>
                  </a:tcPr>
                </a:tc>
                <a:tc gridSpan="3">
                  <a:txBody>
                    <a:bodyPr/>
                    <a:lstStyle/>
                    <a:p>
                      <a:pPr marL="40640">
                        <a:spcBef>
                          <a:spcPts val="205"/>
                        </a:spcBef>
                      </a:pPr>
                      <a:r>
                        <a:rPr lang="en-US" sz="1800">
                          <a:solidFill>
                            <a:schemeClr val="tx1"/>
                          </a:solidFill>
                        </a:rPr>
                        <a:t>LINAC design dedicated to radioisotope production and other societal applications</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tc hMerge="1">
                  <a:txBody>
                    <a:bodyPr/>
                    <a:lstStyle/>
                    <a:p>
                      <a:endParaRPr lang="en-GR"/>
                    </a:p>
                  </a:txBody>
                  <a:tcPr/>
                </a:tc>
                <a:tc hMerge="1">
                  <a:txBody>
                    <a:bodyPr/>
                    <a:lstStyle/>
                    <a:p>
                      <a:endParaRPr lang="en-GR"/>
                    </a:p>
                  </a:txBody>
                  <a:tcPr/>
                </a:tc>
                <a:extLst>
                  <a:ext uri="{0D108BD9-81ED-4DB2-BD59-A6C34878D82A}">
                    <a16:rowId xmlns:a16="http://schemas.microsoft.com/office/drawing/2014/main" val="3993008848"/>
                  </a:ext>
                </a:extLst>
              </a:tr>
              <a:tr h="481571">
                <a:tc>
                  <a:txBody>
                    <a:bodyPr/>
                    <a:lstStyle/>
                    <a:p>
                      <a:pPr marL="41275">
                        <a:spcBef>
                          <a:spcPts val="195"/>
                        </a:spcBef>
                        <a:spcAft>
                          <a:spcPts val="0"/>
                        </a:spcAft>
                      </a:pPr>
                      <a:r>
                        <a:rPr lang="en-US" sz="1800">
                          <a:solidFill>
                            <a:schemeClr val="tx1"/>
                          </a:solidFill>
                          <a:effectLst/>
                          <a:latin typeface="+mn-lt"/>
                        </a:rPr>
                        <a:t>Start </a:t>
                      </a:r>
                      <a:r>
                        <a:rPr lang="en-US" sz="1800" spc="-10">
                          <a:solidFill>
                            <a:schemeClr val="tx1"/>
                          </a:solidFill>
                          <a:effectLst/>
                          <a:latin typeface="+mn-lt"/>
                        </a:rPr>
                        <a:t>Month</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8FAADD"/>
                    </a:solidFill>
                  </a:tcPr>
                </a:tc>
                <a:tc>
                  <a:txBody>
                    <a:bodyPr/>
                    <a:lstStyle/>
                    <a:p>
                      <a:pPr marL="40640" marR="33655" algn="ctr">
                        <a:spcBef>
                          <a:spcPts val="205"/>
                        </a:spcBef>
                        <a:spcAft>
                          <a:spcPts val="0"/>
                        </a:spcAft>
                      </a:pPr>
                      <a:r>
                        <a:rPr lang="en-US" sz="1800" b="1">
                          <a:solidFill>
                            <a:schemeClr val="tx1"/>
                          </a:solidFill>
                          <a:effectLst/>
                          <a:latin typeface="+mn-lt"/>
                          <a:ea typeface="Times New Roman" panose="02020603050405020304" pitchFamily="18" charset="0"/>
                          <a:cs typeface="Times New Roman" panose="02020603050405020304" pitchFamily="18" charset="0"/>
                        </a:rPr>
                        <a:t>1</a:t>
                      </a:r>
                      <a:endParaRPr lang="en-GR" sz="1800" b="1">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tc>
                  <a:txBody>
                    <a:bodyPr/>
                    <a:lstStyle/>
                    <a:p>
                      <a:pPr marL="40640">
                        <a:spcBef>
                          <a:spcPts val="195"/>
                        </a:spcBef>
                      </a:pPr>
                      <a:r>
                        <a:rPr lang="en-US" sz="1800" b="1">
                          <a:solidFill>
                            <a:schemeClr val="tx1"/>
                          </a:solidFill>
                          <a:effectLst/>
                          <a:latin typeface="+mn-lt"/>
                        </a:rPr>
                        <a:t>End</a:t>
                      </a:r>
                      <a:r>
                        <a:rPr lang="en-US" sz="1800" b="1" spc="-25">
                          <a:solidFill>
                            <a:schemeClr val="tx1"/>
                          </a:solidFill>
                          <a:effectLst/>
                          <a:latin typeface="+mn-lt"/>
                        </a:rPr>
                        <a:t> </a:t>
                      </a:r>
                      <a:r>
                        <a:rPr lang="en-US" sz="1800" b="1" spc="-10">
                          <a:solidFill>
                            <a:schemeClr val="tx1"/>
                          </a:solidFill>
                          <a:effectLst/>
                          <a:latin typeface="+mn-lt"/>
                        </a:rPr>
                        <a:t>Month</a:t>
                      </a:r>
                      <a:endParaRPr lang="en-GR" sz="1800" b="1">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8FAADD"/>
                    </a:solidFill>
                  </a:tcPr>
                </a:tc>
                <a:tc>
                  <a:txBody>
                    <a:bodyPr/>
                    <a:lstStyle/>
                    <a:p>
                      <a:pPr marL="40640" marR="34290" algn="ctr">
                        <a:spcBef>
                          <a:spcPts val="205"/>
                        </a:spcBef>
                        <a:spcAft>
                          <a:spcPts val="0"/>
                        </a:spcAft>
                      </a:pPr>
                      <a:r>
                        <a:rPr lang="en-US" sz="1800">
                          <a:solidFill>
                            <a:schemeClr val="tx1"/>
                          </a:solidFill>
                          <a:effectLst/>
                          <a:latin typeface="+mn-lt"/>
                          <a:ea typeface="Times New Roman" panose="02020603050405020304" pitchFamily="18" charset="0"/>
                          <a:cs typeface="Times New Roman" panose="02020603050405020304" pitchFamily="18" charset="0"/>
                        </a:rPr>
                        <a:t>48</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extLst>
                  <a:ext uri="{0D108BD9-81ED-4DB2-BD59-A6C34878D82A}">
                    <a16:rowId xmlns:a16="http://schemas.microsoft.com/office/drawing/2014/main" val="2191916216"/>
                  </a:ext>
                </a:extLst>
              </a:tr>
              <a:tr h="481571">
                <a:tc>
                  <a:txBody>
                    <a:bodyPr/>
                    <a:lstStyle/>
                    <a:p>
                      <a:pPr marL="41275">
                        <a:spcBef>
                          <a:spcPts val="195"/>
                        </a:spcBef>
                        <a:spcAft>
                          <a:spcPts val="0"/>
                        </a:spcAft>
                      </a:pPr>
                      <a:r>
                        <a:rPr lang="en-GR" sz="1800">
                          <a:solidFill>
                            <a:schemeClr val="tx1"/>
                          </a:solidFill>
                          <a:effectLst/>
                          <a:latin typeface="+mn-lt"/>
                          <a:ea typeface="Times New Roman" panose="02020603050405020304" pitchFamily="18" charset="0"/>
                          <a:cs typeface="Times New Roman" panose="02020603050405020304" pitchFamily="18" charset="0"/>
                        </a:rPr>
                        <a:t>Effort</a:t>
                      </a:r>
                    </a:p>
                  </a:txBody>
                  <a:tcPr marL="0" marR="0" marT="0" marB="0" anchor="ctr">
                    <a:solidFill>
                      <a:srgbClr val="8FAADD"/>
                    </a:solidFill>
                  </a:tcPr>
                </a:tc>
                <a:tc>
                  <a:txBody>
                    <a:bodyPr/>
                    <a:lstStyle/>
                    <a:p>
                      <a:pPr marL="40640" marR="33655" algn="ctr">
                        <a:spcBef>
                          <a:spcPts val="205"/>
                        </a:spcBef>
                        <a:spcAft>
                          <a:spcPts val="0"/>
                        </a:spcAft>
                      </a:pPr>
                      <a:r>
                        <a:rPr lang="en-US" sz="1800">
                          <a:solidFill>
                            <a:schemeClr val="tx1"/>
                          </a:solidFill>
                          <a:effectLst/>
                          <a:latin typeface="+mn-lt"/>
                          <a:ea typeface="Times New Roman" panose="02020603050405020304" pitchFamily="18" charset="0"/>
                          <a:cs typeface="Times New Roman" panose="02020603050405020304" pitchFamily="18" charset="0"/>
                        </a:rPr>
                        <a:t>170 total person-months</a:t>
                      </a:r>
                      <a:endParaRPr lang="en-GR" sz="1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solidFill>
                      <a:srgbClr val="DAE2F4"/>
                    </a:solidFill>
                  </a:tcPr>
                </a:tc>
                <a:tc>
                  <a:txBody>
                    <a:bodyPr/>
                    <a:lstStyle/>
                    <a:p>
                      <a:pPr marL="40640" marR="0" lvl="0" indent="0" algn="l" defTabSz="914400" rtl="0" eaLnBrk="1" fontAlgn="auto" latinLnBrk="0" hangingPunct="1">
                        <a:lnSpc>
                          <a:spcPct val="100000"/>
                        </a:lnSpc>
                        <a:spcBef>
                          <a:spcPts val="195"/>
                        </a:spcBef>
                        <a:spcAft>
                          <a:spcPts val="0"/>
                        </a:spcAft>
                        <a:buClrTx/>
                        <a:buSzTx/>
                        <a:buFontTx/>
                        <a:buNone/>
                        <a:tabLst/>
                        <a:defRPr/>
                      </a:pPr>
                      <a:r>
                        <a:rPr lang="en-GB" sz="1800" b="1" kern="1200">
                          <a:solidFill>
                            <a:schemeClr val="tx1"/>
                          </a:solidFill>
                          <a:latin typeface="Calibri" panose="020F0502020204030204" pitchFamily="34" charset="0"/>
                          <a:ea typeface="+mn-ea"/>
                          <a:cs typeface="Calibri" panose="020F0502020204030204" pitchFamily="34" charset="0"/>
                        </a:rPr>
                        <a:t>WP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marL="0" marR="0" marT="0" marB="0" anchor="ctr">
                    <a:solidFill>
                      <a:srgbClr val="8FAADD"/>
                    </a:solidFill>
                  </a:tcPr>
                </a:tc>
                <a:tc>
                  <a:txBody>
                    <a:bodyPr/>
                    <a:lstStyle/>
                    <a:p>
                      <a:pPr marL="40640" marR="34290" lvl="0" indent="0" algn="ctr" defTabSz="914400" rtl="0" eaLnBrk="1" fontAlgn="auto" latinLnBrk="0" hangingPunct="1">
                        <a:lnSpc>
                          <a:spcPct val="100000"/>
                        </a:lnSpc>
                        <a:spcBef>
                          <a:spcPts val="205"/>
                        </a:spcBef>
                        <a:spcAft>
                          <a:spcPts val="0"/>
                        </a:spcAft>
                        <a:buClrTx/>
                        <a:buSzTx/>
                        <a:buFontTx/>
                        <a:buNone/>
                        <a:tabLst/>
                        <a:defRPr/>
                      </a:pPr>
                      <a:r>
                        <a:rPr lang="en-US" b="0" i="0" dirty="0">
                          <a:solidFill>
                            <a:schemeClr val="tx1"/>
                          </a:solidFill>
                          <a:latin typeface="Calibri" panose="020F0502020204030204" pitchFamily="34" charset="0"/>
                          <a:cs typeface="Calibri" panose="020F0502020204030204" pitchFamily="34" charset="0"/>
                        </a:rPr>
                        <a:t>AUTH, </a:t>
                      </a:r>
                      <a:r>
                        <a:rPr lang="fr-FR" b="0" i="0" dirty="0">
                          <a:solidFill>
                            <a:schemeClr val="tx1"/>
                          </a:solidFill>
                        </a:rPr>
                        <a:t>BIOKOSMOS, AMTH, CERTH, GNP, NCSRD, YFOS, UL, IJS, COSYLAB, IAS, TALOS, UCY, SHSO, UNSA, GSI, DKFZ, CERN</a:t>
                      </a:r>
                      <a:endParaRPr lang="en-US" b="0" i="0" dirty="0">
                        <a:solidFill>
                          <a:schemeClr val="tx1"/>
                        </a:solidFill>
                        <a:latin typeface="Calibri" panose="020F0502020204030204" pitchFamily="34" charset="0"/>
                        <a:cs typeface="Calibri" panose="020F0502020204030204" pitchFamily="34" charset="0"/>
                      </a:endParaRPr>
                    </a:p>
                  </a:txBody>
                  <a:tcPr marL="0" marR="0" marT="0" marB="0" anchor="ctr">
                    <a:solidFill>
                      <a:srgbClr val="DAE2F4"/>
                    </a:solidFill>
                  </a:tcPr>
                </a:tc>
                <a:extLst>
                  <a:ext uri="{0D108BD9-81ED-4DB2-BD59-A6C34878D82A}">
                    <a16:rowId xmlns:a16="http://schemas.microsoft.com/office/drawing/2014/main" val="2250355929"/>
                  </a:ext>
                </a:extLst>
              </a:tr>
            </a:tbl>
          </a:graphicData>
        </a:graphic>
      </p:graphicFrame>
    </p:spTree>
    <p:extLst>
      <p:ext uri="{BB962C8B-B14F-4D97-AF65-F5344CB8AC3E}">
        <p14:creationId xmlns:p14="http://schemas.microsoft.com/office/powerpoint/2010/main" val="15263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2DA5-8E41-A5EE-0681-AC54D2DD04AA}"/>
              </a:ext>
            </a:extLst>
          </p:cNvPr>
          <p:cNvSpPr>
            <a:spLocks noGrp="1"/>
          </p:cNvSpPr>
          <p:nvPr>
            <p:ph type="title"/>
          </p:nvPr>
        </p:nvSpPr>
        <p:spPr/>
        <p:txBody>
          <a:bodyPr/>
          <a:lstStyle/>
          <a:p>
            <a:r>
              <a:rPr lang="en-US" b="0">
                <a:latin typeface="+mn-lt"/>
              </a:rPr>
              <a:t>WP3: </a:t>
            </a:r>
            <a:r>
              <a:rPr lang="en-US"/>
              <a:t>Tasks</a:t>
            </a:r>
            <a:endParaRPr lang="en-US" b="0">
              <a:latin typeface="+mn-lt"/>
            </a:endParaRPr>
          </a:p>
        </p:txBody>
      </p:sp>
      <p:graphicFrame>
        <p:nvGraphicFramePr>
          <p:cNvPr id="6" name="Table 5">
            <a:extLst>
              <a:ext uri="{FF2B5EF4-FFF2-40B4-BE49-F238E27FC236}">
                <a16:creationId xmlns:a16="http://schemas.microsoft.com/office/drawing/2014/main" id="{1DB0635F-491B-A0C9-89A1-67A8E9456723}"/>
              </a:ext>
            </a:extLst>
          </p:cNvPr>
          <p:cNvGraphicFramePr>
            <a:graphicFrameLocks noGrp="1"/>
          </p:cNvGraphicFramePr>
          <p:nvPr>
            <p:extLst>
              <p:ext uri="{D42A27DB-BD31-4B8C-83A1-F6EECF244321}">
                <p14:modId xmlns:p14="http://schemas.microsoft.com/office/powerpoint/2010/main" val="1908149649"/>
              </p:ext>
            </p:extLst>
          </p:nvPr>
        </p:nvGraphicFramePr>
        <p:xfrm>
          <a:off x="838200" y="1805566"/>
          <a:ext cx="10658857" cy="3066501"/>
        </p:xfrm>
        <a:graphic>
          <a:graphicData uri="http://schemas.openxmlformats.org/drawingml/2006/table">
            <a:tbl>
              <a:tblPr firstRow="1" bandRow="1">
                <a:tableStyleId>{93296810-A885-4BE3-A3E7-6D5BEEA58F35}</a:tableStyleId>
              </a:tblPr>
              <a:tblGrid>
                <a:gridCol w="841129">
                  <a:extLst>
                    <a:ext uri="{9D8B030D-6E8A-4147-A177-3AD203B41FA5}">
                      <a16:colId xmlns:a16="http://schemas.microsoft.com/office/drawing/2014/main" val="3518219904"/>
                    </a:ext>
                  </a:extLst>
                </a:gridCol>
                <a:gridCol w="7598652">
                  <a:extLst>
                    <a:ext uri="{9D8B030D-6E8A-4147-A177-3AD203B41FA5}">
                      <a16:colId xmlns:a16="http://schemas.microsoft.com/office/drawing/2014/main" val="3340189213"/>
                    </a:ext>
                  </a:extLst>
                </a:gridCol>
                <a:gridCol w="2219076">
                  <a:extLst>
                    <a:ext uri="{9D8B030D-6E8A-4147-A177-3AD203B41FA5}">
                      <a16:colId xmlns:a16="http://schemas.microsoft.com/office/drawing/2014/main" val="829850536"/>
                    </a:ext>
                  </a:extLst>
                </a:gridCol>
              </a:tblGrid>
              <a:tr h="426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Calibri" panose="020F0502020204030204" pitchFamily="34" charset="0"/>
                          <a:cs typeface="Calibri" panose="020F0502020204030204" pitchFamily="34" charset="0"/>
                        </a:rPr>
                        <a:t>Tasks</a:t>
                      </a:r>
                      <a:endParaRPr lang="en-US" sz="2000"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2000" b="0">
                          <a:solidFill>
                            <a:schemeClr val="tx1"/>
                          </a:solidFill>
                          <a:latin typeface="Calibri" panose="020F0502020204030204" pitchFamily="34" charset="0"/>
                          <a:cs typeface="Calibri" panose="020F0502020204030204" pitchFamily="34" charset="0"/>
                        </a:rPr>
                        <a:t> Title</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2000" b="1">
                          <a:solidFill>
                            <a:schemeClr val="tx1"/>
                          </a:solidFill>
                          <a:latin typeface="Calibri" panose="020F0502020204030204" pitchFamily="34" charset="0"/>
                          <a:cs typeface="Calibri" panose="020F0502020204030204" pitchFamily="34" charset="0"/>
                        </a:rPr>
                        <a:t>Task Leader</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1679032"/>
                  </a:ext>
                </a:extLst>
              </a:tr>
              <a:tr h="2640095">
                <a:tc>
                  <a:txBody>
                    <a:bodyPr/>
                    <a:lstStyle/>
                    <a:p>
                      <a:r>
                        <a:rPr lang="en-US" sz="2000">
                          <a:solidFill>
                            <a:schemeClr val="tx1"/>
                          </a:solidFill>
                          <a:latin typeface="Calibri" panose="020F0502020204030204" pitchFamily="34" charset="0"/>
                          <a:cs typeface="Calibri" panose="020F0502020204030204" pitchFamily="34" charset="0"/>
                        </a:rPr>
                        <a:t>T3.1</a:t>
                      </a:r>
                    </a:p>
                    <a:p>
                      <a:r>
                        <a:rPr lang="en-US" sz="2000">
                          <a:solidFill>
                            <a:schemeClr val="tx1"/>
                          </a:solidFill>
                          <a:latin typeface="Calibri" panose="020F0502020204030204" pitchFamily="34" charset="0"/>
                          <a:cs typeface="Calibri" panose="020F0502020204030204" pitchFamily="34" charset="0"/>
                        </a:rPr>
                        <a:t>T3.2 </a:t>
                      </a:r>
                    </a:p>
                    <a:p>
                      <a:endParaRPr lang="en-US" sz="2000">
                        <a:solidFill>
                          <a:schemeClr val="tx1"/>
                        </a:solidFill>
                        <a:latin typeface="Calibri" panose="020F0502020204030204" pitchFamily="34" charset="0"/>
                        <a:cs typeface="Calibri" panose="020F0502020204030204" pitchFamily="34" charset="0"/>
                      </a:endParaRPr>
                    </a:p>
                    <a:p>
                      <a:r>
                        <a:rPr lang="en-US" sz="2000">
                          <a:solidFill>
                            <a:schemeClr val="tx1"/>
                          </a:solidFill>
                          <a:latin typeface="Calibri" panose="020F0502020204030204" pitchFamily="34" charset="0"/>
                          <a:cs typeface="Calibri" panose="020F0502020204030204" pitchFamily="34" charset="0"/>
                        </a:rPr>
                        <a:t>T3.3</a:t>
                      </a:r>
                    </a:p>
                    <a:p>
                      <a:endParaRPr lang="en-US" sz="2000">
                        <a:solidFill>
                          <a:schemeClr val="tx1"/>
                        </a:solidFill>
                        <a:latin typeface="Calibri" panose="020F0502020204030204" pitchFamily="34" charset="0"/>
                        <a:cs typeface="Calibri" panose="020F0502020204030204" pitchFamily="34" charset="0"/>
                      </a:endParaRPr>
                    </a:p>
                    <a:p>
                      <a:r>
                        <a:rPr lang="en-US" sz="2000">
                          <a:solidFill>
                            <a:schemeClr val="tx1"/>
                          </a:solidFill>
                          <a:latin typeface="Calibri" panose="020F0502020204030204" pitchFamily="34" charset="0"/>
                          <a:cs typeface="Calibri" panose="020F0502020204030204" pitchFamily="34" charset="0"/>
                        </a:rPr>
                        <a:t>T3.4</a:t>
                      </a:r>
                    </a:p>
                    <a:p>
                      <a:r>
                        <a:rPr lang="en-US" sz="2000">
                          <a:solidFill>
                            <a:schemeClr val="tx1"/>
                          </a:solidFill>
                          <a:latin typeface="Calibri" panose="020F0502020204030204" pitchFamily="34" charset="0"/>
                          <a:cs typeface="Calibri" panose="020F0502020204030204" pitchFamily="34" charset="0"/>
                        </a:rPr>
                        <a:t>T3.5</a:t>
                      </a:r>
                    </a:p>
                    <a:p>
                      <a:r>
                        <a:rPr lang="en-US" sz="2000">
                          <a:solidFill>
                            <a:schemeClr val="tx1"/>
                          </a:solidFill>
                          <a:latin typeface="Calibri" panose="020F0502020204030204" pitchFamily="34" charset="0"/>
                          <a:cs typeface="Calibri" panose="020F0502020204030204" pitchFamily="34" charset="0"/>
                        </a:rPr>
                        <a:t>T3.6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2000" dirty="0"/>
                        <a:t>LINAC/RFQ design and beam dynamics studies (M1-M42) </a:t>
                      </a:r>
                    </a:p>
                    <a:p>
                      <a:r>
                        <a:rPr lang="en-US" sz="2000" dirty="0"/>
                        <a:t>Beam parameters and hardware specifications for different operational scenarios (M1-M36)</a:t>
                      </a:r>
                    </a:p>
                    <a:p>
                      <a:r>
                        <a:rPr lang="en-US" sz="2000" dirty="0"/>
                        <a:t>Targets’ optimization and handling for different isotope production scenarios (M7-M42)</a:t>
                      </a:r>
                    </a:p>
                    <a:p>
                      <a:r>
                        <a:rPr lang="en-US" sz="2000" dirty="0"/>
                        <a:t>Control system development project plan (M7-M46) </a:t>
                      </a:r>
                    </a:p>
                    <a:p>
                      <a:r>
                        <a:rPr lang="en-US" sz="2000" dirty="0"/>
                        <a:t>Study of the Safety and Radiation protection requirements (M7-M46)</a:t>
                      </a:r>
                    </a:p>
                    <a:p>
                      <a:r>
                        <a:rPr lang="en-US" sz="2000" dirty="0"/>
                        <a:t>Development of Computational tools (M7-M46)</a:t>
                      </a:r>
                      <a:endParaRPr lang="en-US" sz="2000" dirty="0">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2000" dirty="0">
                          <a:solidFill>
                            <a:schemeClr val="tx1"/>
                          </a:solidFill>
                          <a:latin typeface="Calibri" panose="020F0502020204030204" pitchFamily="34" charset="0"/>
                          <a:cs typeface="Calibri" panose="020F0502020204030204" pitchFamily="34" charset="0"/>
                        </a:rPr>
                        <a:t>AUTH</a:t>
                      </a:r>
                    </a:p>
                    <a:p>
                      <a:r>
                        <a:rPr lang="en-US" sz="2000" dirty="0">
                          <a:solidFill>
                            <a:schemeClr val="tx1"/>
                          </a:solidFill>
                          <a:latin typeface="Calibri" panose="020F0502020204030204" pitchFamily="34" charset="0"/>
                          <a:cs typeface="Calibri" panose="020F0502020204030204" pitchFamily="34" charset="0"/>
                        </a:rPr>
                        <a:t>CERN</a:t>
                      </a:r>
                    </a:p>
                    <a:p>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AUTH</a:t>
                      </a:r>
                    </a:p>
                    <a:p>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COSYLAB</a:t>
                      </a:r>
                    </a:p>
                    <a:p>
                      <a:r>
                        <a:rPr lang="en-US" sz="2000" dirty="0"/>
                        <a:t>NCSRD</a:t>
                      </a:r>
                    </a:p>
                    <a:p>
                      <a:r>
                        <a:rPr lang="en-US" sz="2000" dirty="0"/>
                        <a:t>AUTH</a:t>
                      </a:r>
                      <a:endParaRPr lang="en-US" sz="2000" dirty="0">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bl>
          </a:graphicData>
        </a:graphic>
      </p:graphicFrame>
      <p:sp>
        <p:nvSpPr>
          <p:cNvPr id="3" name="Footer Placeholder 2"/>
          <p:cNvSpPr>
            <a:spLocks noGrp="1"/>
          </p:cNvSpPr>
          <p:nvPr>
            <p:ph type="ftr" sz="quarter" idx="11"/>
          </p:nvPr>
        </p:nvSpPr>
        <p:spPr/>
        <p:txBody>
          <a:bodyPr/>
          <a:lstStyle/>
          <a:p>
            <a:r>
              <a:rPr lang="en-US"/>
              <a:t>IFIGENEIA Kick of Meeting</a:t>
            </a:r>
          </a:p>
        </p:txBody>
      </p:sp>
      <p:sp>
        <p:nvSpPr>
          <p:cNvPr id="11" name="Date Placeholder 10"/>
          <p:cNvSpPr>
            <a:spLocks noGrp="1"/>
          </p:cNvSpPr>
          <p:nvPr>
            <p:ph type="dt" sz="half" idx="10"/>
          </p:nvPr>
        </p:nvSpPr>
        <p:spPr/>
        <p:txBody>
          <a:bodyPr/>
          <a:lstStyle/>
          <a:p>
            <a:r>
              <a:rPr lang="en-US"/>
              <a:t>03/04/2025</a:t>
            </a:r>
          </a:p>
        </p:txBody>
      </p:sp>
      <p:sp>
        <p:nvSpPr>
          <p:cNvPr id="12" name="Slide Number Placeholder 11"/>
          <p:cNvSpPr>
            <a:spLocks noGrp="1"/>
          </p:cNvSpPr>
          <p:nvPr>
            <p:ph type="sldNum" sz="quarter" idx="12"/>
          </p:nvPr>
        </p:nvSpPr>
        <p:spPr/>
        <p:txBody>
          <a:bodyPr/>
          <a:lstStyle/>
          <a:p>
            <a:fld id="{26899373-B945-491D-B2CD-3E36A3252166}" type="slidenum">
              <a:rPr lang="en-US" smtClean="0"/>
              <a:t>6</a:t>
            </a:fld>
            <a:endParaRPr lang="en-US"/>
          </a:p>
        </p:txBody>
      </p:sp>
    </p:spTree>
    <p:extLst>
      <p:ext uri="{BB962C8B-B14F-4D97-AF65-F5344CB8AC3E}">
        <p14:creationId xmlns:p14="http://schemas.microsoft.com/office/powerpoint/2010/main" val="25293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56F5-7C08-07B5-E8D7-E50ED9EDDB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D62726-09C5-AF5A-3932-004329BA0169}"/>
              </a:ext>
            </a:extLst>
          </p:cNvPr>
          <p:cNvSpPr>
            <a:spLocks noGrp="1"/>
          </p:cNvSpPr>
          <p:nvPr>
            <p:ph type="title"/>
          </p:nvPr>
        </p:nvSpPr>
        <p:spPr/>
        <p:txBody>
          <a:bodyPr/>
          <a:lstStyle/>
          <a:p>
            <a:r>
              <a:rPr lang="en-US"/>
              <a:t>WP3: Staff effort and task participation</a:t>
            </a:r>
            <a:endParaRPr lang="fr-FR"/>
          </a:p>
        </p:txBody>
      </p:sp>
      <p:sp>
        <p:nvSpPr>
          <p:cNvPr id="3" name="Espace réservé de la date 2">
            <a:extLst>
              <a:ext uri="{FF2B5EF4-FFF2-40B4-BE49-F238E27FC236}">
                <a16:creationId xmlns:a16="http://schemas.microsoft.com/office/drawing/2014/main" id="{B4696AED-5FFE-47EB-5766-4EE08AA0174A}"/>
              </a:ext>
            </a:extLst>
          </p:cNvPr>
          <p:cNvSpPr>
            <a:spLocks noGrp="1"/>
          </p:cNvSpPr>
          <p:nvPr>
            <p:ph type="dt" sz="half" idx="10"/>
          </p:nvPr>
        </p:nvSpPr>
        <p:spPr/>
        <p:txBody>
          <a:bodyPr/>
          <a:lstStyle/>
          <a:p>
            <a:r>
              <a:rPr lang="en-US"/>
              <a:t>03/04/2025</a:t>
            </a:r>
          </a:p>
        </p:txBody>
      </p:sp>
      <p:sp>
        <p:nvSpPr>
          <p:cNvPr id="4" name="Espace réservé du pied de page 3">
            <a:extLst>
              <a:ext uri="{FF2B5EF4-FFF2-40B4-BE49-F238E27FC236}">
                <a16:creationId xmlns:a16="http://schemas.microsoft.com/office/drawing/2014/main" id="{7E36E727-BC7E-CDAF-9C25-54E71E8A1425}"/>
              </a:ext>
            </a:extLst>
          </p:cNvPr>
          <p:cNvSpPr>
            <a:spLocks noGrp="1"/>
          </p:cNvSpPr>
          <p:nvPr>
            <p:ph type="ftr" sz="quarter" idx="11"/>
          </p:nvPr>
        </p:nvSpPr>
        <p:spPr/>
        <p:txBody>
          <a:bodyPr/>
          <a:lstStyle/>
          <a:p>
            <a:r>
              <a:rPr lang="en-US"/>
              <a:t>IFIGENEIA Kick of Meeting</a:t>
            </a:r>
          </a:p>
        </p:txBody>
      </p:sp>
      <p:sp>
        <p:nvSpPr>
          <p:cNvPr id="5" name="Espace réservé du numéro de diapositive 4">
            <a:extLst>
              <a:ext uri="{FF2B5EF4-FFF2-40B4-BE49-F238E27FC236}">
                <a16:creationId xmlns:a16="http://schemas.microsoft.com/office/drawing/2014/main" id="{3F652CF3-07F9-FDDE-9D63-130D6E8CDA0C}"/>
              </a:ext>
            </a:extLst>
          </p:cNvPr>
          <p:cNvSpPr>
            <a:spLocks noGrp="1"/>
          </p:cNvSpPr>
          <p:nvPr>
            <p:ph type="sldNum" sz="quarter" idx="12"/>
          </p:nvPr>
        </p:nvSpPr>
        <p:spPr/>
        <p:txBody>
          <a:bodyPr/>
          <a:lstStyle/>
          <a:p>
            <a:fld id="{26899373-B945-491D-B2CD-3E36A3252166}" type="slidenum">
              <a:rPr lang="en-US" smtClean="0"/>
              <a:pPr/>
              <a:t>7</a:t>
            </a:fld>
            <a:endParaRPr lang="en-US"/>
          </a:p>
        </p:txBody>
      </p:sp>
      <p:graphicFrame>
        <p:nvGraphicFramePr>
          <p:cNvPr id="8" name="Tableau 7">
            <a:extLst>
              <a:ext uri="{FF2B5EF4-FFF2-40B4-BE49-F238E27FC236}">
                <a16:creationId xmlns:a16="http://schemas.microsoft.com/office/drawing/2014/main" id="{37918DCC-910A-7DF4-0467-352B257CD00B}"/>
              </a:ext>
            </a:extLst>
          </p:cNvPr>
          <p:cNvGraphicFramePr>
            <a:graphicFrameLocks noGrp="1"/>
          </p:cNvGraphicFramePr>
          <p:nvPr>
            <p:extLst>
              <p:ext uri="{D42A27DB-BD31-4B8C-83A1-F6EECF244321}">
                <p14:modId xmlns:p14="http://schemas.microsoft.com/office/powerpoint/2010/main" val="1792417612"/>
              </p:ext>
            </p:extLst>
          </p:nvPr>
        </p:nvGraphicFramePr>
        <p:xfrm>
          <a:off x="969380" y="1561516"/>
          <a:ext cx="4114800" cy="3931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37169497"/>
                    </a:ext>
                  </a:extLst>
                </a:gridCol>
                <a:gridCol w="1371600">
                  <a:extLst>
                    <a:ext uri="{9D8B030D-6E8A-4147-A177-3AD203B41FA5}">
                      <a16:colId xmlns:a16="http://schemas.microsoft.com/office/drawing/2014/main" val="3735464444"/>
                    </a:ext>
                  </a:extLst>
                </a:gridCol>
                <a:gridCol w="1371600">
                  <a:extLst>
                    <a:ext uri="{9D8B030D-6E8A-4147-A177-3AD203B41FA5}">
                      <a16:colId xmlns:a16="http://schemas.microsoft.com/office/drawing/2014/main" val="2541698004"/>
                    </a:ext>
                  </a:extLst>
                </a:gridCol>
              </a:tblGrid>
              <a:tr h="266652">
                <a:tc>
                  <a:txBody>
                    <a:bodyPr/>
                    <a:lstStyle/>
                    <a:p>
                      <a:r>
                        <a:rPr lang="en-US" sz="1800" dirty="0"/>
                        <a:t>Participant</a:t>
                      </a:r>
                      <a:endParaRPr lang="fr-FR" sz="1800" dirty="0"/>
                    </a:p>
                  </a:txBody>
                  <a:tcPr anchor="ctr"/>
                </a:tc>
                <a:tc>
                  <a:txBody>
                    <a:bodyPr/>
                    <a:lstStyle/>
                    <a:p>
                      <a:pPr algn="ctr"/>
                      <a:r>
                        <a:rPr lang="en-US" sz="1800"/>
                        <a:t>Person-Months</a:t>
                      </a:r>
                      <a:endParaRPr lang="fr-FR" sz="1800"/>
                    </a:p>
                  </a:txBody>
                  <a:tcPr anchor="ctr"/>
                </a:tc>
                <a:tc>
                  <a:txBody>
                    <a:bodyPr/>
                    <a:lstStyle/>
                    <a:p>
                      <a:pPr algn="ctr"/>
                      <a:r>
                        <a:rPr lang="en-US" sz="1800"/>
                        <a:t>Tasks involved</a:t>
                      </a:r>
                      <a:endParaRPr lang="fr-FR" sz="1800"/>
                    </a:p>
                  </a:txBody>
                  <a:tcPr anchor="ctr"/>
                </a:tc>
                <a:extLst>
                  <a:ext uri="{0D108BD9-81ED-4DB2-BD59-A6C34878D82A}">
                    <a16:rowId xmlns:a16="http://schemas.microsoft.com/office/drawing/2014/main" val="3240725858"/>
                  </a:ext>
                </a:extLst>
              </a:tr>
              <a:tr h="266652">
                <a:tc>
                  <a:txBody>
                    <a:bodyPr/>
                    <a:lstStyle/>
                    <a:p>
                      <a:r>
                        <a:rPr lang="en-US" sz="1800"/>
                        <a:t>AUTH</a:t>
                      </a:r>
                      <a:endParaRPr lang="fr-FR" sz="1800"/>
                    </a:p>
                  </a:txBody>
                  <a:tcPr/>
                </a:tc>
                <a:tc>
                  <a:txBody>
                    <a:bodyPr/>
                    <a:lstStyle/>
                    <a:p>
                      <a:pPr algn="ctr"/>
                      <a:r>
                        <a:rPr lang="en-US" sz="1800"/>
                        <a:t>25</a:t>
                      </a:r>
                      <a:endParaRPr lang="fr-FR" sz="1800"/>
                    </a:p>
                  </a:txBody>
                  <a:tcPr/>
                </a:tc>
                <a:tc>
                  <a:txBody>
                    <a:bodyPr/>
                    <a:lstStyle/>
                    <a:p>
                      <a:pPr algn="ctr"/>
                      <a:r>
                        <a:rPr lang="en-US" sz="1800"/>
                        <a:t>T1-6</a:t>
                      </a:r>
                      <a:endParaRPr lang="fr-FR" sz="1800"/>
                    </a:p>
                  </a:txBody>
                  <a:tcPr/>
                </a:tc>
                <a:extLst>
                  <a:ext uri="{0D108BD9-81ED-4DB2-BD59-A6C34878D82A}">
                    <a16:rowId xmlns:a16="http://schemas.microsoft.com/office/drawing/2014/main" val="4107405763"/>
                  </a:ext>
                </a:extLst>
              </a:tr>
              <a:tr h="266652">
                <a:tc>
                  <a:txBody>
                    <a:bodyPr/>
                    <a:lstStyle/>
                    <a:p>
                      <a:r>
                        <a:rPr lang="en-US" sz="1800"/>
                        <a:t>BIOKOSMOS</a:t>
                      </a:r>
                      <a:endParaRPr lang="fr-FR" sz="1800"/>
                    </a:p>
                  </a:txBody>
                  <a:tcPr/>
                </a:tc>
                <a:tc>
                  <a:txBody>
                    <a:bodyPr/>
                    <a:lstStyle/>
                    <a:p>
                      <a:pPr algn="ctr"/>
                      <a:r>
                        <a:rPr lang="en-US" sz="1800"/>
                        <a:t>6</a:t>
                      </a:r>
                      <a:endParaRPr lang="fr-FR" sz="1800"/>
                    </a:p>
                  </a:txBody>
                  <a:tcPr/>
                </a:tc>
                <a:tc>
                  <a:txBody>
                    <a:bodyPr/>
                    <a:lstStyle/>
                    <a:p>
                      <a:pPr algn="ctr"/>
                      <a:r>
                        <a:rPr lang="en-US" sz="1800"/>
                        <a:t>T3, T5</a:t>
                      </a:r>
                      <a:endParaRPr lang="fr-FR" sz="1800"/>
                    </a:p>
                  </a:txBody>
                  <a:tcPr/>
                </a:tc>
                <a:extLst>
                  <a:ext uri="{0D108BD9-81ED-4DB2-BD59-A6C34878D82A}">
                    <a16:rowId xmlns:a16="http://schemas.microsoft.com/office/drawing/2014/main" val="207943341"/>
                  </a:ext>
                </a:extLst>
              </a:tr>
              <a:tr h="266652">
                <a:tc>
                  <a:txBody>
                    <a:bodyPr/>
                    <a:lstStyle/>
                    <a:p>
                      <a:r>
                        <a:rPr lang="en-US" sz="1800"/>
                        <a:t>AMTH</a:t>
                      </a:r>
                      <a:endParaRPr lang="fr-FR" sz="1800"/>
                    </a:p>
                  </a:txBody>
                  <a:tcPr/>
                </a:tc>
                <a:tc>
                  <a:txBody>
                    <a:bodyPr/>
                    <a:lstStyle/>
                    <a:p>
                      <a:pPr algn="ctr"/>
                      <a:r>
                        <a:rPr lang="en-US" sz="1800"/>
                        <a:t>4</a:t>
                      </a:r>
                      <a:endParaRPr lang="fr-FR" sz="1800"/>
                    </a:p>
                  </a:txBody>
                  <a:tcPr/>
                </a:tc>
                <a:tc>
                  <a:txBody>
                    <a:bodyPr/>
                    <a:lstStyle/>
                    <a:p>
                      <a:pPr algn="ctr"/>
                      <a:r>
                        <a:rPr lang="en-US" sz="1800"/>
                        <a:t>T1</a:t>
                      </a:r>
                      <a:endParaRPr lang="fr-FR" sz="1800"/>
                    </a:p>
                  </a:txBody>
                  <a:tcPr/>
                </a:tc>
                <a:extLst>
                  <a:ext uri="{0D108BD9-81ED-4DB2-BD59-A6C34878D82A}">
                    <a16:rowId xmlns:a16="http://schemas.microsoft.com/office/drawing/2014/main" val="157491032"/>
                  </a:ext>
                </a:extLst>
              </a:tr>
              <a:tr h="266652">
                <a:tc>
                  <a:txBody>
                    <a:bodyPr/>
                    <a:lstStyle/>
                    <a:p>
                      <a:r>
                        <a:rPr lang="en-US" sz="1800"/>
                        <a:t>CERTH</a:t>
                      </a:r>
                      <a:endParaRPr lang="fr-FR" sz="1800"/>
                    </a:p>
                  </a:txBody>
                  <a:tcPr/>
                </a:tc>
                <a:tc>
                  <a:txBody>
                    <a:bodyPr/>
                    <a:lstStyle/>
                    <a:p>
                      <a:pPr algn="ctr"/>
                      <a:r>
                        <a:rPr lang="en-US" sz="1800"/>
                        <a:t>16</a:t>
                      </a:r>
                      <a:endParaRPr lang="fr-FR" sz="1800"/>
                    </a:p>
                  </a:txBody>
                  <a:tcPr/>
                </a:tc>
                <a:tc>
                  <a:txBody>
                    <a:bodyPr/>
                    <a:lstStyle/>
                    <a:p>
                      <a:pPr algn="ctr"/>
                      <a:r>
                        <a:rPr lang="en-US" sz="1800"/>
                        <a:t>T6</a:t>
                      </a:r>
                      <a:endParaRPr lang="fr-FR" sz="1800"/>
                    </a:p>
                  </a:txBody>
                  <a:tcPr/>
                </a:tc>
                <a:extLst>
                  <a:ext uri="{0D108BD9-81ED-4DB2-BD59-A6C34878D82A}">
                    <a16:rowId xmlns:a16="http://schemas.microsoft.com/office/drawing/2014/main" val="2248068245"/>
                  </a:ext>
                </a:extLst>
              </a:tr>
              <a:tr h="266652">
                <a:tc>
                  <a:txBody>
                    <a:bodyPr/>
                    <a:lstStyle/>
                    <a:p>
                      <a:r>
                        <a:rPr lang="en-US" sz="1800"/>
                        <a:t>GNP</a:t>
                      </a:r>
                      <a:endParaRPr lang="fr-FR" sz="1800"/>
                    </a:p>
                  </a:txBody>
                  <a:tcPr/>
                </a:tc>
                <a:tc>
                  <a:txBody>
                    <a:bodyPr/>
                    <a:lstStyle/>
                    <a:p>
                      <a:pPr algn="ctr"/>
                      <a:r>
                        <a:rPr lang="en-US" sz="1800"/>
                        <a:t>2</a:t>
                      </a:r>
                      <a:endParaRPr lang="fr-FR" sz="1800"/>
                    </a:p>
                  </a:txBody>
                  <a:tcPr/>
                </a:tc>
                <a:tc>
                  <a:txBody>
                    <a:bodyPr/>
                    <a:lstStyle/>
                    <a:p>
                      <a:pPr algn="ctr"/>
                      <a:r>
                        <a:rPr lang="en-US" sz="1800"/>
                        <a:t>T5</a:t>
                      </a:r>
                      <a:endParaRPr lang="fr-FR" sz="1800"/>
                    </a:p>
                  </a:txBody>
                  <a:tcPr/>
                </a:tc>
                <a:extLst>
                  <a:ext uri="{0D108BD9-81ED-4DB2-BD59-A6C34878D82A}">
                    <a16:rowId xmlns:a16="http://schemas.microsoft.com/office/drawing/2014/main" val="2234848831"/>
                  </a:ext>
                </a:extLst>
              </a:tr>
              <a:tr h="266652">
                <a:tc>
                  <a:txBody>
                    <a:bodyPr/>
                    <a:lstStyle/>
                    <a:p>
                      <a:r>
                        <a:rPr lang="en-US" sz="1800"/>
                        <a:t>NCSRD</a:t>
                      </a:r>
                      <a:endParaRPr lang="fr-FR" sz="1800"/>
                    </a:p>
                  </a:txBody>
                  <a:tcPr/>
                </a:tc>
                <a:tc>
                  <a:txBody>
                    <a:bodyPr/>
                    <a:lstStyle/>
                    <a:p>
                      <a:pPr algn="ctr"/>
                      <a:r>
                        <a:rPr lang="en-US" sz="1800"/>
                        <a:t>9</a:t>
                      </a:r>
                      <a:endParaRPr lang="fr-FR" sz="1800"/>
                    </a:p>
                  </a:txBody>
                  <a:tcPr/>
                </a:tc>
                <a:tc>
                  <a:txBody>
                    <a:bodyPr/>
                    <a:lstStyle/>
                    <a:p>
                      <a:pPr algn="ctr"/>
                      <a:r>
                        <a:rPr lang="en-US" sz="1800"/>
                        <a:t>T1, 5</a:t>
                      </a:r>
                      <a:endParaRPr lang="fr-FR" sz="1800"/>
                    </a:p>
                  </a:txBody>
                  <a:tcPr/>
                </a:tc>
                <a:extLst>
                  <a:ext uri="{0D108BD9-81ED-4DB2-BD59-A6C34878D82A}">
                    <a16:rowId xmlns:a16="http://schemas.microsoft.com/office/drawing/2014/main" val="2290582103"/>
                  </a:ext>
                </a:extLst>
              </a:tr>
              <a:tr h="266652">
                <a:tc>
                  <a:txBody>
                    <a:bodyPr/>
                    <a:lstStyle/>
                    <a:p>
                      <a:r>
                        <a:rPr lang="en-US" sz="1800" dirty="0"/>
                        <a:t>YFOS</a:t>
                      </a:r>
                      <a:endParaRPr lang="fr-FR" sz="1800" dirty="0"/>
                    </a:p>
                  </a:txBody>
                  <a:tcPr/>
                </a:tc>
                <a:tc>
                  <a:txBody>
                    <a:bodyPr/>
                    <a:lstStyle/>
                    <a:p>
                      <a:pPr algn="ctr"/>
                      <a:r>
                        <a:rPr lang="en-US" sz="1800"/>
                        <a:t>10</a:t>
                      </a:r>
                      <a:endParaRPr lang="fr-FR" sz="1800"/>
                    </a:p>
                  </a:txBody>
                  <a:tcPr/>
                </a:tc>
                <a:tc>
                  <a:txBody>
                    <a:bodyPr/>
                    <a:lstStyle/>
                    <a:p>
                      <a:pPr algn="ctr"/>
                      <a:r>
                        <a:rPr lang="en-US" sz="1800"/>
                        <a:t>T1</a:t>
                      </a:r>
                      <a:endParaRPr lang="fr-FR" sz="1800"/>
                    </a:p>
                  </a:txBody>
                  <a:tcPr/>
                </a:tc>
                <a:extLst>
                  <a:ext uri="{0D108BD9-81ED-4DB2-BD59-A6C34878D82A}">
                    <a16:rowId xmlns:a16="http://schemas.microsoft.com/office/drawing/2014/main" val="3525283981"/>
                  </a:ext>
                </a:extLst>
              </a:tr>
              <a:tr h="266652">
                <a:tc>
                  <a:txBody>
                    <a:bodyPr/>
                    <a:lstStyle/>
                    <a:p>
                      <a:r>
                        <a:rPr lang="en-US" sz="1800"/>
                        <a:t>UL</a:t>
                      </a:r>
                      <a:endParaRPr lang="fr-FR" sz="1800"/>
                    </a:p>
                  </a:txBody>
                  <a:tcPr/>
                </a:tc>
                <a:tc>
                  <a:txBody>
                    <a:bodyPr/>
                    <a:lstStyle/>
                    <a:p>
                      <a:pPr algn="ctr"/>
                      <a:r>
                        <a:rPr lang="en-US" sz="1800"/>
                        <a:t>8</a:t>
                      </a:r>
                      <a:endParaRPr lang="fr-FR" sz="1800"/>
                    </a:p>
                  </a:txBody>
                  <a:tcPr/>
                </a:tc>
                <a:tc>
                  <a:txBody>
                    <a:bodyPr/>
                    <a:lstStyle/>
                    <a:p>
                      <a:pPr algn="ctr"/>
                      <a:r>
                        <a:rPr lang="en-US" sz="1800"/>
                        <a:t>T5</a:t>
                      </a:r>
                      <a:endParaRPr lang="fr-FR" sz="1800"/>
                    </a:p>
                  </a:txBody>
                  <a:tcPr/>
                </a:tc>
                <a:extLst>
                  <a:ext uri="{0D108BD9-81ED-4DB2-BD59-A6C34878D82A}">
                    <a16:rowId xmlns:a16="http://schemas.microsoft.com/office/drawing/2014/main" val="597905566"/>
                  </a:ext>
                </a:extLst>
              </a:tr>
              <a:tr h="266652">
                <a:tc>
                  <a:txBody>
                    <a:bodyPr/>
                    <a:lstStyle/>
                    <a:p>
                      <a:r>
                        <a:rPr lang="en-US" sz="1800"/>
                        <a:t>IJS</a:t>
                      </a:r>
                      <a:endParaRPr lang="fr-FR" sz="1800"/>
                    </a:p>
                  </a:txBody>
                  <a:tcPr/>
                </a:tc>
                <a:tc>
                  <a:txBody>
                    <a:bodyPr/>
                    <a:lstStyle/>
                    <a:p>
                      <a:pPr algn="ctr"/>
                      <a:r>
                        <a:rPr lang="en-US" sz="1800"/>
                        <a:t>18</a:t>
                      </a:r>
                      <a:endParaRPr lang="fr-FR" sz="1800"/>
                    </a:p>
                  </a:txBody>
                  <a:tcPr/>
                </a:tc>
                <a:tc>
                  <a:txBody>
                    <a:bodyPr/>
                    <a:lstStyle/>
                    <a:p>
                      <a:pPr algn="ctr"/>
                      <a:r>
                        <a:rPr lang="en-US" sz="1800" dirty="0"/>
                        <a:t>T1</a:t>
                      </a:r>
                      <a:endParaRPr lang="fr-FR" sz="1800" dirty="0"/>
                    </a:p>
                  </a:txBody>
                  <a:tcPr/>
                </a:tc>
                <a:extLst>
                  <a:ext uri="{0D108BD9-81ED-4DB2-BD59-A6C34878D82A}">
                    <a16:rowId xmlns:a16="http://schemas.microsoft.com/office/drawing/2014/main" val="1738233645"/>
                  </a:ext>
                </a:extLst>
              </a:tr>
            </a:tbl>
          </a:graphicData>
        </a:graphic>
      </p:graphicFrame>
      <p:graphicFrame>
        <p:nvGraphicFramePr>
          <p:cNvPr id="10" name="Tableau 9">
            <a:extLst>
              <a:ext uri="{FF2B5EF4-FFF2-40B4-BE49-F238E27FC236}">
                <a16:creationId xmlns:a16="http://schemas.microsoft.com/office/drawing/2014/main" id="{D9293DA2-7506-2481-2A1A-500E80EBFD36}"/>
              </a:ext>
            </a:extLst>
          </p:cNvPr>
          <p:cNvGraphicFramePr>
            <a:graphicFrameLocks noGrp="1"/>
          </p:cNvGraphicFramePr>
          <p:nvPr>
            <p:extLst>
              <p:ext uri="{D42A27DB-BD31-4B8C-83A1-F6EECF244321}">
                <p14:modId xmlns:p14="http://schemas.microsoft.com/office/powerpoint/2010/main" val="4054459068"/>
              </p:ext>
            </p:extLst>
          </p:nvPr>
        </p:nvGraphicFramePr>
        <p:xfrm>
          <a:off x="6226216" y="1561516"/>
          <a:ext cx="4114800" cy="3931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37169497"/>
                    </a:ext>
                  </a:extLst>
                </a:gridCol>
                <a:gridCol w="1371600">
                  <a:extLst>
                    <a:ext uri="{9D8B030D-6E8A-4147-A177-3AD203B41FA5}">
                      <a16:colId xmlns:a16="http://schemas.microsoft.com/office/drawing/2014/main" val="3735464444"/>
                    </a:ext>
                  </a:extLst>
                </a:gridCol>
                <a:gridCol w="1371600">
                  <a:extLst>
                    <a:ext uri="{9D8B030D-6E8A-4147-A177-3AD203B41FA5}">
                      <a16:colId xmlns:a16="http://schemas.microsoft.com/office/drawing/2014/main" val="2541698004"/>
                    </a:ext>
                  </a:extLst>
                </a:gridCol>
              </a:tblGrid>
              <a:tr h="266652">
                <a:tc>
                  <a:txBody>
                    <a:bodyPr/>
                    <a:lstStyle/>
                    <a:p>
                      <a:r>
                        <a:rPr lang="en-US" sz="1800"/>
                        <a:t>Participant</a:t>
                      </a:r>
                      <a:endParaRPr lang="fr-FR" sz="1800"/>
                    </a:p>
                  </a:txBody>
                  <a:tcPr anchor="ctr"/>
                </a:tc>
                <a:tc>
                  <a:txBody>
                    <a:bodyPr/>
                    <a:lstStyle/>
                    <a:p>
                      <a:pPr algn="ctr"/>
                      <a:r>
                        <a:rPr lang="en-US" sz="1800"/>
                        <a:t>Person-Months</a:t>
                      </a:r>
                      <a:endParaRPr lang="fr-FR" sz="1800"/>
                    </a:p>
                  </a:txBody>
                  <a:tcPr anchor="ctr"/>
                </a:tc>
                <a:tc>
                  <a:txBody>
                    <a:bodyPr/>
                    <a:lstStyle/>
                    <a:p>
                      <a:pPr algn="ctr"/>
                      <a:r>
                        <a:rPr lang="en-US" sz="1800"/>
                        <a:t>Tasks involved</a:t>
                      </a:r>
                      <a:endParaRPr lang="fr-FR" sz="1800"/>
                    </a:p>
                  </a:txBody>
                  <a:tcPr anchor="ctr"/>
                </a:tc>
                <a:extLst>
                  <a:ext uri="{0D108BD9-81ED-4DB2-BD59-A6C34878D82A}">
                    <a16:rowId xmlns:a16="http://schemas.microsoft.com/office/drawing/2014/main" val="3240725858"/>
                  </a:ext>
                </a:extLst>
              </a:tr>
              <a:tr h="266652">
                <a:tc>
                  <a:txBody>
                    <a:bodyPr/>
                    <a:lstStyle/>
                    <a:p>
                      <a:r>
                        <a:rPr lang="en-US" sz="1800"/>
                        <a:t>COSYLAB</a:t>
                      </a:r>
                      <a:endParaRPr lang="fr-FR" sz="1800"/>
                    </a:p>
                  </a:txBody>
                  <a:tcPr/>
                </a:tc>
                <a:tc>
                  <a:txBody>
                    <a:bodyPr/>
                    <a:lstStyle/>
                    <a:p>
                      <a:pPr algn="ctr"/>
                      <a:r>
                        <a:rPr lang="en-US" sz="1800"/>
                        <a:t>38</a:t>
                      </a:r>
                      <a:endParaRPr lang="fr-FR" sz="1800"/>
                    </a:p>
                  </a:txBody>
                  <a:tcPr/>
                </a:tc>
                <a:tc>
                  <a:txBody>
                    <a:bodyPr/>
                    <a:lstStyle/>
                    <a:p>
                      <a:pPr algn="ctr"/>
                      <a:r>
                        <a:rPr lang="en-US" sz="1800"/>
                        <a:t>T4</a:t>
                      </a:r>
                      <a:endParaRPr lang="fr-FR" sz="1800"/>
                    </a:p>
                  </a:txBody>
                  <a:tcPr/>
                </a:tc>
                <a:extLst>
                  <a:ext uri="{0D108BD9-81ED-4DB2-BD59-A6C34878D82A}">
                    <a16:rowId xmlns:a16="http://schemas.microsoft.com/office/drawing/2014/main" val="1738233645"/>
                  </a:ext>
                </a:extLst>
              </a:tr>
              <a:tr h="266652">
                <a:tc>
                  <a:txBody>
                    <a:bodyPr/>
                    <a:lstStyle/>
                    <a:p>
                      <a:r>
                        <a:rPr lang="en-US" sz="1800"/>
                        <a:t>IAS</a:t>
                      </a:r>
                      <a:endParaRPr lang="fr-FR" sz="1800"/>
                    </a:p>
                  </a:txBody>
                  <a:tcPr/>
                </a:tc>
                <a:tc>
                  <a:txBody>
                    <a:bodyPr/>
                    <a:lstStyle/>
                    <a:p>
                      <a:pPr algn="ctr"/>
                      <a:r>
                        <a:rPr lang="en-US" sz="1800"/>
                        <a:t>1</a:t>
                      </a:r>
                      <a:endParaRPr lang="fr-FR" sz="1800"/>
                    </a:p>
                  </a:txBody>
                  <a:tcPr/>
                </a:tc>
                <a:tc>
                  <a:txBody>
                    <a:bodyPr/>
                    <a:lstStyle/>
                    <a:p>
                      <a:pPr algn="ctr"/>
                      <a:r>
                        <a:rPr lang="en-US" sz="1800"/>
                        <a:t>T4</a:t>
                      </a:r>
                      <a:endParaRPr lang="fr-FR" sz="1800"/>
                    </a:p>
                  </a:txBody>
                  <a:tcPr/>
                </a:tc>
                <a:extLst>
                  <a:ext uri="{0D108BD9-81ED-4DB2-BD59-A6C34878D82A}">
                    <a16:rowId xmlns:a16="http://schemas.microsoft.com/office/drawing/2014/main" val="3697438410"/>
                  </a:ext>
                </a:extLst>
              </a:tr>
              <a:tr h="266652">
                <a:tc>
                  <a:txBody>
                    <a:bodyPr/>
                    <a:lstStyle/>
                    <a:p>
                      <a:r>
                        <a:rPr lang="en-US" sz="1800"/>
                        <a:t>TALOS</a:t>
                      </a:r>
                      <a:endParaRPr lang="fr-FR" sz="1800"/>
                    </a:p>
                  </a:txBody>
                  <a:tcPr/>
                </a:tc>
                <a:tc>
                  <a:txBody>
                    <a:bodyPr/>
                    <a:lstStyle/>
                    <a:p>
                      <a:pPr algn="ctr"/>
                      <a:r>
                        <a:rPr lang="en-US" sz="1800"/>
                        <a:t>3</a:t>
                      </a:r>
                      <a:endParaRPr lang="fr-FR" sz="1800"/>
                    </a:p>
                  </a:txBody>
                  <a:tcPr/>
                </a:tc>
                <a:tc>
                  <a:txBody>
                    <a:bodyPr/>
                    <a:lstStyle/>
                    <a:p>
                      <a:pPr algn="ctr"/>
                      <a:r>
                        <a:rPr lang="en-US" sz="1800"/>
                        <a:t>T1</a:t>
                      </a:r>
                      <a:endParaRPr lang="fr-FR" sz="1800"/>
                    </a:p>
                  </a:txBody>
                  <a:tcPr/>
                </a:tc>
                <a:extLst>
                  <a:ext uri="{0D108BD9-81ED-4DB2-BD59-A6C34878D82A}">
                    <a16:rowId xmlns:a16="http://schemas.microsoft.com/office/drawing/2014/main" val="1765166415"/>
                  </a:ext>
                </a:extLst>
              </a:tr>
              <a:tr h="266652">
                <a:tc>
                  <a:txBody>
                    <a:bodyPr/>
                    <a:lstStyle/>
                    <a:p>
                      <a:r>
                        <a:rPr lang="en-US" sz="1800"/>
                        <a:t>UCY</a:t>
                      </a:r>
                      <a:endParaRPr lang="fr-FR" sz="1800"/>
                    </a:p>
                  </a:txBody>
                  <a:tcPr/>
                </a:tc>
                <a:tc>
                  <a:txBody>
                    <a:bodyPr/>
                    <a:lstStyle/>
                    <a:p>
                      <a:pPr algn="ctr"/>
                      <a:r>
                        <a:rPr lang="en-US" sz="1800"/>
                        <a:t>2</a:t>
                      </a:r>
                      <a:endParaRPr lang="fr-FR" sz="1800"/>
                    </a:p>
                  </a:txBody>
                  <a:tcPr/>
                </a:tc>
                <a:tc>
                  <a:txBody>
                    <a:bodyPr/>
                    <a:lstStyle/>
                    <a:p>
                      <a:pPr algn="ctr"/>
                      <a:r>
                        <a:rPr lang="en-US" sz="1800"/>
                        <a:t>T2</a:t>
                      </a:r>
                      <a:endParaRPr lang="fr-FR" sz="1800"/>
                    </a:p>
                  </a:txBody>
                  <a:tcPr/>
                </a:tc>
                <a:extLst>
                  <a:ext uri="{0D108BD9-81ED-4DB2-BD59-A6C34878D82A}">
                    <a16:rowId xmlns:a16="http://schemas.microsoft.com/office/drawing/2014/main" val="389142788"/>
                  </a:ext>
                </a:extLst>
              </a:tr>
              <a:tr h="266652">
                <a:tc>
                  <a:txBody>
                    <a:bodyPr/>
                    <a:lstStyle/>
                    <a:p>
                      <a:r>
                        <a:rPr lang="en-US" sz="1800"/>
                        <a:t>SHSO</a:t>
                      </a:r>
                      <a:endParaRPr lang="fr-FR" sz="1800"/>
                    </a:p>
                  </a:txBody>
                  <a:tcPr/>
                </a:tc>
                <a:tc>
                  <a:txBody>
                    <a:bodyPr/>
                    <a:lstStyle/>
                    <a:p>
                      <a:pPr algn="ctr"/>
                      <a:r>
                        <a:rPr lang="en-US" sz="1800"/>
                        <a:t>3</a:t>
                      </a:r>
                      <a:endParaRPr lang="fr-FR" sz="1800"/>
                    </a:p>
                  </a:txBody>
                  <a:tcPr/>
                </a:tc>
                <a:tc>
                  <a:txBody>
                    <a:bodyPr/>
                    <a:lstStyle/>
                    <a:p>
                      <a:pPr algn="ctr"/>
                      <a:r>
                        <a:rPr lang="en-US" sz="1800"/>
                        <a:t>T5</a:t>
                      </a:r>
                      <a:endParaRPr lang="fr-FR" sz="1800"/>
                    </a:p>
                  </a:txBody>
                  <a:tcPr/>
                </a:tc>
                <a:extLst>
                  <a:ext uri="{0D108BD9-81ED-4DB2-BD59-A6C34878D82A}">
                    <a16:rowId xmlns:a16="http://schemas.microsoft.com/office/drawing/2014/main" val="1217389485"/>
                  </a:ext>
                </a:extLst>
              </a:tr>
              <a:tr h="266652">
                <a:tc>
                  <a:txBody>
                    <a:bodyPr/>
                    <a:lstStyle/>
                    <a:p>
                      <a:r>
                        <a:rPr lang="en-US" sz="1800"/>
                        <a:t>UNSA</a:t>
                      </a:r>
                      <a:endParaRPr lang="fr-FR" sz="1800"/>
                    </a:p>
                  </a:txBody>
                  <a:tcPr/>
                </a:tc>
                <a:tc>
                  <a:txBody>
                    <a:bodyPr/>
                    <a:lstStyle/>
                    <a:p>
                      <a:pPr algn="ctr"/>
                      <a:r>
                        <a:rPr lang="en-US" sz="1800"/>
                        <a:t>4</a:t>
                      </a:r>
                      <a:endParaRPr lang="fr-FR" sz="1800"/>
                    </a:p>
                  </a:txBody>
                  <a:tcPr/>
                </a:tc>
                <a:tc>
                  <a:txBody>
                    <a:bodyPr/>
                    <a:lstStyle/>
                    <a:p>
                      <a:pPr algn="ctr"/>
                      <a:r>
                        <a:rPr lang="en-US" sz="1800"/>
                        <a:t>T1, T2</a:t>
                      </a:r>
                      <a:endParaRPr lang="fr-FR" sz="1800"/>
                    </a:p>
                  </a:txBody>
                  <a:tcPr/>
                </a:tc>
                <a:extLst>
                  <a:ext uri="{0D108BD9-81ED-4DB2-BD59-A6C34878D82A}">
                    <a16:rowId xmlns:a16="http://schemas.microsoft.com/office/drawing/2014/main" val="2318874245"/>
                  </a:ext>
                </a:extLst>
              </a:tr>
              <a:tr h="266652">
                <a:tc>
                  <a:txBody>
                    <a:bodyPr/>
                    <a:lstStyle/>
                    <a:p>
                      <a:r>
                        <a:rPr lang="en-US" sz="1800"/>
                        <a:t>GSI</a:t>
                      </a:r>
                      <a:endParaRPr lang="fr-FR" sz="1800"/>
                    </a:p>
                  </a:txBody>
                  <a:tcPr/>
                </a:tc>
                <a:tc>
                  <a:txBody>
                    <a:bodyPr/>
                    <a:lstStyle/>
                    <a:p>
                      <a:pPr algn="ctr"/>
                      <a:r>
                        <a:rPr lang="en-US" sz="1800"/>
                        <a:t>1</a:t>
                      </a:r>
                      <a:endParaRPr lang="fr-FR" sz="1800"/>
                    </a:p>
                  </a:txBody>
                  <a:tcPr/>
                </a:tc>
                <a:tc>
                  <a:txBody>
                    <a:bodyPr/>
                    <a:lstStyle/>
                    <a:p>
                      <a:pPr algn="ctr"/>
                      <a:r>
                        <a:rPr lang="fr-FR" sz="1800" dirty="0"/>
                        <a:t>T2</a:t>
                      </a:r>
                    </a:p>
                  </a:txBody>
                  <a:tcPr/>
                </a:tc>
                <a:extLst>
                  <a:ext uri="{0D108BD9-81ED-4DB2-BD59-A6C34878D82A}">
                    <a16:rowId xmlns:a16="http://schemas.microsoft.com/office/drawing/2014/main" val="3260839598"/>
                  </a:ext>
                </a:extLst>
              </a:tr>
              <a:tr h="266652">
                <a:tc>
                  <a:txBody>
                    <a:bodyPr/>
                    <a:lstStyle/>
                    <a:p>
                      <a:r>
                        <a:rPr lang="en-US" sz="1800"/>
                        <a:t>DKFZ</a:t>
                      </a:r>
                      <a:endParaRPr lang="fr-FR" sz="1800"/>
                    </a:p>
                  </a:txBody>
                  <a:tcPr/>
                </a:tc>
                <a:tc>
                  <a:txBody>
                    <a:bodyPr/>
                    <a:lstStyle/>
                    <a:p>
                      <a:pPr algn="ctr"/>
                      <a:r>
                        <a:rPr lang="en-US" sz="1800"/>
                        <a:t>4</a:t>
                      </a:r>
                      <a:endParaRPr lang="fr-FR" sz="1800"/>
                    </a:p>
                  </a:txBody>
                  <a:tcPr/>
                </a:tc>
                <a:tc>
                  <a:txBody>
                    <a:bodyPr/>
                    <a:lstStyle/>
                    <a:p>
                      <a:pPr algn="ctr"/>
                      <a:r>
                        <a:rPr lang="en-US" sz="1800" dirty="0"/>
                        <a:t>T2, T3, T5</a:t>
                      </a:r>
                      <a:endParaRPr lang="fr-FR" sz="1800" dirty="0"/>
                    </a:p>
                  </a:txBody>
                  <a:tcPr/>
                </a:tc>
                <a:extLst>
                  <a:ext uri="{0D108BD9-81ED-4DB2-BD59-A6C34878D82A}">
                    <a16:rowId xmlns:a16="http://schemas.microsoft.com/office/drawing/2014/main" val="2303309541"/>
                  </a:ext>
                </a:extLst>
              </a:tr>
              <a:tr h="266652">
                <a:tc>
                  <a:txBody>
                    <a:bodyPr/>
                    <a:lstStyle/>
                    <a:p>
                      <a:r>
                        <a:rPr lang="en-US" sz="1800"/>
                        <a:t>CERN</a:t>
                      </a:r>
                      <a:endParaRPr lang="fr-FR" sz="1800"/>
                    </a:p>
                  </a:txBody>
                  <a:tcPr/>
                </a:tc>
                <a:tc>
                  <a:txBody>
                    <a:bodyPr/>
                    <a:lstStyle/>
                    <a:p>
                      <a:pPr algn="ctr"/>
                      <a:r>
                        <a:rPr lang="en-US" sz="1800"/>
                        <a:t>16</a:t>
                      </a:r>
                      <a:endParaRPr lang="fr-FR" sz="1800"/>
                    </a:p>
                  </a:txBody>
                  <a:tcPr/>
                </a:tc>
                <a:tc>
                  <a:txBody>
                    <a:bodyPr/>
                    <a:lstStyle/>
                    <a:p>
                      <a:pPr algn="ctr"/>
                      <a:r>
                        <a:rPr lang="en-US" sz="1800" dirty="0"/>
                        <a:t>T1-6</a:t>
                      </a:r>
                      <a:endParaRPr lang="fr-FR" sz="1800" dirty="0"/>
                    </a:p>
                  </a:txBody>
                  <a:tcPr/>
                </a:tc>
                <a:extLst>
                  <a:ext uri="{0D108BD9-81ED-4DB2-BD59-A6C34878D82A}">
                    <a16:rowId xmlns:a16="http://schemas.microsoft.com/office/drawing/2014/main" val="4227570781"/>
                  </a:ext>
                </a:extLst>
              </a:tr>
            </a:tbl>
          </a:graphicData>
        </a:graphic>
      </p:graphicFrame>
    </p:spTree>
    <p:extLst>
      <p:ext uri="{BB962C8B-B14F-4D97-AF65-F5344CB8AC3E}">
        <p14:creationId xmlns:p14="http://schemas.microsoft.com/office/powerpoint/2010/main" val="152715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7C9-2F26-61BE-4B2F-664204A2AB33}"/>
              </a:ext>
            </a:extLst>
          </p:cNvPr>
          <p:cNvSpPr>
            <a:spLocks noGrp="1"/>
          </p:cNvSpPr>
          <p:nvPr>
            <p:ph type="title"/>
          </p:nvPr>
        </p:nvSpPr>
        <p:spPr/>
        <p:txBody>
          <a:bodyPr/>
          <a:lstStyle/>
          <a:p>
            <a:r>
              <a:rPr lang="en-GB"/>
              <a:t>T3.1 Description</a:t>
            </a:r>
            <a:endParaRPr lang="en-US"/>
          </a:p>
        </p:txBody>
      </p:sp>
      <p:sp>
        <p:nvSpPr>
          <p:cNvPr id="3" name="Content Placeholder 2">
            <a:extLst>
              <a:ext uri="{FF2B5EF4-FFF2-40B4-BE49-F238E27FC236}">
                <a16:creationId xmlns:a16="http://schemas.microsoft.com/office/drawing/2014/main" id="{09E7C50C-567C-F033-2844-AFA52D5FEDA3}"/>
              </a:ext>
            </a:extLst>
          </p:cNvPr>
          <p:cNvSpPr>
            <a:spLocks noGrp="1"/>
          </p:cNvSpPr>
          <p:nvPr>
            <p:ph idx="1"/>
          </p:nvPr>
        </p:nvSpPr>
        <p:spPr>
          <a:xfrm>
            <a:off x="838200" y="1587631"/>
            <a:ext cx="10515600" cy="4351338"/>
          </a:xfrm>
        </p:spPr>
        <p:txBody>
          <a:bodyPr>
            <a:normAutofit lnSpcReduction="10000"/>
          </a:bodyPr>
          <a:lstStyle/>
          <a:p>
            <a:r>
              <a:rPr lang="en-US" sz="2000" dirty="0"/>
              <a:t>Development of a </a:t>
            </a:r>
            <a:r>
              <a:rPr lang="en-US" sz="2000" b="1" dirty="0"/>
              <a:t>prototype design for the first stage of a proton LINAC-RFQ</a:t>
            </a:r>
            <a:r>
              <a:rPr lang="en-US" sz="2000" dirty="0"/>
              <a:t>: designing the basic RFQ and accelerating structure unit aimed at achieving a maximum proton energy of 2-5 MeV, specifically tailored for archaeometry purposes. </a:t>
            </a:r>
          </a:p>
          <a:p>
            <a:r>
              <a:rPr lang="en-US" sz="2000" dirty="0"/>
              <a:t>The </a:t>
            </a:r>
            <a:r>
              <a:rPr lang="en-US" sz="2000" b="1" dirty="0"/>
              <a:t>front-end application for cultural heritage</a:t>
            </a:r>
            <a:r>
              <a:rPr lang="en-US" sz="2000" dirty="0"/>
              <a:t> </a:t>
            </a:r>
            <a:r>
              <a:rPr lang="en-US" sz="2000" b="1" dirty="0"/>
              <a:t>endeavors</a:t>
            </a:r>
            <a:r>
              <a:rPr lang="en-US" sz="2000" dirty="0"/>
              <a:t> will encompass designing various components such as the switching magnet, beamline, ion optics, and proton beam exit nozzle into the air. </a:t>
            </a:r>
          </a:p>
          <a:p>
            <a:r>
              <a:rPr lang="en-US" sz="2000" dirty="0"/>
              <a:t>A </a:t>
            </a:r>
            <a:r>
              <a:rPr lang="en-US" sz="2000" b="1" dirty="0"/>
              <a:t>compact arrangement for gamma, X-ray, and particle spectroscopic systems</a:t>
            </a:r>
            <a:r>
              <a:rPr lang="en-US" sz="2000" dirty="0"/>
              <a:t> will be devised to facilitate the detection of Particle Induced X-ray (PIXE), Gamma Emission (PIGE), and Rutherford Backscattered (RBS) protons. </a:t>
            </a:r>
          </a:p>
          <a:p>
            <a:r>
              <a:rPr lang="en-US" sz="2000" b="1" dirty="0"/>
              <a:t>Feasibility study on fast elemental imaging utilizing pulsed proton beams</a:t>
            </a:r>
            <a:r>
              <a:rPr lang="en-US" sz="2000" dirty="0"/>
              <a:t>. </a:t>
            </a:r>
          </a:p>
          <a:p>
            <a:pPr marL="0" indent="0">
              <a:buNone/>
            </a:pPr>
            <a:endParaRPr lang="en-US" sz="2000" dirty="0"/>
          </a:p>
          <a:p>
            <a:pPr>
              <a:buFont typeface="Wingdings" panose="05000000000000000000" pitchFamily="2" charset="2"/>
              <a:buChar char="Ø"/>
            </a:pPr>
            <a:r>
              <a:rPr lang="en-US" sz="2000" dirty="0"/>
              <a:t>These developments aim to </a:t>
            </a:r>
            <a:r>
              <a:rPr lang="en-US" sz="2000" b="1" dirty="0"/>
              <a:t>demonstrate the efficiency of Ion Beam analysis (PIXE, PIGE, and RBS) in examining archaeological and artistic objects</a:t>
            </a:r>
            <a:r>
              <a:rPr lang="en-US" sz="2000" dirty="0"/>
              <a:t>, shedding light on ancient craftsmanship, artistic techniques, and conservation requirements.</a:t>
            </a:r>
            <a:endParaRPr lang="en-US" sz="2000" dirty="0">
              <a:effectLst/>
              <a:latin typeface="Helvetica" pitchFamily="2" charset="0"/>
            </a:endParaRPr>
          </a:p>
        </p:txBody>
      </p:sp>
      <p:sp>
        <p:nvSpPr>
          <p:cNvPr id="4" name="Date Placeholder 3"/>
          <p:cNvSpPr>
            <a:spLocks noGrp="1"/>
          </p:cNvSpPr>
          <p:nvPr>
            <p:ph type="dt" sz="half" idx="10"/>
          </p:nvPr>
        </p:nvSpPr>
        <p:spPr/>
        <p:txBody>
          <a:bodyPr/>
          <a:lstStyle/>
          <a:p>
            <a:r>
              <a:rPr lang="en-US"/>
              <a:t>03/04/2025</a:t>
            </a:r>
          </a:p>
        </p:txBody>
      </p:sp>
      <p:sp>
        <p:nvSpPr>
          <p:cNvPr id="5" name="Footer Placeholder 4"/>
          <p:cNvSpPr>
            <a:spLocks noGrp="1"/>
          </p:cNvSpPr>
          <p:nvPr>
            <p:ph type="ftr" sz="quarter" idx="11"/>
          </p:nvPr>
        </p:nvSpPr>
        <p:spPr/>
        <p:txBody>
          <a:bodyPr/>
          <a:lstStyle/>
          <a:p>
            <a:r>
              <a:rPr lang="en-US"/>
              <a:t>IFIGENEIA Kick of Meeting</a:t>
            </a:r>
          </a:p>
        </p:txBody>
      </p:sp>
      <p:sp>
        <p:nvSpPr>
          <p:cNvPr id="6" name="Slide Number Placeholder 5"/>
          <p:cNvSpPr>
            <a:spLocks noGrp="1"/>
          </p:cNvSpPr>
          <p:nvPr>
            <p:ph type="sldNum" sz="quarter" idx="12"/>
          </p:nvPr>
        </p:nvSpPr>
        <p:spPr/>
        <p:txBody>
          <a:bodyPr/>
          <a:lstStyle/>
          <a:p>
            <a:fld id="{26899373-B945-491D-B2CD-3E36A3252166}" type="slidenum">
              <a:rPr lang="en-US" smtClean="0"/>
              <a:t>8</a:t>
            </a:fld>
            <a:endParaRPr lang="en-US"/>
          </a:p>
        </p:txBody>
      </p:sp>
      <p:sp>
        <p:nvSpPr>
          <p:cNvPr id="8" name="TextBox 7">
            <a:extLst>
              <a:ext uri="{FF2B5EF4-FFF2-40B4-BE49-F238E27FC236}">
                <a16:creationId xmlns:a16="http://schemas.microsoft.com/office/drawing/2014/main" id="{4C265465-8165-C0A4-C6A5-B60AA4C42743}"/>
              </a:ext>
            </a:extLst>
          </p:cNvPr>
          <p:cNvSpPr txBox="1"/>
          <p:nvPr/>
        </p:nvSpPr>
        <p:spPr>
          <a:xfrm>
            <a:off x="1901951" y="1076108"/>
            <a:ext cx="9451848" cy="400110"/>
          </a:xfrm>
          <a:prstGeom prst="rect">
            <a:avLst/>
          </a:prstGeom>
          <a:noFill/>
        </p:spPr>
        <p:txBody>
          <a:bodyPr wrap="square">
            <a:spAutoFit/>
          </a:bodyPr>
          <a:lstStyle/>
          <a:p>
            <a:pPr algn="r"/>
            <a:r>
              <a:rPr lang="en-US" sz="2000" b="1" dirty="0">
                <a:solidFill>
                  <a:schemeClr val="accent1">
                    <a:lumMod val="75000"/>
                  </a:schemeClr>
                </a:solidFill>
              </a:rPr>
              <a:t>T3.1  LINAC/RFQ design and beam dynamics studies</a:t>
            </a:r>
            <a:endParaRPr lang="en-GR" sz="2000" b="1" dirty="0">
              <a:solidFill>
                <a:schemeClr val="accent1">
                  <a:lumMod val="75000"/>
                </a:schemeClr>
              </a:solidFill>
            </a:endParaRPr>
          </a:p>
        </p:txBody>
      </p:sp>
      <p:sp>
        <p:nvSpPr>
          <p:cNvPr id="7" name="TextBox 6">
            <a:extLst>
              <a:ext uri="{FF2B5EF4-FFF2-40B4-BE49-F238E27FC236}">
                <a16:creationId xmlns:a16="http://schemas.microsoft.com/office/drawing/2014/main" id="{B6E7306E-BBFE-1F7E-5CF5-D8218B14BE42}"/>
              </a:ext>
            </a:extLst>
          </p:cNvPr>
          <p:cNvSpPr txBox="1"/>
          <p:nvPr/>
        </p:nvSpPr>
        <p:spPr>
          <a:xfrm>
            <a:off x="6801633" y="5674291"/>
            <a:ext cx="4997885" cy="369332"/>
          </a:xfrm>
          <a:prstGeom prst="rect">
            <a:avLst/>
          </a:prstGeom>
          <a:noFill/>
        </p:spPr>
        <p:txBody>
          <a:bodyPr wrap="square" rtlCol="0">
            <a:spAutoFit/>
          </a:bodyPr>
          <a:lstStyle/>
          <a:p>
            <a:pPr algn="r"/>
            <a:r>
              <a:rPr lang="en-US" b="1" i="1" dirty="0">
                <a:solidFill>
                  <a:schemeClr val="accent1"/>
                </a:solidFill>
              </a:rPr>
              <a:t>Task Leader: AUTH</a:t>
            </a:r>
          </a:p>
        </p:txBody>
      </p:sp>
    </p:spTree>
    <p:extLst>
      <p:ext uri="{BB962C8B-B14F-4D97-AF65-F5344CB8AC3E}">
        <p14:creationId xmlns:p14="http://schemas.microsoft.com/office/powerpoint/2010/main" val="42831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2DA5-8E41-A5EE-0681-AC54D2DD04AA}"/>
              </a:ext>
            </a:extLst>
          </p:cNvPr>
          <p:cNvSpPr>
            <a:spLocks noGrp="1"/>
          </p:cNvSpPr>
          <p:nvPr>
            <p:ph type="title"/>
          </p:nvPr>
        </p:nvSpPr>
        <p:spPr/>
        <p:txBody>
          <a:bodyPr/>
          <a:lstStyle/>
          <a:p>
            <a:r>
              <a:rPr lang="fr-FR" sz="2800"/>
              <a:t>T3.1 LINAC/RFQ design and </a:t>
            </a:r>
            <a:r>
              <a:rPr lang="fr-FR" sz="2800" err="1"/>
              <a:t>beam</a:t>
            </a:r>
            <a:r>
              <a:rPr lang="fr-FR" sz="2800"/>
              <a:t> </a:t>
            </a:r>
            <a:r>
              <a:rPr lang="fr-FR" sz="2800" err="1"/>
              <a:t>dynamics</a:t>
            </a:r>
            <a:r>
              <a:rPr lang="fr-FR" sz="2800"/>
              <a:t> </a:t>
            </a:r>
            <a:r>
              <a:rPr lang="fr-FR" sz="2800" err="1"/>
              <a:t>studies</a:t>
            </a:r>
            <a:endParaRPr lang="en-US" sz="2800" b="0"/>
          </a:p>
        </p:txBody>
      </p:sp>
      <p:graphicFrame>
        <p:nvGraphicFramePr>
          <p:cNvPr id="4" name="Table 3">
            <a:extLst>
              <a:ext uri="{FF2B5EF4-FFF2-40B4-BE49-F238E27FC236}">
                <a16:creationId xmlns:a16="http://schemas.microsoft.com/office/drawing/2014/main" id="{5BBD9948-B831-2E4C-77D7-A814FF673EB2}"/>
              </a:ext>
            </a:extLst>
          </p:cNvPr>
          <p:cNvGraphicFramePr>
            <a:graphicFrameLocks noGrp="1"/>
          </p:cNvGraphicFramePr>
          <p:nvPr>
            <p:extLst>
              <p:ext uri="{D42A27DB-BD31-4B8C-83A1-F6EECF244321}">
                <p14:modId xmlns:p14="http://schemas.microsoft.com/office/powerpoint/2010/main" val="2751276658"/>
              </p:ext>
            </p:extLst>
          </p:nvPr>
        </p:nvGraphicFramePr>
        <p:xfrm>
          <a:off x="838201" y="1414015"/>
          <a:ext cx="3358662" cy="741680"/>
        </p:xfrm>
        <a:graphic>
          <a:graphicData uri="http://schemas.openxmlformats.org/drawingml/2006/table">
            <a:tbl>
              <a:tblPr firstRow="1" bandRow="1">
                <a:tableStyleId>{93296810-A885-4BE3-A3E7-6D5BEEA58F35}</a:tableStyleId>
              </a:tblPr>
              <a:tblGrid>
                <a:gridCol w="1588437">
                  <a:extLst>
                    <a:ext uri="{9D8B030D-6E8A-4147-A177-3AD203B41FA5}">
                      <a16:colId xmlns:a16="http://schemas.microsoft.com/office/drawing/2014/main" val="3518219904"/>
                    </a:ext>
                  </a:extLst>
                </a:gridCol>
                <a:gridCol w="1770225">
                  <a:extLst>
                    <a:ext uri="{9D8B030D-6E8A-4147-A177-3AD203B41FA5}">
                      <a16:colId xmlns:a16="http://schemas.microsoft.com/office/drawing/2014/main" val="3340189213"/>
                    </a:ext>
                  </a:extLst>
                </a:gridCol>
              </a:tblGrid>
              <a:tr h="370840">
                <a:tc>
                  <a:txBody>
                    <a:bodyPr/>
                    <a:lstStyle/>
                    <a:p>
                      <a:r>
                        <a:rPr lang="en-GB">
                          <a:solidFill>
                            <a:schemeClr val="tx1"/>
                          </a:solidFill>
                          <a:latin typeface="Calibri" panose="020F0502020204030204" pitchFamily="34" charset="0"/>
                          <a:cs typeface="Calibri" panose="020F0502020204030204" pitchFamily="34" charset="0"/>
                        </a:rPr>
                        <a:t>Start Date:</a:t>
                      </a:r>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M1</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b="1">
                          <a:solidFill>
                            <a:schemeClr val="tx1"/>
                          </a:solidFill>
                          <a:latin typeface="Calibri" panose="020F0502020204030204" pitchFamily="34" charset="0"/>
                          <a:cs typeface="Calibri" panose="020F0502020204030204" pitchFamily="34" charset="0"/>
                        </a:rPr>
                        <a:t>End Date:</a:t>
                      </a:r>
                      <a:endParaRPr lang="en-US" b="1">
                        <a:solidFill>
                          <a:schemeClr val="tx1"/>
                        </a:solidFill>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a:solidFill>
                            <a:schemeClr val="tx1"/>
                          </a:solidFill>
                          <a:latin typeface="Calibri" panose="020F0502020204030204" pitchFamily="34" charset="0"/>
                          <a:cs typeface="Calibri" panose="020F0502020204030204" pitchFamily="34" charset="0"/>
                        </a:rPr>
                        <a:t>M42</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graphicFrame>
        <p:nvGraphicFramePr>
          <p:cNvPr id="5" name="Table 4">
            <a:extLst>
              <a:ext uri="{FF2B5EF4-FFF2-40B4-BE49-F238E27FC236}">
                <a16:creationId xmlns:a16="http://schemas.microsoft.com/office/drawing/2014/main" id="{32E4F451-2A29-AAD8-F414-C9169A548155}"/>
              </a:ext>
            </a:extLst>
          </p:cNvPr>
          <p:cNvGraphicFramePr>
            <a:graphicFrameLocks noGrp="1"/>
          </p:cNvGraphicFramePr>
          <p:nvPr>
            <p:extLst>
              <p:ext uri="{D42A27DB-BD31-4B8C-83A1-F6EECF244321}">
                <p14:modId xmlns:p14="http://schemas.microsoft.com/office/powerpoint/2010/main" val="3922297240"/>
              </p:ext>
            </p:extLst>
          </p:nvPr>
        </p:nvGraphicFramePr>
        <p:xfrm>
          <a:off x="4431323" y="1414015"/>
          <a:ext cx="6922477" cy="741680"/>
        </p:xfrm>
        <a:graphic>
          <a:graphicData uri="http://schemas.openxmlformats.org/drawingml/2006/table">
            <a:tbl>
              <a:tblPr firstRow="1" bandRow="1">
                <a:tableStyleId>{93296810-A885-4BE3-A3E7-6D5BEEA58F35}</a:tableStyleId>
              </a:tblPr>
              <a:tblGrid>
                <a:gridCol w="2459066">
                  <a:extLst>
                    <a:ext uri="{9D8B030D-6E8A-4147-A177-3AD203B41FA5}">
                      <a16:colId xmlns:a16="http://schemas.microsoft.com/office/drawing/2014/main" val="3518219904"/>
                    </a:ext>
                  </a:extLst>
                </a:gridCol>
                <a:gridCol w="4463411">
                  <a:extLst>
                    <a:ext uri="{9D8B030D-6E8A-4147-A177-3AD203B41FA5}">
                      <a16:colId xmlns:a16="http://schemas.microsoft.com/office/drawing/2014/main" val="3340189213"/>
                    </a:ext>
                  </a:extLst>
                </a:gridCol>
              </a:tblGrid>
              <a:tr h="370840">
                <a:tc>
                  <a:txBody>
                    <a:bodyPr/>
                    <a:lstStyle/>
                    <a:p>
                      <a:r>
                        <a:rPr lang="en-GB" sz="1800" b="1" kern="1200" dirty="0">
                          <a:solidFill>
                            <a:schemeClr val="tx1"/>
                          </a:solidFill>
                          <a:latin typeface="Calibri" panose="020F0502020204030204" pitchFamily="34" charset="0"/>
                          <a:ea typeface="+mn-ea"/>
                          <a:cs typeface="Calibri" panose="020F0502020204030204" pitchFamily="34" charset="0"/>
                        </a:rPr>
                        <a:t>Task Leader:</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dirty="0">
                          <a:solidFill>
                            <a:schemeClr val="tx1"/>
                          </a:solidFill>
                          <a:latin typeface="Calibri" panose="020F0502020204030204" pitchFamily="34" charset="0"/>
                          <a:cs typeface="Calibri" panose="020F0502020204030204" pitchFamily="34" charset="0"/>
                        </a:rPr>
                        <a:t>AUTH</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078302"/>
                  </a:ext>
                </a:extLst>
              </a:tr>
              <a:tr h="370840">
                <a:tc>
                  <a:txBody>
                    <a:bodyPr/>
                    <a:lstStyle/>
                    <a:p>
                      <a:r>
                        <a:rPr lang="en-GB" sz="1800" b="1" kern="1200">
                          <a:solidFill>
                            <a:schemeClr val="tx1"/>
                          </a:solidFill>
                          <a:latin typeface="Calibri" panose="020F0502020204030204" pitchFamily="34" charset="0"/>
                          <a:ea typeface="+mn-ea"/>
                          <a:cs typeface="Calibri" panose="020F0502020204030204" pitchFamily="34" charset="0"/>
                        </a:rPr>
                        <a:t>Task Contributors:</a:t>
                      </a:r>
                      <a:endParaRPr lang="en-US" sz="1800" b="1" kern="120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US" dirty="0">
                          <a:solidFill>
                            <a:schemeClr val="tx1"/>
                          </a:solidFill>
                          <a:latin typeface="Calibri" panose="020F0502020204030204" pitchFamily="34" charset="0"/>
                          <a:cs typeface="Calibri" panose="020F0502020204030204" pitchFamily="34" charset="0"/>
                        </a:rPr>
                        <a:t>AUTH, AMTH, NCSRD, YFOS, IJS,  TALOS, CERN</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037830847"/>
                  </a:ext>
                </a:extLst>
              </a:tr>
            </a:tbl>
          </a:graphicData>
        </a:graphic>
      </p:graphicFrame>
      <p:sp>
        <p:nvSpPr>
          <p:cNvPr id="3" name="Date Placeholder 2"/>
          <p:cNvSpPr>
            <a:spLocks noGrp="1"/>
          </p:cNvSpPr>
          <p:nvPr>
            <p:ph type="dt" sz="half" idx="10"/>
          </p:nvPr>
        </p:nvSpPr>
        <p:spPr/>
        <p:txBody>
          <a:bodyPr/>
          <a:lstStyle/>
          <a:p>
            <a:r>
              <a:rPr lang="en-US"/>
              <a:t>03/04/2025</a:t>
            </a:r>
          </a:p>
        </p:txBody>
      </p:sp>
      <p:sp>
        <p:nvSpPr>
          <p:cNvPr id="7" name="Footer Placeholder 6"/>
          <p:cNvSpPr>
            <a:spLocks noGrp="1"/>
          </p:cNvSpPr>
          <p:nvPr>
            <p:ph type="ftr" sz="quarter" idx="11"/>
          </p:nvPr>
        </p:nvSpPr>
        <p:spPr/>
        <p:txBody>
          <a:bodyPr/>
          <a:lstStyle/>
          <a:p>
            <a:r>
              <a:rPr lang="en-US"/>
              <a:t>IFIGENEIA Kick of Meeting</a:t>
            </a:r>
          </a:p>
        </p:txBody>
      </p:sp>
      <p:sp>
        <p:nvSpPr>
          <p:cNvPr id="8" name="Slide Number Placeholder 7"/>
          <p:cNvSpPr>
            <a:spLocks noGrp="1"/>
          </p:cNvSpPr>
          <p:nvPr>
            <p:ph type="sldNum" sz="quarter" idx="12"/>
          </p:nvPr>
        </p:nvSpPr>
        <p:spPr/>
        <p:txBody>
          <a:bodyPr/>
          <a:lstStyle/>
          <a:p>
            <a:fld id="{26899373-B945-491D-B2CD-3E36A3252166}" type="slidenum">
              <a:rPr lang="en-US" smtClean="0"/>
              <a:t>9</a:t>
            </a:fld>
            <a:endParaRPr lang="en-US"/>
          </a:p>
        </p:txBody>
      </p:sp>
      <p:graphicFrame>
        <p:nvGraphicFramePr>
          <p:cNvPr id="9" name="Content Placeholder 6">
            <a:extLst>
              <a:ext uri="{FF2B5EF4-FFF2-40B4-BE49-F238E27FC236}">
                <a16:creationId xmlns:a16="http://schemas.microsoft.com/office/drawing/2014/main" id="{8B728932-0B54-87E0-64A2-9CDDEFE65BD6}"/>
              </a:ext>
            </a:extLst>
          </p:cNvPr>
          <p:cNvGraphicFramePr>
            <a:graphicFrameLocks noGrp="1"/>
          </p:cNvGraphicFramePr>
          <p:nvPr>
            <p:ph idx="1"/>
            <p:extLst>
              <p:ext uri="{D42A27DB-BD31-4B8C-83A1-F6EECF244321}">
                <p14:modId xmlns:p14="http://schemas.microsoft.com/office/powerpoint/2010/main" val="27411079"/>
              </p:ext>
            </p:extLst>
          </p:nvPr>
        </p:nvGraphicFramePr>
        <p:xfrm>
          <a:off x="838199" y="2429580"/>
          <a:ext cx="10515601" cy="1203325"/>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641142">
                  <a:extLst>
                    <a:ext uri="{9D8B030D-6E8A-4147-A177-3AD203B41FA5}">
                      <a16:colId xmlns:a16="http://schemas.microsoft.com/office/drawing/2014/main" val="3726839052"/>
                    </a:ext>
                  </a:extLst>
                </a:gridCol>
                <a:gridCol w="1572676">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370840">
                <a:tc>
                  <a:txBody>
                    <a:bodyPr/>
                    <a:lstStyle/>
                    <a:p>
                      <a:r>
                        <a:rPr lang="en-GB">
                          <a:solidFill>
                            <a:srgbClr val="002060"/>
                          </a:solidFill>
                        </a:rPr>
                        <a:t>Del.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a:solidFill>
                            <a:srgbClr val="002060"/>
                          </a:solidFill>
                        </a:rPr>
                        <a:t>Deliverable </a:t>
                      </a:r>
                      <a:r>
                        <a:rPr lang="en-GB">
                          <a:solidFill>
                            <a:srgbClr val="002060"/>
                          </a:solidFill>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Diss. Level</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022724730"/>
                  </a:ext>
                </a:extLst>
              </a:tr>
              <a:tr h="185420">
                <a:tc>
                  <a:txBody>
                    <a:bodyPr/>
                    <a:lstStyle/>
                    <a:p>
                      <a:pPr algn="ctr"/>
                      <a:r>
                        <a:rPr lang="en-US" sz="1600">
                          <a:latin typeface="+mn-lt"/>
                          <a:cs typeface="Calibri" panose="020F0502020204030204" pitchFamily="34" charset="0"/>
                        </a:rPr>
                        <a:t>D3.1</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600">
                          <a:latin typeface="+mn-lt"/>
                        </a:rPr>
                        <a:t>LINAC-RFQ prototype design (Document, report) </a:t>
                      </a:r>
                      <a:endParaRPr lang="en-GB" sz="1600" b="0" i="0" u="none" strike="noStrike" kern="1200">
                        <a:solidFill>
                          <a:srgbClr val="000000"/>
                        </a:solidFill>
                        <a:effectLst/>
                        <a:latin typeface="+mn-lt"/>
                        <a:ea typeface="+mn-ea"/>
                        <a:cs typeface="+mn-cs"/>
                      </a:endParaRPr>
                    </a:p>
                  </a:txBody>
                  <a:tcPr/>
                </a:tc>
                <a:tc>
                  <a:txBody>
                    <a:bodyPr/>
                    <a:lstStyle/>
                    <a:p>
                      <a:r>
                        <a:rPr lang="en-US" sz="1600">
                          <a:latin typeface="+mn-lt"/>
                          <a:cs typeface="Calibri" panose="020F0502020204030204" pitchFamily="34" charset="0"/>
                        </a:rPr>
                        <a:t>AUTH</a:t>
                      </a:r>
                    </a:p>
                  </a:txBody>
                  <a:tcPr/>
                </a:tc>
                <a:tc>
                  <a:txBody>
                    <a:bodyPr/>
                    <a:lstStyle/>
                    <a:p>
                      <a:pPr algn="ctr"/>
                      <a:endParaRPr lang="en-US" sz="1600">
                        <a:latin typeface="+mn-lt"/>
                        <a:cs typeface="Calibri" panose="020F0502020204030204" pitchFamily="34" charset="0"/>
                      </a:endParaRPr>
                    </a:p>
                  </a:txBody>
                  <a:tcPr/>
                </a:tc>
                <a:tc>
                  <a:txBody>
                    <a:bodyPr/>
                    <a:lstStyle/>
                    <a:p>
                      <a:pPr algn="ctr"/>
                      <a:r>
                        <a:rPr lang="en-US" sz="1600">
                          <a:latin typeface="+mn-lt"/>
                          <a:cs typeface="Calibri" panose="020F0502020204030204" pitchFamily="34" charset="0"/>
                        </a:rPr>
                        <a:t>M15</a:t>
                      </a:r>
                    </a:p>
                  </a:txBody>
                  <a:tcPr/>
                </a:tc>
                <a:extLst>
                  <a:ext uri="{0D108BD9-81ED-4DB2-BD59-A6C34878D82A}">
                    <a16:rowId xmlns:a16="http://schemas.microsoft.com/office/drawing/2014/main" val="1109676589"/>
                  </a:ext>
                </a:extLst>
              </a:tr>
              <a:tr h="185420">
                <a:tc>
                  <a:txBody>
                    <a:bodyPr/>
                    <a:lstStyle/>
                    <a:p>
                      <a:pPr algn="ctr" fontAlgn="ctr"/>
                      <a:r>
                        <a:rPr lang="en-GB" sz="1600" kern="1200">
                          <a:solidFill>
                            <a:schemeClr val="dk1"/>
                          </a:solidFill>
                          <a:latin typeface="+mn-lt"/>
                          <a:ea typeface="+mn-ea"/>
                          <a:cs typeface="+mn-cs"/>
                        </a:rPr>
                        <a:t>D3.2</a:t>
                      </a:r>
                    </a:p>
                  </a:txBody>
                  <a:tcPr marL="9525" marR="9525" marT="9525" marB="0" anchor="ctr"/>
                </a:tc>
                <a:tc>
                  <a:txBody>
                    <a:bodyPr/>
                    <a:lstStyle/>
                    <a:p>
                      <a:pPr marL="95250" indent="0" algn="l" fontAlgn="ctr">
                        <a:tabLst/>
                      </a:pPr>
                      <a:r>
                        <a:rPr lang="fr-FR" sz="1600">
                          <a:latin typeface="+mn-lt"/>
                        </a:rPr>
                        <a:t>Applications in cultural </a:t>
                      </a:r>
                      <a:r>
                        <a:rPr lang="fr-FR" sz="1600" err="1">
                          <a:latin typeface="+mn-lt"/>
                        </a:rPr>
                        <a:t>heritage</a:t>
                      </a:r>
                      <a:r>
                        <a:rPr lang="fr-FR" sz="1600">
                          <a:latin typeface="+mn-lt"/>
                        </a:rPr>
                        <a:t> (</a:t>
                      </a:r>
                      <a:r>
                        <a:rPr lang="fr-FR" sz="1600" err="1">
                          <a:latin typeface="+mn-lt"/>
                        </a:rPr>
                        <a:t>Demonstrator</a:t>
                      </a:r>
                      <a:r>
                        <a:rPr lang="fr-FR" sz="1600">
                          <a:latin typeface="+mn-lt"/>
                        </a:rPr>
                        <a:t>, pilot, prototype) </a:t>
                      </a:r>
                      <a:endParaRPr lang="en-GB" sz="1600" b="0" i="0" u="none" strike="noStrike">
                        <a:solidFill>
                          <a:srgbClr val="000000"/>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mn-lt"/>
                        </a:rPr>
                        <a:t>AUTH</a:t>
                      </a:r>
                    </a:p>
                  </a:txBody>
                  <a:tcPr/>
                </a:tc>
                <a:tc>
                  <a:txBody>
                    <a:bodyPr/>
                    <a:lstStyle/>
                    <a:p>
                      <a:pPr algn="ctr"/>
                      <a:endParaRPr lang="en-US" sz="1600">
                        <a:latin typeface="+mn-lt"/>
                        <a:cs typeface="Calibri" panose="020F0502020204030204" pitchFamily="34" charset="0"/>
                      </a:endParaRPr>
                    </a:p>
                  </a:txBody>
                  <a:tcPr/>
                </a:tc>
                <a:tc>
                  <a:txBody>
                    <a:bodyPr/>
                    <a:lstStyle/>
                    <a:p>
                      <a:pPr algn="ctr"/>
                      <a:r>
                        <a:rPr lang="en-US" sz="1600">
                          <a:latin typeface="+mn-lt"/>
                          <a:cs typeface="Calibri" panose="020F0502020204030204" pitchFamily="34" charset="0"/>
                        </a:rPr>
                        <a:t>M15</a:t>
                      </a:r>
                    </a:p>
                  </a:txBody>
                  <a:tcPr/>
                </a:tc>
                <a:extLst>
                  <a:ext uri="{0D108BD9-81ED-4DB2-BD59-A6C34878D82A}">
                    <a16:rowId xmlns:a16="http://schemas.microsoft.com/office/drawing/2014/main" val="2193967612"/>
                  </a:ext>
                </a:extLst>
              </a:tr>
            </a:tbl>
          </a:graphicData>
        </a:graphic>
      </p:graphicFrame>
      <p:graphicFrame>
        <p:nvGraphicFramePr>
          <p:cNvPr id="10" name="Content Placeholder 6">
            <a:extLst>
              <a:ext uri="{FF2B5EF4-FFF2-40B4-BE49-F238E27FC236}">
                <a16:creationId xmlns:a16="http://schemas.microsoft.com/office/drawing/2014/main" id="{EE4942A8-27FB-CDA7-D23D-1B5E08CC5C15}"/>
              </a:ext>
            </a:extLst>
          </p:cNvPr>
          <p:cNvGraphicFramePr>
            <a:graphicFrameLocks/>
          </p:cNvGraphicFramePr>
          <p:nvPr>
            <p:extLst>
              <p:ext uri="{D42A27DB-BD31-4B8C-83A1-F6EECF244321}">
                <p14:modId xmlns:p14="http://schemas.microsoft.com/office/powerpoint/2010/main" val="920680989"/>
              </p:ext>
            </p:extLst>
          </p:nvPr>
        </p:nvGraphicFramePr>
        <p:xfrm>
          <a:off x="822778" y="3852616"/>
          <a:ext cx="10515600" cy="2194560"/>
        </p:xfrm>
        <a:graphic>
          <a:graphicData uri="http://schemas.openxmlformats.org/drawingml/2006/table">
            <a:tbl>
              <a:tblPr firstRow="1" bandRow="1">
                <a:tableStyleId>{0660B408-B3CF-4A94-85FC-2B1E0A45F4A2}</a:tableStyleId>
              </a:tblPr>
              <a:tblGrid>
                <a:gridCol w="616246">
                  <a:extLst>
                    <a:ext uri="{9D8B030D-6E8A-4147-A177-3AD203B41FA5}">
                      <a16:colId xmlns:a16="http://schemas.microsoft.com/office/drawing/2014/main" val="2852197201"/>
                    </a:ext>
                  </a:extLst>
                </a:gridCol>
                <a:gridCol w="4420024">
                  <a:extLst>
                    <a:ext uri="{9D8B030D-6E8A-4147-A177-3AD203B41FA5}">
                      <a16:colId xmlns:a16="http://schemas.microsoft.com/office/drawing/2014/main" val="3928486459"/>
                    </a:ext>
                  </a:extLst>
                </a:gridCol>
                <a:gridCol w="2071412">
                  <a:extLst>
                    <a:ext uri="{9D8B030D-6E8A-4147-A177-3AD203B41FA5}">
                      <a16:colId xmlns:a16="http://schemas.microsoft.com/office/drawing/2014/main" val="3726839052"/>
                    </a:ext>
                  </a:extLst>
                </a:gridCol>
                <a:gridCol w="2142405">
                  <a:extLst>
                    <a:ext uri="{9D8B030D-6E8A-4147-A177-3AD203B41FA5}">
                      <a16:colId xmlns:a16="http://schemas.microsoft.com/office/drawing/2014/main" val="3532897688"/>
                    </a:ext>
                  </a:extLst>
                </a:gridCol>
                <a:gridCol w="1265513">
                  <a:extLst>
                    <a:ext uri="{9D8B030D-6E8A-4147-A177-3AD203B41FA5}">
                      <a16:colId xmlns:a16="http://schemas.microsoft.com/office/drawing/2014/main" val="2951129741"/>
                    </a:ext>
                  </a:extLst>
                </a:gridCol>
              </a:tblGrid>
              <a:tr h="185420">
                <a:tc>
                  <a:txBody>
                    <a:bodyPr/>
                    <a:lstStyle/>
                    <a:p>
                      <a:r>
                        <a:rPr lang="en-GB">
                          <a:solidFill>
                            <a:srgbClr val="002060"/>
                          </a:solidFill>
                        </a:rPr>
                        <a:t>Mx</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r>
                        <a:rPr lang="en-US" sz="1800" b="1" kern="1200">
                          <a:solidFill>
                            <a:srgbClr val="002060"/>
                          </a:solidFill>
                          <a:latin typeface="+mn-lt"/>
                          <a:ea typeface="+mn-ea"/>
                          <a:cs typeface="+mn-cs"/>
                        </a:rPr>
                        <a:t>Milestone </a:t>
                      </a:r>
                      <a:r>
                        <a:rPr lang="en-GB" sz="1800" b="1" kern="1200">
                          <a:solidFill>
                            <a:srgbClr val="002060"/>
                          </a:solidFill>
                          <a:latin typeface="+mn-lt"/>
                          <a:ea typeface="+mn-ea"/>
                          <a:cs typeface="+mn-cs"/>
                        </a:rPr>
                        <a:t>Title</a:t>
                      </a:r>
                    </a:p>
                  </a:txBody>
                  <a:tcPr>
                    <a:solidFill>
                      <a:srgbClr val="8EAADE"/>
                    </a:solidFill>
                  </a:tcPr>
                </a:tc>
                <a:tc>
                  <a:txBody>
                    <a:bodyPr/>
                    <a:lstStyle/>
                    <a:p>
                      <a:r>
                        <a:rPr lang="en-GB">
                          <a:solidFill>
                            <a:srgbClr val="002060"/>
                          </a:solidFill>
                        </a:rPr>
                        <a:t>Lead Partner</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Mean of verification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tc>
                  <a:txBody>
                    <a:bodyPr/>
                    <a:lstStyle/>
                    <a:p>
                      <a:pPr algn="ctr"/>
                      <a:r>
                        <a:rPr lang="en-GB">
                          <a:solidFill>
                            <a:srgbClr val="002060"/>
                          </a:solidFill>
                        </a:rPr>
                        <a:t>Due On</a:t>
                      </a:r>
                      <a:endParaRPr lang="en-US">
                        <a:solidFill>
                          <a:srgbClr val="002060"/>
                        </a:solidFill>
                        <a:latin typeface="Calibri" panose="020F0502020204030204" pitchFamily="34" charset="0"/>
                        <a:cs typeface="Calibri" panose="020F0502020204030204" pitchFamily="34" charset="0"/>
                      </a:endParaRPr>
                    </a:p>
                  </a:txBody>
                  <a:tcPr>
                    <a:solidFill>
                      <a:srgbClr val="8EAADE"/>
                    </a:solidFill>
                  </a:tcPr>
                </a:tc>
                <a:extLst>
                  <a:ext uri="{0D108BD9-81ED-4DB2-BD59-A6C34878D82A}">
                    <a16:rowId xmlns:a16="http://schemas.microsoft.com/office/drawing/2014/main" val="3369726285"/>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M2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First version of LINAC-RFQ prototype (D3.1)</a:t>
                      </a: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r>
                        <a:rPr lang="en-US">
                          <a:latin typeface="Calibri" panose="020F0502020204030204" pitchFamily="34" charset="0"/>
                          <a:cs typeface="Calibri" panose="020F0502020204030204" pitchFamily="34" charset="0"/>
                        </a:rPr>
                        <a:t>D3.1</a:t>
                      </a:r>
                    </a:p>
                  </a:txBody>
                  <a:tcPr/>
                </a:tc>
                <a:tc>
                  <a:txBody>
                    <a:bodyPr/>
                    <a:lstStyle/>
                    <a:p>
                      <a:pPr algn="ctr"/>
                      <a:r>
                        <a:rPr lang="en-US">
                          <a:latin typeface="Calibri" panose="020F0502020204030204" pitchFamily="34" charset="0"/>
                          <a:cs typeface="Calibri" panose="020F0502020204030204" pitchFamily="34" charset="0"/>
                        </a:rPr>
                        <a:t>M24</a:t>
                      </a:r>
                    </a:p>
                  </a:txBody>
                  <a:tcPr/>
                </a:tc>
                <a:extLst>
                  <a:ext uri="{0D108BD9-81ED-4DB2-BD59-A6C34878D82A}">
                    <a16:rowId xmlns:a16="http://schemas.microsoft.com/office/drawing/2014/main" val="1210743114"/>
                  </a:ext>
                </a:extLst>
              </a:tr>
              <a:tr h="185420">
                <a:tc>
                  <a:txBody>
                    <a:bodyPr/>
                    <a:lstStyle/>
                    <a:p>
                      <a:r>
                        <a:rPr lang="en-US">
                          <a:latin typeface="Calibri" panose="020F0502020204030204" pitchFamily="34" charset="0"/>
                          <a:cs typeface="Calibri" panose="020F0502020204030204" pitchFamily="34" charset="0"/>
                        </a:rPr>
                        <a:t>M3</a:t>
                      </a:r>
                    </a:p>
                  </a:txBody>
                  <a:tcPr/>
                </a:tc>
                <a:tc>
                  <a:txBody>
                    <a:bodyPr/>
                    <a:lstStyle/>
                    <a:p>
                      <a:pPr algn="l"/>
                      <a:r>
                        <a:rPr lang="en-US"/>
                        <a:t>First versions of Apps for cultural heritage</a:t>
                      </a:r>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r>
                        <a:rPr lang="en-US">
                          <a:latin typeface="Calibri" panose="020F0502020204030204" pitchFamily="34" charset="0"/>
                          <a:cs typeface="Calibri" panose="020F0502020204030204" pitchFamily="34" charset="0"/>
                        </a:rPr>
                        <a:t>D3.2</a:t>
                      </a:r>
                    </a:p>
                  </a:txBody>
                  <a:tcPr/>
                </a:tc>
                <a:tc>
                  <a:txBody>
                    <a:bodyPr/>
                    <a:lstStyle/>
                    <a:p>
                      <a:pPr algn="ctr"/>
                      <a:r>
                        <a:rPr lang="en-US">
                          <a:latin typeface="Calibri" panose="020F0502020204030204" pitchFamily="34" charset="0"/>
                          <a:cs typeface="Calibri" panose="020F0502020204030204" pitchFamily="34" charset="0"/>
                        </a:rPr>
                        <a:t>M24</a:t>
                      </a:r>
                    </a:p>
                  </a:txBody>
                  <a:tcPr/>
                </a:tc>
                <a:extLst>
                  <a:ext uri="{0D108BD9-81ED-4DB2-BD59-A6C34878D82A}">
                    <a16:rowId xmlns:a16="http://schemas.microsoft.com/office/drawing/2014/main" val="3921517014"/>
                  </a:ext>
                </a:extLst>
              </a:tr>
              <a:tr h="185420">
                <a:tc>
                  <a:txBody>
                    <a:bodyPr/>
                    <a:lstStyle/>
                    <a:p>
                      <a:r>
                        <a:rPr lang="en-US">
                          <a:latin typeface="Calibri" panose="020F0502020204030204" pitchFamily="34" charset="0"/>
                          <a:cs typeface="Calibri" panose="020F0502020204030204" pitchFamily="34" charset="0"/>
                        </a:rPr>
                        <a:t>M10</a:t>
                      </a:r>
                    </a:p>
                  </a:txBody>
                  <a:tcPr/>
                </a:tc>
                <a:tc>
                  <a:txBody>
                    <a:bodyPr/>
                    <a:lstStyle/>
                    <a:p>
                      <a:pPr algn="l"/>
                      <a:r>
                        <a:rPr lang="fr-FR" err="1"/>
                        <a:t>Completion</a:t>
                      </a:r>
                      <a:r>
                        <a:rPr lang="fr-FR"/>
                        <a:t> of LINAC Design</a:t>
                      </a:r>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r>
                        <a:rPr lang="en-US">
                          <a:latin typeface="Calibri" panose="020F0502020204030204" pitchFamily="34" charset="0"/>
                          <a:cs typeface="Calibri" panose="020F0502020204030204" pitchFamily="34" charset="0"/>
                        </a:rPr>
                        <a:t>D3.1</a:t>
                      </a:r>
                    </a:p>
                  </a:txBody>
                  <a:tcPr/>
                </a:tc>
                <a:tc>
                  <a:txBody>
                    <a:bodyPr/>
                    <a:lstStyle/>
                    <a:p>
                      <a:pPr algn="ctr"/>
                      <a:r>
                        <a:rPr lang="en-US">
                          <a:latin typeface="Calibri" panose="020F0502020204030204" pitchFamily="34" charset="0"/>
                          <a:cs typeface="Calibri" panose="020F0502020204030204" pitchFamily="34" charset="0"/>
                        </a:rPr>
                        <a:t>M9</a:t>
                      </a:r>
                    </a:p>
                  </a:txBody>
                  <a:tcPr/>
                </a:tc>
                <a:extLst>
                  <a:ext uri="{0D108BD9-81ED-4DB2-BD59-A6C34878D82A}">
                    <a16:rowId xmlns:a16="http://schemas.microsoft.com/office/drawing/2014/main" val="700981273"/>
                  </a:ext>
                </a:extLst>
              </a:tr>
              <a:tr h="185420">
                <a:tc>
                  <a:txBody>
                    <a:bodyPr/>
                    <a:lstStyle/>
                    <a:p>
                      <a:r>
                        <a:rPr lang="en-US">
                          <a:latin typeface="Calibri" panose="020F0502020204030204" pitchFamily="34" charset="0"/>
                          <a:cs typeface="Calibri" panose="020F0502020204030204" pitchFamily="34" charset="0"/>
                        </a:rPr>
                        <a:t>M11</a:t>
                      </a:r>
                    </a:p>
                  </a:txBody>
                  <a:tcPr/>
                </a:tc>
                <a:tc>
                  <a:txBody>
                    <a:bodyPr/>
                    <a:lstStyle/>
                    <a:p>
                      <a:pPr algn="l"/>
                      <a:r>
                        <a:rPr lang="fr-FR"/>
                        <a:t>AI/ML Model Validation (D3.1)</a:t>
                      </a:r>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r>
                        <a:rPr lang="en-US">
                          <a:latin typeface="Calibri" panose="020F0502020204030204" pitchFamily="34" charset="0"/>
                          <a:cs typeface="Calibri" panose="020F0502020204030204" pitchFamily="34" charset="0"/>
                        </a:rPr>
                        <a:t>D3.1</a:t>
                      </a:r>
                    </a:p>
                  </a:txBody>
                  <a:tcPr/>
                </a:tc>
                <a:tc>
                  <a:txBody>
                    <a:bodyPr/>
                    <a:lstStyle/>
                    <a:p>
                      <a:pPr algn="ctr"/>
                      <a:r>
                        <a:rPr lang="en-US">
                          <a:latin typeface="Calibri" panose="020F0502020204030204" pitchFamily="34" charset="0"/>
                          <a:cs typeface="Calibri" panose="020F0502020204030204" pitchFamily="34" charset="0"/>
                        </a:rPr>
                        <a:t>M18</a:t>
                      </a:r>
                    </a:p>
                  </a:txBody>
                  <a:tcPr/>
                </a:tc>
                <a:extLst>
                  <a:ext uri="{0D108BD9-81ED-4DB2-BD59-A6C34878D82A}">
                    <a16:rowId xmlns:a16="http://schemas.microsoft.com/office/drawing/2014/main" val="465665717"/>
                  </a:ext>
                </a:extLst>
              </a:tr>
              <a:tr h="185420">
                <a:tc>
                  <a:txBody>
                    <a:bodyPr/>
                    <a:lstStyle/>
                    <a:p>
                      <a:r>
                        <a:rPr lang="en-US">
                          <a:latin typeface="Calibri" panose="020F0502020204030204" pitchFamily="34" charset="0"/>
                          <a:cs typeface="Calibri" panose="020F0502020204030204" pitchFamily="34" charset="0"/>
                        </a:rPr>
                        <a:t>M12</a:t>
                      </a:r>
                    </a:p>
                  </a:txBody>
                  <a:tcPr/>
                </a:tc>
                <a:tc>
                  <a:txBody>
                    <a:bodyPr/>
                    <a:lstStyle/>
                    <a:p>
                      <a:pPr algn="l"/>
                      <a:r>
                        <a:rPr lang="fr-FR"/>
                        <a:t>LINAC Prototype </a:t>
                      </a:r>
                      <a:r>
                        <a:rPr lang="fr-FR" err="1"/>
                        <a:t>Testing</a:t>
                      </a:r>
                      <a:r>
                        <a:rPr lang="fr-FR"/>
                        <a:t> (D3.1)</a:t>
                      </a:r>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AUTH</a:t>
                      </a:r>
                    </a:p>
                  </a:txBody>
                  <a:tcPr/>
                </a:tc>
                <a:tc>
                  <a:txBody>
                    <a:bodyPr/>
                    <a:lstStyle/>
                    <a:p>
                      <a:pPr algn="ctr"/>
                      <a:r>
                        <a:rPr lang="en-US">
                          <a:latin typeface="Calibri" panose="020F0502020204030204" pitchFamily="34" charset="0"/>
                          <a:cs typeface="Calibri" panose="020F0502020204030204" pitchFamily="34" charset="0"/>
                        </a:rPr>
                        <a:t>D3.2</a:t>
                      </a:r>
                    </a:p>
                  </a:txBody>
                  <a:tcPr/>
                </a:tc>
                <a:tc>
                  <a:txBody>
                    <a:bodyPr/>
                    <a:lstStyle/>
                    <a:p>
                      <a:pPr algn="ctr"/>
                      <a:r>
                        <a:rPr lang="en-US">
                          <a:latin typeface="Calibri" panose="020F0502020204030204" pitchFamily="34" charset="0"/>
                          <a:cs typeface="Calibri" panose="020F0502020204030204" pitchFamily="34" charset="0"/>
                        </a:rPr>
                        <a:t>M18</a:t>
                      </a:r>
                    </a:p>
                  </a:txBody>
                  <a:tcPr/>
                </a:tc>
                <a:extLst>
                  <a:ext uri="{0D108BD9-81ED-4DB2-BD59-A6C34878D82A}">
                    <a16:rowId xmlns:a16="http://schemas.microsoft.com/office/drawing/2014/main" val="332593156"/>
                  </a:ext>
                </a:extLst>
              </a:tr>
            </a:tbl>
          </a:graphicData>
        </a:graphic>
      </p:graphicFrame>
    </p:spTree>
    <p:extLst>
      <p:ext uri="{BB962C8B-B14F-4D97-AF65-F5344CB8AC3E}">
        <p14:creationId xmlns:p14="http://schemas.microsoft.com/office/powerpoint/2010/main" val="3072283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d45873-1be7-4c9b-ba2e-7b7f2a60b2f1" xsi:nil="true"/>
    <lcf76f155ced4ddcb4097134ff3c332f xmlns="2efffb59-897e-4d7f-938b-ea2c5e112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66E49C8E8B4479612C0EDB46ACD75" ma:contentTypeVersion="15" ma:contentTypeDescription="Create a new document." ma:contentTypeScope="" ma:versionID="a751fd6873a9ce21396ee5fed6e490d4">
  <xsd:schema xmlns:xsd="http://www.w3.org/2001/XMLSchema" xmlns:xs="http://www.w3.org/2001/XMLSchema" xmlns:p="http://schemas.microsoft.com/office/2006/metadata/properties" xmlns:ns2="2efffb59-897e-4d7f-938b-ea2c5e112b19" xmlns:ns3="50d45873-1be7-4c9b-ba2e-7b7f2a60b2f1" targetNamespace="http://schemas.microsoft.com/office/2006/metadata/properties" ma:root="true" ma:fieldsID="1aa04257f4a2f28cbe91196f4d7057bc" ns2:_="" ns3:_="">
    <xsd:import namespace="2efffb59-897e-4d7f-938b-ea2c5e112b19"/>
    <xsd:import namespace="50d45873-1be7-4c9b-ba2e-7b7f2a60b2f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ffb59-897e-4d7f-938b-ea2c5e112b1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b7ed72c-9fff-4932-90b7-c7571427ac1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d45873-1be7-4c9b-ba2e-7b7f2a60b2f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2569284-8315-4a87-be39-1727dce04840}" ma:internalName="TaxCatchAll" ma:showField="CatchAllData" ma:web="50d45873-1be7-4c9b-ba2e-7b7f2a60b2f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2CB7C-A5C2-402C-BA69-E84C8710123A}">
  <ds:schemaRefs>
    <ds:schemaRef ds:uri="http://schemas.microsoft.com/sharepoint/v3/contenttype/forms"/>
  </ds:schemaRefs>
</ds:datastoreItem>
</file>

<file path=customXml/itemProps2.xml><?xml version="1.0" encoding="utf-8"?>
<ds:datastoreItem xmlns:ds="http://schemas.openxmlformats.org/officeDocument/2006/customXml" ds:itemID="{C5537046-AC3B-4187-95BF-BED943F6916F}">
  <ds:schemaRef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50d45873-1be7-4c9b-ba2e-7b7f2a60b2f1"/>
    <ds:schemaRef ds:uri="2efffb59-897e-4d7f-938b-ea2c5e112b19"/>
  </ds:schemaRefs>
</ds:datastoreItem>
</file>

<file path=customXml/itemProps3.xml><?xml version="1.0" encoding="utf-8"?>
<ds:datastoreItem xmlns:ds="http://schemas.openxmlformats.org/officeDocument/2006/customXml" ds:itemID="{C86857D9-48E6-4A9E-844C-0406B88C714A}">
  <ds:schemaRefs>
    <ds:schemaRef ds:uri="2efffb59-897e-4d7f-938b-ea2c5e112b19"/>
    <ds:schemaRef ds:uri="50d45873-1be7-4c9b-ba2e-7b7f2a60b2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4839</Words>
  <Application>Microsoft Office PowerPoint</Application>
  <PresentationFormat>Widescreen</PresentationFormat>
  <Paragraphs>802</Paragraphs>
  <Slides>43</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Calibri</vt:lpstr>
      <vt:lpstr>Calibri Light</vt:lpstr>
      <vt:lpstr>Courier New</vt:lpstr>
      <vt:lpstr>Helvetica</vt:lpstr>
      <vt:lpstr>Open Sans</vt:lpstr>
      <vt:lpstr>Symbol</vt:lpstr>
      <vt:lpstr>Times New Roman</vt:lpstr>
      <vt:lpstr>Wingdings</vt:lpstr>
      <vt:lpstr>Office Theme</vt:lpstr>
      <vt:lpstr>Graph</vt:lpstr>
      <vt:lpstr>PowerPoint Presentation</vt:lpstr>
      <vt:lpstr>LINear Accelerators (LINACs) as medical facilities</vt:lpstr>
      <vt:lpstr>The IFIGENEIA proposal</vt:lpstr>
      <vt:lpstr>The IFIGENEIA proposal</vt:lpstr>
      <vt:lpstr>WP3: Objectives</vt:lpstr>
      <vt:lpstr>WP3: Tasks</vt:lpstr>
      <vt:lpstr>WP3: Staff effort and task participation</vt:lpstr>
      <vt:lpstr>T3.1 Description</vt:lpstr>
      <vt:lpstr>T3.1 LINAC/RFQ design and beam dynamics studies</vt:lpstr>
      <vt:lpstr>T3.2 Description</vt:lpstr>
      <vt:lpstr>T3.2 Beam parameters and hardware specifications for different operational scenarios </vt:lpstr>
      <vt:lpstr>T3.2 Methodology</vt:lpstr>
      <vt:lpstr>T3.3 Description</vt:lpstr>
      <vt:lpstr>T3.3 Targets’ optimization and handling for different isotope production scenarios </vt:lpstr>
      <vt:lpstr>T3.4 Description</vt:lpstr>
      <vt:lpstr>T3.4 Control system development project plan </vt:lpstr>
      <vt:lpstr>T3.4 Key considerations</vt:lpstr>
      <vt:lpstr>T3.4 Methodology (1/3)</vt:lpstr>
      <vt:lpstr>T3.4 Methodology (2/3)</vt:lpstr>
      <vt:lpstr>T3.4 Methodology (3/3)</vt:lpstr>
      <vt:lpstr>T3.4 Interactions with other Tasks</vt:lpstr>
      <vt:lpstr>T3.5 Description</vt:lpstr>
      <vt:lpstr>T3.5 Study of the Safety and Radiation protection requirements</vt:lpstr>
      <vt:lpstr>Radioprotection</vt:lpstr>
      <vt:lpstr>Radioprotection example</vt:lpstr>
      <vt:lpstr>The new external IBA set-up at NCSR Demokritos</vt:lpstr>
      <vt:lpstr>First quantitative results</vt:lpstr>
      <vt:lpstr>Limits of Detection for Glass matrix </vt:lpstr>
      <vt:lpstr>T3.6 Description</vt:lpstr>
      <vt:lpstr>T3.6 Development of Computational tools</vt:lpstr>
      <vt:lpstr>T3.6 Methodology</vt:lpstr>
      <vt:lpstr>T.3.6 Timetable - Resources</vt:lpstr>
      <vt:lpstr>WP3  Deliverables</vt:lpstr>
      <vt:lpstr>Potential interactions with other WPs</vt:lpstr>
      <vt:lpstr>Relevant national &amp; international research and innovation activities</vt:lpstr>
      <vt:lpstr>WP3 Milestones</vt:lpstr>
      <vt:lpstr>WP3 organization</vt:lpstr>
      <vt:lpstr>Extra slides</vt:lpstr>
      <vt:lpstr>D3.1 – LINAC-RFQ prototype design </vt:lpstr>
      <vt:lpstr>D3.2 – Applications in cultural heritage</vt:lpstr>
      <vt:lpstr>D3.3 – Beam parameters and hardware specifications</vt:lpstr>
      <vt:lpstr>D3.4 – Control system project plan</vt:lpstr>
      <vt:lpstr>D3.5: Study of the Safety and Radiation protection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Dimitra Tsirigoti</dc:creator>
  <cp:lastModifiedBy>Fanouria Antoniou</cp:lastModifiedBy>
  <cp:revision>112</cp:revision>
  <dcterms:created xsi:type="dcterms:W3CDTF">2022-09-26T12:30:27Z</dcterms:created>
  <dcterms:modified xsi:type="dcterms:W3CDTF">2025-04-03T11:54:10Z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0x01010050066E49C8E8B4479612C0EDB46ACD75</vt:lpwstr>
  </property>
  <property fmtid="{D5CDD505-2E9C-101B-9397-08002B2CF9AE}" pid="3" name="MediaServiceImageTags">
    <vt:lpwstr/>
  </property>
</Properties>
</file>